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Lst>
  <p:sldSz cy="6858000" cx="12192000"/>
  <p:notesSz cx="6858000" cy="9144000"/>
  <p:embeddedFontLst>
    <p:embeddedFont>
      <p:font typeface="Poppins"/>
      <p:regular r:id="rId22"/>
      <p:bold r:id="rId23"/>
      <p:italic r:id="rId24"/>
      <p:boldItalic r:id="rId25"/>
    </p:embeddedFont>
    <p:embeddedFont>
      <p:font typeface="Poppins Medium"/>
      <p:regular r:id="rId26"/>
      <p:bold r:id="rId27"/>
      <p:italic r:id="rId28"/>
      <p:boldItalic r:id="rId29"/>
    </p:embeddedFont>
    <p:embeddedFont>
      <p:font typeface="Poppins SemiBold"/>
      <p:regular r:id="rId30"/>
      <p:bold r:id="rId31"/>
      <p:italic r:id="rId32"/>
      <p:boldItalic r:id="rId33"/>
    </p:embeddedFont>
    <p:embeddedFont>
      <p:font typeface="Open Sans"/>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8" roundtripDataSignature="AMtx7mh6uY0r/3KHrJTklWZxUWRjtEmha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font" Target="fonts/Poppins-regular.fntdata"/><Relationship Id="rId21" Type="http://schemas.openxmlformats.org/officeDocument/2006/relationships/slide" Target="slides/slide17.xml"/><Relationship Id="rId24" Type="http://schemas.openxmlformats.org/officeDocument/2006/relationships/font" Target="fonts/Poppins-italic.fntdata"/><Relationship Id="rId23" Type="http://schemas.openxmlformats.org/officeDocument/2006/relationships/font" Target="fonts/Poppins-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PoppinsMedium-regular.fntdata"/><Relationship Id="rId25" Type="http://schemas.openxmlformats.org/officeDocument/2006/relationships/font" Target="fonts/Poppins-boldItalic.fntdata"/><Relationship Id="rId28" Type="http://schemas.openxmlformats.org/officeDocument/2006/relationships/font" Target="fonts/PoppinsMedium-italic.fntdata"/><Relationship Id="rId27" Type="http://schemas.openxmlformats.org/officeDocument/2006/relationships/font" Target="fonts/PoppinsMedium-bold.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oppinsMedium-bold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SemiBold-bold.fntdata"/><Relationship Id="rId30" Type="http://schemas.openxmlformats.org/officeDocument/2006/relationships/font" Target="fonts/PoppinsSemiBold-regular.fntdata"/><Relationship Id="rId11" Type="http://schemas.openxmlformats.org/officeDocument/2006/relationships/slide" Target="slides/slide7.xml"/><Relationship Id="rId33" Type="http://schemas.openxmlformats.org/officeDocument/2006/relationships/font" Target="fonts/PoppinsSemiBold-boldItalic.fntdata"/><Relationship Id="rId10" Type="http://schemas.openxmlformats.org/officeDocument/2006/relationships/slide" Target="slides/slide6.xml"/><Relationship Id="rId32" Type="http://schemas.openxmlformats.org/officeDocument/2006/relationships/font" Target="fonts/PoppinsSemiBold-italic.fntdata"/><Relationship Id="rId13" Type="http://schemas.openxmlformats.org/officeDocument/2006/relationships/slide" Target="slides/slide9.xml"/><Relationship Id="rId35" Type="http://schemas.openxmlformats.org/officeDocument/2006/relationships/font" Target="fonts/OpenSans-bold.fntdata"/><Relationship Id="rId12" Type="http://schemas.openxmlformats.org/officeDocument/2006/relationships/slide" Target="slides/slide8.xml"/><Relationship Id="rId34" Type="http://schemas.openxmlformats.org/officeDocument/2006/relationships/font" Target="fonts/OpenSans-regular.fntdata"/><Relationship Id="rId15" Type="http://schemas.openxmlformats.org/officeDocument/2006/relationships/slide" Target="slides/slide11.xml"/><Relationship Id="rId37" Type="http://schemas.openxmlformats.org/officeDocument/2006/relationships/font" Target="fonts/OpenSans-boldItalic.fntdata"/><Relationship Id="rId14" Type="http://schemas.openxmlformats.org/officeDocument/2006/relationships/slide" Target="slides/slide10.xml"/><Relationship Id="rId36" Type="http://schemas.openxmlformats.org/officeDocument/2006/relationships/font" Target="fonts/OpenSans-italic.fntdata"/><Relationship Id="rId17" Type="http://schemas.openxmlformats.org/officeDocument/2006/relationships/slide" Target="slides/slide13.xml"/><Relationship Id="rId16" Type="http://schemas.openxmlformats.org/officeDocument/2006/relationships/slide" Target="slides/slide12.xml"/><Relationship Id="rId38" Type="http://customschemas.google.com/relationships/presentationmetadata" Target="meta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 name="Google Shape;72;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0" name="Google Shape;160;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9" name="Google Shape;169;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0" name="Google Shape;180;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9" name="Google Shape;189;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9" name="Google Shape;199;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6" name="Google Shape;206;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2" name="Google Shape;212;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0" name="Google Shape;22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 name="Google Shape;79;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 name="Google Shape;91;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4" name="Google Shape;104;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1" name="Google Shape;111;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1" name="Google Shape;121;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0" name="Google Shape;130;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9" name="Google Shape;139;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9" name="Google Shape;149;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2.png"/><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4.png"/><Relationship Id="rId4" Type="http://schemas.openxmlformats.org/officeDocument/2006/relationships/image" Target="../media/image8.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4.png"/><Relationship Id="rId4" Type="http://schemas.openxmlformats.org/officeDocument/2006/relationships/image" Target="../media/image8.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2.png"/><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12" name="Shape 12"/>
        <p:cNvGrpSpPr/>
        <p:nvPr/>
      </p:nvGrpSpPr>
      <p:grpSpPr>
        <a:xfrm>
          <a:off x="0" y="0"/>
          <a:ext cx="0" cy="0"/>
          <a:chOff x="0" y="0"/>
          <a:chExt cx="0" cy="0"/>
        </a:xfrm>
      </p:grpSpPr>
      <p:pic>
        <p:nvPicPr>
          <p:cNvPr id="13" name="Google Shape;13;p16"/>
          <p:cNvPicPr preferRelativeResize="0"/>
          <p:nvPr/>
        </p:nvPicPr>
        <p:blipFill rotWithShape="1">
          <a:blip r:embed="rId3">
            <a:alphaModFix/>
          </a:blip>
          <a:srcRect b="0" l="0" r="0" t="0"/>
          <a:stretch/>
        </p:blipFill>
        <p:spPr>
          <a:xfrm>
            <a:off x="0" y="6119112"/>
            <a:ext cx="822310" cy="738887"/>
          </a:xfrm>
          <a:prstGeom prst="rect">
            <a:avLst/>
          </a:prstGeom>
          <a:noFill/>
          <a:ln>
            <a:noFill/>
          </a:ln>
        </p:spPr>
      </p:pic>
      <p:pic>
        <p:nvPicPr>
          <p:cNvPr id="14" name="Google Shape;14;p16"/>
          <p:cNvPicPr preferRelativeResize="0"/>
          <p:nvPr/>
        </p:nvPicPr>
        <p:blipFill rotWithShape="1">
          <a:blip r:embed="rId3">
            <a:alphaModFix/>
          </a:blip>
          <a:srcRect b="0" l="0" r="0" t="0"/>
          <a:stretch/>
        </p:blipFill>
        <p:spPr>
          <a:xfrm>
            <a:off x="0" y="6119112"/>
            <a:ext cx="822310" cy="738887"/>
          </a:xfrm>
          <a:prstGeom prst="rect">
            <a:avLst/>
          </a:prstGeom>
          <a:noFill/>
          <a:ln>
            <a:noFill/>
          </a:ln>
        </p:spPr>
      </p:pic>
      <p:pic>
        <p:nvPicPr>
          <p:cNvPr id="15" name="Google Shape;15;p16"/>
          <p:cNvPicPr preferRelativeResize="0"/>
          <p:nvPr/>
        </p:nvPicPr>
        <p:blipFill rotWithShape="1">
          <a:blip r:embed="rId3">
            <a:alphaModFix/>
          </a:blip>
          <a:srcRect b="0" l="0" r="0" t="0"/>
          <a:stretch/>
        </p:blipFill>
        <p:spPr>
          <a:xfrm rot="5400000">
            <a:off x="-41711" y="41712"/>
            <a:ext cx="822310" cy="738887"/>
          </a:xfrm>
          <a:prstGeom prst="rect">
            <a:avLst/>
          </a:prstGeom>
          <a:noFill/>
          <a:ln>
            <a:noFill/>
          </a:ln>
        </p:spPr>
      </p:pic>
      <p:pic>
        <p:nvPicPr>
          <p:cNvPr id="16" name="Google Shape;16;p16"/>
          <p:cNvPicPr preferRelativeResize="0"/>
          <p:nvPr/>
        </p:nvPicPr>
        <p:blipFill rotWithShape="1">
          <a:blip r:embed="rId3">
            <a:alphaModFix/>
          </a:blip>
          <a:srcRect b="0" l="0" r="0" t="0"/>
          <a:stretch/>
        </p:blipFill>
        <p:spPr>
          <a:xfrm rot="10800000">
            <a:off x="11369690" y="0"/>
            <a:ext cx="822310" cy="738887"/>
          </a:xfrm>
          <a:prstGeom prst="rect">
            <a:avLst/>
          </a:prstGeom>
          <a:noFill/>
          <a:ln>
            <a:noFill/>
          </a:ln>
        </p:spPr>
      </p:pic>
      <p:pic>
        <p:nvPicPr>
          <p:cNvPr id="17" name="Google Shape;17;p16"/>
          <p:cNvPicPr preferRelativeResize="0"/>
          <p:nvPr/>
        </p:nvPicPr>
        <p:blipFill rotWithShape="1">
          <a:blip r:embed="rId3">
            <a:alphaModFix/>
          </a:blip>
          <a:srcRect b="0" l="0" r="0" t="0"/>
          <a:stretch/>
        </p:blipFill>
        <p:spPr>
          <a:xfrm flipH="1">
            <a:off x="11369690" y="6119112"/>
            <a:ext cx="822310" cy="738887"/>
          </a:xfrm>
          <a:prstGeom prst="rect">
            <a:avLst/>
          </a:prstGeom>
          <a:noFill/>
          <a:ln>
            <a:noFill/>
          </a:ln>
        </p:spPr>
      </p:pic>
      <p:pic>
        <p:nvPicPr>
          <p:cNvPr id="18" name="Google Shape;18;p16"/>
          <p:cNvPicPr preferRelativeResize="0"/>
          <p:nvPr/>
        </p:nvPicPr>
        <p:blipFill rotWithShape="1">
          <a:blip r:embed="rId4">
            <a:alphaModFix/>
          </a:blip>
          <a:srcRect b="0" l="0" r="0" t="0"/>
          <a:stretch/>
        </p:blipFill>
        <p:spPr>
          <a:xfrm>
            <a:off x="4821382" y="1483803"/>
            <a:ext cx="2554274" cy="536082"/>
          </a:xfrm>
          <a:prstGeom prst="rect">
            <a:avLst/>
          </a:prstGeom>
          <a:noFill/>
          <a:ln>
            <a:noFill/>
          </a:ln>
        </p:spPr>
      </p:pic>
      <p:sp>
        <p:nvSpPr>
          <p:cNvPr id="19" name="Google Shape;19;p16"/>
          <p:cNvSpPr txBox="1"/>
          <p:nvPr>
            <p:ph type="title"/>
          </p:nvPr>
        </p:nvSpPr>
        <p:spPr>
          <a:xfrm>
            <a:off x="304800" y="3149741"/>
            <a:ext cx="11582400" cy="877163"/>
          </a:xfrm>
          <a:prstGeom prst="rect">
            <a:avLst/>
          </a:prstGeom>
          <a:noFill/>
          <a:ln>
            <a:noFill/>
          </a:ln>
        </p:spPr>
        <p:txBody>
          <a:bodyPr anchorCtr="1" anchor="b" bIns="45700" lIns="0" spcFirstLastPara="1" rIns="0" wrap="square" tIns="45700">
            <a:spAutoFit/>
          </a:bodyPr>
          <a:lstStyle>
            <a:lvl1pPr lvl="0" algn="ctr">
              <a:lnSpc>
                <a:spcPct val="110740"/>
              </a:lnSpc>
              <a:spcBef>
                <a:spcPts val="0"/>
              </a:spcBef>
              <a:spcAft>
                <a:spcPts val="0"/>
              </a:spcAft>
              <a:buClr>
                <a:schemeClr val="lt1"/>
              </a:buClr>
              <a:buSzPts val="5400"/>
              <a:buFont typeface="Poppins Semi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16"/>
          <p:cNvSpPr txBox="1"/>
          <p:nvPr>
            <p:ph idx="1" type="body"/>
          </p:nvPr>
        </p:nvSpPr>
        <p:spPr>
          <a:xfrm>
            <a:off x="304800" y="4113818"/>
            <a:ext cx="11582400" cy="329321"/>
          </a:xfrm>
          <a:prstGeom prst="rect">
            <a:avLst/>
          </a:prstGeom>
          <a:noFill/>
          <a:ln>
            <a:noFill/>
          </a:ln>
        </p:spPr>
        <p:txBody>
          <a:bodyPr anchorCtr="1" anchor="t" bIns="0" lIns="0" spcFirstLastPara="1" rIns="0" wrap="square" tIns="36575">
            <a:spAutoFit/>
          </a:bodyPr>
          <a:lstStyle>
            <a:lvl1pPr indent="-228600" lvl="0" marL="457200" algn="ctr">
              <a:lnSpc>
                <a:spcPct val="100000"/>
              </a:lnSpc>
              <a:spcBef>
                <a:spcPts val="1000"/>
              </a:spcBef>
              <a:spcAft>
                <a:spcPts val="0"/>
              </a:spcAft>
              <a:buClr>
                <a:schemeClr val="lt2"/>
              </a:buClr>
              <a:buSzPts val="1900"/>
              <a:buNone/>
              <a:defRPr sz="1900" cap="none">
                <a:solidFill>
                  <a:schemeClr val="lt2"/>
                </a:solidFill>
                <a:latin typeface="Poppins"/>
                <a:ea typeface="Poppins"/>
                <a:cs typeface="Poppins"/>
                <a:sym typeface="Poppins"/>
              </a:defRPr>
            </a:lvl1pPr>
            <a:lvl2pPr indent="-342900" lvl="1" marL="914400" algn="l">
              <a:lnSpc>
                <a:spcPct val="150000"/>
              </a:lnSpc>
              <a:spcBef>
                <a:spcPts val="500"/>
              </a:spcBef>
              <a:spcAft>
                <a:spcPts val="0"/>
              </a:spcAft>
              <a:buClr>
                <a:schemeClr val="dk2"/>
              </a:buClr>
              <a:buSzPts val="1800"/>
              <a:buChar char="o"/>
              <a:defRPr/>
            </a:lvl2pPr>
            <a:lvl3pPr indent="-342900" lvl="2" marL="1371600" algn="l">
              <a:lnSpc>
                <a:spcPct val="150000"/>
              </a:lnSpc>
              <a:spcBef>
                <a:spcPts val="500"/>
              </a:spcBef>
              <a:spcAft>
                <a:spcPts val="0"/>
              </a:spcAft>
              <a:buClr>
                <a:schemeClr val="accent2"/>
              </a:buClr>
              <a:buSzPts val="1800"/>
              <a:buChar char="•"/>
              <a:defRPr/>
            </a:lvl3pPr>
            <a:lvl4pPr indent="-342900" lvl="3" marL="1828800" algn="l">
              <a:lnSpc>
                <a:spcPct val="150000"/>
              </a:lnSpc>
              <a:spcBef>
                <a:spcPts val="500"/>
              </a:spcBef>
              <a:spcAft>
                <a:spcPts val="0"/>
              </a:spcAft>
              <a:buClr>
                <a:srgbClr val="8D8B8D"/>
              </a:buClr>
              <a:buSzPts val="1800"/>
              <a:buChar char="o"/>
              <a:defRPr/>
            </a:lvl4pPr>
            <a:lvl5pPr indent="-342900" lvl="4" marL="2286000" algn="l">
              <a:lnSpc>
                <a:spcPct val="150000"/>
              </a:lnSpc>
              <a:spcBef>
                <a:spcPts val="500"/>
              </a:spcBef>
              <a:spcAft>
                <a:spcPts val="0"/>
              </a:spcAft>
              <a:buClr>
                <a:schemeClr val="accent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1" name="Google Shape;21;p16"/>
          <p:cNvPicPr preferRelativeResize="0"/>
          <p:nvPr/>
        </p:nvPicPr>
        <p:blipFill rotWithShape="1">
          <a:blip r:embed="rId3">
            <a:alphaModFix/>
          </a:blip>
          <a:srcRect b="0" l="0" r="0" t="0"/>
          <a:stretch/>
        </p:blipFill>
        <p:spPr>
          <a:xfrm rot="5400000">
            <a:off x="-41711" y="41712"/>
            <a:ext cx="822310" cy="738887"/>
          </a:xfrm>
          <a:prstGeom prst="rect">
            <a:avLst/>
          </a:prstGeom>
          <a:noFill/>
          <a:ln>
            <a:noFill/>
          </a:ln>
        </p:spPr>
      </p:pic>
      <p:pic>
        <p:nvPicPr>
          <p:cNvPr id="22" name="Google Shape;22;p16"/>
          <p:cNvPicPr preferRelativeResize="0"/>
          <p:nvPr/>
        </p:nvPicPr>
        <p:blipFill rotWithShape="1">
          <a:blip r:embed="rId3">
            <a:alphaModFix/>
          </a:blip>
          <a:srcRect b="0" l="0" r="0" t="0"/>
          <a:stretch/>
        </p:blipFill>
        <p:spPr>
          <a:xfrm rot="10800000">
            <a:off x="11369690" y="0"/>
            <a:ext cx="822310" cy="738887"/>
          </a:xfrm>
          <a:prstGeom prst="rect">
            <a:avLst/>
          </a:prstGeom>
          <a:noFill/>
          <a:ln>
            <a:noFill/>
          </a:ln>
        </p:spPr>
      </p:pic>
      <p:pic>
        <p:nvPicPr>
          <p:cNvPr id="23" name="Google Shape;23;p16"/>
          <p:cNvPicPr preferRelativeResize="0"/>
          <p:nvPr/>
        </p:nvPicPr>
        <p:blipFill rotWithShape="1">
          <a:blip r:embed="rId3">
            <a:alphaModFix/>
          </a:blip>
          <a:srcRect b="0" l="0" r="0" t="0"/>
          <a:stretch/>
        </p:blipFill>
        <p:spPr>
          <a:xfrm flipH="1">
            <a:off x="11369690" y="6119112"/>
            <a:ext cx="822310" cy="738887"/>
          </a:xfrm>
          <a:prstGeom prst="rect">
            <a:avLst/>
          </a:prstGeom>
          <a:noFill/>
          <a:ln>
            <a:noFill/>
          </a:ln>
        </p:spPr>
      </p:pic>
      <p:pic>
        <p:nvPicPr>
          <p:cNvPr id="24" name="Google Shape;24;p16"/>
          <p:cNvPicPr preferRelativeResize="0"/>
          <p:nvPr/>
        </p:nvPicPr>
        <p:blipFill rotWithShape="1">
          <a:blip r:embed="rId4">
            <a:alphaModFix/>
          </a:blip>
          <a:srcRect b="0" l="0" r="0" t="0"/>
          <a:stretch/>
        </p:blipFill>
        <p:spPr>
          <a:xfrm>
            <a:off x="4821382" y="1483803"/>
            <a:ext cx="2554274" cy="53608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ide Image Slide">
  <p:cSld name="Wide Image Slide">
    <p:spTree>
      <p:nvGrpSpPr>
        <p:cNvPr id="25" name="Shape 25"/>
        <p:cNvGrpSpPr/>
        <p:nvPr/>
      </p:nvGrpSpPr>
      <p:grpSpPr>
        <a:xfrm>
          <a:off x="0" y="0"/>
          <a:ext cx="0" cy="0"/>
          <a:chOff x="0" y="0"/>
          <a:chExt cx="0" cy="0"/>
        </a:xfrm>
      </p:grpSpPr>
      <p:sp>
        <p:nvSpPr>
          <p:cNvPr id="26" name="Google Shape;26;p24"/>
          <p:cNvSpPr txBox="1"/>
          <p:nvPr>
            <p:ph idx="1" type="body"/>
          </p:nvPr>
        </p:nvSpPr>
        <p:spPr>
          <a:xfrm>
            <a:off x="6650182" y="609600"/>
            <a:ext cx="4932218" cy="598488"/>
          </a:xfrm>
          <a:prstGeom prst="rect">
            <a:avLst/>
          </a:prstGeom>
          <a:noFill/>
          <a:ln>
            <a:noFill/>
          </a:ln>
        </p:spPr>
        <p:txBody>
          <a:bodyPr anchorCtr="0" anchor="t" bIns="45700" lIns="0" spcFirstLastPara="1" rIns="0" wrap="square" tIns="45700">
            <a:noAutofit/>
          </a:bodyPr>
          <a:lstStyle>
            <a:lvl1pPr indent="-228600" lvl="0" marL="457200" algn="l">
              <a:lnSpc>
                <a:spcPct val="100000"/>
              </a:lnSpc>
              <a:spcBef>
                <a:spcPts val="1000"/>
              </a:spcBef>
              <a:spcAft>
                <a:spcPts val="0"/>
              </a:spcAft>
              <a:buClr>
                <a:schemeClr val="dk1"/>
              </a:buClr>
              <a:buSzPts val="4150"/>
              <a:buNone/>
              <a:defRPr b="1" i="0" sz="4150">
                <a:solidFill>
                  <a:schemeClr val="dk1"/>
                </a:solidFill>
                <a:latin typeface="Poppins SemiBold"/>
                <a:ea typeface="Poppins SemiBold"/>
                <a:cs typeface="Poppins SemiBold"/>
                <a:sym typeface="Poppins SemiBold"/>
              </a:defRPr>
            </a:lvl1pPr>
            <a:lvl2pPr indent="-342900" lvl="1" marL="914400" algn="l">
              <a:lnSpc>
                <a:spcPct val="150000"/>
              </a:lnSpc>
              <a:spcBef>
                <a:spcPts val="500"/>
              </a:spcBef>
              <a:spcAft>
                <a:spcPts val="0"/>
              </a:spcAft>
              <a:buClr>
                <a:schemeClr val="dk2"/>
              </a:buClr>
              <a:buSzPts val="1800"/>
              <a:buChar char="o"/>
              <a:defRPr/>
            </a:lvl2pPr>
            <a:lvl3pPr indent="-342900" lvl="2" marL="1371600" algn="l">
              <a:lnSpc>
                <a:spcPct val="150000"/>
              </a:lnSpc>
              <a:spcBef>
                <a:spcPts val="500"/>
              </a:spcBef>
              <a:spcAft>
                <a:spcPts val="0"/>
              </a:spcAft>
              <a:buClr>
                <a:schemeClr val="accent2"/>
              </a:buClr>
              <a:buSzPts val="1800"/>
              <a:buChar char="•"/>
              <a:defRPr/>
            </a:lvl3pPr>
            <a:lvl4pPr indent="-342900" lvl="3" marL="1828800" algn="l">
              <a:lnSpc>
                <a:spcPct val="150000"/>
              </a:lnSpc>
              <a:spcBef>
                <a:spcPts val="500"/>
              </a:spcBef>
              <a:spcAft>
                <a:spcPts val="0"/>
              </a:spcAft>
              <a:buClr>
                <a:srgbClr val="8D8B8D"/>
              </a:buClr>
              <a:buSzPts val="1800"/>
              <a:buChar char="o"/>
              <a:defRPr/>
            </a:lvl4pPr>
            <a:lvl5pPr indent="-342900" lvl="4" marL="2286000" algn="l">
              <a:lnSpc>
                <a:spcPct val="150000"/>
              </a:lnSpc>
              <a:spcBef>
                <a:spcPts val="500"/>
              </a:spcBef>
              <a:spcAft>
                <a:spcPts val="0"/>
              </a:spcAft>
              <a:buClr>
                <a:schemeClr val="accent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 name="Google Shape;27;p24"/>
          <p:cNvSpPr txBox="1"/>
          <p:nvPr>
            <p:ph idx="2" type="body"/>
          </p:nvPr>
        </p:nvSpPr>
        <p:spPr>
          <a:xfrm>
            <a:off x="6650179" y="1303330"/>
            <a:ext cx="4932215" cy="267766"/>
          </a:xfrm>
          <a:prstGeom prst="rect">
            <a:avLst/>
          </a:prstGeom>
          <a:noFill/>
          <a:ln>
            <a:noFill/>
          </a:ln>
        </p:spPr>
        <p:txBody>
          <a:bodyPr anchorCtr="0" anchor="t" bIns="0" lIns="0" spcFirstLastPara="1" rIns="0" wrap="square" tIns="36575">
            <a:spAutoFit/>
          </a:bodyPr>
          <a:lstStyle>
            <a:lvl1pPr indent="-228600" lvl="0" marL="457200" algn="l">
              <a:lnSpc>
                <a:spcPct val="100000"/>
              </a:lnSpc>
              <a:spcBef>
                <a:spcPts val="1000"/>
              </a:spcBef>
              <a:spcAft>
                <a:spcPts val="0"/>
              </a:spcAft>
              <a:buClr>
                <a:schemeClr val="accent2"/>
              </a:buClr>
              <a:buSzPts val="1500"/>
              <a:buNone/>
              <a:defRPr sz="1500" cap="none">
                <a:solidFill>
                  <a:schemeClr val="accent2"/>
                </a:solidFill>
                <a:latin typeface="Poppins"/>
                <a:ea typeface="Poppins"/>
                <a:cs typeface="Poppins"/>
                <a:sym typeface="Poppins"/>
              </a:defRPr>
            </a:lvl1pPr>
            <a:lvl2pPr indent="-342900" lvl="1" marL="914400" algn="l">
              <a:lnSpc>
                <a:spcPct val="150000"/>
              </a:lnSpc>
              <a:spcBef>
                <a:spcPts val="500"/>
              </a:spcBef>
              <a:spcAft>
                <a:spcPts val="0"/>
              </a:spcAft>
              <a:buClr>
                <a:schemeClr val="dk2"/>
              </a:buClr>
              <a:buSzPts val="1800"/>
              <a:buChar char="o"/>
              <a:defRPr/>
            </a:lvl2pPr>
            <a:lvl3pPr indent="-342900" lvl="2" marL="1371600" algn="l">
              <a:lnSpc>
                <a:spcPct val="150000"/>
              </a:lnSpc>
              <a:spcBef>
                <a:spcPts val="500"/>
              </a:spcBef>
              <a:spcAft>
                <a:spcPts val="0"/>
              </a:spcAft>
              <a:buClr>
                <a:schemeClr val="accent2"/>
              </a:buClr>
              <a:buSzPts val="1800"/>
              <a:buChar char="•"/>
              <a:defRPr/>
            </a:lvl3pPr>
            <a:lvl4pPr indent="-342900" lvl="3" marL="1828800" algn="l">
              <a:lnSpc>
                <a:spcPct val="150000"/>
              </a:lnSpc>
              <a:spcBef>
                <a:spcPts val="500"/>
              </a:spcBef>
              <a:spcAft>
                <a:spcPts val="0"/>
              </a:spcAft>
              <a:buClr>
                <a:srgbClr val="8D8B8D"/>
              </a:buClr>
              <a:buSzPts val="1800"/>
              <a:buChar char="o"/>
              <a:defRPr/>
            </a:lvl4pPr>
            <a:lvl5pPr indent="-342900" lvl="4" marL="2286000" algn="l">
              <a:lnSpc>
                <a:spcPct val="150000"/>
              </a:lnSpc>
              <a:spcBef>
                <a:spcPts val="500"/>
              </a:spcBef>
              <a:spcAft>
                <a:spcPts val="0"/>
              </a:spcAft>
              <a:buClr>
                <a:schemeClr val="accent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28" name="Google Shape;28;p24"/>
          <p:cNvPicPr preferRelativeResize="0"/>
          <p:nvPr/>
        </p:nvPicPr>
        <p:blipFill rotWithShape="1">
          <a:blip r:embed="rId2">
            <a:alphaModFix/>
          </a:blip>
          <a:srcRect b="0" l="0" r="0" t="0"/>
          <a:stretch/>
        </p:blipFill>
        <p:spPr>
          <a:xfrm>
            <a:off x="-1" y="0"/>
            <a:ext cx="3726869" cy="3726869"/>
          </a:xfrm>
          <a:prstGeom prst="rect">
            <a:avLst/>
          </a:prstGeom>
          <a:noFill/>
          <a:ln>
            <a:noFill/>
          </a:ln>
        </p:spPr>
      </p:pic>
      <p:sp>
        <p:nvSpPr>
          <p:cNvPr id="29" name="Google Shape;29;p24"/>
          <p:cNvSpPr txBox="1"/>
          <p:nvPr>
            <p:ph idx="3" type="body"/>
          </p:nvPr>
        </p:nvSpPr>
        <p:spPr>
          <a:xfrm>
            <a:off x="6650178" y="1708816"/>
            <a:ext cx="4932221" cy="3278822"/>
          </a:xfrm>
          <a:prstGeom prst="rect">
            <a:avLst/>
          </a:prstGeom>
          <a:noFill/>
          <a:ln>
            <a:noFill/>
          </a:ln>
        </p:spPr>
        <p:txBody>
          <a:bodyPr anchorCtr="0" anchor="t" bIns="45700" lIns="0" spcFirstLastPara="1" rIns="0" wrap="square" tIns="45700">
            <a:normAutofit/>
          </a:bodyPr>
          <a:lstStyle>
            <a:lvl1pPr indent="-342900" lvl="0" marL="457200" algn="l">
              <a:lnSpc>
                <a:spcPct val="150000"/>
              </a:lnSpc>
              <a:spcBef>
                <a:spcPts val="1000"/>
              </a:spcBef>
              <a:spcAft>
                <a:spcPts val="0"/>
              </a:spcAft>
              <a:buClr>
                <a:schemeClr val="dk2"/>
              </a:buClr>
              <a:buSzPts val="1800"/>
              <a:buChar char="•"/>
              <a:defRPr/>
            </a:lvl1pPr>
            <a:lvl2pPr indent="-342900" lvl="1" marL="914400" algn="l">
              <a:lnSpc>
                <a:spcPct val="150000"/>
              </a:lnSpc>
              <a:spcBef>
                <a:spcPts val="500"/>
              </a:spcBef>
              <a:spcAft>
                <a:spcPts val="0"/>
              </a:spcAft>
              <a:buClr>
                <a:schemeClr val="dk2"/>
              </a:buClr>
              <a:buSzPts val="1800"/>
              <a:buChar char="o"/>
              <a:defRPr/>
            </a:lvl2pPr>
            <a:lvl3pPr indent="-342900" lvl="2" marL="1371600" algn="l">
              <a:lnSpc>
                <a:spcPct val="150000"/>
              </a:lnSpc>
              <a:spcBef>
                <a:spcPts val="500"/>
              </a:spcBef>
              <a:spcAft>
                <a:spcPts val="0"/>
              </a:spcAft>
              <a:buClr>
                <a:schemeClr val="accent2"/>
              </a:buClr>
              <a:buSzPts val="1800"/>
              <a:buChar char="•"/>
              <a:defRPr/>
            </a:lvl3pPr>
            <a:lvl4pPr indent="-342900" lvl="3" marL="1828800" algn="l">
              <a:lnSpc>
                <a:spcPct val="150000"/>
              </a:lnSpc>
              <a:spcBef>
                <a:spcPts val="500"/>
              </a:spcBef>
              <a:spcAft>
                <a:spcPts val="0"/>
              </a:spcAft>
              <a:buClr>
                <a:srgbClr val="8D8B8D"/>
              </a:buClr>
              <a:buSzPts val="1800"/>
              <a:buChar char="o"/>
              <a:defRPr/>
            </a:lvl4pPr>
            <a:lvl5pPr indent="-342900" lvl="4" marL="2286000" algn="l">
              <a:lnSpc>
                <a:spcPct val="150000"/>
              </a:lnSpc>
              <a:spcBef>
                <a:spcPts val="500"/>
              </a:spcBef>
              <a:spcAft>
                <a:spcPts val="0"/>
              </a:spcAft>
              <a:buClr>
                <a:schemeClr val="accent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24"/>
          <p:cNvSpPr txBox="1"/>
          <p:nvPr>
            <p:ph idx="4" type="body"/>
          </p:nvPr>
        </p:nvSpPr>
        <p:spPr>
          <a:xfrm>
            <a:off x="6650178" y="4987638"/>
            <a:ext cx="4932222" cy="1067566"/>
          </a:xfrm>
          <a:prstGeom prst="rect">
            <a:avLst/>
          </a:prstGeom>
          <a:noFill/>
          <a:ln>
            <a:noFill/>
          </a:ln>
        </p:spPr>
        <p:txBody>
          <a:bodyPr anchorCtr="0" anchor="t" bIns="45700" lIns="0" spcFirstLastPara="1" rIns="0" wrap="square" tIns="45700">
            <a:normAutofit/>
          </a:bodyPr>
          <a:lstStyle>
            <a:lvl1pPr indent="-228600" lvl="0" marL="457200" algn="l">
              <a:lnSpc>
                <a:spcPct val="150000"/>
              </a:lnSpc>
              <a:spcBef>
                <a:spcPts val="1000"/>
              </a:spcBef>
              <a:spcAft>
                <a:spcPts val="0"/>
              </a:spcAft>
              <a:buClr>
                <a:schemeClr val="accent2"/>
              </a:buClr>
              <a:buSzPts val="1800"/>
              <a:buNone/>
              <a:defRPr b="0" i="0" sz="1800">
                <a:solidFill>
                  <a:schemeClr val="accent2"/>
                </a:solidFill>
                <a:latin typeface="Poppins Medium"/>
                <a:ea typeface="Poppins Medium"/>
                <a:cs typeface="Poppins Medium"/>
                <a:sym typeface="Poppins Medium"/>
              </a:defRPr>
            </a:lvl1pPr>
            <a:lvl2pPr indent="-342900" lvl="1" marL="914400" algn="l">
              <a:lnSpc>
                <a:spcPct val="150000"/>
              </a:lnSpc>
              <a:spcBef>
                <a:spcPts val="500"/>
              </a:spcBef>
              <a:spcAft>
                <a:spcPts val="0"/>
              </a:spcAft>
              <a:buClr>
                <a:schemeClr val="dk2"/>
              </a:buClr>
              <a:buSzPts val="1800"/>
              <a:buChar char="o"/>
              <a:defRPr/>
            </a:lvl2pPr>
            <a:lvl3pPr indent="-342900" lvl="2" marL="1371600" algn="l">
              <a:lnSpc>
                <a:spcPct val="150000"/>
              </a:lnSpc>
              <a:spcBef>
                <a:spcPts val="500"/>
              </a:spcBef>
              <a:spcAft>
                <a:spcPts val="0"/>
              </a:spcAft>
              <a:buClr>
                <a:schemeClr val="accent2"/>
              </a:buClr>
              <a:buSzPts val="1800"/>
              <a:buChar char="•"/>
              <a:defRPr/>
            </a:lvl3pPr>
            <a:lvl4pPr indent="-342900" lvl="3" marL="1828800" algn="l">
              <a:lnSpc>
                <a:spcPct val="150000"/>
              </a:lnSpc>
              <a:spcBef>
                <a:spcPts val="500"/>
              </a:spcBef>
              <a:spcAft>
                <a:spcPts val="0"/>
              </a:spcAft>
              <a:buClr>
                <a:srgbClr val="8D8B8D"/>
              </a:buClr>
              <a:buSzPts val="1800"/>
              <a:buChar char="o"/>
              <a:defRPr/>
            </a:lvl4pPr>
            <a:lvl5pPr indent="-342900" lvl="4" marL="2286000" algn="l">
              <a:lnSpc>
                <a:spcPct val="150000"/>
              </a:lnSpc>
              <a:spcBef>
                <a:spcPts val="500"/>
              </a:spcBef>
              <a:spcAft>
                <a:spcPts val="0"/>
              </a:spcAft>
              <a:buClr>
                <a:schemeClr val="accent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31" name="Google Shape;31;p24"/>
          <p:cNvPicPr preferRelativeResize="0"/>
          <p:nvPr/>
        </p:nvPicPr>
        <p:blipFill rotWithShape="1">
          <a:blip r:embed="rId2">
            <a:alphaModFix/>
          </a:blip>
          <a:srcRect b="0" l="0" r="0" t="0"/>
          <a:stretch/>
        </p:blipFill>
        <p:spPr>
          <a:xfrm>
            <a:off x="-1" y="0"/>
            <a:ext cx="3726869" cy="3726869"/>
          </a:xfrm>
          <a:prstGeom prst="rect">
            <a:avLst/>
          </a:prstGeom>
          <a:noFill/>
          <a:ln>
            <a:noFill/>
          </a:ln>
        </p:spPr>
      </p:pic>
      <p:sp>
        <p:nvSpPr>
          <p:cNvPr id="32" name="Google Shape;32;p24"/>
          <p:cNvSpPr/>
          <p:nvPr>
            <p:ph idx="5" type="pic"/>
          </p:nvPr>
        </p:nvSpPr>
        <p:spPr>
          <a:xfrm>
            <a:off x="304800" y="304800"/>
            <a:ext cx="5791200" cy="5159472"/>
          </a:xfrm>
          <a:prstGeom prst="rect">
            <a:avLst/>
          </a:prstGeom>
          <a:solidFill>
            <a:schemeClr val="lt1"/>
          </a:solidFill>
          <a:ln>
            <a:noFill/>
          </a:ln>
        </p:spPr>
      </p:sp>
      <p:sp>
        <p:nvSpPr>
          <p:cNvPr id="33" name="Google Shape;33;p24"/>
          <p:cNvSpPr txBox="1"/>
          <p:nvPr/>
        </p:nvSpPr>
        <p:spPr>
          <a:xfrm>
            <a:off x="3593123" y="6590315"/>
            <a:ext cx="5005754" cy="147733"/>
          </a:xfrm>
          <a:prstGeom prst="rect">
            <a:avLst/>
          </a:prstGeom>
          <a:noFill/>
          <a:ln>
            <a:noFill/>
          </a:ln>
        </p:spPr>
        <p:txBody>
          <a:bodyPr anchorCtr="0" anchor="t" bIns="0" lIns="0" spcFirstLastPara="1" rIns="0" wrap="square" tIns="27425">
            <a:spAutoFit/>
          </a:bodyPr>
          <a:lstStyle/>
          <a:p>
            <a:pPr indent="0" lvl="0" marL="0" marR="0" rtl="0" algn="ctr">
              <a:lnSpc>
                <a:spcPct val="100000"/>
              </a:lnSpc>
              <a:spcBef>
                <a:spcPts val="0"/>
              </a:spcBef>
              <a:spcAft>
                <a:spcPts val="0"/>
              </a:spcAft>
              <a:buClr>
                <a:srgbClr val="000000"/>
              </a:buClr>
              <a:buSzPts val="780"/>
              <a:buFont typeface="Arial"/>
              <a:buNone/>
            </a:pPr>
            <a:r>
              <a:rPr b="0" i="0" lang="en-US" sz="780" u="none" cap="none" strike="noStrike">
                <a:solidFill>
                  <a:schemeClr val="dk2"/>
                </a:solidFill>
                <a:latin typeface="Open Sans"/>
                <a:ea typeface="Open Sans"/>
                <a:cs typeface="Open Sans"/>
                <a:sym typeface="Open Sans"/>
              </a:rPr>
              <a:t>CONNECTSECURE COMPANY CONFIDENTIAL</a:t>
            </a:r>
            <a:endParaRPr b="0" i="0" sz="780" u="none" cap="none" strike="noStrike">
              <a:solidFill>
                <a:schemeClr val="dk2"/>
              </a:solidFill>
              <a:latin typeface="Calibri"/>
              <a:ea typeface="Calibri"/>
              <a:cs typeface="Calibri"/>
              <a:sym typeface="Calibri"/>
            </a:endParaRPr>
          </a:p>
        </p:txBody>
      </p:sp>
      <p:pic>
        <p:nvPicPr>
          <p:cNvPr descr="A logo with a turtle on it&#10;&#10;Description automatically generated" id="34" name="Google Shape;34;p24"/>
          <p:cNvPicPr preferRelativeResize="0"/>
          <p:nvPr/>
        </p:nvPicPr>
        <p:blipFill rotWithShape="1">
          <a:blip r:embed="rId3">
            <a:alphaModFix/>
          </a:blip>
          <a:srcRect b="0" l="0" r="0" t="0"/>
          <a:stretch/>
        </p:blipFill>
        <p:spPr>
          <a:xfrm>
            <a:off x="609600" y="5735616"/>
            <a:ext cx="952465" cy="952465"/>
          </a:xfrm>
          <a:prstGeom prst="rect">
            <a:avLst/>
          </a:prstGeom>
          <a:noFill/>
          <a:ln>
            <a:noFill/>
          </a:ln>
        </p:spPr>
      </p:pic>
      <p:pic>
        <p:nvPicPr>
          <p:cNvPr descr="A black and white logo&#10;&#10;Description automatically generated" id="35" name="Google Shape;35;p24"/>
          <p:cNvPicPr preferRelativeResize="0"/>
          <p:nvPr/>
        </p:nvPicPr>
        <p:blipFill rotWithShape="1">
          <a:blip r:embed="rId4">
            <a:alphaModFix/>
          </a:blip>
          <a:srcRect b="0" l="0" r="0" t="0"/>
          <a:stretch/>
        </p:blipFill>
        <p:spPr>
          <a:xfrm>
            <a:off x="1562065" y="5691951"/>
            <a:ext cx="1097280" cy="109728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Width Content Slide">
  <p:cSld name="Full-Width Content Slide">
    <p:spTree>
      <p:nvGrpSpPr>
        <p:cNvPr id="36" name="Shape 36"/>
        <p:cNvGrpSpPr/>
        <p:nvPr/>
      </p:nvGrpSpPr>
      <p:grpSpPr>
        <a:xfrm>
          <a:off x="0" y="0"/>
          <a:ext cx="0" cy="0"/>
          <a:chOff x="0" y="0"/>
          <a:chExt cx="0" cy="0"/>
        </a:xfrm>
      </p:grpSpPr>
      <p:sp>
        <p:nvSpPr>
          <p:cNvPr id="37" name="Google Shape;37;p18"/>
          <p:cNvSpPr txBox="1"/>
          <p:nvPr>
            <p:ph idx="1" type="body"/>
          </p:nvPr>
        </p:nvSpPr>
        <p:spPr>
          <a:xfrm>
            <a:off x="609600" y="5285266"/>
            <a:ext cx="10972800" cy="769937"/>
          </a:xfrm>
          <a:prstGeom prst="rect">
            <a:avLst/>
          </a:prstGeom>
          <a:noFill/>
          <a:ln>
            <a:noFill/>
          </a:ln>
        </p:spPr>
        <p:txBody>
          <a:bodyPr anchorCtr="0" anchor="t" bIns="45700" lIns="0" spcFirstLastPara="1" rIns="0" wrap="square" tIns="45700">
            <a:normAutofit/>
          </a:bodyPr>
          <a:lstStyle>
            <a:lvl1pPr indent="-228600" lvl="0" marL="457200" algn="l">
              <a:lnSpc>
                <a:spcPct val="100000"/>
              </a:lnSpc>
              <a:spcBef>
                <a:spcPts val="1000"/>
              </a:spcBef>
              <a:spcAft>
                <a:spcPts val="0"/>
              </a:spcAft>
              <a:buClr>
                <a:schemeClr val="accent2"/>
              </a:buClr>
              <a:buSzPts val="1800"/>
              <a:buNone/>
              <a:defRPr b="0" i="0" sz="1800">
                <a:solidFill>
                  <a:schemeClr val="accent2"/>
                </a:solidFill>
                <a:latin typeface="Poppins Medium"/>
                <a:ea typeface="Poppins Medium"/>
                <a:cs typeface="Poppins Medium"/>
                <a:sym typeface="Poppins Medium"/>
              </a:defRPr>
            </a:lvl1pPr>
            <a:lvl2pPr indent="-342900" lvl="1" marL="914400" algn="l">
              <a:lnSpc>
                <a:spcPct val="150000"/>
              </a:lnSpc>
              <a:spcBef>
                <a:spcPts val="500"/>
              </a:spcBef>
              <a:spcAft>
                <a:spcPts val="0"/>
              </a:spcAft>
              <a:buClr>
                <a:schemeClr val="dk2"/>
              </a:buClr>
              <a:buSzPts val="1800"/>
              <a:buChar char="o"/>
              <a:defRPr/>
            </a:lvl2pPr>
            <a:lvl3pPr indent="-342900" lvl="2" marL="1371600" algn="l">
              <a:lnSpc>
                <a:spcPct val="150000"/>
              </a:lnSpc>
              <a:spcBef>
                <a:spcPts val="500"/>
              </a:spcBef>
              <a:spcAft>
                <a:spcPts val="0"/>
              </a:spcAft>
              <a:buClr>
                <a:schemeClr val="accent2"/>
              </a:buClr>
              <a:buSzPts val="1800"/>
              <a:buChar char="•"/>
              <a:defRPr/>
            </a:lvl3pPr>
            <a:lvl4pPr indent="-342900" lvl="3" marL="1828800" algn="l">
              <a:lnSpc>
                <a:spcPct val="150000"/>
              </a:lnSpc>
              <a:spcBef>
                <a:spcPts val="500"/>
              </a:spcBef>
              <a:spcAft>
                <a:spcPts val="0"/>
              </a:spcAft>
              <a:buClr>
                <a:srgbClr val="8D8B8D"/>
              </a:buClr>
              <a:buSzPts val="1800"/>
              <a:buChar char="o"/>
              <a:defRPr/>
            </a:lvl4pPr>
            <a:lvl5pPr indent="-342900" lvl="4" marL="2286000" algn="l">
              <a:lnSpc>
                <a:spcPct val="150000"/>
              </a:lnSpc>
              <a:spcBef>
                <a:spcPts val="500"/>
              </a:spcBef>
              <a:spcAft>
                <a:spcPts val="0"/>
              </a:spcAft>
              <a:buClr>
                <a:schemeClr val="accent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38" name="Google Shape;38;p18"/>
          <p:cNvPicPr preferRelativeResize="0"/>
          <p:nvPr/>
        </p:nvPicPr>
        <p:blipFill rotWithShape="1">
          <a:blip r:embed="rId2">
            <a:alphaModFix/>
          </a:blip>
          <a:srcRect b="0" l="0" r="0" t="0"/>
          <a:stretch/>
        </p:blipFill>
        <p:spPr>
          <a:xfrm>
            <a:off x="609600" y="609599"/>
            <a:ext cx="883836" cy="818367"/>
          </a:xfrm>
          <a:prstGeom prst="rect">
            <a:avLst/>
          </a:prstGeom>
          <a:noFill/>
          <a:ln>
            <a:noFill/>
          </a:ln>
        </p:spPr>
      </p:pic>
      <p:sp>
        <p:nvSpPr>
          <p:cNvPr id="39" name="Google Shape;39;p18"/>
          <p:cNvSpPr txBox="1"/>
          <p:nvPr>
            <p:ph idx="2" type="body"/>
          </p:nvPr>
        </p:nvSpPr>
        <p:spPr>
          <a:xfrm>
            <a:off x="1741488" y="609600"/>
            <a:ext cx="9840912" cy="598488"/>
          </a:xfrm>
          <a:prstGeom prst="rect">
            <a:avLst/>
          </a:prstGeom>
          <a:noFill/>
          <a:ln>
            <a:noFill/>
          </a:ln>
        </p:spPr>
        <p:txBody>
          <a:bodyPr anchorCtr="0" anchor="t" bIns="45700" lIns="0" spcFirstLastPara="1" rIns="0" wrap="square" tIns="45700">
            <a:noAutofit/>
          </a:bodyPr>
          <a:lstStyle>
            <a:lvl1pPr indent="-228600" lvl="0" marL="457200" algn="l">
              <a:lnSpc>
                <a:spcPct val="100000"/>
              </a:lnSpc>
              <a:spcBef>
                <a:spcPts val="0"/>
              </a:spcBef>
              <a:spcAft>
                <a:spcPts val="0"/>
              </a:spcAft>
              <a:buClr>
                <a:schemeClr val="dk1"/>
              </a:buClr>
              <a:buSzPts val="4150"/>
              <a:buNone/>
              <a:defRPr b="1" i="0" sz="4150">
                <a:solidFill>
                  <a:schemeClr val="dk1"/>
                </a:solidFill>
                <a:latin typeface="Poppins SemiBold"/>
                <a:ea typeface="Poppins SemiBold"/>
                <a:cs typeface="Poppins SemiBold"/>
                <a:sym typeface="Poppins SemiBold"/>
              </a:defRPr>
            </a:lvl1pPr>
            <a:lvl2pPr indent="-342900" lvl="1" marL="914400" algn="l">
              <a:lnSpc>
                <a:spcPct val="150000"/>
              </a:lnSpc>
              <a:spcBef>
                <a:spcPts val="500"/>
              </a:spcBef>
              <a:spcAft>
                <a:spcPts val="0"/>
              </a:spcAft>
              <a:buClr>
                <a:schemeClr val="dk2"/>
              </a:buClr>
              <a:buSzPts val="1800"/>
              <a:buChar char="o"/>
              <a:defRPr/>
            </a:lvl2pPr>
            <a:lvl3pPr indent="-342900" lvl="2" marL="1371600" algn="l">
              <a:lnSpc>
                <a:spcPct val="150000"/>
              </a:lnSpc>
              <a:spcBef>
                <a:spcPts val="500"/>
              </a:spcBef>
              <a:spcAft>
                <a:spcPts val="0"/>
              </a:spcAft>
              <a:buClr>
                <a:schemeClr val="accent2"/>
              </a:buClr>
              <a:buSzPts val="1800"/>
              <a:buChar char="•"/>
              <a:defRPr/>
            </a:lvl3pPr>
            <a:lvl4pPr indent="-342900" lvl="3" marL="1828800" algn="l">
              <a:lnSpc>
                <a:spcPct val="150000"/>
              </a:lnSpc>
              <a:spcBef>
                <a:spcPts val="500"/>
              </a:spcBef>
              <a:spcAft>
                <a:spcPts val="0"/>
              </a:spcAft>
              <a:buClr>
                <a:srgbClr val="8D8B8D"/>
              </a:buClr>
              <a:buSzPts val="1800"/>
              <a:buChar char="o"/>
              <a:defRPr/>
            </a:lvl4pPr>
            <a:lvl5pPr indent="-342900" lvl="4" marL="2286000" algn="l">
              <a:lnSpc>
                <a:spcPct val="150000"/>
              </a:lnSpc>
              <a:spcBef>
                <a:spcPts val="500"/>
              </a:spcBef>
              <a:spcAft>
                <a:spcPts val="0"/>
              </a:spcAft>
              <a:buClr>
                <a:schemeClr val="accent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18"/>
          <p:cNvSpPr txBox="1"/>
          <p:nvPr>
            <p:ph idx="3" type="body"/>
          </p:nvPr>
        </p:nvSpPr>
        <p:spPr>
          <a:xfrm>
            <a:off x="1741488" y="1303330"/>
            <a:ext cx="9840912" cy="267766"/>
          </a:xfrm>
          <a:prstGeom prst="rect">
            <a:avLst/>
          </a:prstGeom>
          <a:noFill/>
          <a:ln>
            <a:noFill/>
          </a:ln>
        </p:spPr>
        <p:txBody>
          <a:bodyPr anchorCtr="0" anchor="t" bIns="0" lIns="0" spcFirstLastPara="1" rIns="0" wrap="square" tIns="36575">
            <a:spAutoFit/>
          </a:bodyPr>
          <a:lstStyle>
            <a:lvl1pPr indent="-228600" lvl="0" marL="457200" algn="l">
              <a:lnSpc>
                <a:spcPct val="100000"/>
              </a:lnSpc>
              <a:spcBef>
                <a:spcPts val="1000"/>
              </a:spcBef>
              <a:spcAft>
                <a:spcPts val="0"/>
              </a:spcAft>
              <a:buClr>
                <a:schemeClr val="accent2"/>
              </a:buClr>
              <a:buSzPts val="1500"/>
              <a:buNone/>
              <a:defRPr sz="1500" cap="none">
                <a:solidFill>
                  <a:schemeClr val="accent2"/>
                </a:solidFill>
                <a:latin typeface="Poppins"/>
                <a:ea typeface="Poppins"/>
                <a:cs typeface="Poppins"/>
                <a:sym typeface="Poppins"/>
              </a:defRPr>
            </a:lvl1pPr>
            <a:lvl2pPr indent="-342900" lvl="1" marL="914400" algn="l">
              <a:lnSpc>
                <a:spcPct val="150000"/>
              </a:lnSpc>
              <a:spcBef>
                <a:spcPts val="500"/>
              </a:spcBef>
              <a:spcAft>
                <a:spcPts val="0"/>
              </a:spcAft>
              <a:buClr>
                <a:schemeClr val="dk2"/>
              </a:buClr>
              <a:buSzPts val="1800"/>
              <a:buChar char="o"/>
              <a:defRPr/>
            </a:lvl2pPr>
            <a:lvl3pPr indent="-342900" lvl="2" marL="1371600" algn="l">
              <a:lnSpc>
                <a:spcPct val="150000"/>
              </a:lnSpc>
              <a:spcBef>
                <a:spcPts val="500"/>
              </a:spcBef>
              <a:spcAft>
                <a:spcPts val="0"/>
              </a:spcAft>
              <a:buClr>
                <a:schemeClr val="accent2"/>
              </a:buClr>
              <a:buSzPts val="1800"/>
              <a:buChar char="•"/>
              <a:defRPr/>
            </a:lvl3pPr>
            <a:lvl4pPr indent="-342900" lvl="3" marL="1828800" algn="l">
              <a:lnSpc>
                <a:spcPct val="150000"/>
              </a:lnSpc>
              <a:spcBef>
                <a:spcPts val="500"/>
              </a:spcBef>
              <a:spcAft>
                <a:spcPts val="0"/>
              </a:spcAft>
              <a:buClr>
                <a:srgbClr val="8D8B8D"/>
              </a:buClr>
              <a:buSzPts val="1800"/>
              <a:buChar char="o"/>
              <a:defRPr/>
            </a:lvl4pPr>
            <a:lvl5pPr indent="-342900" lvl="4" marL="2286000" algn="l">
              <a:lnSpc>
                <a:spcPct val="150000"/>
              </a:lnSpc>
              <a:spcBef>
                <a:spcPts val="500"/>
              </a:spcBef>
              <a:spcAft>
                <a:spcPts val="0"/>
              </a:spcAft>
              <a:buClr>
                <a:schemeClr val="accent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1" name="Google Shape;41;p18"/>
          <p:cNvPicPr preferRelativeResize="0"/>
          <p:nvPr/>
        </p:nvPicPr>
        <p:blipFill rotWithShape="1">
          <a:blip r:embed="rId2">
            <a:alphaModFix/>
          </a:blip>
          <a:srcRect b="0" l="0" r="0" t="0"/>
          <a:stretch/>
        </p:blipFill>
        <p:spPr>
          <a:xfrm>
            <a:off x="609600" y="609599"/>
            <a:ext cx="883836" cy="818367"/>
          </a:xfrm>
          <a:prstGeom prst="rect">
            <a:avLst/>
          </a:prstGeom>
          <a:noFill/>
          <a:ln>
            <a:noFill/>
          </a:ln>
        </p:spPr>
      </p:pic>
      <p:sp>
        <p:nvSpPr>
          <p:cNvPr id="42" name="Google Shape;42;p18"/>
          <p:cNvSpPr txBox="1"/>
          <p:nvPr/>
        </p:nvSpPr>
        <p:spPr>
          <a:xfrm>
            <a:off x="3593123" y="6590315"/>
            <a:ext cx="5005754" cy="147733"/>
          </a:xfrm>
          <a:prstGeom prst="rect">
            <a:avLst/>
          </a:prstGeom>
          <a:noFill/>
          <a:ln>
            <a:noFill/>
          </a:ln>
        </p:spPr>
        <p:txBody>
          <a:bodyPr anchorCtr="0" anchor="t" bIns="0" lIns="0" spcFirstLastPara="1" rIns="0" wrap="square" tIns="27425">
            <a:spAutoFit/>
          </a:bodyPr>
          <a:lstStyle/>
          <a:p>
            <a:pPr indent="0" lvl="0" marL="0" marR="0" rtl="0" algn="ctr">
              <a:lnSpc>
                <a:spcPct val="100000"/>
              </a:lnSpc>
              <a:spcBef>
                <a:spcPts val="0"/>
              </a:spcBef>
              <a:spcAft>
                <a:spcPts val="0"/>
              </a:spcAft>
              <a:buClr>
                <a:srgbClr val="000000"/>
              </a:buClr>
              <a:buSzPts val="780"/>
              <a:buFont typeface="Arial"/>
              <a:buNone/>
            </a:pPr>
            <a:r>
              <a:rPr b="0" i="0" lang="en-US" sz="780" u="none" cap="none" strike="noStrike">
                <a:solidFill>
                  <a:schemeClr val="dk2"/>
                </a:solidFill>
                <a:latin typeface="Open Sans"/>
                <a:ea typeface="Open Sans"/>
                <a:cs typeface="Open Sans"/>
                <a:sym typeface="Open Sans"/>
              </a:rPr>
              <a:t>CONNECTSECURE COMPANY CONFIDENTIAL</a:t>
            </a:r>
            <a:endParaRPr b="0" i="0" sz="780" u="none" cap="none" strike="noStrike">
              <a:solidFill>
                <a:schemeClr val="dk2"/>
              </a:solidFill>
              <a:latin typeface="Calibri"/>
              <a:ea typeface="Calibri"/>
              <a:cs typeface="Calibri"/>
              <a:sym typeface="Calibri"/>
            </a:endParaRPr>
          </a:p>
        </p:txBody>
      </p:sp>
      <p:sp>
        <p:nvSpPr>
          <p:cNvPr id="43" name="Google Shape;43;p18"/>
          <p:cNvSpPr txBox="1"/>
          <p:nvPr>
            <p:ph idx="4" type="body"/>
          </p:nvPr>
        </p:nvSpPr>
        <p:spPr>
          <a:xfrm>
            <a:off x="609600" y="1714784"/>
            <a:ext cx="10972800" cy="3566231"/>
          </a:xfrm>
          <a:prstGeom prst="rect">
            <a:avLst/>
          </a:prstGeom>
          <a:noFill/>
          <a:ln>
            <a:noFill/>
          </a:ln>
        </p:spPr>
        <p:txBody>
          <a:bodyPr anchorCtr="0" anchor="t" bIns="45700" lIns="0" spcFirstLastPara="1" rIns="0" wrap="square" tIns="45700">
            <a:normAutofit/>
          </a:bodyPr>
          <a:lstStyle>
            <a:lvl1pPr indent="-342900" lvl="0" marL="457200" algn="l">
              <a:lnSpc>
                <a:spcPct val="150000"/>
              </a:lnSpc>
              <a:spcBef>
                <a:spcPts val="1000"/>
              </a:spcBef>
              <a:spcAft>
                <a:spcPts val="0"/>
              </a:spcAft>
              <a:buClr>
                <a:schemeClr val="dk2"/>
              </a:buClr>
              <a:buSzPts val="1800"/>
              <a:buChar char="•"/>
              <a:defRPr/>
            </a:lvl1pPr>
            <a:lvl2pPr indent="-342900" lvl="1" marL="914400" algn="l">
              <a:lnSpc>
                <a:spcPct val="150000"/>
              </a:lnSpc>
              <a:spcBef>
                <a:spcPts val="500"/>
              </a:spcBef>
              <a:spcAft>
                <a:spcPts val="0"/>
              </a:spcAft>
              <a:buClr>
                <a:schemeClr val="dk2"/>
              </a:buClr>
              <a:buSzPts val="1800"/>
              <a:buChar char="o"/>
              <a:defRPr/>
            </a:lvl2pPr>
            <a:lvl3pPr indent="-342900" lvl="2" marL="1371600" algn="l">
              <a:lnSpc>
                <a:spcPct val="150000"/>
              </a:lnSpc>
              <a:spcBef>
                <a:spcPts val="500"/>
              </a:spcBef>
              <a:spcAft>
                <a:spcPts val="0"/>
              </a:spcAft>
              <a:buClr>
                <a:schemeClr val="accent2"/>
              </a:buClr>
              <a:buSzPts val="1800"/>
              <a:buChar char="•"/>
              <a:defRPr/>
            </a:lvl3pPr>
            <a:lvl4pPr indent="-342900" lvl="3" marL="1828800" algn="l">
              <a:lnSpc>
                <a:spcPct val="150000"/>
              </a:lnSpc>
              <a:spcBef>
                <a:spcPts val="500"/>
              </a:spcBef>
              <a:spcAft>
                <a:spcPts val="0"/>
              </a:spcAft>
              <a:buClr>
                <a:srgbClr val="8D8B8D"/>
              </a:buClr>
              <a:buSzPts val="1800"/>
              <a:buChar char="o"/>
              <a:defRPr/>
            </a:lvl4pPr>
            <a:lvl5pPr indent="-342900" lvl="4" marL="2286000" algn="l">
              <a:lnSpc>
                <a:spcPct val="150000"/>
              </a:lnSpc>
              <a:spcBef>
                <a:spcPts val="500"/>
              </a:spcBef>
              <a:spcAft>
                <a:spcPts val="0"/>
              </a:spcAft>
              <a:buClr>
                <a:schemeClr val="accent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logo with a turtle on it&#10;&#10;Description automatically generated" id="44" name="Google Shape;44;p18"/>
          <p:cNvPicPr preferRelativeResize="0"/>
          <p:nvPr/>
        </p:nvPicPr>
        <p:blipFill rotWithShape="1">
          <a:blip r:embed="rId3">
            <a:alphaModFix/>
          </a:blip>
          <a:srcRect b="0" l="0" r="0" t="0"/>
          <a:stretch/>
        </p:blipFill>
        <p:spPr>
          <a:xfrm>
            <a:off x="609600" y="5735616"/>
            <a:ext cx="952465" cy="952465"/>
          </a:xfrm>
          <a:prstGeom prst="rect">
            <a:avLst/>
          </a:prstGeom>
          <a:noFill/>
          <a:ln>
            <a:noFill/>
          </a:ln>
        </p:spPr>
      </p:pic>
      <p:pic>
        <p:nvPicPr>
          <p:cNvPr descr="A black and white logo&#10;&#10;Description automatically generated" id="45" name="Google Shape;45;p18"/>
          <p:cNvPicPr preferRelativeResize="0"/>
          <p:nvPr/>
        </p:nvPicPr>
        <p:blipFill rotWithShape="1">
          <a:blip r:embed="rId4">
            <a:alphaModFix/>
          </a:blip>
          <a:srcRect b="0" l="0" r="0" t="0"/>
          <a:stretch/>
        </p:blipFill>
        <p:spPr>
          <a:xfrm>
            <a:off x="1562065" y="5691951"/>
            <a:ext cx="1097280" cy="1097280"/>
          </a:xfrm>
          <a:prstGeom prst="rect">
            <a:avLst/>
          </a:prstGeom>
          <a:noFill/>
          <a:ln>
            <a:noFill/>
          </a:ln>
        </p:spPr>
      </p:pic>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Column Text Slide">
  <p:cSld name="Two-Column Text Slide">
    <p:spTree>
      <p:nvGrpSpPr>
        <p:cNvPr id="46" name="Shape 46"/>
        <p:cNvGrpSpPr/>
        <p:nvPr/>
      </p:nvGrpSpPr>
      <p:grpSpPr>
        <a:xfrm>
          <a:off x="0" y="0"/>
          <a:ext cx="0" cy="0"/>
          <a:chOff x="0" y="0"/>
          <a:chExt cx="0" cy="0"/>
        </a:xfrm>
      </p:grpSpPr>
      <p:pic>
        <p:nvPicPr>
          <p:cNvPr id="47" name="Google Shape;47;p19"/>
          <p:cNvPicPr preferRelativeResize="0"/>
          <p:nvPr/>
        </p:nvPicPr>
        <p:blipFill rotWithShape="1">
          <a:blip r:embed="rId2">
            <a:alphaModFix/>
          </a:blip>
          <a:srcRect b="0" l="0" r="0" t="0"/>
          <a:stretch/>
        </p:blipFill>
        <p:spPr>
          <a:xfrm>
            <a:off x="609600" y="609599"/>
            <a:ext cx="883836" cy="818367"/>
          </a:xfrm>
          <a:prstGeom prst="rect">
            <a:avLst/>
          </a:prstGeom>
          <a:noFill/>
          <a:ln>
            <a:noFill/>
          </a:ln>
        </p:spPr>
      </p:pic>
      <p:sp>
        <p:nvSpPr>
          <p:cNvPr id="48" name="Google Shape;48;p19"/>
          <p:cNvSpPr txBox="1"/>
          <p:nvPr>
            <p:ph idx="1" type="body"/>
          </p:nvPr>
        </p:nvSpPr>
        <p:spPr>
          <a:xfrm>
            <a:off x="1741488" y="609600"/>
            <a:ext cx="9840912" cy="598488"/>
          </a:xfrm>
          <a:prstGeom prst="rect">
            <a:avLst/>
          </a:prstGeom>
          <a:noFill/>
          <a:ln>
            <a:noFill/>
          </a:ln>
        </p:spPr>
        <p:txBody>
          <a:bodyPr anchorCtr="0" anchor="t" bIns="45700" lIns="0" spcFirstLastPara="1" rIns="0" wrap="square" tIns="45700">
            <a:noAutofit/>
          </a:bodyPr>
          <a:lstStyle>
            <a:lvl1pPr indent="-228600" lvl="0" marL="457200" algn="l">
              <a:lnSpc>
                <a:spcPct val="100000"/>
              </a:lnSpc>
              <a:spcBef>
                <a:spcPts val="1000"/>
              </a:spcBef>
              <a:spcAft>
                <a:spcPts val="0"/>
              </a:spcAft>
              <a:buClr>
                <a:schemeClr val="dk1"/>
              </a:buClr>
              <a:buSzPts val="4150"/>
              <a:buNone/>
              <a:defRPr b="1" i="0" sz="4150">
                <a:solidFill>
                  <a:schemeClr val="dk1"/>
                </a:solidFill>
                <a:latin typeface="Poppins SemiBold"/>
                <a:ea typeface="Poppins SemiBold"/>
                <a:cs typeface="Poppins SemiBold"/>
                <a:sym typeface="Poppins SemiBold"/>
              </a:defRPr>
            </a:lvl1pPr>
            <a:lvl2pPr indent="-342900" lvl="1" marL="914400" algn="l">
              <a:lnSpc>
                <a:spcPct val="150000"/>
              </a:lnSpc>
              <a:spcBef>
                <a:spcPts val="500"/>
              </a:spcBef>
              <a:spcAft>
                <a:spcPts val="0"/>
              </a:spcAft>
              <a:buClr>
                <a:schemeClr val="dk2"/>
              </a:buClr>
              <a:buSzPts val="1800"/>
              <a:buChar char="o"/>
              <a:defRPr/>
            </a:lvl2pPr>
            <a:lvl3pPr indent="-342900" lvl="2" marL="1371600" algn="l">
              <a:lnSpc>
                <a:spcPct val="150000"/>
              </a:lnSpc>
              <a:spcBef>
                <a:spcPts val="500"/>
              </a:spcBef>
              <a:spcAft>
                <a:spcPts val="0"/>
              </a:spcAft>
              <a:buClr>
                <a:schemeClr val="accent2"/>
              </a:buClr>
              <a:buSzPts val="1800"/>
              <a:buChar char="•"/>
              <a:defRPr/>
            </a:lvl3pPr>
            <a:lvl4pPr indent="-342900" lvl="3" marL="1828800" algn="l">
              <a:lnSpc>
                <a:spcPct val="150000"/>
              </a:lnSpc>
              <a:spcBef>
                <a:spcPts val="500"/>
              </a:spcBef>
              <a:spcAft>
                <a:spcPts val="0"/>
              </a:spcAft>
              <a:buClr>
                <a:srgbClr val="8D8B8D"/>
              </a:buClr>
              <a:buSzPts val="1800"/>
              <a:buChar char="o"/>
              <a:defRPr/>
            </a:lvl4pPr>
            <a:lvl5pPr indent="-342900" lvl="4" marL="2286000" algn="l">
              <a:lnSpc>
                <a:spcPct val="150000"/>
              </a:lnSpc>
              <a:spcBef>
                <a:spcPts val="500"/>
              </a:spcBef>
              <a:spcAft>
                <a:spcPts val="0"/>
              </a:spcAft>
              <a:buClr>
                <a:schemeClr val="accent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19"/>
          <p:cNvSpPr txBox="1"/>
          <p:nvPr>
            <p:ph idx="2" type="body"/>
          </p:nvPr>
        </p:nvSpPr>
        <p:spPr>
          <a:xfrm>
            <a:off x="1741488" y="1303330"/>
            <a:ext cx="9840912" cy="267766"/>
          </a:xfrm>
          <a:prstGeom prst="rect">
            <a:avLst/>
          </a:prstGeom>
          <a:noFill/>
          <a:ln>
            <a:noFill/>
          </a:ln>
        </p:spPr>
        <p:txBody>
          <a:bodyPr anchorCtr="0" anchor="t" bIns="0" lIns="0" spcFirstLastPara="1" rIns="0" wrap="square" tIns="36575">
            <a:spAutoFit/>
          </a:bodyPr>
          <a:lstStyle>
            <a:lvl1pPr indent="-228600" lvl="0" marL="457200" algn="l">
              <a:lnSpc>
                <a:spcPct val="100000"/>
              </a:lnSpc>
              <a:spcBef>
                <a:spcPts val="1000"/>
              </a:spcBef>
              <a:spcAft>
                <a:spcPts val="0"/>
              </a:spcAft>
              <a:buClr>
                <a:schemeClr val="accent2"/>
              </a:buClr>
              <a:buSzPts val="1500"/>
              <a:buNone/>
              <a:defRPr sz="1500" cap="none">
                <a:solidFill>
                  <a:schemeClr val="accent2"/>
                </a:solidFill>
                <a:latin typeface="Poppins"/>
                <a:ea typeface="Poppins"/>
                <a:cs typeface="Poppins"/>
                <a:sym typeface="Poppins"/>
              </a:defRPr>
            </a:lvl1pPr>
            <a:lvl2pPr indent="-342900" lvl="1" marL="914400" algn="l">
              <a:lnSpc>
                <a:spcPct val="150000"/>
              </a:lnSpc>
              <a:spcBef>
                <a:spcPts val="500"/>
              </a:spcBef>
              <a:spcAft>
                <a:spcPts val="0"/>
              </a:spcAft>
              <a:buClr>
                <a:schemeClr val="dk2"/>
              </a:buClr>
              <a:buSzPts val="1800"/>
              <a:buChar char="o"/>
              <a:defRPr/>
            </a:lvl2pPr>
            <a:lvl3pPr indent="-342900" lvl="2" marL="1371600" algn="l">
              <a:lnSpc>
                <a:spcPct val="150000"/>
              </a:lnSpc>
              <a:spcBef>
                <a:spcPts val="500"/>
              </a:spcBef>
              <a:spcAft>
                <a:spcPts val="0"/>
              </a:spcAft>
              <a:buClr>
                <a:schemeClr val="accent2"/>
              </a:buClr>
              <a:buSzPts val="1800"/>
              <a:buChar char="•"/>
              <a:defRPr/>
            </a:lvl3pPr>
            <a:lvl4pPr indent="-342900" lvl="3" marL="1828800" algn="l">
              <a:lnSpc>
                <a:spcPct val="150000"/>
              </a:lnSpc>
              <a:spcBef>
                <a:spcPts val="500"/>
              </a:spcBef>
              <a:spcAft>
                <a:spcPts val="0"/>
              </a:spcAft>
              <a:buClr>
                <a:srgbClr val="8D8B8D"/>
              </a:buClr>
              <a:buSzPts val="1800"/>
              <a:buChar char="o"/>
              <a:defRPr/>
            </a:lvl4pPr>
            <a:lvl5pPr indent="-342900" lvl="4" marL="2286000" algn="l">
              <a:lnSpc>
                <a:spcPct val="150000"/>
              </a:lnSpc>
              <a:spcBef>
                <a:spcPts val="500"/>
              </a:spcBef>
              <a:spcAft>
                <a:spcPts val="0"/>
              </a:spcAft>
              <a:buClr>
                <a:schemeClr val="accent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50" name="Google Shape;50;p19"/>
          <p:cNvCxnSpPr/>
          <p:nvPr/>
        </p:nvCxnSpPr>
        <p:spPr>
          <a:xfrm>
            <a:off x="6477000" y="1714784"/>
            <a:ext cx="0" cy="4343116"/>
          </a:xfrm>
          <a:prstGeom prst="straightConnector1">
            <a:avLst/>
          </a:prstGeom>
          <a:noFill/>
          <a:ln cap="flat" cmpd="sng" w="28575">
            <a:solidFill>
              <a:schemeClr val="accent2"/>
            </a:solidFill>
            <a:prstDash val="solid"/>
            <a:miter lim="800000"/>
            <a:headEnd len="sm" w="sm" type="none"/>
            <a:tailEnd len="sm" w="sm" type="none"/>
          </a:ln>
        </p:spPr>
      </p:cxnSp>
      <p:sp>
        <p:nvSpPr>
          <p:cNvPr id="51" name="Google Shape;51;p19"/>
          <p:cNvSpPr txBox="1"/>
          <p:nvPr>
            <p:ph idx="3" type="body"/>
          </p:nvPr>
        </p:nvSpPr>
        <p:spPr>
          <a:xfrm>
            <a:off x="609600" y="1714784"/>
            <a:ext cx="5486400" cy="4343109"/>
          </a:xfrm>
          <a:prstGeom prst="rect">
            <a:avLst/>
          </a:prstGeom>
          <a:noFill/>
          <a:ln>
            <a:noFill/>
          </a:ln>
        </p:spPr>
        <p:txBody>
          <a:bodyPr anchorCtr="0" anchor="t" bIns="45700" lIns="0" spcFirstLastPara="1" rIns="0" wrap="square" tIns="45700">
            <a:normAutofit/>
          </a:bodyPr>
          <a:lstStyle>
            <a:lvl1pPr indent="-342900" lvl="0" marL="457200" algn="l">
              <a:lnSpc>
                <a:spcPct val="150000"/>
              </a:lnSpc>
              <a:spcBef>
                <a:spcPts val="1000"/>
              </a:spcBef>
              <a:spcAft>
                <a:spcPts val="0"/>
              </a:spcAft>
              <a:buClr>
                <a:schemeClr val="dk2"/>
              </a:buClr>
              <a:buSzPts val="1800"/>
              <a:buChar char="•"/>
              <a:defRPr/>
            </a:lvl1pPr>
            <a:lvl2pPr indent="-342900" lvl="1" marL="914400" algn="l">
              <a:lnSpc>
                <a:spcPct val="150000"/>
              </a:lnSpc>
              <a:spcBef>
                <a:spcPts val="500"/>
              </a:spcBef>
              <a:spcAft>
                <a:spcPts val="0"/>
              </a:spcAft>
              <a:buClr>
                <a:schemeClr val="dk2"/>
              </a:buClr>
              <a:buSzPts val="1800"/>
              <a:buChar char="o"/>
              <a:defRPr/>
            </a:lvl2pPr>
            <a:lvl3pPr indent="-342900" lvl="2" marL="1371600" algn="l">
              <a:lnSpc>
                <a:spcPct val="150000"/>
              </a:lnSpc>
              <a:spcBef>
                <a:spcPts val="500"/>
              </a:spcBef>
              <a:spcAft>
                <a:spcPts val="0"/>
              </a:spcAft>
              <a:buClr>
                <a:schemeClr val="accent2"/>
              </a:buClr>
              <a:buSzPts val="1800"/>
              <a:buChar char="•"/>
              <a:defRPr/>
            </a:lvl3pPr>
            <a:lvl4pPr indent="-342900" lvl="3" marL="1828800" algn="l">
              <a:lnSpc>
                <a:spcPct val="150000"/>
              </a:lnSpc>
              <a:spcBef>
                <a:spcPts val="500"/>
              </a:spcBef>
              <a:spcAft>
                <a:spcPts val="0"/>
              </a:spcAft>
              <a:buClr>
                <a:srgbClr val="8D8B8D"/>
              </a:buClr>
              <a:buSzPts val="1800"/>
              <a:buChar char="o"/>
              <a:defRPr/>
            </a:lvl4pPr>
            <a:lvl5pPr indent="-342900" lvl="4" marL="2286000" algn="l">
              <a:lnSpc>
                <a:spcPct val="150000"/>
              </a:lnSpc>
              <a:spcBef>
                <a:spcPts val="500"/>
              </a:spcBef>
              <a:spcAft>
                <a:spcPts val="0"/>
              </a:spcAft>
              <a:buClr>
                <a:schemeClr val="accent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p19"/>
          <p:cNvSpPr txBox="1"/>
          <p:nvPr>
            <p:ph idx="4" type="body"/>
          </p:nvPr>
        </p:nvSpPr>
        <p:spPr>
          <a:xfrm>
            <a:off x="6858000" y="1714784"/>
            <a:ext cx="4724399" cy="4343109"/>
          </a:xfrm>
          <a:prstGeom prst="rect">
            <a:avLst/>
          </a:prstGeom>
          <a:noFill/>
          <a:ln>
            <a:noFill/>
          </a:ln>
        </p:spPr>
        <p:txBody>
          <a:bodyPr anchorCtr="0" anchor="t" bIns="45700" lIns="0" spcFirstLastPara="1" rIns="0" wrap="square" tIns="45700">
            <a:normAutofit/>
          </a:bodyPr>
          <a:lstStyle>
            <a:lvl1pPr indent="-342900" lvl="0" marL="457200" algn="l">
              <a:lnSpc>
                <a:spcPct val="150000"/>
              </a:lnSpc>
              <a:spcBef>
                <a:spcPts val="1000"/>
              </a:spcBef>
              <a:spcAft>
                <a:spcPts val="0"/>
              </a:spcAft>
              <a:buClr>
                <a:schemeClr val="dk2"/>
              </a:buClr>
              <a:buSzPts val="1800"/>
              <a:buChar char="•"/>
              <a:defRPr/>
            </a:lvl1pPr>
            <a:lvl2pPr indent="-342900" lvl="1" marL="914400" algn="l">
              <a:lnSpc>
                <a:spcPct val="150000"/>
              </a:lnSpc>
              <a:spcBef>
                <a:spcPts val="500"/>
              </a:spcBef>
              <a:spcAft>
                <a:spcPts val="0"/>
              </a:spcAft>
              <a:buClr>
                <a:schemeClr val="dk2"/>
              </a:buClr>
              <a:buSzPts val="1800"/>
              <a:buChar char="o"/>
              <a:defRPr/>
            </a:lvl2pPr>
            <a:lvl3pPr indent="-342900" lvl="2" marL="1371600" algn="l">
              <a:lnSpc>
                <a:spcPct val="150000"/>
              </a:lnSpc>
              <a:spcBef>
                <a:spcPts val="500"/>
              </a:spcBef>
              <a:spcAft>
                <a:spcPts val="0"/>
              </a:spcAft>
              <a:buClr>
                <a:schemeClr val="accent2"/>
              </a:buClr>
              <a:buSzPts val="1800"/>
              <a:buChar char="•"/>
              <a:defRPr/>
            </a:lvl3pPr>
            <a:lvl4pPr indent="-342900" lvl="3" marL="1828800" algn="l">
              <a:lnSpc>
                <a:spcPct val="150000"/>
              </a:lnSpc>
              <a:spcBef>
                <a:spcPts val="500"/>
              </a:spcBef>
              <a:spcAft>
                <a:spcPts val="0"/>
              </a:spcAft>
              <a:buClr>
                <a:srgbClr val="8D8B8D"/>
              </a:buClr>
              <a:buSzPts val="1800"/>
              <a:buChar char="o"/>
              <a:defRPr/>
            </a:lvl4pPr>
            <a:lvl5pPr indent="-342900" lvl="4" marL="2286000" algn="l">
              <a:lnSpc>
                <a:spcPct val="150000"/>
              </a:lnSpc>
              <a:spcBef>
                <a:spcPts val="500"/>
              </a:spcBef>
              <a:spcAft>
                <a:spcPts val="0"/>
              </a:spcAft>
              <a:buClr>
                <a:schemeClr val="accent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53" name="Google Shape;53;p19"/>
          <p:cNvPicPr preferRelativeResize="0"/>
          <p:nvPr/>
        </p:nvPicPr>
        <p:blipFill rotWithShape="1">
          <a:blip r:embed="rId2">
            <a:alphaModFix/>
          </a:blip>
          <a:srcRect b="0" l="0" r="0" t="0"/>
          <a:stretch/>
        </p:blipFill>
        <p:spPr>
          <a:xfrm>
            <a:off x="609600" y="609599"/>
            <a:ext cx="883836" cy="818367"/>
          </a:xfrm>
          <a:prstGeom prst="rect">
            <a:avLst/>
          </a:prstGeom>
          <a:noFill/>
          <a:ln>
            <a:noFill/>
          </a:ln>
        </p:spPr>
      </p:pic>
      <p:cxnSp>
        <p:nvCxnSpPr>
          <p:cNvPr id="54" name="Google Shape;54;p19"/>
          <p:cNvCxnSpPr/>
          <p:nvPr/>
        </p:nvCxnSpPr>
        <p:spPr>
          <a:xfrm>
            <a:off x="6477000" y="1714784"/>
            <a:ext cx="0" cy="4343116"/>
          </a:xfrm>
          <a:prstGeom prst="straightConnector1">
            <a:avLst/>
          </a:prstGeom>
          <a:noFill/>
          <a:ln cap="flat" cmpd="sng" w="28575">
            <a:solidFill>
              <a:schemeClr val="accent2"/>
            </a:solidFill>
            <a:prstDash val="solid"/>
            <a:miter lim="800000"/>
            <a:headEnd len="sm" w="sm" type="none"/>
            <a:tailEnd len="sm" w="sm" type="none"/>
          </a:ln>
        </p:spPr>
      </p:cxnSp>
      <p:sp>
        <p:nvSpPr>
          <p:cNvPr id="55" name="Google Shape;55;p19"/>
          <p:cNvSpPr txBox="1"/>
          <p:nvPr/>
        </p:nvSpPr>
        <p:spPr>
          <a:xfrm>
            <a:off x="3593123" y="6590315"/>
            <a:ext cx="5005754" cy="147733"/>
          </a:xfrm>
          <a:prstGeom prst="rect">
            <a:avLst/>
          </a:prstGeom>
          <a:noFill/>
          <a:ln>
            <a:noFill/>
          </a:ln>
        </p:spPr>
        <p:txBody>
          <a:bodyPr anchorCtr="0" anchor="t" bIns="0" lIns="0" spcFirstLastPara="1" rIns="0" wrap="square" tIns="27425">
            <a:spAutoFit/>
          </a:bodyPr>
          <a:lstStyle/>
          <a:p>
            <a:pPr indent="0" lvl="0" marL="0" marR="0" rtl="0" algn="ctr">
              <a:lnSpc>
                <a:spcPct val="100000"/>
              </a:lnSpc>
              <a:spcBef>
                <a:spcPts val="0"/>
              </a:spcBef>
              <a:spcAft>
                <a:spcPts val="0"/>
              </a:spcAft>
              <a:buClr>
                <a:srgbClr val="000000"/>
              </a:buClr>
              <a:buSzPts val="780"/>
              <a:buFont typeface="Arial"/>
              <a:buNone/>
            </a:pPr>
            <a:r>
              <a:rPr b="0" i="0" lang="en-US" sz="780" u="none" cap="none" strike="noStrike">
                <a:solidFill>
                  <a:schemeClr val="dk2"/>
                </a:solidFill>
                <a:latin typeface="Open Sans"/>
                <a:ea typeface="Open Sans"/>
                <a:cs typeface="Open Sans"/>
                <a:sym typeface="Open Sans"/>
              </a:rPr>
              <a:t>CONNECTSECURE COMPANY CONFIDENTIAL</a:t>
            </a:r>
            <a:endParaRPr b="0" i="0" sz="780" u="none" cap="none" strike="noStrike">
              <a:solidFill>
                <a:schemeClr val="dk2"/>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ified Title Slide">
  <p:cSld name="Simplified Title Slide">
    <p:bg>
      <p:bgPr>
        <a:blipFill>
          <a:blip r:embed="rId2">
            <a:alphaModFix/>
          </a:blip>
          <a:stretch>
            <a:fillRect/>
          </a:stretch>
        </a:blipFill>
      </p:bgPr>
    </p:bg>
    <p:spTree>
      <p:nvGrpSpPr>
        <p:cNvPr id="56" name="Shape 56"/>
        <p:cNvGrpSpPr/>
        <p:nvPr/>
      </p:nvGrpSpPr>
      <p:grpSpPr>
        <a:xfrm>
          <a:off x="0" y="0"/>
          <a:ext cx="0" cy="0"/>
          <a:chOff x="0" y="0"/>
          <a:chExt cx="0" cy="0"/>
        </a:xfrm>
      </p:grpSpPr>
      <p:pic>
        <p:nvPicPr>
          <p:cNvPr id="57" name="Google Shape;57;p29"/>
          <p:cNvPicPr preferRelativeResize="0"/>
          <p:nvPr/>
        </p:nvPicPr>
        <p:blipFill rotWithShape="1">
          <a:blip r:embed="rId3">
            <a:alphaModFix/>
          </a:blip>
          <a:srcRect b="0" l="0" r="0" t="0"/>
          <a:stretch/>
        </p:blipFill>
        <p:spPr>
          <a:xfrm>
            <a:off x="0" y="6119112"/>
            <a:ext cx="822310" cy="738887"/>
          </a:xfrm>
          <a:prstGeom prst="rect">
            <a:avLst/>
          </a:prstGeom>
          <a:noFill/>
          <a:ln>
            <a:noFill/>
          </a:ln>
        </p:spPr>
      </p:pic>
      <p:pic>
        <p:nvPicPr>
          <p:cNvPr id="58" name="Google Shape;58;p29"/>
          <p:cNvPicPr preferRelativeResize="0"/>
          <p:nvPr/>
        </p:nvPicPr>
        <p:blipFill rotWithShape="1">
          <a:blip r:embed="rId3">
            <a:alphaModFix/>
          </a:blip>
          <a:srcRect b="0" l="0" r="0" t="0"/>
          <a:stretch/>
        </p:blipFill>
        <p:spPr>
          <a:xfrm>
            <a:off x="0" y="6119112"/>
            <a:ext cx="822310" cy="738887"/>
          </a:xfrm>
          <a:prstGeom prst="rect">
            <a:avLst/>
          </a:prstGeom>
          <a:noFill/>
          <a:ln>
            <a:noFill/>
          </a:ln>
        </p:spPr>
      </p:pic>
      <p:pic>
        <p:nvPicPr>
          <p:cNvPr id="59" name="Google Shape;59;p29"/>
          <p:cNvPicPr preferRelativeResize="0"/>
          <p:nvPr/>
        </p:nvPicPr>
        <p:blipFill rotWithShape="1">
          <a:blip r:embed="rId3">
            <a:alphaModFix/>
          </a:blip>
          <a:srcRect b="0" l="0" r="0" t="0"/>
          <a:stretch/>
        </p:blipFill>
        <p:spPr>
          <a:xfrm rot="5400000">
            <a:off x="-41711" y="41712"/>
            <a:ext cx="822310" cy="738887"/>
          </a:xfrm>
          <a:prstGeom prst="rect">
            <a:avLst/>
          </a:prstGeom>
          <a:noFill/>
          <a:ln>
            <a:noFill/>
          </a:ln>
        </p:spPr>
      </p:pic>
      <p:pic>
        <p:nvPicPr>
          <p:cNvPr id="60" name="Google Shape;60;p29"/>
          <p:cNvPicPr preferRelativeResize="0"/>
          <p:nvPr/>
        </p:nvPicPr>
        <p:blipFill rotWithShape="1">
          <a:blip r:embed="rId3">
            <a:alphaModFix/>
          </a:blip>
          <a:srcRect b="0" l="0" r="0" t="0"/>
          <a:stretch/>
        </p:blipFill>
        <p:spPr>
          <a:xfrm rot="10800000">
            <a:off x="11369690" y="0"/>
            <a:ext cx="822310" cy="738887"/>
          </a:xfrm>
          <a:prstGeom prst="rect">
            <a:avLst/>
          </a:prstGeom>
          <a:noFill/>
          <a:ln>
            <a:noFill/>
          </a:ln>
        </p:spPr>
      </p:pic>
      <p:pic>
        <p:nvPicPr>
          <p:cNvPr id="61" name="Google Shape;61;p29"/>
          <p:cNvPicPr preferRelativeResize="0"/>
          <p:nvPr/>
        </p:nvPicPr>
        <p:blipFill rotWithShape="1">
          <a:blip r:embed="rId3">
            <a:alphaModFix/>
          </a:blip>
          <a:srcRect b="0" l="0" r="0" t="0"/>
          <a:stretch/>
        </p:blipFill>
        <p:spPr>
          <a:xfrm flipH="1">
            <a:off x="11369690" y="6119112"/>
            <a:ext cx="822310" cy="738887"/>
          </a:xfrm>
          <a:prstGeom prst="rect">
            <a:avLst/>
          </a:prstGeom>
          <a:noFill/>
          <a:ln>
            <a:noFill/>
          </a:ln>
        </p:spPr>
      </p:pic>
      <p:pic>
        <p:nvPicPr>
          <p:cNvPr id="62" name="Google Shape;62;p29"/>
          <p:cNvPicPr preferRelativeResize="0"/>
          <p:nvPr/>
        </p:nvPicPr>
        <p:blipFill rotWithShape="1">
          <a:blip r:embed="rId4">
            <a:alphaModFix/>
          </a:blip>
          <a:srcRect b="0" l="0" r="0" t="0"/>
          <a:stretch/>
        </p:blipFill>
        <p:spPr>
          <a:xfrm>
            <a:off x="4821382" y="1483803"/>
            <a:ext cx="2554274" cy="536082"/>
          </a:xfrm>
          <a:prstGeom prst="rect">
            <a:avLst/>
          </a:prstGeom>
          <a:noFill/>
          <a:ln>
            <a:noFill/>
          </a:ln>
        </p:spPr>
      </p:pic>
      <p:sp>
        <p:nvSpPr>
          <p:cNvPr id="63" name="Google Shape;63;p29"/>
          <p:cNvSpPr txBox="1"/>
          <p:nvPr>
            <p:ph type="title"/>
          </p:nvPr>
        </p:nvSpPr>
        <p:spPr>
          <a:xfrm>
            <a:off x="304800" y="3149741"/>
            <a:ext cx="11582400" cy="877163"/>
          </a:xfrm>
          <a:prstGeom prst="rect">
            <a:avLst/>
          </a:prstGeom>
          <a:noFill/>
          <a:ln>
            <a:noFill/>
          </a:ln>
        </p:spPr>
        <p:txBody>
          <a:bodyPr anchorCtr="1" anchor="b" bIns="45700" lIns="0" spcFirstLastPara="1" rIns="0" wrap="square" tIns="45700">
            <a:spAutoFit/>
          </a:bodyPr>
          <a:lstStyle>
            <a:lvl1pPr lvl="0" algn="ctr">
              <a:lnSpc>
                <a:spcPct val="110740"/>
              </a:lnSpc>
              <a:spcBef>
                <a:spcPts val="0"/>
              </a:spcBef>
              <a:spcAft>
                <a:spcPts val="0"/>
              </a:spcAft>
              <a:buClr>
                <a:schemeClr val="lt1"/>
              </a:buClr>
              <a:buSzPts val="5400"/>
              <a:buFont typeface="Poppins SemiBold"/>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64" name="Google Shape;64;p29"/>
          <p:cNvPicPr preferRelativeResize="0"/>
          <p:nvPr/>
        </p:nvPicPr>
        <p:blipFill rotWithShape="1">
          <a:blip r:embed="rId3">
            <a:alphaModFix/>
          </a:blip>
          <a:srcRect b="0" l="0" r="0" t="0"/>
          <a:stretch/>
        </p:blipFill>
        <p:spPr>
          <a:xfrm rot="5400000">
            <a:off x="-41711" y="41712"/>
            <a:ext cx="822310" cy="738887"/>
          </a:xfrm>
          <a:prstGeom prst="rect">
            <a:avLst/>
          </a:prstGeom>
          <a:noFill/>
          <a:ln>
            <a:noFill/>
          </a:ln>
        </p:spPr>
      </p:pic>
      <p:pic>
        <p:nvPicPr>
          <p:cNvPr id="65" name="Google Shape;65;p29"/>
          <p:cNvPicPr preferRelativeResize="0"/>
          <p:nvPr/>
        </p:nvPicPr>
        <p:blipFill rotWithShape="1">
          <a:blip r:embed="rId3">
            <a:alphaModFix/>
          </a:blip>
          <a:srcRect b="0" l="0" r="0" t="0"/>
          <a:stretch/>
        </p:blipFill>
        <p:spPr>
          <a:xfrm rot="10800000">
            <a:off x="11369690" y="0"/>
            <a:ext cx="822310" cy="738887"/>
          </a:xfrm>
          <a:prstGeom prst="rect">
            <a:avLst/>
          </a:prstGeom>
          <a:noFill/>
          <a:ln>
            <a:noFill/>
          </a:ln>
        </p:spPr>
      </p:pic>
      <p:pic>
        <p:nvPicPr>
          <p:cNvPr id="66" name="Google Shape;66;p29"/>
          <p:cNvPicPr preferRelativeResize="0"/>
          <p:nvPr/>
        </p:nvPicPr>
        <p:blipFill rotWithShape="1">
          <a:blip r:embed="rId3">
            <a:alphaModFix/>
          </a:blip>
          <a:srcRect b="0" l="0" r="0" t="0"/>
          <a:stretch/>
        </p:blipFill>
        <p:spPr>
          <a:xfrm flipH="1">
            <a:off x="11369690" y="6119112"/>
            <a:ext cx="822310" cy="738887"/>
          </a:xfrm>
          <a:prstGeom prst="rect">
            <a:avLst/>
          </a:prstGeom>
          <a:noFill/>
          <a:ln>
            <a:noFill/>
          </a:ln>
        </p:spPr>
      </p:pic>
      <p:pic>
        <p:nvPicPr>
          <p:cNvPr id="67" name="Google Shape;67;p29"/>
          <p:cNvPicPr preferRelativeResize="0"/>
          <p:nvPr/>
        </p:nvPicPr>
        <p:blipFill rotWithShape="1">
          <a:blip r:embed="rId4">
            <a:alphaModFix/>
          </a:blip>
          <a:srcRect b="0" l="0" r="0" t="0"/>
          <a:stretch/>
        </p:blipFill>
        <p:spPr>
          <a:xfrm>
            <a:off x="4821382" y="1483803"/>
            <a:ext cx="2554274" cy="53608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Gradient BG">
  <p:cSld name="Blank Slide, Gradient BG">
    <p:bg>
      <p:bgPr>
        <a:blipFill>
          <a:blip r:embed="rId2">
            <a:alphaModFix/>
          </a:blip>
          <a:stretch>
            <a:fillRect/>
          </a:stretch>
        </a:blipFill>
      </p:bgPr>
    </p:bg>
    <p:spTree>
      <p:nvGrpSpPr>
        <p:cNvPr id="68" name="Shape 68"/>
        <p:cNvGrpSpPr/>
        <p:nvPr/>
      </p:nvGrpSpPr>
      <p:grpSpPr>
        <a:xfrm>
          <a:off x="0" y="0"/>
          <a:ext cx="0" cy="0"/>
          <a:chOff x="0" y="0"/>
          <a:chExt cx="0" cy="0"/>
        </a:xfrm>
      </p:grpSpPr>
      <p:sp>
        <p:nvSpPr>
          <p:cNvPr id="69" name="Google Shape;69;p31"/>
          <p:cNvSpPr txBox="1"/>
          <p:nvPr/>
        </p:nvSpPr>
        <p:spPr>
          <a:xfrm>
            <a:off x="3593123" y="6590315"/>
            <a:ext cx="5005754" cy="147733"/>
          </a:xfrm>
          <a:prstGeom prst="rect">
            <a:avLst/>
          </a:prstGeom>
          <a:noFill/>
          <a:ln>
            <a:noFill/>
          </a:ln>
        </p:spPr>
        <p:txBody>
          <a:bodyPr anchorCtr="0" anchor="t" bIns="0" lIns="0" spcFirstLastPara="1" rIns="0" wrap="square" tIns="27425">
            <a:spAutoFit/>
          </a:bodyPr>
          <a:lstStyle/>
          <a:p>
            <a:pPr indent="0" lvl="0" marL="0" marR="0" rtl="0" algn="ctr">
              <a:lnSpc>
                <a:spcPct val="100000"/>
              </a:lnSpc>
              <a:spcBef>
                <a:spcPts val="0"/>
              </a:spcBef>
              <a:spcAft>
                <a:spcPts val="0"/>
              </a:spcAft>
              <a:buClr>
                <a:srgbClr val="000000"/>
              </a:buClr>
              <a:buSzPts val="780"/>
              <a:buFont typeface="Arial"/>
              <a:buNone/>
            </a:pPr>
            <a:r>
              <a:rPr b="0" i="0" lang="en-US" sz="780" u="none" cap="none" strike="noStrike">
                <a:solidFill>
                  <a:schemeClr val="lt1"/>
                </a:solidFill>
                <a:latin typeface="Open Sans"/>
                <a:ea typeface="Open Sans"/>
                <a:cs typeface="Open Sans"/>
                <a:sym typeface="Open Sans"/>
              </a:rPr>
              <a:t>CONNECTSECURE COMPANY CONFIDENTIAL</a:t>
            </a:r>
            <a:endParaRPr b="0" i="0" sz="780" u="none" cap="none" strike="noStrike">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5"/>
          <p:cNvSpPr txBox="1"/>
          <p:nvPr>
            <p:ph idx="1" type="body"/>
          </p:nvPr>
        </p:nvSpPr>
        <p:spPr>
          <a:xfrm>
            <a:off x="609600" y="1819656"/>
            <a:ext cx="10972800" cy="4232275"/>
          </a:xfrm>
          <a:prstGeom prst="rect">
            <a:avLst/>
          </a:prstGeom>
          <a:noFill/>
          <a:ln>
            <a:noFill/>
          </a:ln>
        </p:spPr>
        <p:txBody>
          <a:bodyPr anchorCtr="0" anchor="t" bIns="45700" lIns="0" spcFirstLastPara="1" rIns="0" wrap="square" tIns="45700">
            <a:normAutofit/>
          </a:bodyPr>
          <a:lstStyle>
            <a:lvl1pPr indent="-323850" lvl="0" marL="457200" marR="0" rtl="0" algn="l">
              <a:lnSpc>
                <a:spcPct val="150000"/>
              </a:lnSpc>
              <a:spcBef>
                <a:spcPts val="1000"/>
              </a:spcBef>
              <a:spcAft>
                <a:spcPts val="0"/>
              </a:spcAft>
              <a:buClr>
                <a:schemeClr val="dk2"/>
              </a:buClr>
              <a:buSzPts val="1500"/>
              <a:buFont typeface="Arial"/>
              <a:buChar char="•"/>
              <a:defRPr b="0" i="0" sz="1500" u="none" cap="none" strike="noStrike">
                <a:solidFill>
                  <a:schemeClr val="dk2"/>
                </a:solidFill>
                <a:latin typeface="Open Sans"/>
                <a:ea typeface="Open Sans"/>
                <a:cs typeface="Open Sans"/>
                <a:sym typeface="Open Sans"/>
              </a:defRPr>
            </a:lvl1pPr>
            <a:lvl2pPr indent="-311150" lvl="1" marL="914400" marR="0" rtl="0" algn="l">
              <a:lnSpc>
                <a:spcPct val="150000"/>
              </a:lnSpc>
              <a:spcBef>
                <a:spcPts val="500"/>
              </a:spcBef>
              <a:spcAft>
                <a:spcPts val="0"/>
              </a:spcAft>
              <a:buClr>
                <a:schemeClr val="dk2"/>
              </a:buClr>
              <a:buSzPts val="1300"/>
              <a:buFont typeface="Courier New"/>
              <a:buChar char="o"/>
              <a:defRPr b="0" i="0" sz="1300" u="none" cap="none" strike="noStrike">
                <a:solidFill>
                  <a:schemeClr val="dk2"/>
                </a:solidFill>
                <a:latin typeface="Open Sans"/>
                <a:ea typeface="Open Sans"/>
                <a:cs typeface="Open Sans"/>
                <a:sym typeface="Open Sans"/>
              </a:defRPr>
            </a:lvl2pPr>
            <a:lvl3pPr indent="-304800" lvl="2" marL="1371600" marR="0" rtl="0" algn="l">
              <a:lnSpc>
                <a:spcPct val="150000"/>
              </a:lnSpc>
              <a:spcBef>
                <a:spcPts val="500"/>
              </a:spcBef>
              <a:spcAft>
                <a:spcPts val="0"/>
              </a:spcAft>
              <a:buClr>
                <a:schemeClr val="accent2"/>
              </a:buClr>
              <a:buSzPts val="1200"/>
              <a:buFont typeface="Arial"/>
              <a:buChar char="•"/>
              <a:defRPr b="0" i="0" sz="1200" u="none" cap="none" strike="noStrike">
                <a:solidFill>
                  <a:schemeClr val="accent2"/>
                </a:solidFill>
                <a:latin typeface="Open Sans"/>
                <a:ea typeface="Open Sans"/>
                <a:cs typeface="Open Sans"/>
                <a:sym typeface="Open Sans"/>
              </a:defRPr>
            </a:lvl3pPr>
            <a:lvl4pPr indent="-298450" lvl="3" marL="1828800" marR="0" rtl="0" algn="l">
              <a:lnSpc>
                <a:spcPct val="150000"/>
              </a:lnSpc>
              <a:spcBef>
                <a:spcPts val="500"/>
              </a:spcBef>
              <a:spcAft>
                <a:spcPts val="0"/>
              </a:spcAft>
              <a:buClr>
                <a:srgbClr val="8D8B8D"/>
              </a:buClr>
              <a:buSzPts val="1100"/>
              <a:buFont typeface="Courier New"/>
              <a:buChar char="o"/>
              <a:defRPr b="0" i="0" sz="1100" u="none" cap="none" strike="noStrike">
                <a:solidFill>
                  <a:srgbClr val="8D8B8D"/>
                </a:solidFill>
                <a:latin typeface="Open Sans"/>
                <a:ea typeface="Open Sans"/>
                <a:cs typeface="Open Sans"/>
                <a:sym typeface="Open Sans"/>
              </a:defRPr>
            </a:lvl4pPr>
            <a:lvl5pPr indent="-292100" lvl="4" marL="2286000" marR="0" rtl="0" algn="l">
              <a:lnSpc>
                <a:spcPct val="150000"/>
              </a:lnSpc>
              <a:spcBef>
                <a:spcPts val="500"/>
              </a:spcBef>
              <a:spcAft>
                <a:spcPts val="0"/>
              </a:spcAft>
              <a:buClr>
                <a:schemeClr val="accent2"/>
              </a:buClr>
              <a:buSzPts val="1000"/>
              <a:buFont typeface="Arial"/>
              <a:buChar char="•"/>
              <a:defRPr b="0" i="0" sz="1000" u="none" cap="none" strike="noStrike">
                <a:solidFill>
                  <a:schemeClr val="accent2"/>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 name="Google Shape;11;p15"/>
          <p:cNvSpPr txBox="1"/>
          <p:nvPr>
            <p:ph type="title"/>
          </p:nvPr>
        </p:nvSpPr>
        <p:spPr>
          <a:xfrm>
            <a:off x="609600" y="609600"/>
            <a:ext cx="10972800" cy="861005"/>
          </a:xfrm>
          <a:prstGeom prst="rect">
            <a:avLst/>
          </a:prstGeom>
          <a:noFill/>
          <a:ln>
            <a:noFill/>
          </a:ln>
        </p:spPr>
        <p:txBody>
          <a:bodyPr anchorCtr="0" anchor="ctr" bIns="45700" lIns="0" spcFirstLastPara="1" rIns="0" wrap="square" tIns="45700">
            <a:spAutoFit/>
          </a:bodyPr>
          <a:lstStyle>
            <a:lvl1pPr lvl="0" marR="0" rtl="0" algn="ctr">
              <a:lnSpc>
                <a:spcPct val="90000"/>
              </a:lnSpc>
              <a:spcBef>
                <a:spcPts val="0"/>
              </a:spcBef>
              <a:spcAft>
                <a:spcPts val="0"/>
              </a:spcAft>
              <a:buClr>
                <a:schemeClr val="lt1"/>
              </a:buClr>
              <a:buSzPts val="5400"/>
              <a:buFont typeface="Poppins SemiBold"/>
              <a:buNone/>
              <a:defRPr b="1" i="0" sz="5400" u="none" cap="none" strike="noStrike">
                <a:solidFill>
                  <a:schemeClr val="lt1"/>
                </a:solidFill>
                <a:latin typeface="Poppins SemiBold"/>
                <a:ea typeface="Poppins SemiBold"/>
                <a:cs typeface="Poppins SemiBold"/>
                <a:sym typeface="Poppins SemiBold"/>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384">
          <p15:clr>
            <a:srgbClr val="F26B43"/>
          </p15:clr>
        </p15:guide>
        <p15:guide id="2" orient="horz" pos="3816">
          <p15:clr>
            <a:srgbClr val="F26B43"/>
          </p15:clr>
        </p15:guide>
        <p15:guide id="3" pos="384">
          <p15:clr>
            <a:srgbClr val="F26B43"/>
          </p15:clr>
        </p15:guide>
        <p15:guide id="4" pos="7296">
          <p15:clr>
            <a:srgbClr val="F26B43"/>
          </p15:clr>
        </p15:guide>
        <p15:guide id="5" pos="576">
          <p15:clr>
            <a:srgbClr val="5ACBF0"/>
          </p15:clr>
        </p15:guide>
        <p15:guide id="6" pos="192">
          <p15:clr>
            <a:srgbClr val="5ACBF0"/>
          </p15:clr>
        </p15:guide>
        <p15:guide id="7" pos="7080">
          <p15:clr>
            <a:srgbClr val="5ACBF0"/>
          </p15:clr>
        </p15:guide>
        <p15:guide id="8" pos="7488">
          <p15:clr>
            <a:srgbClr val="5ACBF0"/>
          </p15:clr>
        </p15:guide>
        <p15:guide id="9" orient="horz" pos="576">
          <p15:clr>
            <a:srgbClr val="5ACBF0"/>
          </p15:clr>
        </p15:guide>
        <p15:guide id="10" orient="horz" pos="192">
          <p15:clr>
            <a:srgbClr val="5ACBF0"/>
          </p15:clr>
        </p15:guide>
        <p15:guide id="11" orient="horz" pos="3624">
          <p15:clr>
            <a:srgbClr val="5ACBF0"/>
          </p15:clr>
        </p15:guide>
        <p15:guide id="12" orient="horz" pos="4008">
          <p15:clr>
            <a:srgbClr val="5ACBF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8.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8.png"/><Relationship Id="rId4" Type="http://schemas.openxmlformats.org/officeDocument/2006/relationships/image" Target="../media/image35.png"/><Relationship Id="rId5"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8.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8.png"/><Relationship Id="rId4" Type="http://schemas.openxmlformats.org/officeDocument/2006/relationships/image" Target="../media/image36.png"/><Relationship Id="rId5" Type="http://schemas.openxmlformats.org/officeDocument/2006/relationships/image" Target="../media/image4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1.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9.jpg"/><Relationship Id="rId4" Type="http://schemas.openxmlformats.org/officeDocument/2006/relationships/image" Target="../media/image18.png"/><Relationship Id="rId5" Type="http://schemas.openxmlformats.org/officeDocument/2006/relationships/image" Target="../media/image21.png"/><Relationship Id="rId6"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4.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8.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8.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7.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8.png"/><Relationship Id="rId4" Type="http://schemas.openxmlformats.org/officeDocument/2006/relationships/image" Target="../media/image37.png"/><Relationship Id="rId5"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32"/>
          <p:cNvSpPr txBox="1"/>
          <p:nvPr>
            <p:ph type="title"/>
          </p:nvPr>
        </p:nvSpPr>
        <p:spPr>
          <a:xfrm>
            <a:off x="304800" y="3182995"/>
            <a:ext cx="11582400" cy="843909"/>
          </a:xfrm>
          <a:prstGeom prst="rect">
            <a:avLst/>
          </a:prstGeom>
          <a:noFill/>
          <a:ln>
            <a:noFill/>
          </a:ln>
        </p:spPr>
        <p:txBody>
          <a:bodyPr anchorCtr="1" anchor="b" bIns="45700" lIns="0" spcFirstLastPara="1" rIns="0" wrap="square" tIns="45700">
            <a:spAutoFit/>
          </a:bodyPr>
          <a:lstStyle/>
          <a:p>
            <a:pPr indent="0" lvl="0" marL="0" rtl="0" algn="ctr">
              <a:lnSpc>
                <a:spcPct val="110740"/>
              </a:lnSpc>
              <a:spcBef>
                <a:spcPts val="0"/>
              </a:spcBef>
              <a:spcAft>
                <a:spcPts val="0"/>
              </a:spcAft>
              <a:buClr>
                <a:schemeClr val="lt1"/>
              </a:buClr>
              <a:buSzPts val="5400"/>
              <a:buFont typeface="Poppins SemiBold"/>
              <a:buNone/>
            </a:pPr>
            <a:r>
              <a:rPr lang="en-US" sz="4400"/>
              <a:t>The ConnectSecure Platform</a:t>
            </a:r>
            <a:endParaRPr/>
          </a:p>
        </p:txBody>
      </p:sp>
      <p:sp>
        <p:nvSpPr>
          <p:cNvPr id="75" name="Google Shape;75;p32"/>
          <p:cNvSpPr txBox="1"/>
          <p:nvPr>
            <p:ph idx="1" type="body"/>
          </p:nvPr>
        </p:nvSpPr>
        <p:spPr>
          <a:xfrm>
            <a:off x="304800" y="4113818"/>
            <a:ext cx="11582400" cy="457560"/>
          </a:xfrm>
          <a:prstGeom prst="rect">
            <a:avLst/>
          </a:prstGeom>
          <a:noFill/>
          <a:ln>
            <a:noFill/>
          </a:ln>
        </p:spPr>
        <p:txBody>
          <a:bodyPr anchorCtr="1" anchor="t" bIns="0" lIns="0" spcFirstLastPara="1" rIns="0" wrap="square" tIns="36575">
            <a:spAutoFit/>
          </a:bodyPr>
          <a:lstStyle/>
          <a:p>
            <a:pPr indent="-228600" lvl="0" marL="457200" rtl="0" algn="ctr">
              <a:lnSpc>
                <a:spcPct val="100000"/>
              </a:lnSpc>
              <a:spcBef>
                <a:spcPts val="1000"/>
              </a:spcBef>
              <a:spcAft>
                <a:spcPts val="0"/>
              </a:spcAft>
              <a:buClr>
                <a:schemeClr val="lt2"/>
              </a:buClr>
              <a:buSzPts val="1900"/>
              <a:buNone/>
            </a:pPr>
            <a:r>
              <a:rPr lang="en-US"/>
              <a:t>Hardening Your Attack Surface</a:t>
            </a:r>
            <a:endParaRPr/>
          </a:p>
        </p:txBody>
      </p:sp>
      <p:pic>
        <p:nvPicPr>
          <p:cNvPr descr="A black and white logo&#10;&#10;Description automatically generated" id="76" name="Google Shape;76;p32"/>
          <p:cNvPicPr preferRelativeResize="0"/>
          <p:nvPr/>
        </p:nvPicPr>
        <p:blipFill rotWithShape="1">
          <a:blip r:embed="rId3">
            <a:alphaModFix/>
          </a:blip>
          <a:srcRect b="0" l="0" r="0" t="0"/>
          <a:stretch/>
        </p:blipFill>
        <p:spPr>
          <a:xfrm>
            <a:off x="5547360" y="5243685"/>
            <a:ext cx="1097280" cy="109728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41"/>
          <p:cNvSpPr txBox="1"/>
          <p:nvPr>
            <p:ph idx="1" type="body"/>
          </p:nvPr>
        </p:nvSpPr>
        <p:spPr>
          <a:xfrm>
            <a:off x="3367672" y="532081"/>
            <a:ext cx="4482791" cy="882457"/>
          </a:xfrm>
          <a:prstGeom prst="rect">
            <a:avLst/>
          </a:prstGeom>
          <a:noFill/>
          <a:ln>
            <a:noFill/>
          </a:ln>
        </p:spPr>
        <p:txBody>
          <a:bodyPr anchorCtr="0" anchor="ctr" bIns="45700" lIns="0" spcFirstLastPara="1" rIns="0" wrap="square" tIns="45700">
            <a:noAutofit/>
          </a:bodyPr>
          <a:lstStyle/>
          <a:p>
            <a:pPr indent="-228600" lvl="0" marL="457200" rtl="0" algn="ctr">
              <a:lnSpc>
                <a:spcPct val="100000"/>
              </a:lnSpc>
              <a:spcBef>
                <a:spcPts val="1000"/>
              </a:spcBef>
              <a:spcAft>
                <a:spcPts val="0"/>
              </a:spcAft>
              <a:buSzPts val="4150"/>
              <a:buNone/>
            </a:pPr>
            <a:r>
              <a:rPr lang="en-US" sz="2800"/>
              <a:t>Personal Identifiable Information Scanning</a:t>
            </a:r>
            <a:endParaRPr/>
          </a:p>
        </p:txBody>
      </p:sp>
      <p:sp>
        <p:nvSpPr>
          <p:cNvPr id="163" name="Google Shape;163;p41"/>
          <p:cNvSpPr txBox="1"/>
          <p:nvPr/>
        </p:nvSpPr>
        <p:spPr>
          <a:xfrm>
            <a:off x="7903028" y="532081"/>
            <a:ext cx="3940629" cy="4044184"/>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100"/>
              <a:buFont typeface="Arial"/>
              <a:buNone/>
            </a:pPr>
            <a:r>
              <a:rPr b="0" i="0" lang="en-US" sz="1100" u="none" cap="none" strike="noStrike">
                <a:solidFill>
                  <a:srgbClr val="1E2F38"/>
                </a:solidFill>
                <a:latin typeface="Open Sans"/>
                <a:ea typeface="Open Sans"/>
                <a:cs typeface="Open Sans"/>
                <a:sym typeface="Open Sans"/>
              </a:rPr>
              <a:t>Safeguard personal information from cyber threats, ensuring the privacy and security of individuals and organizations.</a:t>
            </a:r>
            <a:endParaRPr b="0" i="0" sz="1400" u="none" cap="none" strike="noStrike">
              <a:solidFill>
                <a:srgbClr val="000000"/>
              </a:solidFill>
              <a:latin typeface="Arial"/>
              <a:ea typeface="Arial"/>
              <a:cs typeface="Arial"/>
              <a:sym typeface="Arial"/>
            </a:endParaRPr>
          </a:p>
          <a:p>
            <a:pPr indent="-285750" lvl="0" marL="285750" marR="0" rtl="0" algn="l">
              <a:lnSpc>
                <a:spcPct val="120000"/>
              </a:lnSpc>
              <a:spcBef>
                <a:spcPts val="1000"/>
              </a:spcBef>
              <a:spcAft>
                <a:spcPts val="0"/>
              </a:spcAft>
              <a:buClr>
                <a:schemeClr val="dk2"/>
              </a:buClr>
              <a:buSzPts val="1800"/>
              <a:buFont typeface="Arial"/>
              <a:buChar char="•"/>
            </a:pPr>
            <a:r>
              <a:rPr b="1" i="0" lang="en-US" sz="1100" u="none" cap="none" strike="noStrike">
                <a:solidFill>
                  <a:srgbClr val="1E2F38"/>
                </a:solidFill>
                <a:latin typeface="Open Sans"/>
                <a:ea typeface="Open Sans"/>
                <a:cs typeface="Open Sans"/>
                <a:sym typeface="Open Sans"/>
              </a:rPr>
              <a:t>PII Scanning</a:t>
            </a:r>
            <a:r>
              <a:rPr b="0" i="0" lang="en-US" sz="1100" u="none" cap="none" strike="noStrike">
                <a:solidFill>
                  <a:srgbClr val="1E2F38"/>
                </a:solidFill>
                <a:latin typeface="Open Sans"/>
                <a:ea typeface="Open Sans"/>
                <a:cs typeface="Open Sans"/>
                <a:sym typeface="Open Sans"/>
              </a:rPr>
              <a:t>: Leverage wide-ranging coverage to ensure protection of PII data (Names, Credit Card numbers, Social Security Numbers, IP addresses, Email, Addresses).</a:t>
            </a:r>
            <a:endParaRPr b="0" i="0" sz="1400" u="none" cap="none" strike="noStrike">
              <a:solidFill>
                <a:srgbClr val="000000"/>
              </a:solidFill>
              <a:latin typeface="Arial"/>
              <a:ea typeface="Arial"/>
              <a:cs typeface="Arial"/>
              <a:sym typeface="Arial"/>
            </a:endParaRPr>
          </a:p>
          <a:p>
            <a:pPr indent="-285750" lvl="0" marL="285750" marR="0" rtl="0" algn="l">
              <a:lnSpc>
                <a:spcPct val="120000"/>
              </a:lnSpc>
              <a:spcBef>
                <a:spcPts val="1000"/>
              </a:spcBef>
              <a:spcAft>
                <a:spcPts val="0"/>
              </a:spcAft>
              <a:buClr>
                <a:schemeClr val="dk2"/>
              </a:buClr>
              <a:buSzPts val="1800"/>
              <a:buFont typeface="Arial"/>
              <a:buChar char="•"/>
            </a:pPr>
            <a:r>
              <a:rPr b="1" i="0" lang="en-US" sz="1100" u="none" cap="none" strike="noStrike">
                <a:solidFill>
                  <a:srgbClr val="1E2F38"/>
                </a:solidFill>
                <a:latin typeface="Open Sans"/>
                <a:ea typeface="Open Sans"/>
                <a:cs typeface="Open Sans"/>
                <a:sym typeface="Open Sans"/>
              </a:rPr>
              <a:t>Standard and Dashboard Reporting</a:t>
            </a:r>
            <a:r>
              <a:rPr b="0" i="0" lang="en-US" sz="1100" u="none" cap="none" strike="noStrike">
                <a:solidFill>
                  <a:srgbClr val="1E2F38"/>
                </a:solidFill>
                <a:latin typeface="Open Sans"/>
                <a:ea typeface="Open Sans"/>
                <a:cs typeface="Open Sans"/>
                <a:sym typeface="Open Sans"/>
              </a:rPr>
              <a:t>: Make informed decisions and track progress with ease with pre-built standard and dashboard reports.</a:t>
            </a:r>
            <a:endParaRPr b="0" i="0" sz="1400" u="none" cap="none" strike="noStrike">
              <a:solidFill>
                <a:srgbClr val="000000"/>
              </a:solidFill>
              <a:latin typeface="Arial"/>
              <a:ea typeface="Arial"/>
              <a:cs typeface="Arial"/>
              <a:sym typeface="Arial"/>
            </a:endParaRPr>
          </a:p>
          <a:p>
            <a:pPr indent="-285750" lvl="0" marL="285750" marR="0" rtl="0" algn="l">
              <a:lnSpc>
                <a:spcPct val="120000"/>
              </a:lnSpc>
              <a:spcBef>
                <a:spcPts val="1000"/>
              </a:spcBef>
              <a:spcAft>
                <a:spcPts val="0"/>
              </a:spcAft>
              <a:buClr>
                <a:schemeClr val="dk2"/>
              </a:buClr>
              <a:buSzPts val="1800"/>
              <a:buFont typeface="Arial"/>
              <a:buChar char="•"/>
            </a:pPr>
            <a:r>
              <a:rPr b="1" i="0" lang="en-US" sz="1100" u="none" cap="none" strike="noStrike">
                <a:solidFill>
                  <a:srgbClr val="1E2F38"/>
                </a:solidFill>
                <a:latin typeface="Open Sans"/>
                <a:ea typeface="Open Sans"/>
                <a:cs typeface="Open Sans"/>
                <a:sym typeface="Open Sans"/>
              </a:rPr>
              <a:t>Automated Scheduling</a:t>
            </a:r>
            <a:r>
              <a:rPr b="0" i="0" lang="en-US" sz="1100" u="none" cap="none" strike="noStrike">
                <a:solidFill>
                  <a:srgbClr val="1E2F38"/>
                </a:solidFill>
                <a:latin typeface="Open Sans"/>
                <a:ea typeface="Open Sans"/>
                <a:cs typeface="Open Sans"/>
                <a:sym typeface="Open Sans"/>
              </a:rPr>
              <a:t>: Remove the need for manual intervention and ensure non-stop protection with automated PII scanning.</a:t>
            </a:r>
            <a:endParaRPr b="0" i="0" sz="1400" u="none" cap="none" strike="noStrike">
              <a:solidFill>
                <a:srgbClr val="000000"/>
              </a:solidFill>
              <a:latin typeface="Arial"/>
              <a:ea typeface="Arial"/>
              <a:cs typeface="Arial"/>
              <a:sym typeface="Arial"/>
            </a:endParaRPr>
          </a:p>
          <a:p>
            <a:pPr indent="-285750" lvl="0" marL="285750" marR="0" rtl="0" algn="l">
              <a:lnSpc>
                <a:spcPct val="120000"/>
              </a:lnSpc>
              <a:spcBef>
                <a:spcPts val="1000"/>
              </a:spcBef>
              <a:spcAft>
                <a:spcPts val="0"/>
              </a:spcAft>
              <a:buClr>
                <a:schemeClr val="dk2"/>
              </a:buClr>
              <a:buSzPts val="1800"/>
              <a:buFont typeface="Arial"/>
              <a:buChar char="•"/>
            </a:pPr>
            <a:r>
              <a:rPr b="1" i="0" lang="en-US" sz="1100" u="none" cap="none" strike="noStrike">
                <a:solidFill>
                  <a:srgbClr val="1E2F38"/>
                </a:solidFill>
                <a:latin typeface="Open Sans"/>
                <a:ea typeface="Open Sans"/>
                <a:cs typeface="Open Sans"/>
                <a:sym typeface="Open Sans"/>
              </a:rPr>
              <a:t>Global and Company-Level Visibility</a:t>
            </a:r>
            <a:r>
              <a:rPr b="0" i="0" lang="en-US" sz="1100" u="none" cap="none" strike="noStrike">
                <a:solidFill>
                  <a:srgbClr val="1E2F38"/>
                </a:solidFill>
                <a:latin typeface="Open Sans"/>
                <a:ea typeface="Open Sans"/>
                <a:cs typeface="Open Sans"/>
                <a:sym typeface="Open Sans"/>
              </a:rPr>
              <a:t>: Gain a comprehensive view of PII data at both global and company levels, ensuring complete visibility across your organization.</a:t>
            </a:r>
            <a:endParaRPr b="0" i="0" sz="1400" u="none" cap="none" strike="noStrike">
              <a:solidFill>
                <a:srgbClr val="000000"/>
              </a:solidFill>
              <a:latin typeface="Arial"/>
              <a:ea typeface="Arial"/>
              <a:cs typeface="Arial"/>
              <a:sym typeface="Arial"/>
            </a:endParaRPr>
          </a:p>
        </p:txBody>
      </p:sp>
      <p:pic>
        <p:nvPicPr>
          <p:cNvPr id="164" name="Google Shape;164;p41"/>
          <p:cNvPicPr preferRelativeResize="0"/>
          <p:nvPr/>
        </p:nvPicPr>
        <p:blipFill rotWithShape="1">
          <a:blip r:embed="rId3">
            <a:alphaModFix/>
          </a:blip>
          <a:srcRect b="0" l="0" r="0" t="0"/>
          <a:stretch/>
        </p:blipFill>
        <p:spPr>
          <a:xfrm>
            <a:off x="245482" y="169919"/>
            <a:ext cx="1442166" cy="5743362"/>
          </a:xfrm>
          <a:prstGeom prst="rect">
            <a:avLst/>
          </a:prstGeom>
          <a:noFill/>
          <a:ln>
            <a:noFill/>
          </a:ln>
        </p:spPr>
      </p:pic>
      <p:pic>
        <p:nvPicPr>
          <p:cNvPr id="165" name="Google Shape;165;p41"/>
          <p:cNvPicPr preferRelativeResize="0"/>
          <p:nvPr/>
        </p:nvPicPr>
        <p:blipFill rotWithShape="1">
          <a:blip r:embed="rId4">
            <a:alphaModFix/>
          </a:blip>
          <a:srcRect b="0" l="0" r="0" t="0"/>
          <a:stretch/>
        </p:blipFill>
        <p:spPr>
          <a:xfrm>
            <a:off x="1790964" y="1698507"/>
            <a:ext cx="6008748" cy="3564051"/>
          </a:xfrm>
          <a:prstGeom prst="rect">
            <a:avLst/>
          </a:prstGeom>
          <a:noFill/>
          <a:ln>
            <a:noFill/>
          </a:ln>
        </p:spPr>
      </p:pic>
      <p:sp>
        <p:nvSpPr>
          <p:cNvPr id="166" name="Google Shape;166;p41"/>
          <p:cNvSpPr/>
          <p:nvPr/>
        </p:nvSpPr>
        <p:spPr>
          <a:xfrm>
            <a:off x="1455576" y="4581331"/>
            <a:ext cx="1184987" cy="709126"/>
          </a:xfrm>
          <a:custGeom>
            <a:rect b="b" l="l" r="r" t="t"/>
            <a:pathLst>
              <a:path extrusionOk="0" h="709126" w="1184987">
                <a:moveTo>
                  <a:pt x="0" y="709126"/>
                </a:moveTo>
                <a:cubicBezTo>
                  <a:pt x="344455" y="646922"/>
                  <a:pt x="688910" y="584718"/>
                  <a:pt x="886408" y="466530"/>
                </a:cubicBezTo>
                <a:cubicBezTo>
                  <a:pt x="1083906" y="348342"/>
                  <a:pt x="1134446" y="174171"/>
                  <a:pt x="1184987" y="0"/>
                </a:cubicBezTo>
              </a:path>
            </a:pathLst>
          </a:custGeom>
          <a:no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42"/>
          <p:cNvSpPr txBox="1"/>
          <p:nvPr>
            <p:ph idx="1" type="body"/>
          </p:nvPr>
        </p:nvSpPr>
        <p:spPr>
          <a:xfrm>
            <a:off x="3652329" y="241741"/>
            <a:ext cx="4674638" cy="598488"/>
          </a:xfrm>
          <a:prstGeom prst="rect">
            <a:avLst/>
          </a:prstGeom>
          <a:noFill/>
          <a:ln>
            <a:noFill/>
          </a:ln>
        </p:spPr>
        <p:txBody>
          <a:bodyPr anchorCtr="0" anchor="ctr" bIns="45700" lIns="0" spcFirstLastPara="1" rIns="0" wrap="square" tIns="45700">
            <a:noAutofit/>
          </a:bodyPr>
          <a:lstStyle/>
          <a:p>
            <a:pPr indent="-228600" lvl="0" marL="457200" rtl="0" algn="ctr">
              <a:lnSpc>
                <a:spcPct val="100000"/>
              </a:lnSpc>
              <a:spcBef>
                <a:spcPts val="1000"/>
              </a:spcBef>
              <a:spcAft>
                <a:spcPts val="0"/>
              </a:spcAft>
              <a:buSzPts val="4150"/>
              <a:buNone/>
            </a:pPr>
            <a:r>
              <a:rPr lang="en-US" sz="3200"/>
              <a:t>Attack Surface Scans</a:t>
            </a:r>
            <a:endParaRPr/>
          </a:p>
        </p:txBody>
      </p:sp>
      <p:sp>
        <p:nvSpPr>
          <p:cNvPr id="172" name="Google Shape;172;p42"/>
          <p:cNvSpPr txBox="1"/>
          <p:nvPr>
            <p:ph idx="2" type="body"/>
          </p:nvPr>
        </p:nvSpPr>
        <p:spPr>
          <a:xfrm>
            <a:off x="8565502" y="765110"/>
            <a:ext cx="3334133" cy="4926841"/>
          </a:xfrm>
          <a:prstGeom prst="rect">
            <a:avLst/>
          </a:prstGeom>
          <a:noFill/>
          <a:ln>
            <a:noFill/>
          </a:ln>
        </p:spPr>
        <p:txBody>
          <a:bodyPr anchorCtr="0" anchor="t" bIns="0" lIns="0" spcFirstLastPara="1" rIns="0" wrap="square" tIns="36575">
            <a:normAutofit/>
          </a:bodyPr>
          <a:lstStyle/>
          <a:p>
            <a:pPr indent="0" lvl="0" marL="114300" rtl="0" algn="l">
              <a:lnSpc>
                <a:spcPct val="120000"/>
              </a:lnSpc>
              <a:spcBef>
                <a:spcPts val="1000"/>
              </a:spcBef>
              <a:spcAft>
                <a:spcPts val="0"/>
              </a:spcAft>
              <a:buClr>
                <a:schemeClr val="dk2"/>
              </a:buClr>
              <a:buSzPts val="1800"/>
              <a:buNone/>
            </a:pPr>
            <a:r>
              <a:rPr lang="en-US" sz="1000">
                <a:solidFill>
                  <a:srgbClr val="1E2F38"/>
                </a:solidFill>
                <a:latin typeface="Open Sans"/>
                <a:ea typeface="Open Sans"/>
                <a:cs typeface="Open Sans"/>
                <a:sym typeface="Open Sans"/>
              </a:rPr>
              <a:t>Perform external Deep Attack Surface Scans to identify and address vulnerabilities in digital infrastructure and enhance overall security.</a:t>
            </a:r>
            <a:endParaRPr/>
          </a:p>
          <a:p>
            <a:pPr indent="-228600" lvl="0" marL="457200" rtl="0" algn="l">
              <a:lnSpc>
                <a:spcPct val="120000"/>
              </a:lnSpc>
              <a:spcBef>
                <a:spcPts val="1000"/>
              </a:spcBef>
              <a:spcAft>
                <a:spcPts val="0"/>
              </a:spcAft>
              <a:buClr>
                <a:schemeClr val="dk2"/>
              </a:buClr>
              <a:buSzPts val="1800"/>
              <a:buFont typeface="Arial"/>
              <a:buChar char="•"/>
            </a:pPr>
            <a:r>
              <a:rPr b="1" lang="en-US" sz="1000">
                <a:solidFill>
                  <a:srgbClr val="1E2F38"/>
                </a:solidFill>
                <a:latin typeface="Open Sans"/>
                <a:ea typeface="Open Sans"/>
                <a:cs typeface="Open Sans"/>
                <a:sym typeface="Open Sans"/>
              </a:rPr>
              <a:t>Comprehensive Infrastructure Analysis</a:t>
            </a:r>
            <a:r>
              <a:rPr lang="en-US" sz="1000">
                <a:solidFill>
                  <a:srgbClr val="1E2F38"/>
                </a:solidFill>
                <a:latin typeface="Open Sans"/>
                <a:ea typeface="Open Sans"/>
                <a:cs typeface="Open Sans"/>
                <a:sym typeface="Open Sans"/>
              </a:rPr>
              <a:t>: Foster cyber resilience by uncovering everything about an organization’s infrastructure that could potentially be exploited by malicious actors.</a:t>
            </a:r>
            <a:endParaRPr/>
          </a:p>
          <a:p>
            <a:pPr indent="-228600" lvl="0" marL="457200" rtl="0" algn="l">
              <a:lnSpc>
                <a:spcPct val="120000"/>
              </a:lnSpc>
              <a:spcBef>
                <a:spcPts val="1000"/>
              </a:spcBef>
              <a:spcAft>
                <a:spcPts val="0"/>
              </a:spcAft>
              <a:buClr>
                <a:schemeClr val="dk2"/>
              </a:buClr>
              <a:buSzPts val="1800"/>
              <a:buFont typeface="Arial"/>
              <a:buChar char="•"/>
            </a:pPr>
            <a:r>
              <a:rPr b="1" lang="en-US" sz="1000">
                <a:solidFill>
                  <a:srgbClr val="1E2F38"/>
                </a:solidFill>
                <a:latin typeface="Open Sans"/>
                <a:ea typeface="Open Sans"/>
                <a:cs typeface="Open Sans"/>
                <a:sym typeface="Open Sans"/>
              </a:rPr>
              <a:t>Complete Visibility</a:t>
            </a:r>
            <a:r>
              <a:rPr lang="en-US" sz="1000">
                <a:solidFill>
                  <a:srgbClr val="1E2F38"/>
                </a:solidFill>
                <a:latin typeface="Open Sans"/>
                <a:ea typeface="Open Sans"/>
                <a:cs typeface="Open Sans"/>
                <a:sym typeface="Open Sans"/>
              </a:rPr>
              <a:t>: Scan network hosts, analyze web applications, enumerate subdomains, identify open ports, and perform other reconnaissance tasks to ensure all vulnerabilities are promptly identified and addressed.</a:t>
            </a:r>
            <a:endParaRPr/>
          </a:p>
          <a:p>
            <a:pPr indent="-228600" lvl="0" marL="457200" rtl="0" algn="l">
              <a:lnSpc>
                <a:spcPct val="120000"/>
              </a:lnSpc>
              <a:spcBef>
                <a:spcPts val="1000"/>
              </a:spcBef>
              <a:spcAft>
                <a:spcPts val="0"/>
              </a:spcAft>
              <a:buClr>
                <a:schemeClr val="dk2"/>
              </a:buClr>
              <a:buSzPts val="1800"/>
              <a:buFont typeface="Arial"/>
              <a:buChar char="•"/>
            </a:pPr>
            <a:r>
              <a:rPr b="1" lang="en-US" sz="1000">
                <a:solidFill>
                  <a:srgbClr val="1E2F38"/>
                </a:solidFill>
                <a:latin typeface="Open Sans"/>
                <a:ea typeface="Open Sans"/>
                <a:cs typeface="Open Sans"/>
                <a:sym typeface="Open Sans"/>
              </a:rPr>
              <a:t>Actionable Insights</a:t>
            </a:r>
            <a:r>
              <a:rPr lang="en-US" sz="1000">
                <a:solidFill>
                  <a:srgbClr val="1E2F38"/>
                </a:solidFill>
                <a:latin typeface="Open Sans"/>
                <a:ea typeface="Open Sans"/>
                <a:cs typeface="Open Sans"/>
                <a:sym typeface="Open Sans"/>
              </a:rPr>
              <a:t>: Take the lead on proactive defense with a complete understanding of your attack surface.</a:t>
            </a:r>
            <a:endParaRPr/>
          </a:p>
          <a:p>
            <a:pPr indent="-228600" lvl="0" marL="457200" rtl="0" algn="l">
              <a:lnSpc>
                <a:spcPct val="120000"/>
              </a:lnSpc>
              <a:spcBef>
                <a:spcPts val="1000"/>
              </a:spcBef>
              <a:spcAft>
                <a:spcPts val="0"/>
              </a:spcAft>
              <a:buClr>
                <a:schemeClr val="dk2"/>
              </a:buClr>
              <a:buSzPts val="1800"/>
              <a:buFont typeface="Arial"/>
              <a:buChar char="•"/>
            </a:pPr>
            <a:r>
              <a:rPr b="1" lang="en-US" sz="1000">
                <a:solidFill>
                  <a:srgbClr val="1E2F38"/>
                </a:solidFill>
                <a:latin typeface="Open Sans"/>
                <a:ea typeface="Open Sans"/>
                <a:cs typeface="Open Sans"/>
                <a:sym typeface="Open Sans"/>
              </a:rPr>
              <a:t>Threat Intelligence</a:t>
            </a:r>
            <a:r>
              <a:rPr lang="en-US" sz="1000">
                <a:solidFill>
                  <a:srgbClr val="1E2F38"/>
                </a:solidFill>
                <a:latin typeface="Open Sans"/>
                <a:ea typeface="Open Sans"/>
                <a:cs typeface="Open Sans"/>
                <a:sym typeface="Open Sans"/>
              </a:rPr>
              <a:t>: Identify open ports, target IPs, subdomains, emails/username compromised on the dark web.</a:t>
            </a:r>
            <a:endParaRPr/>
          </a:p>
          <a:p>
            <a:pPr indent="-228600" lvl="0" marL="457200" rtl="0" algn="l">
              <a:lnSpc>
                <a:spcPct val="100000"/>
              </a:lnSpc>
              <a:spcBef>
                <a:spcPts val="1000"/>
              </a:spcBef>
              <a:spcAft>
                <a:spcPts val="0"/>
              </a:spcAft>
              <a:buClr>
                <a:schemeClr val="accent2"/>
              </a:buClr>
              <a:buSzPts val="1500"/>
              <a:buNone/>
            </a:pPr>
            <a:r>
              <a:t/>
            </a:r>
            <a:endParaRPr sz="1200"/>
          </a:p>
        </p:txBody>
      </p:sp>
      <p:pic>
        <p:nvPicPr>
          <p:cNvPr id="173" name="Google Shape;173;p42"/>
          <p:cNvPicPr preferRelativeResize="0"/>
          <p:nvPr/>
        </p:nvPicPr>
        <p:blipFill rotWithShape="1">
          <a:blip r:embed="rId3">
            <a:alphaModFix/>
          </a:blip>
          <a:srcRect b="0" l="0" r="0" t="0"/>
          <a:stretch/>
        </p:blipFill>
        <p:spPr>
          <a:xfrm>
            <a:off x="245482" y="169919"/>
            <a:ext cx="1442166" cy="5743362"/>
          </a:xfrm>
          <a:prstGeom prst="rect">
            <a:avLst/>
          </a:prstGeom>
          <a:noFill/>
          <a:ln>
            <a:noFill/>
          </a:ln>
        </p:spPr>
      </p:pic>
      <p:pic>
        <p:nvPicPr>
          <p:cNvPr id="174" name="Google Shape;174;p42"/>
          <p:cNvPicPr preferRelativeResize="0"/>
          <p:nvPr/>
        </p:nvPicPr>
        <p:blipFill rotWithShape="1">
          <a:blip r:embed="rId4">
            <a:alphaModFix/>
          </a:blip>
          <a:srcRect b="0" l="0" r="0" t="0"/>
          <a:stretch/>
        </p:blipFill>
        <p:spPr>
          <a:xfrm>
            <a:off x="1769583" y="1070073"/>
            <a:ext cx="6713983" cy="3146057"/>
          </a:xfrm>
          <a:prstGeom prst="rect">
            <a:avLst/>
          </a:prstGeom>
          <a:noFill/>
          <a:ln>
            <a:noFill/>
          </a:ln>
        </p:spPr>
      </p:pic>
      <p:pic>
        <p:nvPicPr>
          <p:cNvPr id="175" name="Google Shape;175;p42"/>
          <p:cNvPicPr preferRelativeResize="0"/>
          <p:nvPr/>
        </p:nvPicPr>
        <p:blipFill rotWithShape="1">
          <a:blip r:embed="rId5">
            <a:alphaModFix/>
          </a:blip>
          <a:srcRect b="0" l="0" r="0" t="0"/>
          <a:stretch/>
        </p:blipFill>
        <p:spPr>
          <a:xfrm>
            <a:off x="3004231" y="3228530"/>
            <a:ext cx="5658006" cy="3232460"/>
          </a:xfrm>
          <a:prstGeom prst="rect">
            <a:avLst/>
          </a:prstGeom>
          <a:noFill/>
          <a:ln cap="flat" cmpd="sng" w="9525">
            <a:solidFill>
              <a:schemeClr val="lt1"/>
            </a:solidFill>
            <a:prstDash val="solid"/>
            <a:round/>
            <a:headEnd len="sm" w="sm" type="none"/>
            <a:tailEnd len="sm" w="sm" type="none"/>
          </a:ln>
        </p:spPr>
      </p:pic>
      <p:sp>
        <p:nvSpPr>
          <p:cNvPr id="176" name="Google Shape;176;p42"/>
          <p:cNvSpPr/>
          <p:nvPr/>
        </p:nvSpPr>
        <p:spPr>
          <a:xfrm>
            <a:off x="1222310" y="3974841"/>
            <a:ext cx="1250302" cy="1101012"/>
          </a:xfrm>
          <a:custGeom>
            <a:rect b="b" l="l" r="r" t="t"/>
            <a:pathLst>
              <a:path extrusionOk="0" h="1101012" w="1250302">
                <a:moveTo>
                  <a:pt x="0" y="1101012"/>
                </a:moveTo>
                <a:cubicBezTo>
                  <a:pt x="320351" y="1020146"/>
                  <a:pt x="640702" y="939281"/>
                  <a:pt x="849086" y="755779"/>
                </a:cubicBezTo>
                <a:cubicBezTo>
                  <a:pt x="1057470" y="572277"/>
                  <a:pt x="1153886" y="286138"/>
                  <a:pt x="1250302" y="0"/>
                </a:cubicBezTo>
              </a:path>
            </a:pathLst>
          </a:custGeom>
          <a:no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77" name="Google Shape;177;p42"/>
          <p:cNvSpPr/>
          <p:nvPr/>
        </p:nvSpPr>
        <p:spPr>
          <a:xfrm>
            <a:off x="1558212" y="5281059"/>
            <a:ext cx="2855168" cy="485259"/>
          </a:xfrm>
          <a:custGeom>
            <a:rect b="b" l="l" r="r" t="t"/>
            <a:pathLst>
              <a:path extrusionOk="0" h="485259" w="2855168">
                <a:moveTo>
                  <a:pt x="0" y="214672"/>
                </a:moveTo>
                <a:cubicBezTo>
                  <a:pt x="191278" y="89486"/>
                  <a:pt x="382556" y="-35700"/>
                  <a:pt x="858417" y="9398"/>
                </a:cubicBezTo>
                <a:cubicBezTo>
                  <a:pt x="1334278" y="54496"/>
                  <a:pt x="2094723" y="269877"/>
                  <a:pt x="2855168" y="485259"/>
                </a:cubicBezTo>
              </a:path>
            </a:pathLst>
          </a:custGeom>
          <a:no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43"/>
          <p:cNvSpPr txBox="1"/>
          <p:nvPr>
            <p:ph idx="1" type="body"/>
          </p:nvPr>
        </p:nvSpPr>
        <p:spPr>
          <a:xfrm>
            <a:off x="3629891" y="281728"/>
            <a:ext cx="4932218" cy="1134846"/>
          </a:xfrm>
          <a:prstGeom prst="rect">
            <a:avLst/>
          </a:prstGeom>
          <a:noFill/>
          <a:ln>
            <a:noFill/>
          </a:ln>
        </p:spPr>
        <p:txBody>
          <a:bodyPr anchorCtr="0" anchor="ctr" bIns="45700" lIns="0" spcFirstLastPara="1" rIns="0" wrap="square" tIns="45700">
            <a:noAutofit/>
          </a:bodyPr>
          <a:lstStyle/>
          <a:p>
            <a:pPr indent="-228600" lvl="0" marL="457200" rtl="0" algn="ctr">
              <a:lnSpc>
                <a:spcPct val="100000"/>
              </a:lnSpc>
              <a:spcBef>
                <a:spcPts val="1000"/>
              </a:spcBef>
              <a:spcAft>
                <a:spcPts val="0"/>
              </a:spcAft>
              <a:buSzPts val="4150"/>
              <a:buNone/>
            </a:pPr>
            <a:r>
              <a:rPr lang="en-US" sz="3200"/>
              <a:t>Active Directory Audit</a:t>
            </a:r>
            <a:endParaRPr/>
          </a:p>
        </p:txBody>
      </p:sp>
      <p:sp>
        <p:nvSpPr>
          <p:cNvPr id="183" name="Google Shape;183;p43"/>
          <p:cNvSpPr txBox="1"/>
          <p:nvPr/>
        </p:nvSpPr>
        <p:spPr>
          <a:xfrm>
            <a:off x="8808098" y="647549"/>
            <a:ext cx="2959323" cy="5040354"/>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Clr>
                <a:srgbClr val="000000"/>
              </a:buClr>
              <a:buSzPts val="1100"/>
              <a:buFont typeface="Arial"/>
              <a:buNone/>
            </a:pPr>
            <a:r>
              <a:rPr b="0" i="0" lang="en-US" sz="1100" u="none" cap="none" strike="noStrike">
                <a:solidFill>
                  <a:srgbClr val="1E2F38"/>
                </a:solidFill>
                <a:latin typeface="Open Sans"/>
                <a:ea typeface="Open Sans"/>
                <a:cs typeface="Open Sans"/>
                <a:sym typeface="Open Sans"/>
              </a:rPr>
              <a:t>Use on-site and Azure AD scanning to gain a complete picture of all assets and provide Office 365 Risk Scoring.</a:t>
            </a:r>
            <a:endParaRPr b="0" i="0" sz="1400" u="none" cap="none" strike="noStrike">
              <a:solidFill>
                <a:srgbClr val="000000"/>
              </a:solidFill>
              <a:latin typeface="Arial"/>
              <a:ea typeface="Arial"/>
              <a:cs typeface="Arial"/>
              <a:sym typeface="Arial"/>
            </a:endParaRPr>
          </a:p>
          <a:p>
            <a:pPr indent="-171450" lvl="0" marL="171450" marR="0" rtl="0" algn="l">
              <a:lnSpc>
                <a:spcPct val="120000"/>
              </a:lnSpc>
              <a:spcBef>
                <a:spcPts val="1000"/>
              </a:spcBef>
              <a:spcAft>
                <a:spcPts val="0"/>
              </a:spcAft>
              <a:buClr>
                <a:schemeClr val="dk2"/>
              </a:buClr>
              <a:buSzPts val="1800"/>
              <a:buFont typeface="Arial"/>
              <a:buChar char="•"/>
            </a:pPr>
            <a:r>
              <a:rPr b="1" i="0" lang="en-US" sz="1100" u="none" cap="none" strike="noStrike">
                <a:solidFill>
                  <a:srgbClr val="1E2F38"/>
                </a:solidFill>
                <a:latin typeface="Open Sans"/>
                <a:ea typeface="Open Sans"/>
                <a:cs typeface="Open Sans"/>
                <a:sym typeface="Open Sans"/>
              </a:rPr>
              <a:t>Users, Computers, Groups, and Group Policy Object Discovery</a:t>
            </a:r>
            <a:r>
              <a:rPr b="0" i="0" lang="en-US" sz="1100" u="none" cap="none" strike="noStrike">
                <a:solidFill>
                  <a:srgbClr val="1E2F38"/>
                </a:solidFill>
                <a:latin typeface="Open Sans"/>
                <a:ea typeface="Open Sans"/>
                <a:cs typeface="Open Sans"/>
                <a:sym typeface="Open Sans"/>
              </a:rPr>
              <a:t>: Gain a complete picture of all assets for full visibility and control.</a:t>
            </a:r>
            <a:endParaRPr b="0" i="0" sz="1400" u="none" cap="none" strike="noStrike">
              <a:solidFill>
                <a:srgbClr val="000000"/>
              </a:solidFill>
              <a:latin typeface="Arial"/>
              <a:ea typeface="Arial"/>
              <a:cs typeface="Arial"/>
              <a:sym typeface="Arial"/>
            </a:endParaRPr>
          </a:p>
          <a:p>
            <a:pPr indent="-171450" lvl="0" marL="171450" marR="0" rtl="0" algn="l">
              <a:lnSpc>
                <a:spcPct val="120000"/>
              </a:lnSpc>
              <a:spcBef>
                <a:spcPts val="1000"/>
              </a:spcBef>
              <a:spcAft>
                <a:spcPts val="0"/>
              </a:spcAft>
              <a:buClr>
                <a:schemeClr val="dk2"/>
              </a:buClr>
              <a:buSzPts val="1800"/>
              <a:buFont typeface="Arial"/>
              <a:buChar char="•"/>
            </a:pPr>
            <a:r>
              <a:rPr b="1" i="0" lang="en-US" sz="1100" u="none" cap="none" strike="noStrike">
                <a:solidFill>
                  <a:srgbClr val="1E2F38"/>
                </a:solidFill>
                <a:latin typeface="Open Sans"/>
                <a:ea typeface="Open Sans"/>
                <a:cs typeface="Open Sans"/>
                <a:sym typeface="Open Sans"/>
              </a:rPr>
              <a:t>Azure Discovery and Licensing</a:t>
            </a:r>
            <a:r>
              <a:rPr b="0" i="0" lang="en-US" sz="1100" u="none" cap="none" strike="noStrike">
                <a:solidFill>
                  <a:srgbClr val="1E2F38"/>
                </a:solidFill>
                <a:latin typeface="Open Sans"/>
                <a:ea typeface="Open Sans"/>
                <a:cs typeface="Open Sans"/>
                <a:sym typeface="Open Sans"/>
              </a:rPr>
              <a:t>: Discover Azure assets and manage licenses optimally for efficient usage and cost management.</a:t>
            </a:r>
            <a:endParaRPr b="0" i="0" sz="1400" u="none" cap="none" strike="noStrike">
              <a:solidFill>
                <a:srgbClr val="000000"/>
              </a:solidFill>
              <a:latin typeface="Arial"/>
              <a:ea typeface="Arial"/>
              <a:cs typeface="Arial"/>
              <a:sym typeface="Arial"/>
            </a:endParaRPr>
          </a:p>
          <a:p>
            <a:pPr indent="-171450" lvl="0" marL="171450" marR="0" rtl="0" algn="l">
              <a:lnSpc>
                <a:spcPct val="120000"/>
              </a:lnSpc>
              <a:spcBef>
                <a:spcPts val="1000"/>
              </a:spcBef>
              <a:spcAft>
                <a:spcPts val="0"/>
              </a:spcAft>
              <a:buClr>
                <a:schemeClr val="dk2"/>
              </a:buClr>
              <a:buSzPts val="1800"/>
              <a:buFont typeface="Arial"/>
              <a:buChar char="•"/>
            </a:pPr>
            <a:r>
              <a:rPr b="1" i="0" lang="en-US" sz="1100" u="none" cap="none" strike="noStrike">
                <a:solidFill>
                  <a:srgbClr val="1E2F38"/>
                </a:solidFill>
                <a:latin typeface="Open Sans"/>
                <a:ea typeface="Open Sans"/>
                <a:cs typeface="Open Sans"/>
                <a:sym typeface="Open Sans"/>
              </a:rPr>
              <a:t>Microsoft Secure Score Dashboard</a:t>
            </a:r>
            <a:r>
              <a:rPr b="0" i="0" lang="en-US" sz="1100" u="none" cap="none" strike="noStrike">
                <a:solidFill>
                  <a:srgbClr val="1E2F38"/>
                </a:solidFill>
                <a:latin typeface="Open Sans"/>
                <a:ea typeface="Open Sans"/>
                <a:cs typeface="Open Sans"/>
                <a:sym typeface="Open Sans"/>
              </a:rPr>
              <a:t>: Monitor your security posture and make data-driven improvements based on insights into your asset protection performance.</a:t>
            </a:r>
            <a:endParaRPr b="0" i="0" sz="1400" u="none" cap="none" strike="noStrike">
              <a:solidFill>
                <a:srgbClr val="000000"/>
              </a:solidFill>
              <a:latin typeface="Arial"/>
              <a:ea typeface="Arial"/>
              <a:cs typeface="Arial"/>
              <a:sym typeface="Arial"/>
            </a:endParaRPr>
          </a:p>
          <a:p>
            <a:pPr indent="-171450" lvl="0" marL="171450" marR="0" rtl="0" algn="l">
              <a:lnSpc>
                <a:spcPct val="120000"/>
              </a:lnSpc>
              <a:spcBef>
                <a:spcPts val="1000"/>
              </a:spcBef>
              <a:spcAft>
                <a:spcPts val="0"/>
              </a:spcAft>
              <a:buClr>
                <a:schemeClr val="dk2"/>
              </a:buClr>
              <a:buSzPts val="1800"/>
              <a:buFont typeface="Arial"/>
              <a:buChar char="•"/>
            </a:pPr>
            <a:r>
              <a:rPr b="1" i="0" lang="en-US" sz="1100" u="none" cap="none" strike="noStrike">
                <a:solidFill>
                  <a:srgbClr val="1E2F38"/>
                </a:solidFill>
                <a:latin typeface="Open Sans"/>
                <a:ea typeface="Open Sans"/>
                <a:cs typeface="Open Sans"/>
                <a:sym typeface="Open Sans"/>
              </a:rPr>
              <a:t>Alerts Sent to Integrations</a:t>
            </a:r>
            <a:r>
              <a:rPr b="0" i="0" lang="en-US" sz="1100" u="none" cap="none" strike="noStrike">
                <a:solidFill>
                  <a:srgbClr val="1E2F38"/>
                </a:solidFill>
                <a:latin typeface="Open Sans"/>
                <a:ea typeface="Open Sans"/>
                <a:cs typeface="Open Sans"/>
                <a:sym typeface="Open Sans"/>
              </a:rPr>
              <a:t>: Get immediate notifications of any anomalies or breaches with alerts sent to your preferred, integrated platforms, such as PSA, email, and more.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1E2F38"/>
              </a:solidFill>
              <a:latin typeface="Arial"/>
              <a:ea typeface="Arial"/>
              <a:cs typeface="Arial"/>
              <a:sym typeface="Arial"/>
            </a:endParaRPr>
          </a:p>
        </p:txBody>
      </p:sp>
      <p:pic>
        <p:nvPicPr>
          <p:cNvPr id="184" name="Google Shape;184;p43"/>
          <p:cNvPicPr preferRelativeResize="0"/>
          <p:nvPr/>
        </p:nvPicPr>
        <p:blipFill rotWithShape="1">
          <a:blip r:embed="rId3">
            <a:alphaModFix/>
          </a:blip>
          <a:srcRect b="0" l="0" r="0" t="0"/>
          <a:stretch/>
        </p:blipFill>
        <p:spPr>
          <a:xfrm>
            <a:off x="245482" y="169919"/>
            <a:ext cx="1442166" cy="5743362"/>
          </a:xfrm>
          <a:prstGeom prst="rect">
            <a:avLst/>
          </a:prstGeom>
          <a:noFill/>
          <a:ln>
            <a:noFill/>
          </a:ln>
        </p:spPr>
      </p:pic>
      <p:pic>
        <p:nvPicPr>
          <p:cNvPr id="185" name="Google Shape;185;p43"/>
          <p:cNvPicPr preferRelativeResize="0"/>
          <p:nvPr/>
        </p:nvPicPr>
        <p:blipFill rotWithShape="1">
          <a:blip r:embed="rId4">
            <a:alphaModFix/>
          </a:blip>
          <a:srcRect b="0" l="0" r="0" t="0"/>
          <a:stretch/>
        </p:blipFill>
        <p:spPr>
          <a:xfrm>
            <a:off x="1810140" y="1782147"/>
            <a:ext cx="7002294" cy="3953469"/>
          </a:xfrm>
          <a:prstGeom prst="rect">
            <a:avLst/>
          </a:prstGeom>
          <a:noFill/>
          <a:ln>
            <a:noFill/>
          </a:ln>
        </p:spPr>
      </p:pic>
      <p:sp>
        <p:nvSpPr>
          <p:cNvPr id="186" name="Google Shape;186;p43"/>
          <p:cNvSpPr/>
          <p:nvPr/>
        </p:nvSpPr>
        <p:spPr>
          <a:xfrm>
            <a:off x="1296955" y="4301412"/>
            <a:ext cx="1287625" cy="228647"/>
          </a:xfrm>
          <a:custGeom>
            <a:rect b="b" l="l" r="r" t="t"/>
            <a:pathLst>
              <a:path extrusionOk="0" h="228647" w="1287625">
                <a:moveTo>
                  <a:pt x="0" y="0"/>
                </a:moveTo>
                <a:cubicBezTo>
                  <a:pt x="177281" y="101082"/>
                  <a:pt x="354563" y="202164"/>
                  <a:pt x="569167" y="223935"/>
                </a:cubicBezTo>
                <a:cubicBezTo>
                  <a:pt x="783771" y="245707"/>
                  <a:pt x="1035698" y="188168"/>
                  <a:pt x="1287625" y="130629"/>
                </a:cubicBezTo>
              </a:path>
            </a:pathLst>
          </a:custGeom>
          <a:no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44"/>
          <p:cNvSpPr txBox="1"/>
          <p:nvPr>
            <p:ph idx="1" type="body"/>
          </p:nvPr>
        </p:nvSpPr>
        <p:spPr>
          <a:xfrm>
            <a:off x="3800963" y="316405"/>
            <a:ext cx="4148153" cy="744436"/>
          </a:xfrm>
          <a:prstGeom prst="rect">
            <a:avLst/>
          </a:prstGeom>
          <a:noFill/>
          <a:ln>
            <a:noFill/>
          </a:ln>
        </p:spPr>
        <p:txBody>
          <a:bodyPr anchorCtr="0" anchor="ctr" bIns="45700" lIns="0" spcFirstLastPara="1" rIns="0" wrap="square" tIns="45700">
            <a:noAutofit/>
          </a:bodyPr>
          <a:lstStyle/>
          <a:p>
            <a:pPr indent="-228600" lvl="0" marL="457200" rtl="0" algn="ctr">
              <a:lnSpc>
                <a:spcPct val="100000"/>
              </a:lnSpc>
              <a:spcBef>
                <a:spcPts val="1000"/>
              </a:spcBef>
              <a:spcAft>
                <a:spcPts val="0"/>
              </a:spcAft>
              <a:buSzPts val="4150"/>
              <a:buNone/>
            </a:pPr>
            <a:r>
              <a:rPr lang="en-US"/>
              <a:t>Reporting</a:t>
            </a:r>
            <a:endParaRPr/>
          </a:p>
        </p:txBody>
      </p:sp>
      <p:sp>
        <p:nvSpPr>
          <p:cNvPr id="192" name="Google Shape;192;p44"/>
          <p:cNvSpPr txBox="1"/>
          <p:nvPr>
            <p:ph idx="2" type="body"/>
          </p:nvPr>
        </p:nvSpPr>
        <p:spPr>
          <a:xfrm>
            <a:off x="8105230" y="316405"/>
            <a:ext cx="3745088" cy="6273966"/>
          </a:xfrm>
          <a:prstGeom prst="rect">
            <a:avLst/>
          </a:prstGeom>
          <a:noFill/>
          <a:ln>
            <a:noFill/>
          </a:ln>
        </p:spPr>
        <p:txBody>
          <a:bodyPr anchorCtr="0" anchor="t" bIns="0" lIns="0" spcFirstLastPara="1" rIns="0" wrap="square" tIns="36575">
            <a:noAutofit/>
          </a:bodyPr>
          <a:lstStyle/>
          <a:p>
            <a:pPr indent="0" lvl="0" marL="114300" rtl="0" algn="l">
              <a:lnSpc>
                <a:spcPct val="120000"/>
              </a:lnSpc>
              <a:spcBef>
                <a:spcPts val="1000"/>
              </a:spcBef>
              <a:spcAft>
                <a:spcPts val="0"/>
              </a:spcAft>
              <a:buClr>
                <a:schemeClr val="dk2"/>
              </a:buClr>
              <a:buSzPts val="1800"/>
              <a:buNone/>
            </a:pPr>
            <a:r>
              <a:rPr b="0" i="0" lang="en-US" sz="1100">
                <a:solidFill>
                  <a:srgbClr val="1E2F38"/>
                </a:solidFill>
                <a:latin typeface="Open Sans"/>
                <a:ea typeface="Open Sans"/>
                <a:cs typeface="Open Sans"/>
                <a:sym typeface="Open Sans"/>
              </a:rPr>
              <a:t>Drag and drop to provide well-designed, customized reports in MS Office formats for technical and management reviews. A white label option is also </a:t>
            </a:r>
            <a:r>
              <a:rPr lang="en-US" sz="1100">
                <a:solidFill>
                  <a:srgbClr val="1E2F38"/>
                </a:solidFill>
                <a:latin typeface="Open Sans"/>
                <a:ea typeface="Open Sans"/>
                <a:cs typeface="Open Sans"/>
                <a:sym typeface="Open Sans"/>
              </a:rPr>
              <a:t>available.</a:t>
            </a:r>
            <a:endParaRPr/>
          </a:p>
          <a:p>
            <a:pPr indent="-228600" lvl="0" marL="457200" rtl="0" algn="l">
              <a:lnSpc>
                <a:spcPct val="120000"/>
              </a:lnSpc>
              <a:spcBef>
                <a:spcPts val="1000"/>
              </a:spcBef>
              <a:spcAft>
                <a:spcPts val="0"/>
              </a:spcAft>
              <a:buClr>
                <a:schemeClr val="dk2"/>
              </a:buClr>
              <a:buSzPts val="1800"/>
              <a:buFont typeface="Arial"/>
              <a:buChar char="•"/>
            </a:pPr>
            <a:r>
              <a:rPr b="1" lang="en-US" sz="1100">
                <a:solidFill>
                  <a:srgbClr val="1E2F38"/>
                </a:solidFill>
                <a:latin typeface="Open Sans"/>
                <a:ea typeface="Open Sans"/>
                <a:cs typeface="Open Sans"/>
                <a:sym typeface="Open Sans"/>
              </a:rPr>
              <a:t>Role-Specific Reports</a:t>
            </a:r>
            <a:r>
              <a:rPr lang="en-US" sz="1100">
                <a:solidFill>
                  <a:srgbClr val="1E2F38"/>
                </a:solidFill>
                <a:latin typeface="Open Sans"/>
                <a:ea typeface="Open Sans"/>
                <a:cs typeface="Open Sans"/>
                <a:sym typeface="Open Sans"/>
              </a:rPr>
              <a:t>: Access reports tailored to the different needs of Executives, Supervisors, and Engineers, all available for download.</a:t>
            </a:r>
            <a:endParaRPr/>
          </a:p>
          <a:p>
            <a:pPr indent="-228600" lvl="0" marL="457200" rtl="0" algn="l">
              <a:lnSpc>
                <a:spcPct val="120000"/>
              </a:lnSpc>
              <a:spcBef>
                <a:spcPts val="1000"/>
              </a:spcBef>
              <a:spcAft>
                <a:spcPts val="0"/>
              </a:spcAft>
              <a:buClr>
                <a:schemeClr val="dk2"/>
              </a:buClr>
              <a:buSzPts val="1800"/>
              <a:buFont typeface="Arial"/>
              <a:buChar char="•"/>
            </a:pPr>
            <a:r>
              <a:rPr b="1" lang="en-US" sz="1100">
                <a:solidFill>
                  <a:srgbClr val="1E2F38"/>
                </a:solidFill>
                <a:latin typeface="Open Sans"/>
                <a:ea typeface="Open Sans"/>
                <a:cs typeface="Open Sans"/>
                <a:sym typeface="Open Sans"/>
              </a:rPr>
              <a:t>Various Downloadable Formats</a:t>
            </a:r>
            <a:r>
              <a:rPr lang="en-US" sz="1100">
                <a:solidFill>
                  <a:srgbClr val="1E2F38"/>
                </a:solidFill>
                <a:latin typeface="Open Sans"/>
                <a:ea typeface="Open Sans"/>
                <a:cs typeface="Open Sans"/>
                <a:sym typeface="Open Sans"/>
              </a:rPr>
              <a:t>: Select your preferred report format for download: PDF, Word, or Excel.</a:t>
            </a:r>
            <a:endParaRPr/>
          </a:p>
          <a:p>
            <a:pPr indent="-228600" lvl="0" marL="457200" rtl="0" algn="l">
              <a:lnSpc>
                <a:spcPct val="120000"/>
              </a:lnSpc>
              <a:spcBef>
                <a:spcPts val="1000"/>
              </a:spcBef>
              <a:spcAft>
                <a:spcPts val="0"/>
              </a:spcAft>
              <a:buClr>
                <a:schemeClr val="dk2"/>
              </a:buClr>
              <a:buSzPts val="1800"/>
              <a:buFont typeface="Arial"/>
              <a:buChar char="•"/>
            </a:pPr>
            <a:r>
              <a:rPr b="1" lang="en-US" sz="1100">
                <a:solidFill>
                  <a:srgbClr val="1E2F38"/>
                </a:solidFill>
                <a:latin typeface="Open Sans"/>
                <a:ea typeface="Open Sans"/>
                <a:cs typeface="Open Sans"/>
                <a:sym typeface="Open Sans"/>
              </a:rPr>
              <a:t>Comprehensive Reporting</a:t>
            </a:r>
            <a:r>
              <a:rPr lang="en-US" sz="1100">
                <a:solidFill>
                  <a:srgbClr val="1E2F38"/>
                </a:solidFill>
                <a:latin typeface="Open Sans"/>
                <a:ea typeface="Open Sans"/>
                <a:cs typeface="Open Sans"/>
                <a:sym typeface="Open Sans"/>
              </a:rPr>
              <a:t>: Gain valuable insights into your IT environment with reports on AD Audit, Assets, Remediation Plan, Asset Level Compliance, Vulnerabilities, and much more.</a:t>
            </a:r>
            <a:endParaRPr/>
          </a:p>
          <a:p>
            <a:pPr indent="-228600" lvl="0" marL="457200" rtl="0" algn="l">
              <a:lnSpc>
                <a:spcPct val="120000"/>
              </a:lnSpc>
              <a:spcBef>
                <a:spcPts val="1000"/>
              </a:spcBef>
              <a:spcAft>
                <a:spcPts val="0"/>
              </a:spcAft>
              <a:buClr>
                <a:schemeClr val="dk2"/>
              </a:buClr>
              <a:buSzPts val="1800"/>
              <a:buFont typeface="Arial"/>
              <a:buChar char="•"/>
            </a:pPr>
            <a:r>
              <a:rPr b="1" lang="en-US" sz="1100">
                <a:solidFill>
                  <a:srgbClr val="1E2F38"/>
                </a:solidFill>
                <a:latin typeface="Open Sans"/>
                <a:ea typeface="Open Sans"/>
                <a:cs typeface="Open Sans"/>
                <a:sym typeface="Open Sans"/>
              </a:rPr>
              <a:t>Customizable Report Templates</a:t>
            </a:r>
            <a:r>
              <a:rPr lang="en-US" sz="1100">
                <a:solidFill>
                  <a:srgbClr val="1E2F38"/>
                </a:solidFill>
                <a:latin typeface="Open Sans"/>
                <a:ea typeface="Open Sans"/>
                <a:cs typeface="Open Sans"/>
                <a:sym typeface="Open Sans"/>
              </a:rPr>
              <a:t>: Make the reports your own with branded options — logo, colors, fonts, sizes — that reflect the identity you desire.</a:t>
            </a:r>
            <a:endParaRPr/>
          </a:p>
          <a:p>
            <a:pPr indent="-228600" lvl="0" marL="457200" rtl="0" algn="l">
              <a:lnSpc>
                <a:spcPct val="120000"/>
              </a:lnSpc>
              <a:spcBef>
                <a:spcPts val="1000"/>
              </a:spcBef>
              <a:spcAft>
                <a:spcPts val="0"/>
              </a:spcAft>
              <a:buClr>
                <a:schemeClr val="dk2"/>
              </a:buClr>
              <a:buSzPts val="1800"/>
              <a:buFont typeface="Arial"/>
              <a:buChar char="•"/>
            </a:pPr>
            <a:r>
              <a:rPr b="1" lang="en-US" sz="1100">
                <a:solidFill>
                  <a:srgbClr val="1E2F38"/>
                </a:solidFill>
                <a:latin typeface="Open Sans"/>
                <a:ea typeface="Open Sans"/>
                <a:cs typeface="Open Sans"/>
                <a:sym typeface="Open Sans"/>
              </a:rPr>
              <a:t>Report Builder and Scheduler</a:t>
            </a:r>
            <a:r>
              <a:rPr lang="en-US" sz="1100">
                <a:solidFill>
                  <a:srgbClr val="1E2F38"/>
                </a:solidFill>
                <a:latin typeface="Open Sans"/>
                <a:ea typeface="Open Sans"/>
                <a:cs typeface="Open Sans"/>
                <a:sym typeface="Open Sans"/>
              </a:rPr>
              <a:t>: Feature exactly the data you want to showcase and set automated delivery schedules.</a:t>
            </a:r>
            <a:endParaRPr/>
          </a:p>
          <a:p>
            <a:pPr indent="-228600" lvl="0" marL="457200" rtl="0" algn="l">
              <a:lnSpc>
                <a:spcPct val="120000"/>
              </a:lnSpc>
              <a:spcBef>
                <a:spcPts val="1000"/>
              </a:spcBef>
              <a:spcAft>
                <a:spcPts val="0"/>
              </a:spcAft>
              <a:buClr>
                <a:schemeClr val="dk2"/>
              </a:buClr>
              <a:buSzPts val="1800"/>
              <a:buFont typeface="Arial"/>
              <a:buChar char="•"/>
            </a:pPr>
            <a:r>
              <a:rPr b="1" lang="en-US" sz="1100">
                <a:solidFill>
                  <a:srgbClr val="1E2F38"/>
                </a:solidFill>
                <a:latin typeface="Open Sans"/>
                <a:ea typeface="Open Sans"/>
                <a:cs typeface="Open Sans"/>
                <a:sym typeface="Open Sans"/>
              </a:rPr>
              <a:t>Scan-Informed Reports</a:t>
            </a:r>
            <a:r>
              <a:rPr lang="en-US" sz="1100">
                <a:solidFill>
                  <a:srgbClr val="1E2F38"/>
                </a:solidFill>
                <a:latin typeface="Open Sans"/>
                <a:ea typeface="Open Sans"/>
                <a:cs typeface="Open Sans"/>
                <a:sym typeface="Open Sans"/>
              </a:rPr>
              <a:t>: Tap into accurate and up-to-date information obtained from comprehensive scans.</a:t>
            </a:r>
            <a:endParaRPr/>
          </a:p>
          <a:p>
            <a:pPr indent="0" lvl="0" marL="114300" rtl="0" algn="l">
              <a:lnSpc>
                <a:spcPct val="100000"/>
              </a:lnSpc>
              <a:spcBef>
                <a:spcPts val="1000"/>
              </a:spcBef>
              <a:spcAft>
                <a:spcPts val="0"/>
              </a:spcAft>
              <a:buSzPts val="1500"/>
              <a:buNone/>
            </a:pPr>
            <a:r>
              <a:t/>
            </a:r>
            <a:endParaRPr b="0" i="0" sz="1100">
              <a:solidFill>
                <a:srgbClr val="1E2F38"/>
              </a:solidFill>
              <a:latin typeface="Arial"/>
              <a:ea typeface="Arial"/>
              <a:cs typeface="Arial"/>
              <a:sym typeface="Arial"/>
            </a:endParaRPr>
          </a:p>
        </p:txBody>
      </p:sp>
      <p:pic>
        <p:nvPicPr>
          <p:cNvPr id="193" name="Google Shape;193;p44"/>
          <p:cNvPicPr preferRelativeResize="0"/>
          <p:nvPr/>
        </p:nvPicPr>
        <p:blipFill rotWithShape="1">
          <a:blip r:embed="rId3">
            <a:alphaModFix/>
          </a:blip>
          <a:srcRect b="0" l="0" r="0" t="0"/>
          <a:stretch/>
        </p:blipFill>
        <p:spPr>
          <a:xfrm>
            <a:off x="245482" y="169919"/>
            <a:ext cx="1442166" cy="5743362"/>
          </a:xfrm>
          <a:prstGeom prst="rect">
            <a:avLst/>
          </a:prstGeom>
          <a:noFill/>
          <a:ln>
            <a:noFill/>
          </a:ln>
        </p:spPr>
      </p:pic>
      <p:pic>
        <p:nvPicPr>
          <p:cNvPr id="194" name="Google Shape;194;p44"/>
          <p:cNvPicPr preferRelativeResize="0"/>
          <p:nvPr/>
        </p:nvPicPr>
        <p:blipFill rotWithShape="1">
          <a:blip r:embed="rId4">
            <a:alphaModFix/>
          </a:blip>
          <a:srcRect b="0" l="0" r="0" t="0"/>
          <a:stretch/>
        </p:blipFill>
        <p:spPr>
          <a:xfrm>
            <a:off x="2091478" y="1332265"/>
            <a:ext cx="5857638" cy="4532294"/>
          </a:xfrm>
          <a:prstGeom prst="rect">
            <a:avLst/>
          </a:prstGeom>
          <a:noFill/>
          <a:ln>
            <a:noFill/>
          </a:ln>
        </p:spPr>
      </p:pic>
      <p:sp>
        <p:nvSpPr>
          <p:cNvPr id="195" name="Google Shape;195;p44"/>
          <p:cNvSpPr/>
          <p:nvPr/>
        </p:nvSpPr>
        <p:spPr>
          <a:xfrm>
            <a:off x="1388533" y="2129085"/>
            <a:ext cx="2235200" cy="602826"/>
          </a:xfrm>
          <a:custGeom>
            <a:rect b="b" l="l" r="r" t="t"/>
            <a:pathLst>
              <a:path extrusionOk="0" h="602826" w="2235200">
                <a:moveTo>
                  <a:pt x="0" y="60959"/>
                </a:moveTo>
                <a:cubicBezTo>
                  <a:pt x="203200" y="10159"/>
                  <a:pt x="406401" y="-40640"/>
                  <a:pt x="778934" y="49671"/>
                </a:cubicBezTo>
                <a:cubicBezTo>
                  <a:pt x="1151467" y="139982"/>
                  <a:pt x="1693333" y="371404"/>
                  <a:pt x="2235200" y="602826"/>
                </a:cubicBezTo>
              </a:path>
            </a:pathLst>
          </a:custGeom>
          <a:no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196" name="Google Shape;196;p44"/>
          <p:cNvPicPr preferRelativeResize="0"/>
          <p:nvPr/>
        </p:nvPicPr>
        <p:blipFill rotWithShape="1">
          <a:blip r:embed="rId5">
            <a:alphaModFix/>
          </a:blip>
          <a:srcRect b="0" l="0" r="0" t="0"/>
          <a:stretch/>
        </p:blipFill>
        <p:spPr>
          <a:xfrm>
            <a:off x="4187014" y="2925580"/>
            <a:ext cx="2599758" cy="340131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45"/>
          <p:cNvSpPr txBox="1"/>
          <p:nvPr>
            <p:ph idx="2" type="body"/>
          </p:nvPr>
        </p:nvSpPr>
        <p:spPr>
          <a:xfrm>
            <a:off x="1741488" y="609600"/>
            <a:ext cx="9840912" cy="598488"/>
          </a:xfrm>
          <a:prstGeom prst="rect">
            <a:avLst/>
          </a:prstGeom>
          <a:noFill/>
          <a:ln>
            <a:noFill/>
          </a:ln>
        </p:spPr>
        <p:txBody>
          <a:bodyPr anchorCtr="0" anchor="t" bIns="45700" lIns="0" spcFirstLastPara="1" rIns="0" wrap="square" tIns="45700">
            <a:noAutofit/>
          </a:bodyPr>
          <a:lstStyle/>
          <a:p>
            <a:pPr indent="-228600" lvl="0" marL="457200" rtl="0" algn="l">
              <a:lnSpc>
                <a:spcPct val="100000"/>
              </a:lnSpc>
              <a:spcBef>
                <a:spcPts val="0"/>
              </a:spcBef>
              <a:spcAft>
                <a:spcPts val="0"/>
              </a:spcAft>
              <a:buClr>
                <a:schemeClr val="dk1"/>
              </a:buClr>
              <a:buSzPts val="4150"/>
              <a:buNone/>
            </a:pPr>
            <a:r>
              <a:rPr lang="en-US"/>
              <a:t>Competitive Positioning</a:t>
            </a:r>
            <a:endParaRPr/>
          </a:p>
        </p:txBody>
      </p:sp>
      <p:pic>
        <p:nvPicPr>
          <p:cNvPr id="202" name="Google Shape;202;p45"/>
          <p:cNvPicPr preferRelativeResize="0"/>
          <p:nvPr/>
        </p:nvPicPr>
        <p:blipFill rotWithShape="1">
          <a:blip r:embed="rId3">
            <a:alphaModFix/>
          </a:blip>
          <a:srcRect b="0" l="0" r="0" t="0"/>
          <a:stretch/>
        </p:blipFill>
        <p:spPr>
          <a:xfrm>
            <a:off x="1085832" y="1529257"/>
            <a:ext cx="4554359" cy="4298245"/>
          </a:xfrm>
          <a:prstGeom prst="rect">
            <a:avLst/>
          </a:prstGeom>
          <a:noFill/>
          <a:ln>
            <a:noFill/>
          </a:ln>
        </p:spPr>
      </p:pic>
      <p:pic>
        <p:nvPicPr>
          <p:cNvPr id="203" name="Google Shape;203;p45"/>
          <p:cNvPicPr preferRelativeResize="0"/>
          <p:nvPr/>
        </p:nvPicPr>
        <p:blipFill rotWithShape="1">
          <a:blip r:embed="rId4">
            <a:alphaModFix/>
          </a:blip>
          <a:srcRect b="0" l="0" r="0" t="0"/>
          <a:stretch/>
        </p:blipFill>
        <p:spPr>
          <a:xfrm>
            <a:off x="6216746" y="1394577"/>
            <a:ext cx="5043730" cy="485382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46"/>
          <p:cNvSpPr txBox="1"/>
          <p:nvPr>
            <p:ph idx="2" type="body"/>
          </p:nvPr>
        </p:nvSpPr>
        <p:spPr>
          <a:xfrm>
            <a:off x="1741488" y="609600"/>
            <a:ext cx="9840912" cy="598488"/>
          </a:xfrm>
          <a:prstGeom prst="rect">
            <a:avLst/>
          </a:prstGeom>
          <a:noFill/>
          <a:ln>
            <a:noFill/>
          </a:ln>
        </p:spPr>
        <p:txBody>
          <a:bodyPr anchorCtr="0" anchor="t" bIns="45700" lIns="0" spcFirstLastPara="1" rIns="0" wrap="square" tIns="45700">
            <a:noAutofit/>
          </a:bodyPr>
          <a:lstStyle/>
          <a:p>
            <a:pPr indent="-228600" lvl="0" marL="457200" rtl="0" algn="l">
              <a:lnSpc>
                <a:spcPct val="100000"/>
              </a:lnSpc>
              <a:spcBef>
                <a:spcPts val="0"/>
              </a:spcBef>
              <a:spcAft>
                <a:spcPts val="0"/>
              </a:spcAft>
              <a:buClr>
                <a:schemeClr val="dk1"/>
              </a:buClr>
              <a:buSzPts val="4150"/>
              <a:buNone/>
            </a:pPr>
            <a:r>
              <a:rPr lang="en-US"/>
              <a:t>Competitive Positioning</a:t>
            </a:r>
            <a:endParaRPr/>
          </a:p>
        </p:txBody>
      </p:sp>
      <p:pic>
        <p:nvPicPr>
          <p:cNvPr id="209" name="Google Shape;209;p46"/>
          <p:cNvPicPr preferRelativeResize="0"/>
          <p:nvPr/>
        </p:nvPicPr>
        <p:blipFill rotWithShape="1">
          <a:blip r:embed="rId3">
            <a:alphaModFix/>
          </a:blip>
          <a:srcRect b="0" l="0" r="0" t="0"/>
          <a:stretch/>
        </p:blipFill>
        <p:spPr>
          <a:xfrm>
            <a:off x="3246633" y="1444196"/>
            <a:ext cx="4712414" cy="469275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47"/>
          <p:cNvSpPr txBox="1"/>
          <p:nvPr>
            <p:ph idx="1" type="body"/>
          </p:nvPr>
        </p:nvSpPr>
        <p:spPr>
          <a:xfrm>
            <a:off x="609600" y="5203075"/>
            <a:ext cx="10972800" cy="622374"/>
          </a:xfrm>
          <a:prstGeom prst="rect">
            <a:avLst/>
          </a:prstGeom>
          <a:noFill/>
          <a:ln>
            <a:noFill/>
          </a:ln>
        </p:spPr>
        <p:txBody>
          <a:bodyPr anchorCtr="0" anchor="t" bIns="45700" lIns="0" spcFirstLastPara="1" rIns="0" wrap="square" tIns="45700">
            <a:normAutofit/>
          </a:bodyPr>
          <a:lstStyle/>
          <a:p>
            <a:pPr indent="-228600" lvl="0" marL="457200" rtl="0" algn="l">
              <a:lnSpc>
                <a:spcPct val="100000"/>
              </a:lnSpc>
              <a:spcBef>
                <a:spcPts val="1000"/>
              </a:spcBef>
              <a:spcAft>
                <a:spcPts val="0"/>
              </a:spcAft>
              <a:buClr>
                <a:schemeClr val="accent2"/>
              </a:buClr>
              <a:buSzPts val="1800"/>
              <a:buNone/>
            </a:pPr>
            <a:r>
              <a:t/>
            </a:r>
            <a:endParaRPr/>
          </a:p>
        </p:txBody>
      </p:sp>
      <p:sp>
        <p:nvSpPr>
          <p:cNvPr id="215" name="Google Shape;215;p47"/>
          <p:cNvSpPr txBox="1"/>
          <p:nvPr>
            <p:ph idx="2" type="body"/>
          </p:nvPr>
        </p:nvSpPr>
        <p:spPr>
          <a:xfrm>
            <a:off x="1741488" y="609600"/>
            <a:ext cx="9840912" cy="598488"/>
          </a:xfrm>
          <a:prstGeom prst="rect">
            <a:avLst/>
          </a:prstGeom>
          <a:noFill/>
          <a:ln>
            <a:noFill/>
          </a:ln>
        </p:spPr>
        <p:txBody>
          <a:bodyPr anchorCtr="0" anchor="t" bIns="45700" lIns="0" spcFirstLastPara="1" rIns="0" wrap="square" tIns="45700">
            <a:noAutofit/>
          </a:bodyPr>
          <a:lstStyle/>
          <a:p>
            <a:pPr indent="-228600" lvl="0" marL="457200" rtl="0" algn="l">
              <a:lnSpc>
                <a:spcPct val="100000"/>
              </a:lnSpc>
              <a:spcBef>
                <a:spcPts val="0"/>
              </a:spcBef>
              <a:spcAft>
                <a:spcPts val="0"/>
              </a:spcAft>
              <a:buClr>
                <a:schemeClr val="dk1"/>
              </a:buClr>
              <a:buSzPts val="4150"/>
              <a:buNone/>
            </a:pPr>
            <a:r>
              <a:rPr lang="en-US"/>
              <a:t>Wrap Up Slide</a:t>
            </a:r>
            <a:endParaRPr/>
          </a:p>
        </p:txBody>
      </p:sp>
      <p:sp>
        <p:nvSpPr>
          <p:cNvPr id="216" name="Google Shape;216;p47"/>
          <p:cNvSpPr txBox="1"/>
          <p:nvPr>
            <p:ph idx="3" type="body"/>
          </p:nvPr>
        </p:nvSpPr>
        <p:spPr>
          <a:xfrm>
            <a:off x="1741488" y="1239211"/>
            <a:ext cx="9840912" cy="396005"/>
          </a:xfrm>
          <a:prstGeom prst="rect">
            <a:avLst/>
          </a:prstGeom>
          <a:noFill/>
          <a:ln>
            <a:noFill/>
          </a:ln>
        </p:spPr>
        <p:txBody>
          <a:bodyPr anchorCtr="0" anchor="ctr" bIns="0" lIns="0" spcFirstLastPara="1" rIns="0" wrap="square" tIns="36575">
            <a:spAutoFit/>
          </a:bodyPr>
          <a:lstStyle/>
          <a:p>
            <a:pPr indent="-228600" lvl="0" marL="457200" rtl="0" algn="l">
              <a:lnSpc>
                <a:spcPct val="100000"/>
              </a:lnSpc>
              <a:spcBef>
                <a:spcPts val="1000"/>
              </a:spcBef>
              <a:spcAft>
                <a:spcPts val="0"/>
              </a:spcAft>
              <a:buClr>
                <a:schemeClr val="accent2"/>
              </a:buClr>
              <a:buSzPts val="1500"/>
              <a:buNone/>
            </a:pPr>
            <a:r>
              <a:t/>
            </a:r>
            <a:endParaRPr/>
          </a:p>
        </p:txBody>
      </p:sp>
      <p:sp>
        <p:nvSpPr>
          <p:cNvPr id="217" name="Google Shape;217;p47"/>
          <p:cNvSpPr txBox="1"/>
          <p:nvPr>
            <p:ph idx="4" type="body"/>
          </p:nvPr>
        </p:nvSpPr>
        <p:spPr>
          <a:xfrm>
            <a:off x="609600" y="1714784"/>
            <a:ext cx="10972800" cy="3566231"/>
          </a:xfrm>
          <a:prstGeom prst="rect">
            <a:avLst/>
          </a:prstGeom>
          <a:noFill/>
          <a:ln>
            <a:noFill/>
          </a:ln>
        </p:spPr>
        <p:txBody>
          <a:bodyPr anchorCtr="0" anchor="t" bIns="45700" lIns="0" spcFirstLastPara="1" rIns="0" wrap="square" tIns="45700">
            <a:normAutofit/>
          </a:bodyPr>
          <a:lstStyle/>
          <a:p>
            <a:pPr indent="-342900" lvl="0" marL="457200" rtl="0" algn="l">
              <a:lnSpc>
                <a:spcPct val="150000"/>
              </a:lnSpc>
              <a:spcBef>
                <a:spcPts val="1000"/>
              </a:spcBef>
              <a:spcAft>
                <a:spcPts val="0"/>
              </a:spcAft>
              <a:buClr>
                <a:schemeClr val="dk2"/>
              </a:buClr>
              <a:buSzPts val="1800"/>
              <a:buChar char="•"/>
            </a:pPr>
            <a:r>
              <a:rPr lang="en-US"/>
              <a:t>MSP Content on this slide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14"/>
          <p:cNvSpPr txBox="1"/>
          <p:nvPr>
            <p:ph type="title"/>
          </p:nvPr>
        </p:nvSpPr>
        <p:spPr>
          <a:xfrm>
            <a:off x="304800" y="3321191"/>
            <a:ext cx="11582400" cy="877163"/>
          </a:xfrm>
          <a:prstGeom prst="rect">
            <a:avLst/>
          </a:prstGeom>
          <a:noFill/>
          <a:ln>
            <a:noFill/>
          </a:ln>
        </p:spPr>
        <p:txBody>
          <a:bodyPr anchorCtr="1" anchor="b" bIns="45700" lIns="0" spcFirstLastPara="1" rIns="0" wrap="square" tIns="45700">
            <a:spAutoFit/>
          </a:bodyPr>
          <a:lstStyle/>
          <a:p>
            <a:pPr indent="0" lvl="0" marL="0" rtl="0" algn="ctr">
              <a:lnSpc>
                <a:spcPct val="110740"/>
              </a:lnSpc>
              <a:spcBef>
                <a:spcPts val="0"/>
              </a:spcBef>
              <a:spcAft>
                <a:spcPts val="0"/>
              </a:spcAft>
              <a:buClr>
                <a:schemeClr val="lt1"/>
              </a:buClr>
              <a:buSzPts val="5400"/>
              <a:buFont typeface="Poppins SemiBold"/>
              <a:buNone/>
            </a:pPr>
            <a:r>
              <a:rPr lang="en-US"/>
              <a:t>Thank you!</a:t>
            </a:r>
            <a:endParaRPr/>
          </a:p>
        </p:txBody>
      </p:sp>
      <p:pic>
        <p:nvPicPr>
          <p:cNvPr descr="A black and white logo&#10;&#10;Description automatically generated" id="223" name="Google Shape;223;p14"/>
          <p:cNvPicPr preferRelativeResize="0"/>
          <p:nvPr/>
        </p:nvPicPr>
        <p:blipFill rotWithShape="1">
          <a:blip r:embed="rId3">
            <a:alphaModFix/>
          </a:blip>
          <a:srcRect b="0" l="0" r="0" t="0"/>
          <a:stretch/>
        </p:blipFill>
        <p:spPr>
          <a:xfrm>
            <a:off x="5630631" y="4849470"/>
            <a:ext cx="1097280" cy="109728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33"/>
          <p:cNvSpPr txBox="1"/>
          <p:nvPr>
            <p:ph idx="1" type="body"/>
          </p:nvPr>
        </p:nvSpPr>
        <p:spPr>
          <a:xfrm>
            <a:off x="6478749" y="503552"/>
            <a:ext cx="4932218" cy="598488"/>
          </a:xfrm>
          <a:prstGeom prst="rect">
            <a:avLst/>
          </a:prstGeom>
          <a:noFill/>
          <a:ln>
            <a:noFill/>
          </a:ln>
        </p:spPr>
        <p:txBody>
          <a:bodyPr anchorCtr="0" anchor="ctr" bIns="45700" lIns="0" spcFirstLastPara="1" rIns="0" wrap="square" tIns="45700">
            <a:noAutofit/>
          </a:bodyPr>
          <a:lstStyle/>
          <a:p>
            <a:pPr indent="-228600" lvl="0" marL="457200" rtl="0" algn="l">
              <a:lnSpc>
                <a:spcPct val="100000"/>
              </a:lnSpc>
              <a:spcBef>
                <a:spcPts val="1000"/>
              </a:spcBef>
              <a:spcAft>
                <a:spcPts val="0"/>
              </a:spcAft>
              <a:buClr>
                <a:schemeClr val="dk1"/>
              </a:buClr>
              <a:buSzPts val="4150"/>
              <a:buNone/>
            </a:pPr>
            <a:r>
              <a:rPr lang="en-US"/>
              <a:t>The Company</a:t>
            </a:r>
            <a:endParaRPr/>
          </a:p>
        </p:txBody>
      </p:sp>
      <p:sp>
        <p:nvSpPr>
          <p:cNvPr id="82" name="Google Shape;82;p33"/>
          <p:cNvSpPr txBox="1"/>
          <p:nvPr>
            <p:ph idx="2" type="body"/>
          </p:nvPr>
        </p:nvSpPr>
        <p:spPr>
          <a:xfrm>
            <a:off x="6650178" y="1091989"/>
            <a:ext cx="4932215" cy="626837"/>
          </a:xfrm>
          <a:prstGeom prst="rect">
            <a:avLst/>
          </a:prstGeom>
          <a:noFill/>
          <a:ln>
            <a:noFill/>
          </a:ln>
        </p:spPr>
        <p:txBody>
          <a:bodyPr anchorCtr="0" anchor="t" bIns="0" lIns="0" spcFirstLastPara="1" rIns="0" wrap="square" tIns="36575">
            <a:spAutoFit/>
          </a:bodyPr>
          <a:lstStyle/>
          <a:p>
            <a:pPr indent="0" lvl="0" marL="117475" rtl="0" algn="l">
              <a:lnSpc>
                <a:spcPct val="100000"/>
              </a:lnSpc>
              <a:spcBef>
                <a:spcPts val="1000"/>
              </a:spcBef>
              <a:spcAft>
                <a:spcPts val="0"/>
              </a:spcAft>
              <a:buSzPts val="1500"/>
              <a:buNone/>
            </a:pPr>
            <a:r>
              <a:rPr lang="en-US"/>
              <a:t>Leading automated scanning platform for vulnerability and compliance management</a:t>
            </a:r>
            <a:endParaRPr/>
          </a:p>
        </p:txBody>
      </p:sp>
      <p:sp>
        <p:nvSpPr>
          <p:cNvPr id="83" name="Google Shape;83;p33"/>
          <p:cNvSpPr txBox="1"/>
          <p:nvPr>
            <p:ph idx="3" type="body"/>
          </p:nvPr>
        </p:nvSpPr>
        <p:spPr>
          <a:xfrm>
            <a:off x="6650178" y="1870362"/>
            <a:ext cx="4932221" cy="3268813"/>
          </a:xfrm>
          <a:prstGeom prst="rect">
            <a:avLst/>
          </a:prstGeom>
          <a:noFill/>
          <a:ln>
            <a:noFill/>
          </a:ln>
        </p:spPr>
        <p:txBody>
          <a:bodyPr anchorCtr="0" anchor="t" bIns="45700" lIns="0" spcFirstLastPara="1" rIns="0" wrap="square" tIns="45700">
            <a:normAutofit fontScale="85000" lnSpcReduction="20000"/>
          </a:bodyPr>
          <a:lstStyle/>
          <a:p>
            <a:pPr indent="-342900" lvl="0" marL="457200" rtl="0" algn="l">
              <a:lnSpc>
                <a:spcPct val="150000"/>
              </a:lnSpc>
              <a:spcBef>
                <a:spcPts val="1000"/>
              </a:spcBef>
              <a:spcAft>
                <a:spcPts val="0"/>
              </a:spcAft>
              <a:buClr>
                <a:schemeClr val="dk2"/>
              </a:buClr>
              <a:buSzPct val="141176"/>
              <a:buChar char="•"/>
            </a:pPr>
            <a:r>
              <a:rPr lang="en-US"/>
              <a:t>Headquartered in Tampa, FL</a:t>
            </a:r>
            <a:endParaRPr/>
          </a:p>
          <a:p>
            <a:pPr indent="-342900" lvl="0" marL="457200" rtl="0" algn="l">
              <a:lnSpc>
                <a:spcPct val="150000"/>
              </a:lnSpc>
              <a:spcBef>
                <a:spcPts val="1000"/>
              </a:spcBef>
              <a:spcAft>
                <a:spcPts val="0"/>
              </a:spcAft>
              <a:buClr>
                <a:schemeClr val="dk2"/>
              </a:buClr>
              <a:buSzPct val="141176"/>
              <a:buChar char="•"/>
            </a:pPr>
            <a:r>
              <a:rPr lang="en-US"/>
              <a:t>Development center in Bangalore, India</a:t>
            </a:r>
            <a:endParaRPr/>
          </a:p>
          <a:p>
            <a:pPr indent="-342900" lvl="0" marL="457200" rtl="0" algn="l">
              <a:lnSpc>
                <a:spcPct val="150000"/>
              </a:lnSpc>
              <a:spcBef>
                <a:spcPts val="1000"/>
              </a:spcBef>
              <a:spcAft>
                <a:spcPts val="0"/>
              </a:spcAft>
              <a:buClr>
                <a:schemeClr val="dk2"/>
              </a:buClr>
              <a:buSzPct val="141176"/>
              <a:buChar char="•"/>
            </a:pPr>
            <a:r>
              <a:rPr lang="en-US"/>
              <a:t>Principals have been serving the needs of IT practitioners for over 20 years</a:t>
            </a:r>
            <a:endParaRPr/>
          </a:p>
          <a:p>
            <a:pPr indent="-342900" lvl="0" marL="457200" rtl="0" algn="l">
              <a:lnSpc>
                <a:spcPct val="150000"/>
              </a:lnSpc>
              <a:spcBef>
                <a:spcPts val="1000"/>
              </a:spcBef>
              <a:spcAft>
                <a:spcPts val="0"/>
              </a:spcAft>
              <a:buClr>
                <a:schemeClr val="dk2"/>
              </a:buClr>
              <a:buSzPct val="141176"/>
              <a:buChar char="•"/>
            </a:pPr>
            <a:r>
              <a:rPr lang="en-US"/>
              <a:t>Over 2,000 partners. Prior to 2022 company was known as CyberCNS</a:t>
            </a:r>
            <a:endParaRPr/>
          </a:p>
          <a:p>
            <a:pPr indent="-342900" lvl="0" marL="457200" rtl="0" algn="l">
              <a:lnSpc>
                <a:spcPct val="150000"/>
              </a:lnSpc>
              <a:spcBef>
                <a:spcPts val="1000"/>
              </a:spcBef>
              <a:spcAft>
                <a:spcPts val="0"/>
              </a:spcAft>
              <a:buClr>
                <a:schemeClr val="dk2"/>
              </a:buClr>
              <a:buSzPct val="141176"/>
              <a:buChar char="•"/>
            </a:pPr>
            <a:r>
              <a:rPr lang="en-US"/>
              <a:t>SOC2, GDPR and ISO Certified</a:t>
            </a:r>
            <a:endParaRPr/>
          </a:p>
          <a:p>
            <a:pPr indent="-342900" lvl="0" marL="457200" rtl="0" algn="l">
              <a:lnSpc>
                <a:spcPct val="150000"/>
              </a:lnSpc>
              <a:spcBef>
                <a:spcPts val="1000"/>
              </a:spcBef>
              <a:spcAft>
                <a:spcPts val="0"/>
              </a:spcAft>
              <a:buClr>
                <a:schemeClr val="dk2"/>
              </a:buClr>
              <a:buSzPct val="141176"/>
              <a:buChar char="•"/>
            </a:pPr>
            <a:r>
              <a:rPr lang="en-US"/>
              <a:t>One of our critical and trusted partners in our cybersecurity practice</a:t>
            </a:r>
            <a:endParaRPr/>
          </a:p>
          <a:p>
            <a:pPr indent="0" lvl="0" marL="114300" rtl="0" algn="l">
              <a:lnSpc>
                <a:spcPct val="150000"/>
              </a:lnSpc>
              <a:spcBef>
                <a:spcPts val="1000"/>
              </a:spcBef>
              <a:spcAft>
                <a:spcPts val="0"/>
              </a:spcAft>
              <a:buSzPct val="141176"/>
              <a:buNone/>
            </a:pPr>
            <a:r>
              <a:t/>
            </a:r>
            <a:endParaRPr/>
          </a:p>
          <a:p>
            <a:pPr indent="-228600" lvl="0" marL="457200" rtl="0" algn="l">
              <a:lnSpc>
                <a:spcPct val="150000"/>
              </a:lnSpc>
              <a:spcBef>
                <a:spcPts val="1000"/>
              </a:spcBef>
              <a:spcAft>
                <a:spcPts val="0"/>
              </a:spcAft>
              <a:buClr>
                <a:schemeClr val="dk2"/>
              </a:buClr>
              <a:buSzPct val="141176"/>
              <a:buNone/>
            </a:pPr>
            <a:r>
              <a:t/>
            </a:r>
            <a:endParaRPr/>
          </a:p>
        </p:txBody>
      </p:sp>
      <p:sp>
        <p:nvSpPr>
          <p:cNvPr id="84" name="Google Shape;84;p33"/>
          <p:cNvSpPr txBox="1"/>
          <p:nvPr>
            <p:ph idx="4" type="body"/>
          </p:nvPr>
        </p:nvSpPr>
        <p:spPr>
          <a:xfrm>
            <a:off x="6650178" y="4990338"/>
            <a:ext cx="4932300" cy="1067700"/>
          </a:xfrm>
          <a:prstGeom prst="rect">
            <a:avLst/>
          </a:prstGeom>
          <a:noFill/>
          <a:ln>
            <a:noFill/>
          </a:ln>
        </p:spPr>
        <p:txBody>
          <a:bodyPr anchorCtr="0" anchor="t" bIns="45700" lIns="0" spcFirstLastPara="1" rIns="0" wrap="square" tIns="45700">
            <a:normAutofit/>
          </a:bodyPr>
          <a:lstStyle/>
          <a:p>
            <a:pPr indent="0" lvl="0" marL="117475" rtl="0" algn="l">
              <a:lnSpc>
                <a:spcPct val="150000"/>
              </a:lnSpc>
              <a:spcBef>
                <a:spcPts val="1000"/>
              </a:spcBef>
              <a:spcAft>
                <a:spcPts val="0"/>
              </a:spcAft>
              <a:buSzPts val="1800"/>
              <a:buNone/>
            </a:pPr>
            <a:r>
              <a:rPr lang="en-US"/>
              <a:t>Committed to helping companies “Harden Their Attack Surface”</a:t>
            </a:r>
            <a:endParaRPr/>
          </a:p>
        </p:txBody>
      </p:sp>
      <p:pic>
        <p:nvPicPr>
          <p:cNvPr descr="A turtle with a mosaic shell&#10;&#10;Description automatically generated with medium confidence" id="85" name="Google Shape;85;p33"/>
          <p:cNvPicPr preferRelativeResize="0"/>
          <p:nvPr>
            <p:ph idx="5" type="pic"/>
          </p:nvPr>
        </p:nvPicPr>
        <p:blipFill rotWithShape="1">
          <a:blip r:embed="rId3">
            <a:alphaModFix/>
          </a:blip>
          <a:srcRect b="0" l="21689" r="21687" t="0"/>
          <a:stretch/>
        </p:blipFill>
        <p:spPr>
          <a:xfrm>
            <a:off x="404389" y="359594"/>
            <a:ext cx="5229274" cy="5194871"/>
          </a:xfrm>
          <a:prstGeom prst="rect">
            <a:avLst/>
          </a:prstGeom>
          <a:solidFill>
            <a:schemeClr val="lt1"/>
          </a:solidFill>
          <a:ln>
            <a:noFill/>
          </a:ln>
        </p:spPr>
      </p:pic>
      <p:pic>
        <p:nvPicPr>
          <p:cNvPr descr="AICPA" id="86" name="Google Shape;86;p33"/>
          <p:cNvPicPr preferRelativeResize="0"/>
          <p:nvPr/>
        </p:nvPicPr>
        <p:blipFill rotWithShape="1">
          <a:blip r:embed="rId4">
            <a:alphaModFix/>
          </a:blip>
          <a:srcRect b="0" l="0" r="0" t="0"/>
          <a:stretch/>
        </p:blipFill>
        <p:spPr>
          <a:xfrm>
            <a:off x="2321055" y="4518836"/>
            <a:ext cx="824035" cy="824035"/>
          </a:xfrm>
          <a:prstGeom prst="rect">
            <a:avLst/>
          </a:prstGeom>
          <a:noFill/>
          <a:ln>
            <a:noFill/>
          </a:ln>
        </p:spPr>
      </p:pic>
      <p:pic>
        <p:nvPicPr>
          <p:cNvPr descr="ISO 27002" id="87" name="Google Shape;87;p33"/>
          <p:cNvPicPr preferRelativeResize="0"/>
          <p:nvPr/>
        </p:nvPicPr>
        <p:blipFill rotWithShape="1">
          <a:blip r:embed="rId5">
            <a:alphaModFix/>
          </a:blip>
          <a:srcRect b="0" l="0" r="0" t="0"/>
          <a:stretch/>
        </p:blipFill>
        <p:spPr>
          <a:xfrm>
            <a:off x="3337570" y="4518836"/>
            <a:ext cx="824035" cy="824035"/>
          </a:xfrm>
          <a:prstGeom prst="rect">
            <a:avLst/>
          </a:prstGeom>
          <a:noFill/>
          <a:ln>
            <a:noFill/>
          </a:ln>
        </p:spPr>
      </p:pic>
      <p:pic>
        <p:nvPicPr>
          <p:cNvPr descr="GDPR" id="88" name="Google Shape;88;p33"/>
          <p:cNvPicPr preferRelativeResize="0"/>
          <p:nvPr/>
        </p:nvPicPr>
        <p:blipFill rotWithShape="1">
          <a:blip r:embed="rId6">
            <a:alphaModFix/>
          </a:blip>
          <a:srcRect b="0" l="0" r="0" t="0"/>
          <a:stretch/>
        </p:blipFill>
        <p:spPr>
          <a:xfrm>
            <a:off x="4269985" y="4518836"/>
            <a:ext cx="906880" cy="90688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34"/>
          <p:cNvSpPr txBox="1"/>
          <p:nvPr>
            <p:ph idx="1" type="body"/>
          </p:nvPr>
        </p:nvSpPr>
        <p:spPr>
          <a:xfrm>
            <a:off x="6478749" y="503552"/>
            <a:ext cx="4932218" cy="598488"/>
          </a:xfrm>
          <a:prstGeom prst="rect">
            <a:avLst/>
          </a:prstGeom>
          <a:noFill/>
          <a:ln>
            <a:noFill/>
          </a:ln>
        </p:spPr>
        <p:txBody>
          <a:bodyPr anchorCtr="0" anchor="ctr" bIns="45700" lIns="0" spcFirstLastPara="1" rIns="0" wrap="square" tIns="45700">
            <a:noAutofit/>
          </a:bodyPr>
          <a:lstStyle/>
          <a:p>
            <a:pPr indent="-228600" lvl="0" marL="457200" rtl="0" algn="l">
              <a:lnSpc>
                <a:spcPct val="100000"/>
              </a:lnSpc>
              <a:spcBef>
                <a:spcPts val="1000"/>
              </a:spcBef>
              <a:spcAft>
                <a:spcPts val="0"/>
              </a:spcAft>
              <a:buClr>
                <a:schemeClr val="dk1"/>
              </a:buClr>
              <a:buSzPts val="4150"/>
              <a:buNone/>
            </a:pPr>
            <a:r>
              <a:rPr lang="en-US"/>
              <a:t>Positioning</a:t>
            </a:r>
            <a:endParaRPr/>
          </a:p>
        </p:txBody>
      </p:sp>
      <p:sp>
        <p:nvSpPr>
          <p:cNvPr id="94" name="Google Shape;94;p34"/>
          <p:cNvSpPr txBox="1"/>
          <p:nvPr>
            <p:ph idx="2" type="body"/>
          </p:nvPr>
        </p:nvSpPr>
        <p:spPr>
          <a:xfrm>
            <a:off x="6650178" y="1091989"/>
            <a:ext cx="4932215" cy="626837"/>
          </a:xfrm>
          <a:prstGeom prst="rect">
            <a:avLst/>
          </a:prstGeom>
          <a:noFill/>
          <a:ln>
            <a:noFill/>
          </a:ln>
        </p:spPr>
        <p:txBody>
          <a:bodyPr anchorCtr="0" anchor="t" bIns="0" lIns="0" spcFirstLastPara="1" rIns="0" wrap="square" tIns="36575">
            <a:spAutoFit/>
          </a:bodyPr>
          <a:lstStyle/>
          <a:p>
            <a:pPr indent="0" lvl="0" marL="117475" rtl="0" algn="l">
              <a:lnSpc>
                <a:spcPct val="100000"/>
              </a:lnSpc>
              <a:spcBef>
                <a:spcPts val="1000"/>
              </a:spcBef>
              <a:spcAft>
                <a:spcPts val="0"/>
              </a:spcAft>
              <a:buSzPts val="1500"/>
              <a:buNone/>
            </a:pPr>
            <a:r>
              <a:rPr lang="en-US"/>
              <a:t>…with respect to the NIST Framework &amp; Cyber Defense Matrix</a:t>
            </a:r>
            <a:endParaRPr/>
          </a:p>
        </p:txBody>
      </p:sp>
      <p:sp>
        <p:nvSpPr>
          <p:cNvPr id="95" name="Google Shape;95;p34"/>
          <p:cNvSpPr txBox="1"/>
          <p:nvPr>
            <p:ph idx="3" type="body"/>
          </p:nvPr>
        </p:nvSpPr>
        <p:spPr>
          <a:xfrm>
            <a:off x="6650172" y="1747771"/>
            <a:ext cx="4932221" cy="3468104"/>
          </a:xfrm>
          <a:prstGeom prst="rect">
            <a:avLst/>
          </a:prstGeom>
          <a:noFill/>
          <a:ln>
            <a:noFill/>
          </a:ln>
        </p:spPr>
        <p:txBody>
          <a:bodyPr anchorCtr="0" anchor="t" bIns="45700" lIns="0" spcFirstLastPara="1" rIns="0" wrap="square" tIns="45700">
            <a:normAutofit fontScale="77500" lnSpcReduction="20000"/>
          </a:bodyPr>
          <a:lstStyle/>
          <a:p>
            <a:pPr indent="-342949" lvl="0" marL="457200" rtl="0" algn="l">
              <a:lnSpc>
                <a:spcPct val="150000"/>
              </a:lnSpc>
              <a:spcBef>
                <a:spcPts val="1000"/>
              </a:spcBef>
              <a:spcAft>
                <a:spcPts val="0"/>
              </a:spcAft>
              <a:buClr>
                <a:schemeClr val="dk2"/>
              </a:buClr>
              <a:buSzPct val="154838"/>
              <a:buChar char="•"/>
            </a:pPr>
            <a:r>
              <a:rPr lang="en-US"/>
              <a:t>Primarily sits in the Identify sector, but provides some Protect functions, such as security patch management</a:t>
            </a:r>
            <a:endParaRPr/>
          </a:p>
          <a:p>
            <a:pPr indent="-342949" lvl="0" marL="457200" rtl="0" algn="l">
              <a:lnSpc>
                <a:spcPct val="150000"/>
              </a:lnSpc>
              <a:spcBef>
                <a:spcPts val="1000"/>
              </a:spcBef>
              <a:spcAft>
                <a:spcPts val="0"/>
              </a:spcAft>
              <a:buClr>
                <a:schemeClr val="dk2"/>
              </a:buClr>
              <a:buSzPct val="154838"/>
              <a:buChar char="•"/>
            </a:pPr>
            <a:r>
              <a:rPr lang="en-US"/>
              <a:t>Provides a critical set of functions that make up the “Left of Boom” sectors of the framework (Identify and Protect), which assist organizations in avoiding incidents that put them into an expensive “Right of Boom” mode (Detect, Respond, and Recover)</a:t>
            </a:r>
            <a:endParaRPr/>
          </a:p>
          <a:p>
            <a:pPr indent="-342949" lvl="0" marL="457200" rtl="0" algn="l">
              <a:lnSpc>
                <a:spcPct val="150000"/>
              </a:lnSpc>
              <a:spcBef>
                <a:spcPts val="1000"/>
              </a:spcBef>
              <a:spcAft>
                <a:spcPts val="0"/>
              </a:spcAft>
              <a:buClr>
                <a:schemeClr val="dk2"/>
              </a:buClr>
              <a:buSzPct val="154838"/>
              <a:buChar char="•"/>
            </a:pPr>
            <a:r>
              <a:rPr lang="en-US"/>
              <a:t>Covers all asset types, relevant to Identify, as defined in the Cyber Defense Matrix</a:t>
            </a:r>
            <a:endParaRPr/>
          </a:p>
          <a:p>
            <a:pPr indent="-342949" lvl="0" marL="457200" rtl="0" algn="l">
              <a:lnSpc>
                <a:spcPct val="150000"/>
              </a:lnSpc>
              <a:spcBef>
                <a:spcPts val="1000"/>
              </a:spcBef>
              <a:spcAft>
                <a:spcPts val="0"/>
              </a:spcAft>
              <a:buClr>
                <a:schemeClr val="dk2"/>
              </a:buClr>
              <a:buSzPct val="154838"/>
              <a:buChar char="•"/>
            </a:pPr>
            <a:r>
              <a:rPr lang="en-US"/>
              <a:t>ConnectSecure also supports over 10 compliance frameworks – such as HIPAA, PCI, CyberEssentials, etc. – with its scanning technology</a:t>
            </a:r>
            <a:endParaRPr/>
          </a:p>
          <a:p>
            <a:pPr indent="0" lvl="0" marL="114300" rtl="0" algn="l">
              <a:lnSpc>
                <a:spcPct val="150000"/>
              </a:lnSpc>
              <a:spcBef>
                <a:spcPts val="1000"/>
              </a:spcBef>
              <a:spcAft>
                <a:spcPts val="0"/>
              </a:spcAft>
              <a:buSzPct val="154838"/>
              <a:buNone/>
            </a:pPr>
            <a:r>
              <a:t/>
            </a:r>
            <a:endParaRPr/>
          </a:p>
          <a:p>
            <a:pPr indent="-228600" lvl="0" marL="457200" rtl="0" algn="l">
              <a:lnSpc>
                <a:spcPct val="150000"/>
              </a:lnSpc>
              <a:spcBef>
                <a:spcPts val="1000"/>
              </a:spcBef>
              <a:spcAft>
                <a:spcPts val="0"/>
              </a:spcAft>
              <a:buClr>
                <a:schemeClr val="dk2"/>
              </a:buClr>
              <a:buSzPct val="154838"/>
              <a:buNone/>
            </a:pPr>
            <a:r>
              <a:t/>
            </a:r>
            <a:endParaRPr/>
          </a:p>
        </p:txBody>
      </p:sp>
      <p:sp>
        <p:nvSpPr>
          <p:cNvPr id="96" name="Google Shape;96;p34"/>
          <p:cNvSpPr txBox="1"/>
          <p:nvPr>
            <p:ph idx="4" type="body"/>
          </p:nvPr>
        </p:nvSpPr>
        <p:spPr>
          <a:xfrm>
            <a:off x="6629683" y="5128855"/>
            <a:ext cx="4932222" cy="1225593"/>
          </a:xfrm>
          <a:prstGeom prst="rect">
            <a:avLst/>
          </a:prstGeom>
          <a:noFill/>
          <a:ln>
            <a:noFill/>
          </a:ln>
        </p:spPr>
        <p:txBody>
          <a:bodyPr anchorCtr="0" anchor="t" bIns="45700" lIns="0" spcFirstLastPara="1" rIns="0" wrap="square" tIns="45700">
            <a:normAutofit fontScale="70000" lnSpcReduction="20000"/>
          </a:bodyPr>
          <a:lstStyle/>
          <a:p>
            <a:pPr indent="0" lvl="0" marL="117475" rtl="0" algn="l">
              <a:lnSpc>
                <a:spcPct val="150000"/>
              </a:lnSpc>
              <a:spcBef>
                <a:spcPts val="1000"/>
              </a:spcBef>
              <a:spcAft>
                <a:spcPts val="0"/>
              </a:spcAft>
              <a:buSzPct val="116883"/>
              <a:buNone/>
            </a:pPr>
            <a:r>
              <a:rPr lang="en-US" sz="2200"/>
              <a:t>“ConnectSecure gives me, and my clients, better data for better planning and better protection”  </a:t>
            </a:r>
            <a:endParaRPr/>
          </a:p>
          <a:p>
            <a:pPr indent="0" lvl="0" marL="117475" rtl="0" algn="l">
              <a:lnSpc>
                <a:spcPct val="150000"/>
              </a:lnSpc>
              <a:spcBef>
                <a:spcPts val="1000"/>
              </a:spcBef>
              <a:spcAft>
                <a:spcPts val="0"/>
              </a:spcAft>
              <a:buSzPct val="142857"/>
              <a:buNone/>
            </a:pPr>
            <a:r>
              <a:rPr lang="en-US"/>
              <a:t>Karl Bickmore, CEO, Snaptech IT</a:t>
            </a:r>
            <a:endParaRPr/>
          </a:p>
        </p:txBody>
      </p:sp>
      <p:sp>
        <p:nvSpPr>
          <p:cNvPr id="97" name="Google Shape;97;p34"/>
          <p:cNvSpPr/>
          <p:nvPr/>
        </p:nvSpPr>
        <p:spPr>
          <a:xfrm>
            <a:off x="175845" y="200185"/>
            <a:ext cx="6131477" cy="568997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98" name="Google Shape;98;p34"/>
          <p:cNvPicPr preferRelativeResize="0"/>
          <p:nvPr>
            <p:ph idx="5" type="pic"/>
          </p:nvPr>
        </p:nvPicPr>
        <p:blipFill rotWithShape="1">
          <a:blip r:embed="rId3">
            <a:alphaModFix/>
          </a:blip>
          <a:srcRect b="301" l="0" r="0" t="302"/>
          <a:stretch/>
        </p:blipFill>
        <p:spPr>
          <a:xfrm>
            <a:off x="367991" y="325675"/>
            <a:ext cx="2003329" cy="1990149"/>
          </a:xfrm>
          <a:prstGeom prst="rect">
            <a:avLst/>
          </a:prstGeom>
          <a:solidFill>
            <a:schemeClr val="lt1"/>
          </a:solidFill>
          <a:ln>
            <a:noFill/>
          </a:ln>
        </p:spPr>
      </p:pic>
      <p:pic>
        <p:nvPicPr>
          <p:cNvPr descr="A screen shot of a chart" id="99" name="Google Shape;99;p34"/>
          <p:cNvPicPr preferRelativeResize="0"/>
          <p:nvPr/>
        </p:nvPicPr>
        <p:blipFill rotWithShape="1">
          <a:blip r:embed="rId4">
            <a:alphaModFix/>
          </a:blip>
          <a:srcRect b="0" l="8445" r="0" t="0"/>
          <a:stretch/>
        </p:blipFill>
        <p:spPr>
          <a:xfrm>
            <a:off x="630095" y="2427737"/>
            <a:ext cx="5751787" cy="3429581"/>
          </a:xfrm>
          <a:prstGeom prst="rect">
            <a:avLst/>
          </a:prstGeom>
          <a:noFill/>
          <a:ln cap="flat" cmpd="sng" w="9525">
            <a:solidFill>
              <a:schemeClr val="dk2"/>
            </a:solidFill>
            <a:prstDash val="solid"/>
            <a:round/>
            <a:headEnd len="sm" w="sm" type="none"/>
            <a:tailEnd len="sm" w="sm" type="none"/>
          </a:ln>
          <a:effectLst>
            <a:outerShdw blurRad="50800" rotWithShape="0" algn="r" dir="10800000" dist="38100">
              <a:srgbClr val="000000">
                <a:alpha val="40000"/>
              </a:srgbClr>
            </a:outerShdw>
          </a:effectLst>
        </p:spPr>
      </p:pic>
      <p:sp>
        <p:nvSpPr>
          <p:cNvPr id="100" name="Google Shape;100;p34"/>
          <p:cNvSpPr txBox="1"/>
          <p:nvPr/>
        </p:nvSpPr>
        <p:spPr>
          <a:xfrm>
            <a:off x="2396771" y="642450"/>
            <a:ext cx="1277884"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Open Sans"/>
                <a:ea typeface="Open Sans"/>
                <a:cs typeface="Open Sans"/>
                <a:sym typeface="Open Sans"/>
              </a:rPr>
              <a:t>NIST / CSF</a:t>
            </a:r>
            <a:endParaRPr b="0" i="0" sz="1400" u="none" cap="none" strike="noStrike">
              <a:solidFill>
                <a:srgbClr val="000000"/>
              </a:solidFill>
              <a:latin typeface="Arial"/>
              <a:ea typeface="Arial"/>
              <a:cs typeface="Arial"/>
              <a:sym typeface="Arial"/>
            </a:endParaRPr>
          </a:p>
        </p:txBody>
      </p:sp>
      <p:sp>
        <p:nvSpPr>
          <p:cNvPr id="101" name="Google Shape;101;p34"/>
          <p:cNvSpPr txBox="1"/>
          <p:nvPr/>
        </p:nvSpPr>
        <p:spPr>
          <a:xfrm>
            <a:off x="2814612" y="2064003"/>
            <a:ext cx="2214587"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Open Sans"/>
                <a:ea typeface="Open Sans"/>
                <a:cs typeface="Open Sans"/>
                <a:sym typeface="Open Sans"/>
              </a:rPr>
              <a:t>Cyber Defense Matrix</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35"/>
          <p:cNvSpPr txBox="1"/>
          <p:nvPr>
            <p:ph idx="1" type="body"/>
          </p:nvPr>
        </p:nvSpPr>
        <p:spPr>
          <a:xfrm>
            <a:off x="6244287" y="550375"/>
            <a:ext cx="5338113" cy="598488"/>
          </a:xfrm>
          <a:prstGeom prst="rect">
            <a:avLst/>
          </a:prstGeom>
          <a:noFill/>
          <a:ln>
            <a:noFill/>
          </a:ln>
        </p:spPr>
        <p:txBody>
          <a:bodyPr anchorCtr="0" anchor="ctr" bIns="45700" lIns="0" spcFirstLastPara="1" rIns="0" wrap="square" tIns="45700">
            <a:noAutofit/>
          </a:bodyPr>
          <a:lstStyle/>
          <a:p>
            <a:pPr indent="-228600" lvl="0" marL="457200" rtl="0" algn="l">
              <a:lnSpc>
                <a:spcPct val="100000"/>
              </a:lnSpc>
              <a:spcBef>
                <a:spcPts val="1000"/>
              </a:spcBef>
              <a:spcAft>
                <a:spcPts val="0"/>
              </a:spcAft>
              <a:buClr>
                <a:schemeClr val="dk1"/>
              </a:buClr>
              <a:buSzPts val="4150"/>
              <a:buNone/>
            </a:pPr>
            <a:r>
              <a:rPr lang="en-US"/>
              <a:t>Market Positioning</a:t>
            </a:r>
            <a:endParaRPr/>
          </a:p>
        </p:txBody>
      </p:sp>
      <p:sp>
        <p:nvSpPr>
          <p:cNvPr id="107" name="Google Shape;107;p35"/>
          <p:cNvSpPr txBox="1"/>
          <p:nvPr>
            <p:ph idx="3" type="body"/>
          </p:nvPr>
        </p:nvSpPr>
        <p:spPr>
          <a:xfrm>
            <a:off x="6244288" y="1301263"/>
            <a:ext cx="5338112" cy="4431322"/>
          </a:xfrm>
          <a:prstGeom prst="rect">
            <a:avLst/>
          </a:prstGeom>
          <a:noFill/>
          <a:ln>
            <a:noFill/>
          </a:ln>
        </p:spPr>
        <p:txBody>
          <a:bodyPr anchorCtr="0" anchor="t" bIns="45700" lIns="0" spcFirstLastPara="1" rIns="0" wrap="square" tIns="45700">
            <a:normAutofit fontScale="77500" lnSpcReduction="20000"/>
          </a:bodyPr>
          <a:lstStyle/>
          <a:p>
            <a:pPr indent="-342949" lvl="0" marL="457200" rtl="0" algn="l">
              <a:lnSpc>
                <a:spcPct val="150000"/>
              </a:lnSpc>
              <a:spcBef>
                <a:spcPts val="1000"/>
              </a:spcBef>
              <a:spcAft>
                <a:spcPts val="0"/>
              </a:spcAft>
              <a:buClr>
                <a:schemeClr val="dk2"/>
              </a:buClr>
              <a:buSzPct val="154838"/>
              <a:buChar char="•"/>
            </a:pPr>
            <a:r>
              <a:rPr lang="en-US"/>
              <a:t>A complete All-in-One Solution.  Don’t need to buy multiple modules to get comprehensive features and functions.  Minimizes the overhead and administration of multiple licenses to do the same thing</a:t>
            </a:r>
            <a:endParaRPr/>
          </a:p>
          <a:p>
            <a:pPr indent="-342949" lvl="0" marL="457200" rtl="0" algn="l">
              <a:lnSpc>
                <a:spcPct val="150000"/>
              </a:lnSpc>
              <a:spcBef>
                <a:spcPts val="1000"/>
              </a:spcBef>
              <a:spcAft>
                <a:spcPts val="0"/>
              </a:spcAft>
              <a:buClr>
                <a:schemeClr val="dk2"/>
              </a:buClr>
              <a:buSzPct val="154838"/>
              <a:buChar char="•"/>
            </a:pPr>
            <a:r>
              <a:rPr lang="en-US"/>
              <a:t>Can be deployed on multiple devices and has both probe and agent implementation options depending on the needs of the environment</a:t>
            </a:r>
            <a:endParaRPr/>
          </a:p>
          <a:p>
            <a:pPr indent="-342949" lvl="0" marL="457200" rtl="0" algn="l">
              <a:lnSpc>
                <a:spcPct val="150000"/>
              </a:lnSpc>
              <a:spcBef>
                <a:spcPts val="1000"/>
              </a:spcBef>
              <a:spcAft>
                <a:spcPts val="0"/>
              </a:spcAft>
              <a:buClr>
                <a:schemeClr val="dk2"/>
              </a:buClr>
              <a:buSzPct val="154838"/>
              <a:buChar char="•"/>
            </a:pPr>
            <a:r>
              <a:rPr lang="en-US"/>
              <a:t>ConnectSecure responds to newly discovered vulnerabilities (CVEs) in near real-time based on its connection to the NVD</a:t>
            </a:r>
            <a:endParaRPr/>
          </a:p>
          <a:p>
            <a:pPr indent="-342949" lvl="0" marL="457200" rtl="0" algn="l">
              <a:lnSpc>
                <a:spcPct val="150000"/>
              </a:lnSpc>
              <a:spcBef>
                <a:spcPts val="1000"/>
              </a:spcBef>
              <a:spcAft>
                <a:spcPts val="0"/>
              </a:spcAft>
              <a:buClr>
                <a:schemeClr val="dk2"/>
              </a:buClr>
              <a:buSzPct val="154838"/>
              <a:buChar char="•"/>
            </a:pPr>
            <a:r>
              <a:rPr lang="en-US"/>
              <a:t>Incorporates the EPSS (Exploitation Severity System) so that vulnerabilities can be prioritized for remediation, ensuring we tackle the most critical ones first, optimizing your protection</a:t>
            </a:r>
            <a:endParaRPr/>
          </a:p>
          <a:p>
            <a:pPr indent="-342949" lvl="0" marL="457200" rtl="0" algn="l">
              <a:lnSpc>
                <a:spcPct val="150000"/>
              </a:lnSpc>
              <a:spcBef>
                <a:spcPts val="1000"/>
              </a:spcBef>
              <a:spcAft>
                <a:spcPts val="0"/>
              </a:spcAft>
              <a:buClr>
                <a:schemeClr val="dk2"/>
              </a:buClr>
              <a:buSzPct val="154838"/>
              <a:buChar char="•"/>
            </a:pPr>
            <a:r>
              <a:rPr lang="en-US"/>
              <a:t>Is integrated with our other IT management tools, so our technical teams save time and we can serve you with high efficiency</a:t>
            </a:r>
            <a:endParaRPr/>
          </a:p>
          <a:p>
            <a:pPr indent="0" lvl="0" marL="114300" rtl="0" algn="l">
              <a:lnSpc>
                <a:spcPct val="150000"/>
              </a:lnSpc>
              <a:spcBef>
                <a:spcPts val="1000"/>
              </a:spcBef>
              <a:spcAft>
                <a:spcPts val="0"/>
              </a:spcAft>
              <a:buSzPct val="154838"/>
              <a:buNone/>
            </a:pPr>
            <a:r>
              <a:t/>
            </a:r>
            <a:endParaRPr/>
          </a:p>
          <a:p>
            <a:pPr indent="-228600" lvl="0" marL="457200" rtl="0" algn="l">
              <a:lnSpc>
                <a:spcPct val="150000"/>
              </a:lnSpc>
              <a:spcBef>
                <a:spcPts val="1000"/>
              </a:spcBef>
              <a:spcAft>
                <a:spcPts val="0"/>
              </a:spcAft>
              <a:buClr>
                <a:schemeClr val="dk2"/>
              </a:buClr>
              <a:buSzPct val="154838"/>
              <a:buNone/>
            </a:pPr>
            <a:r>
              <a:t/>
            </a:r>
            <a:endParaRPr/>
          </a:p>
        </p:txBody>
      </p:sp>
      <p:pic>
        <p:nvPicPr>
          <p:cNvPr id="108" name="Google Shape;108;p35"/>
          <p:cNvPicPr preferRelativeResize="0"/>
          <p:nvPr>
            <p:ph idx="5" type="pic"/>
          </p:nvPr>
        </p:nvPicPr>
        <p:blipFill rotWithShape="1">
          <a:blip r:embed="rId3">
            <a:alphaModFix/>
          </a:blip>
          <a:srcRect b="328" l="0" r="0" t="328"/>
          <a:stretch/>
        </p:blipFill>
        <p:spPr>
          <a:xfrm>
            <a:off x="468923" y="503552"/>
            <a:ext cx="4622843" cy="4592429"/>
          </a:xfrm>
          <a:prstGeom prst="rect">
            <a:avLst/>
          </a:prstGeom>
          <a:solidFill>
            <a:schemeClr val="lt1"/>
          </a:solid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36"/>
          <p:cNvSpPr txBox="1"/>
          <p:nvPr>
            <p:ph idx="1" type="body"/>
          </p:nvPr>
        </p:nvSpPr>
        <p:spPr>
          <a:xfrm>
            <a:off x="4242612" y="501453"/>
            <a:ext cx="3830022" cy="598488"/>
          </a:xfrm>
          <a:prstGeom prst="rect">
            <a:avLst/>
          </a:prstGeom>
          <a:noFill/>
          <a:ln>
            <a:noFill/>
          </a:ln>
        </p:spPr>
        <p:txBody>
          <a:bodyPr anchorCtr="0" anchor="ctr" bIns="45700" lIns="0" spcFirstLastPara="1" rIns="0" wrap="square" tIns="45700">
            <a:noAutofit/>
          </a:bodyPr>
          <a:lstStyle/>
          <a:p>
            <a:pPr indent="-228600" lvl="0" marL="457200" rtl="0" algn="l">
              <a:lnSpc>
                <a:spcPct val="100000"/>
              </a:lnSpc>
              <a:spcBef>
                <a:spcPts val="1000"/>
              </a:spcBef>
              <a:spcAft>
                <a:spcPts val="0"/>
              </a:spcAft>
              <a:buClr>
                <a:schemeClr val="dk1"/>
              </a:buClr>
              <a:buSzPts val="4150"/>
              <a:buNone/>
            </a:pPr>
            <a:r>
              <a:rPr lang="en-US"/>
              <a:t>The Platform</a:t>
            </a:r>
            <a:endParaRPr/>
          </a:p>
        </p:txBody>
      </p:sp>
      <p:sp>
        <p:nvSpPr>
          <p:cNvPr id="114" name="Google Shape;114;p36"/>
          <p:cNvSpPr txBox="1"/>
          <p:nvPr>
            <p:ph idx="3" type="body"/>
          </p:nvPr>
        </p:nvSpPr>
        <p:spPr>
          <a:xfrm>
            <a:off x="8724929" y="984814"/>
            <a:ext cx="3362785" cy="5227034"/>
          </a:xfrm>
          <a:prstGeom prst="rect">
            <a:avLst/>
          </a:prstGeom>
          <a:noFill/>
          <a:ln>
            <a:noFill/>
          </a:ln>
        </p:spPr>
        <p:txBody>
          <a:bodyPr anchorCtr="0" anchor="t" bIns="45700" lIns="0" spcFirstLastPara="1" rIns="0" wrap="square" tIns="45700">
            <a:normAutofit/>
          </a:bodyPr>
          <a:lstStyle/>
          <a:p>
            <a:pPr indent="-342900" lvl="0" marL="457200" rtl="0" algn="l">
              <a:lnSpc>
                <a:spcPct val="150000"/>
              </a:lnSpc>
              <a:spcBef>
                <a:spcPts val="1000"/>
              </a:spcBef>
              <a:spcAft>
                <a:spcPts val="0"/>
              </a:spcAft>
              <a:buClr>
                <a:schemeClr val="dk2"/>
              </a:buClr>
              <a:buSzPts val="1800"/>
              <a:buChar char="•"/>
            </a:pPr>
            <a:r>
              <a:rPr lang="en-US"/>
              <a:t>Asset Discovery</a:t>
            </a:r>
            <a:endParaRPr/>
          </a:p>
          <a:p>
            <a:pPr indent="-342900" lvl="0" marL="457200" rtl="0" algn="l">
              <a:lnSpc>
                <a:spcPct val="150000"/>
              </a:lnSpc>
              <a:spcBef>
                <a:spcPts val="1000"/>
              </a:spcBef>
              <a:spcAft>
                <a:spcPts val="0"/>
              </a:spcAft>
              <a:buClr>
                <a:schemeClr val="dk2"/>
              </a:buClr>
              <a:buSzPts val="1800"/>
              <a:buChar char="•"/>
            </a:pPr>
            <a:r>
              <a:rPr lang="en-US"/>
              <a:t>Vulnerability Management</a:t>
            </a:r>
            <a:endParaRPr/>
          </a:p>
          <a:p>
            <a:pPr indent="-342900" lvl="0" marL="457200" rtl="0" algn="l">
              <a:lnSpc>
                <a:spcPct val="150000"/>
              </a:lnSpc>
              <a:spcBef>
                <a:spcPts val="1000"/>
              </a:spcBef>
              <a:spcAft>
                <a:spcPts val="0"/>
              </a:spcAft>
              <a:buClr>
                <a:schemeClr val="dk2"/>
              </a:buClr>
              <a:buSzPts val="1800"/>
              <a:buChar char="•"/>
            </a:pPr>
            <a:r>
              <a:rPr lang="en-US"/>
              <a:t>Patch Management</a:t>
            </a:r>
            <a:endParaRPr/>
          </a:p>
          <a:p>
            <a:pPr indent="-342900" lvl="0" marL="457200" rtl="0" algn="l">
              <a:lnSpc>
                <a:spcPct val="150000"/>
              </a:lnSpc>
              <a:spcBef>
                <a:spcPts val="1000"/>
              </a:spcBef>
              <a:spcAft>
                <a:spcPts val="0"/>
              </a:spcAft>
              <a:buClr>
                <a:schemeClr val="dk2"/>
              </a:buClr>
              <a:buSzPts val="1800"/>
              <a:buChar char="•"/>
            </a:pPr>
            <a:r>
              <a:rPr lang="en-US"/>
              <a:t>Compliance Management</a:t>
            </a:r>
            <a:endParaRPr/>
          </a:p>
          <a:p>
            <a:pPr indent="-342900" lvl="0" marL="457200" rtl="0" algn="l">
              <a:lnSpc>
                <a:spcPct val="150000"/>
              </a:lnSpc>
              <a:spcBef>
                <a:spcPts val="1000"/>
              </a:spcBef>
              <a:spcAft>
                <a:spcPts val="0"/>
              </a:spcAft>
              <a:buClr>
                <a:schemeClr val="dk2"/>
              </a:buClr>
              <a:buSzPts val="1800"/>
              <a:buChar char="•"/>
            </a:pPr>
            <a:r>
              <a:rPr lang="en-US"/>
              <a:t>Personal Identifiable Information (PII) Scanning</a:t>
            </a:r>
            <a:endParaRPr/>
          </a:p>
          <a:p>
            <a:pPr indent="-342900" lvl="0" marL="457200" rtl="0" algn="l">
              <a:lnSpc>
                <a:spcPct val="150000"/>
              </a:lnSpc>
              <a:spcBef>
                <a:spcPts val="1000"/>
              </a:spcBef>
              <a:spcAft>
                <a:spcPts val="0"/>
              </a:spcAft>
              <a:buClr>
                <a:schemeClr val="dk2"/>
              </a:buClr>
              <a:buSzPts val="1800"/>
              <a:buChar char="•"/>
            </a:pPr>
            <a:r>
              <a:rPr lang="en-US"/>
              <a:t>Attack Surface Scanning</a:t>
            </a:r>
            <a:endParaRPr/>
          </a:p>
          <a:p>
            <a:pPr indent="-342900" lvl="0" marL="457200" rtl="0" algn="l">
              <a:lnSpc>
                <a:spcPct val="150000"/>
              </a:lnSpc>
              <a:spcBef>
                <a:spcPts val="1000"/>
              </a:spcBef>
              <a:spcAft>
                <a:spcPts val="0"/>
              </a:spcAft>
              <a:buClr>
                <a:schemeClr val="dk2"/>
              </a:buClr>
              <a:buSzPts val="1800"/>
              <a:buChar char="•"/>
            </a:pPr>
            <a:r>
              <a:rPr lang="en-US"/>
              <a:t>Active Directory Auditing</a:t>
            </a:r>
            <a:endParaRPr/>
          </a:p>
          <a:p>
            <a:pPr indent="-342900" lvl="0" marL="457200" rtl="0" algn="l">
              <a:lnSpc>
                <a:spcPct val="150000"/>
              </a:lnSpc>
              <a:spcBef>
                <a:spcPts val="1000"/>
              </a:spcBef>
              <a:spcAft>
                <a:spcPts val="0"/>
              </a:spcAft>
              <a:buClr>
                <a:schemeClr val="dk2"/>
              </a:buClr>
              <a:buSzPts val="1800"/>
              <a:buChar char="•"/>
            </a:pPr>
            <a:r>
              <a:rPr lang="en-US"/>
              <a:t>Reporting (Custom, Standard, White-Label)</a:t>
            </a:r>
            <a:endParaRPr/>
          </a:p>
          <a:p>
            <a:pPr indent="0" lvl="0" marL="114300" rtl="0" algn="l">
              <a:lnSpc>
                <a:spcPct val="150000"/>
              </a:lnSpc>
              <a:spcBef>
                <a:spcPts val="1000"/>
              </a:spcBef>
              <a:spcAft>
                <a:spcPts val="0"/>
              </a:spcAft>
              <a:buSzPts val="1800"/>
              <a:buNone/>
            </a:pPr>
            <a:r>
              <a:t/>
            </a:r>
            <a:endParaRPr/>
          </a:p>
          <a:p>
            <a:pPr indent="-228600" lvl="0" marL="457200" rtl="0" algn="l">
              <a:lnSpc>
                <a:spcPct val="150000"/>
              </a:lnSpc>
              <a:spcBef>
                <a:spcPts val="1000"/>
              </a:spcBef>
              <a:spcAft>
                <a:spcPts val="0"/>
              </a:spcAft>
              <a:buClr>
                <a:schemeClr val="dk2"/>
              </a:buClr>
              <a:buSzPts val="1800"/>
              <a:buNone/>
            </a:pPr>
            <a:r>
              <a:t/>
            </a:r>
            <a:endParaRPr/>
          </a:p>
        </p:txBody>
      </p:sp>
      <p:sp>
        <p:nvSpPr>
          <p:cNvPr id="115" name="Google Shape;115;p36"/>
          <p:cNvSpPr txBox="1"/>
          <p:nvPr>
            <p:ph idx="2" type="body"/>
          </p:nvPr>
        </p:nvSpPr>
        <p:spPr>
          <a:xfrm>
            <a:off x="4449440" y="1091989"/>
            <a:ext cx="3883706" cy="626837"/>
          </a:xfrm>
          <a:prstGeom prst="rect">
            <a:avLst/>
          </a:prstGeom>
          <a:noFill/>
          <a:ln>
            <a:noFill/>
          </a:ln>
        </p:spPr>
        <p:txBody>
          <a:bodyPr anchorCtr="0" anchor="t" bIns="0" lIns="0" spcFirstLastPara="1" rIns="0" wrap="square" tIns="36575">
            <a:spAutoFit/>
          </a:bodyPr>
          <a:lstStyle/>
          <a:p>
            <a:pPr indent="0" lvl="0" marL="114300" rtl="0" algn="l">
              <a:lnSpc>
                <a:spcPct val="100000"/>
              </a:lnSpc>
              <a:spcBef>
                <a:spcPts val="1000"/>
              </a:spcBef>
              <a:spcAft>
                <a:spcPts val="0"/>
              </a:spcAft>
              <a:buSzPts val="1500"/>
              <a:buNone/>
            </a:pPr>
            <a:r>
              <a:rPr lang="en-US"/>
              <a:t>All-in-One Vulnerability and Compliance Management Solution</a:t>
            </a:r>
            <a:endParaRPr/>
          </a:p>
        </p:txBody>
      </p:sp>
      <p:pic>
        <p:nvPicPr>
          <p:cNvPr id="116" name="Google Shape;116;p36"/>
          <p:cNvPicPr preferRelativeResize="0"/>
          <p:nvPr/>
        </p:nvPicPr>
        <p:blipFill rotWithShape="1">
          <a:blip r:embed="rId3">
            <a:alphaModFix/>
          </a:blip>
          <a:srcRect b="0" l="0" r="0" t="0"/>
          <a:stretch/>
        </p:blipFill>
        <p:spPr>
          <a:xfrm>
            <a:off x="104286" y="54426"/>
            <a:ext cx="1878373" cy="5944115"/>
          </a:xfrm>
          <a:prstGeom prst="rect">
            <a:avLst/>
          </a:prstGeom>
          <a:noFill/>
          <a:ln>
            <a:noFill/>
          </a:ln>
        </p:spPr>
      </p:pic>
      <p:pic>
        <p:nvPicPr>
          <p:cNvPr id="117" name="Google Shape;117;p36"/>
          <p:cNvPicPr preferRelativeResize="0"/>
          <p:nvPr>
            <p:ph idx="5" type="pic"/>
          </p:nvPr>
        </p:nvPicPr>
        <p:blipFill rotWithShape="1">
          <a:blip r:embed="rId4">
            <a:alphaModFix/>
          </a:blip>
          <a:srcRect b="0" l="15498" r="1480" t="0"/>
          <a:stretch/>
        </p:blipFill>
        <p:spPr>
          <a:xfrm>
            <a:off x="2138694" y="2104178"/>
            <a:ext cx="6377046" cy="3842658"/>
          </a:xfrm>
          <a:prstGeom prst="rect">
            <a:avLst/>
          </a:prstGeom>
          <a:solidFill>
            <a:schemeClr val="lt1"/>
          </a:solidFill>
          <a:ln>
            <a:noFill/>
          </a:ln>
        </p:spPr>
      </p:pic>
      <p:sp>
        <p:nvSpPr>
          <p:cNvPr id="118" name="Google Shape;118;p36"/>
          <p:cNvSpPr/>
          <p:nvPr/>
        </p:nvSpPr>
        <p:spPr>
          <a:xfrm>
            <a:off x="1237785" y="2617060"/>
            <a:ext cx="1360449" cy="382618"/>
          </a:xfrm>
          <a:custGeom>
            <a:rect b="b" l="l" r="r" t="t"/>
            <a:pathLst>
              <a:path extrusionOk="0" h="382618" w="1360449">
                <a:moveTo>
                  <a:pt x="0" y="226501"/>
                </a:moveTo>
                <a:cubicBezTo>
                  <a:pt x="98503" y="101979"/>
                  <a:pt x="197006" y="-22543"/>
                  <a:pt x="423747" y="3477"/>
                </a:cubicBezTo>
                <a:cubicBezTo>
                  <a:pt x="650489" y="29496"/>
                  <a:pt x="1005469" y="206057"/>
                  <a:pt x="1360449" y="382618"/>
                </a:cubicBezTo>
              </a:path>
            </a:pathLst>
          </a:custGeom>
          <a:no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37"/>
          <p:cNvSpPr txBox="1"/>
          <p:nvPr>
            <p:ph idx="1" type="body"/>
          </p:nvPr>
        </p:nvSpPr>
        <p:spPr>
          <a:xfrm>
            <a:off x="3850780" y="700596"/>
            <a:ext cx="4932218" cy="598488"/>
          </a:xfrm>
          <a:prstGeom prst="rect">
            <a:avLst/>
          </a:prstGeom>
          <a:noFill/>
          <a:ln>
            <a:noFill/>
          </a:ln>
        </p:spPr>
        <p:txBody>
          <a:bodyPr anchorCtr="0" anchor="ctr" bIns="45700" lIns="0" spcFirstLastPara="1" rIns="0" wrap="square" tIns="45700">
            <a:noAutofit/>
          </a:bodyPr>
          <a:lstStyle/>
          <a:p>
            <a:pPr indent="-228600" lvl="0" marL="457200" rtl="0" algn="l">
              <a:lnSpc>
                <a:spcPct val="100000"/>
              </a:lnSpc>
              <a:spcBef>
                <a:spcPts val="1000"/>
              </a:spcBef>
              <a:spcAft>
                <a:spcPts val="0"/>
              </a:spcAft>
              <a:buClr>
                <a:schemeClr val="dk1"/>
              </a:buClr>
              <a:buSzPts val="4150"/>
              <a:buNone/>
            </a:pPr>
            <a:r>
              <a:rPr lang="en-US"/>
              <a:t>Asset Discovery</a:t>
            </a:r>
            <a:endParaRPr/>
          </a:p>
        </p:txBody>
      </p:sp>
      <p:sp>
        <p:nvSpPr>
          <p:cNvPr id="124" name="Google Shape;124;p37"/>
          <p:cNvSpPr txBox="1"/>
          <p:nvPr>
            <p:ph idx="3" type="body"/>
          </p:nvPr>
        </p:nvSpPr>
        <p:spPr>
          <a:xfrm>
            <a:off x="8659889" y="700595"/>
            <a:ext cx="3168730" cy="5133929"/>
          </a:xfrm>
          <a:prstGeom prst="rect">
            <a:avLst/>
          </a:prstGeom>
          <a:noFill/>
          <a:ln>
            <a:noFill/>
          </a:ln>
        </p:spPr>
        <p:txBody>
          <a:bodyPr anchorCtr="0" anchor="t" bIns="45700" lIns="0" spcFirstLastPara="1" rIns="0" wrap="square" tIns="45700">
            <a:noAutofit/>
          </a:bodyPr>
          <a:lstStyle/>
          <a:p>
            <a:pPr indent="0" lvl="0" marL="114300" rtl="0" algn="l">
              <a:lnSpc>
                <a:spcPct val="100000"/>
              </a:lnSpc>
              <a:spcBef>
                <a:spcPts val="1000"/>
              </a:spcBef>
              <a:spcAft>
                <a:spcPts val="0"/>
              </a:spcAft>
              <a:buSzPts val="1800"/>
              <a:buNone/>
            </a:pPr>
            <a:r>
              <a:rPr i="0" lang="en-US" sz="1050">
                <a:solidFill>
                  <a:srgbClr val="1E2F38"/>
                </a:solidFill>
                <a:latin typeface="Open Sans"/>
                <a:ea typeface="Open Sans"/>
                <a:cs typeface="Open Sans"/>
                <a:sym typeface="Open Sans"/>
              </a:rPr>
              <a:t>Use our Network probe technology to discover all the IP-based assets </a:t>
            </a:r>
            <a:r>
              <a:rPr lang="en-US" sz="1050">
                <a:solidFill>
                  <a:srgbClr val="1E2F38"/>
                </a:solidFill>
                <a:latin typeface="Open Sans"/>
                <a:ea typeface="Open Sans"/>
                <a:cs typeface="Open Sans"/>
                <a:sym typeface="Open Sans"/>
              </a:rPr>
              <a:t>on your network(s).</a:t>
            </a:r>
            <a:endParaRPr/>
          </a:p>
          <a:p>
            <a:pPr indent="-342900" lvl="0" marL="457200" rtl="0" algn="l">
              <a:lnSpc>
                <a:spcPct val="100000"/>
              </a:lnSpc>
              <a:spcBef>
                <a:spcPts val="1000"/>
              </a:spcBef>
              <a:spcAft>
                <a:spcPts val="0"/>
              </a:spcAft>
              <a:buSzPts val="1800"/>
              <a:buFont typeface="Arial"/>
              <a:buChar char="•"/>
            </a:pPr>
            <a:r>
              <a:rPr b="1" i="0" lang="en-US" sz="1050">
                <a:solidFill>
                  <a:srgbClr val="1E2F38"/>
                </a:solidFill>
                <a:latin typeface="Open Sans"/>
                <a:ea typeface="Open Sans"/>
                <a:cs typeface="Open Sans"/>
                <a:sym typeface="Open Sans"/>
              </a:rPr>
              <a:t>Active Directory &amp; Azure Active Directory Discovery:</a:t>
            </a:r>
            <a:r>
              <a:rPr b="0" i="0" lang="en-US" sz="1050">
                <a:solidFill>
                  <a:srgbClr val="1E2F38"/>
                </a:solidFill>
                <a:latin typeface="Open Sans"/>
                <a:ea typeface="Open Sans"/>
                <a:cs typeface="Open Sans"/>
                <a:sym typeface="Open Sans"/>
              </a:rPr>
              <a:t> Discover assets effectively to maintain an accurate, real-time record of network users and computers.</a:t>
            </a:r>
            <a:endParaRPr/>
          </a:p>
          <a:p>
            <a:pPr indent="-342900" lvl="0" marL="457200" rtl="0" algn="l">
              <a:lnSpc>
                <a:spcPct val="100000"/>
              </a:lnSpc>
              <a:spcBef>
                <a:spcPts val="1000"/>
              </a:spcBef>
              <a:spcAft>
                <a:spcPts val="0"/>
              </a:spcAft>
              <a:buSzPts val="1800"/>
              <a:buFont typeface="Arial"/>
              <a:buChar char="•"/>
            </a:pPr>
            <a:r>
              <a:rPr b="1" i="0" lang="en-US" sz="1050">
                <a:solidFill>
                  <a:srgbClr val="1E2F38"/>
                </a:solidFill>
                <a:latin typeface="Open Sans"/>
                <a:ea typeface="Open Sans"/>
                <a:cs typeface="Open Sans"/>
                <a:sym typeface="Open Sans"/>
              </a:rPr>
              <a:t>Network Scan Findings:</a:t>
            </a:r>
            <a:r>
              <a:rPr b="0" i="0" lang="en-US" sz="1050">
                <a:solidFill>
                  <a:srgbClr val="1E2F38"/>
                </a:solidFill>
                <a:latin typeface="Open Sans"/>
                <a:ea typeface="Open Sans"/>
                <a:cs typeface="Open Sans"/>
                <a:sym typeface="Open Sans"/>
              </a:rPr>
              <a:t> Identify potential network-based threats swiftly and deliver timely, actionable insights to bolster your security measures.</a:t>
            </a:r>
            <a:endParaRPr/>
          </a:p>
          <a:p>
            <a:pPr indent="-342900" lvl="0" marL="457200" rtl="0" algn="l">
              <a:lnSpc>
                <a:spcPct val="100000"/>
              </a:lnSpc>
              <a:spcBef>
                <a:spcPts val="1000"/>
              </a:spcBef>
              <a:spcAft>
                <a:spcPts val="0"/>
              </a:spcAft>
              <a:buSzPts val="1800"/>
              <a:buFont typeface="Arial"/>
              <a:buChar char="•"/>
            </a:pPr>
            <a:r>
              <a:rPr b="1" i="0" lang="en-US" sz="1050">
                <a:solidFill>
                  <a:srgbClr val="1E2F38"/>
                </a:solidFill>
                <a:latin typeface="Open Sans"/>
                <a:ea typeface="Open Sans"/>
                <a:cs typeface="Open Sans"/>
                <a:sym typeface="Open Sans"/>
              </a:rPr>
              <a:t>Detailed Inventory:</a:t>
            </a:r>
            <a:r>
              <a:rPr b="0" i="0" lang="en-US" sz="1050">
                <a:solidFill>
                  <a:srgbClr val="1E2F38"/>
                </a:solidFill>
                <a:latin typeface="Open Sans"/>
                <a:ea typeface="Open Sans"/>
                <a:cs typeface="Open Sans"/>
                <a:sym typeface="Open Sans"/>
              </a:rPr>
              <a:t> Compile a comprehensive inventory of Applications, Extensions, Ports, Services, Interfaces, and more, for a full understanding of your digital landscape.</a:t>
            </a:r>
            <a:endParaRPr/>
          </a:p>
          <a:p>
            <a:pPr indent="-342900" lvl="0" marL="457200" rtl="0" algn="l">
              <a:lnSpc>
                <a:spcPct val="100000"/>
              </a:lnSpc>
              <a:spcBef>
                <a:spcPts val="1000"/>
              </a:spcBef>
              <a:spcAft>
                <a:spcPts val="0"/>
              </a:spcAft>
              <a:buSzPts val="1800"/>
              <a:buFont typeface="Arial"/>
              <a:buChar char="•"/>
            </a:pPr>
            <a:r>
              <a:rPr b="1" i="0" lang="en-US" sz="1050">
                <a:solidFill>
                  <a:srgbClr val="1E2F38"/>
                </a:solidFill>
                <a:latin typeface="Open Sans"/>
                <a:ea typeface="Open Sans"/>
                <a:cs typeface="Open Sans"/>
                <a:sym typeface="Open Sans"/>
              </a:rPr>
              <a:t>Network Probe Technology:</a:t>
            </a:r>
            <a:r>
              <a:rPr b="0" i="0" lang="en-US" sz="1050">
                <a:solidFill>
                  <a:srgbClr val="1E2F38"/>
                </a:solidFill>
                <a:latin typeface="Open Sans"/>
                <a:ea typeface="Open Sans"/>
                <a:cs typeface="Open Sans"/>
                <a:sym typeface="Open Sans"/>
              </a:rPr>
              <a:t> Uncover all IP-based assets on your networks, providing not just visibility, but in-depth insights for informed decision-making.</a:t>
            </a:r>
            <a:endParaRPr/>
          </a:p>
          <a:p>
            <a:pPr indent="-342900" lvl="0" marL="457200" rtl="0" algn="l">
              <a:lnSpc>
                <a:spcPct val="100000"/>
              </a:lnSpc>
              <a:spcBef>
                <a:spcPts val="1000"/>
              </a:spcBef>
              <a:spcAft>
                <a:spcPts val="0"/>
              </a:spcAft>
              <a:buSzPts val="1800"/>
              <a:buFont typeface="Arial"/>
              <a:buChar char="•"/>
            </a:pPr>
            <a:r>
              <a:rPr b="1" i="0" lang="en-US" sz="1050">
                <a:solidFill>
                  <a:srgbClr val="1E2F38"/>
                </a:solidFill>
                <a:latin typeface="Open Sans"/>
                <a:ea typeface="Open Sans"/>
                <a:cs typeface="Open Sans"/>
                <a:sym typeface="Open Sans"/>
              </a:rPr>
              <a:t>Agent-Based Discovery:</a:t>
            </a:r>
            <a:r>
              <a:rPr b="0" i="0" lang="en-US" sz="1050">
                <a:solidFill>
                  <a:srgbClr val="1E2F38"/>
                </a:solidFill>
                <a:latin typeface="Open Sans"/>
                <a:ea typeface="Open Sans"/>
                <a:cs typeface="Open Sans"/>
                <a:sym typeface="Open Sans"/>
              </a:rPr>
              <a:t> Gain a holistic view of your remote environments with the equivalent of a digital infrastructure watchdog.</a:t>
            </a:r>
            <a:endParaRPr/>
          </a:p>
        </p:txBody>
      </p:sp>
      <p:pic>
        <p:nvPicPr>
          <p:cNvPr id="125" name="Google Shape;125;p37"/>
          <p:cNvPicPr preferRelativeResize="0"/>
          <p:nvPr/>
        </p:nvPicPr>
        <p:blipFill rotWithShape="1">
          <a:blip r:embed="rId3">
            <a:alphaModFix/>
          </a:blip>
          <a:srcRect b="0" l="0" r="0" t="0"/>
          <a:stretch/>
        </p:blipFill>
        <p:spPr>
          <a:xfrm>
            <a:off x="245482" y="169919"/>
            <a:ext cx="1442166" cy="5743362"/>
          </a:xfrm>
          <a:prstGeom prst="rect">
            <a:avLst/>
          </a:prstGeom>
          <a:noFill/>
          <a:ln>
            <a:noFill/>
          </a:ln>
        </p:spPr>
      </p:pic>
      <p:pic>
        <p:nvPicPr>
          <p:cNvPr id="126" name="Google Shape;126;p37"/>
          <p:cNvPicPr preferRelativeResize="0"/>
          <p:nvPr/>
        </p:nvPicPr>
        <p:blipFill rotWithShape="1">
          <a:blip r:embed="rId4">
            <a:alphaModFix/>
          </a:blip>
          <a:srcRect b="0" l="0" r="0" t="0"/>
          <a:stretch/>
        </p:blipFill>
        <p:spPr>
          <a:xfrm>
            <a:off x="1800936" y="1693705"/>
            <a:ext cx="6745665" cy="4140820"/>
          </a:xfrm>
          <a:prstGeom prst="rect">
            <a:avLst/>
          </a:prstGeom>
          <a:noFill/>
          <a:ln>
            <a:noFill/>
          </a:ln>
        </p:spPr>
      </p:pic>
      <p:sp>
        <p:nvSpPr>
          <p:cNvPr id="127" name="Google Shape;127;p37"/>
          <p:cNvSpPr/>
          <p:nvPr/>
        </p:nvSpPr>
        <p:spPr>
          <a:xfrm>
            <a:off x="1231392" y="1023475"/>
            <a:ext cx="1682496" cy="1573421"/>
          </a:xfrm>
          <a:custGeom>
            <a:rect b="b" l="l" r="r" t="t"/>
            <a:pathLst>
              <a:path extrusionOk="0" h="1573421" w="1682496">
                <a:moveTo>
                  <a:pt x="0" y="653"/>
                </a:moveTo>
                <a:cubicBezTo>
                  <a:pt x="457200" y="-2395"/>
                  <a:pt x="914400" y="-5443"/>
                  <a:pt x="1194816" y="256685"/>
                </a:cubicBezTo>
                <a:cubicBezTo>
                  <a:pt x="1475232" y="518813"/>
                  <a:pt x="1578864" y="1046117"/>
                  <a:pt x="1682496" y="1573421"/>
                </a:cubicBezTo>
              </a:path>
            </a:pathLst>
          </a:custGeom>
          <a:no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38"/>
          <p:cNvSpPr txBox="1"/>
          <p:nvPr>
            <p:ph idx="1" type="body"/>
          </p:nvPr>
        </p:nvSpPr>
        <p:spPr>
          <a:xfrm>
            <a:off x="3386909" y="234857"/>
            <a:ext cx="4537710" cy="1099216"/>
          </a:xfrm>
          <a:prstGeom prst="rect">
            <a:avLst/>
          </a:prstGeom>
          <a:noFill/>
          <a:ln>
            <a:noFill/>
          </a:ln>
        </p:spPr>
        <p:txBody>
          <a:bodyPr anchorCtr="0" anchor="ctr" bIns="45700" lIns="0" spcFirstLastPara="1" rIns="0" wrap="square" tIns="45700">
            <a:noAutofit/>
          </a:bodyPr>
          <a:lstStyle/>
          <a:p>
            <a:pPr indent="-228600" lvl="0" marL="457200" rtl="0" algn="ctr">
              <a:lnSpc>
                <a:spcPct val="100000"/>
              </a:lnSpc>
              <a:spcBef>
                <a:spcPts val="1000"/>
              </a:spcBef>
              <a:spcAft>
                <a:spcPts val="0"/>
              </a:spcAft>
              <a:buSzPts val="4150"/>
              <a:buNone/>
            </a:pPr>
            <a:r>
              <a:rPr lang="en-US" sz="3200"/>
              <a:t>Vulnerability Management</a:t>
            </a:r>
            <a:endParaRPr/>
          </a:p>
        </p:txBody>
      </p:sp>
      <p:sp>
        <p:nvSpPr>
          <p:cNvPr id="133" name="Google Shape;133;p38"/>
          <p:cNvSpPr txBox="1"/>
          <p:nvPr>
            <p:ph idx="3" type="body"/>
          </p:nvPr>
        </p:nvSpPr>
        <p:spPr>
          <a:xfrm>
            <a:off x="8525139" y="325804"/>
            <a:ext cx="3421379" cy="6206391"/>
          </a:xfrm>
          <a:prstGeom prst="rect">
            <a:avLst/>
          </a:prstGeom>
          <a:noFill/>
          <a:ln>
            <a:noFill/>
          </a:ln>
        </p:spPr>
        <p:txBody>
          <a:bodyPr anchorCtr="0" anchor="t" bIns="45700" lIns="0" spcFirstLastPara="1" rIns="0" wrap="square" tIns="45700">
            <a:noAutofit/>
          </a:bodyPr>
          <a:lstStyle/>
          <a:p>
            <a:pPr indent="0" lvl="0" marL="114300" rtl="0" algn="l">
              <a:lnSpc>
                <a:spcPct val="100000"/>
              </a:lnSpc>
              <a:spcBef>
                <a:spcPts val="1000"/>
              </a:spcBef>
              <a:spcAft>
                <a:spcPts val="0"/>
              </a:spcAft>
              <a:buSzPts val="1800"/>
              <a:buNone/>
            </a:pPr>
            <a:r>
              <a:rPr lang="en-US" sz="1100">
                <a:solidFill>
                  <a:srgbClr val="1E2F38"/>
                </a:solidFill>
                <a:latin typeface="Open Sans"/>
                <a:ea typeface="Open Sans"/>
                <a:cs typeface="Open Sans"/>
                <a:sym typeface="Open Sans"/>
              </a:rPr>
              <a:t>Proactively identify and address security weaknesses, reducing the risk of cyberattacks and potential data breaches. </a:t>
            </a:r>
            <a:endParaRPr/>
          </a:p>
          <a:p>
            <a:pPr indent="-342900" lvl="0" marL="457200" rtl="0" algn="l">
              <a:lnSpc>
                <a:spcPct val="100000"/>
              </a:lnSpc>
              <a:spcBef>
                <a:spcPts val="1000"/>
              </a:spcBef>
              <a:spcAft>
                <a:spcPts val="0"/>
              </a:spcAft>
              <a:buSzPts val="1800"/>
              <a:buChar char="•"/>
            </a:pPr>
            <a:r>
              <a:rPr b="1" lang="en-US" sz="1100">
                <a:solidFill>
                  <a:srgbClr val="1E2F38"/>
                </a:solidFill>
                <a:latin typeface="Open Sans"/>
                <a:ea typeface="Open Sans"/>
                <a:cs typeface="Open Sans"/>
                <a:sym typeface="Open Sans"/>
              </a:rPr>
              <a:t>Automated Continuous Scanning and Remediation</a:t>
            </a:r>
            <a:r>
              <a:rPr lang="en-US" sz="1100">
                <a:solidFill>
                  <a:srgbClr val="1E2F38"/>
                </a:solidFill>
                <a:latin typeface="Open Sans"/>
                <a:ea typeface="Open Sans"/>
                <a:cs typeface="Open Sans"/>
                <a:sym typeface="Open Sans"/>
              </a:rPr>
              <a:t>: Stay one step ahead of threat actors across all operating systems, Windows, Linux, Darwin, and ARM.​</a:t>
            </a:r>
            <a:endParaRPr/>
          </a:p>
          <a:p>
            <a:pPr indent="-342900" lvl="0" marL="457200" rtl="0" algn="l">
              <a:lnSpc>
                <a:spcPct val="100000"/>
              </a:lnSpc>
              <a:spcBef>
                <a:spcPts val="1000"/>
              </a:spcBef>
              <a:spcAft>
                <a:spcPts val="0"/>
              </a:spcAft>
              <a:buSzPts val="1800"/>
              <a:buChar char="•"/>
            </a:pPr>
            <a:r>
              <a:rPr b="1" lang="en-US" sz="1100">
                <a:solidFill>
                  <a:srgbClr val="1E2F38"/>
                </a:solidFill>
                <a:latin typeface="Open Sans"/>
                <a:ea typeface="Open Sans"/>
                <a:cs typeface="Open Sans"/>
                <a:sym typeface="Open Sans"/>
              </a:rPr>
              <a:t>Exploit Prediction Scoring System (EPSS): </a:t>
            </a:r>
            <a:r>
              <a:rPr lang="en-US" sz="1100">
                <a:solidFill>
                  <a:srgbClr val="1E2F38"/>
                </a:solidFill>
                <a:latin typeface="Open Sans"/>
                <a:ea typeface="Open Sans"/>
                <a:cs typeface="Open Sans"/>
                <a:sym typeface="Open Sans"/>
              </a:rPr>
              <a:t>Prioritize and address security weaknesses based on real-world threat intelligence that assesses the risk of exploitation.</a:t>
            </a:r>
            <a:endParaRPr/>
          </a:p>
          <a:p>
            <a:pPr indent="-342900" lvl="0" marL="457200" rtl="0" algn="l">
              <a:lnSpc>
                <a:spcPct val="100000"/>
              </a:lnSpc>
              <a:spcBef>
                <a:spcPts val="1000"/>
              </a:spcBef>
              <a:spcAft>
                <a:spcPts val="0"/>
              </a:spcAft>
              <a:buSzPts val="1800"/>
              <a:buFont typeface="Arial"/>
              <a:buChar char="•"/>
            </a:pPr>
            <a:r>
              <a:rPr b="1" lang="en-US" sz="1100">
                <a:solidFill>
                  <a:srgbClr val="1E2F38"/>
                </a:solidFill>
                <a:latin typeface="Open Sans"/>
                <a:ea typeface="Open Sans"/>
                <a:cs typeface="Open Sans"/>
                <a:sym typeface="Open Sans"/>
              </a:rPr>
              <a:t>Missing Patches and Updates Identification</a:t>
            </a:r>
            <a:r>
              <a:rPr lang="en-US" sz="1100">
                <a:solidFill>
                  <a:srgbClr val="1E2F38"/>
                </a:solidFill>
                <a:latin typeface="Open Sans"/>
                <a:ea typeface="Open Sans"/>
                <a:cs typeface="Open Sans"/>
                <a:sym typeface="Open Sans"/>
              </a:rPr>
              <a:t>: Equip your business to identify missing patches and updates in Microsoft Windows and third-party applications.</a:t>
            </a:r>
            <a:endParaRPr/>
          </a:p>
          <a:p>
            <a:pPr indent="-342900" lvl="0" marL="457200" rtl="0" algn="l">
              <a:lnSpc>
                <a:spcPct val="100000"/>
              </a:lnSpc>
              <a:spcBef>
                <a:spcPts val="1000"/>
              </a:spcBef>
              <a:spcAft>
                <a:spcPts val="0"/>
              </a:spcAft>
              <a:buSzPts val="1800"/>
              <a:buFont typeface="Arial"/>
              <a:buChar char="•"/>
            </a:pPr>
            <a:r>
              <a:rPr b="1" lang="en-US" sz="1100">
                <a:solidFill>
                  <a:srgbClr val="1E2F38"/>
                </a:solidFill>
                <a:latin typeface="Open Sans"/>
                <a:ea typeface="Open Sans"/>
                <a:cs typeface="Open Sans"/>
                <a:sym typeface="Open Sans"/>
              </a:rPr>
              <a:t>Support Over 600+ Third-Party Applications</a:t>
            </a:r>
            <a:r>
              <a:rPr lang="en-US" sz="1100">
                <a:solidFill>
                  <a:srgbClr val="1E2F38"/>
                </a:solidFill>
                <a:latin typeface="Open Sans"/>
                <a:ea typeface="Open Sans"/>
                <a:cs typeface="Open Sans"/>
                <a:sym typeface="Open Sans"/>
              </a:rPr>
              <a:t>: Leave nothing to chance with support for whatever software you use.</a:t>
            </a:r>
            <a:endParaRPr/>
          </a:p>
          <a:p>
            <a:pPr indent="-342900" lvl="0" marL="457200" rtl="0" algn="l">
              <a:lnSpc>
                <a:spcPct val="100000"/>
              </a:lnSpc>
              <a:spcBef>
                <a:spcPts val="1000"/>
              </a:spcBef>
              <a:spcAft>
                <a:spcPts val="0"/>
              </a:spcAft>
              <a:buSzPts val="1800"/>
              <a:buFont typeface="Arial"/>
              <a:buChar char="•"/>
            </a:pPr>
            <a:r>
              <a:rPr b="1" lang="en-US" sz="1100">
                <a:solidFill>
                  <a:srgbClr val="1E2F38"/>
                </a:solidFill>
                <a:latin typeface="Open Sans"/>
                <a:ea typeface="Open Sans"/>
                <a:cs typeface="Open Sans"/>
                <a:sym typeface="Open Sans"/>
              </a:rPr>
              <a:t>Automated Scheduling for Continuous Scanning Capabilities</a:t>
            </a:r>
            <a:r>
              <a:rPr lang="en-US" sz="1100">
                <a:solidFill>
                  <a:srgbClr val="1E2F38"/>
                </a:solidFill>
                <a:latin typeface="Open Sans"/>
                <a:ea typeface="Open Sans"/>
                <a:cs typeface="Open Sans"/>
                <a:sym typeface="Open Sans"/>
              </a:rPr>
              <a:t>: Make your security efforts consistent and rest easy knowing your systems are continuously monitored.</a:t>
            </a:r>
            <a:endParaRPr/>
          </a:p>
          <a:p>
            <a:pPr indent="-342900" lvl="0" marL="457200" rtl="0" algn="l">
              <a:lnSpc>
                <a:spcPct val="100000"/>
              </a:lnSpc>
              <a:spcBef>
                <a:spcPts val="1000"/>
              </a:spcBef>
              <a:spcAft>
                <a:spcPts val="0"/>
              </a:spcAft>
              <a:buSzPts val="1800"/>
              <a:buFont typeface="Arial"/>
              <a:buChar char="•"/>
            </a:pPr>
            <a:r>
              <a:rPr b="1" lang="en-US" sz="1100">
                <a:solidFill>
                  <a:srgbClr val="1E2F38"/>
                </a:solidFill>
                <a:latin typeface="Open Sans"/>
                <a:ea typeface="Open Sans"/>
                <a:cs typeface="Open Sans"/>
                <a:sym typeface="Open Sans"/>
              </a:rPr>
              <a:t>CVE Links</a:t>
            </a:r>
            <a:r>
              <a:rPr lang="en-US" sz="1100">
                <a:solidFill>
                  <a:srgbClr val="1E2F38"/>
                </a:solidFill>
                <a:latin typeface="Open Sans"/>
                <a:ea typeface="Open Sans"/>
                <a:cs typeface="Open Sans"/>
                <a:sym typeface="Open Sans"/>
              </a:rPr>
              <a:t>: Move beyond identifying vulnerabilities to viewing the evidence and understanding your risks with links to Common Vulnerabilities and Exposures (CVE). Real-time threat intelligence via integration with NIST/NVD – currently 229,000+ CVE’s listed</a:t>
            </a:r>
            <a:endParaRPr/>
          </a:p>
        </p:txBody>
      </p:sp>
      <p:pic>
        <p:nvPicPr>
          <p:cNvPr id="134" name="Google Shape;134;p38"/>
          <p:cNvPicPr preferRelativeResize="0"/>
          <p:nvPr/>
        </p:nvPicPr>
        <p:blipFill rotWithShape="1">
          <a:blip r:embed="rId3">
            <a:alphaModFix/>
          </a:blip>
          <a:srcRect b="0" l="0" r="0" t="0"/>
          <a:stretch/>
        </p:blipFill>
        <p:spPr>
          <a:xfrm>
            <a:off x="245482" y="169919"/>
            <a:ext cx="1442166" cy="5743362"/>
          </a:xfrm>
          <a:prstGeom prst="rect">
            <a:avLst/>
          </a:prstGeom>
          <a:noFill/>
          <a:ln>
            <a:noFill/>
          </a:ln>
        </p:spPr>
      </p:pic>
      <p:pic>
        <p:nvPicPr>
          <p:cNvPr id="135" name="Google Shape;135;p38"/>
          <p:cNvPicPr preferRelativeResize="0"/>
          <p:nvPr/>
        </p:nvPicPr>
        <p:blipFill rotWithShape="1">
          <a:blip r:embed="rId4">
            <a:alphaModFix/>
          </a:blip>
          <a:srcRect b="0" l="0" r="0" t="0"/>
          <a:stretch/>
        </p:blipFill>
        <p:spPr>
          <a:xfrm>
            <a:off x="1915761" y="1549036"/>
            <a:ext cx="6496719" cy="4364245"/>
          </a:xfrm>
          <a:prstGeom prst="rect">
            <a:avLst/>
          </a:prstGeom>
          <a:noFill/>
          <a:ln>
            <a:noFill/>
          </a:ln>
        </p:spPr>
      </p:pic>
      <p:sp>
        <p:nvSpPr>
          <p:cNvPr id="136" name="Google Shape;136;p38"/>
          <p:cNvSpPr/>
          <p:nvPr/>
        </p:nvSpPr>
        <p:spPr>
          <a:xfrm rot="-794532">
            <a:off x="1180392" y="2210599"/>
            <a:ext cx="1569155" cy="660056"/>
          </a:xfrm>
          <a:custGeom>
            <a:rect b="b" l="l" r="r" t="t"/>
            <a:pathLst>
              <a:path extrusionOk="0" h="660056" w="1569155">
                <a:moveTo>
                  <a:pt x="0" y="0"/>
                </a:moveTo>
                <a:cubicBezTo>
                  <a:pt x="190970" y="227659"/>
                  <a:pt x="381940" y="455319"/>
                  <a:pt x="643466" y="564445"/>
                </a:cubicBezTo>
                <a:cubicBezTo>
                  <a:pt x="904992" y="673571"/>
                  <a:pt x="1237073" y="664163"/>
                  <a:pt x="1569155" y="654756"/>
                </a:cubicBezTo>
              </a:path>
            </a:pathLst>
          </a:custGeom>
          <a:no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39"/>
          <p:cNvSpPr txBox="1"/>
          <p:nvPr>
            <p:ph idx="1" type="body"/>
          </p:nvPr>
        </p:nvSpPr>
        <p:spPr>
          <a:xfrm>
            <a:off x="3454298" y="381139"/>
            <a:ext cx="4574393" cy="598488"/>
          </a:xfrm>
          <a:prstGeom prst="rect">
            <a:avLst/>
          </a:prstGeom>
          <a:noFill/>
          <a:ln>
            <a:noFill/>
          </a:ln>
        </p:spPr>
        <p:txBody>
          <a:bodyPr anchorCtr="0" anchor="ctr" bIns="45700" lIns="0" spcFirstLastPara="1" rIns="0" wrap="square" tIns="45700">
            <a:noAutofit/>
          </a:bodyPr>
          <a:lstStyle/>
          <a:p>
            <a:pPr indent="-228600" lvl="0" marL="457200" rtl="0" algn="ctr">
              <a:lnSpc>
                <a:spcPct val="100000"/>
              </a:lnSpc>
              <a:spcBef>
                <a:spcPts val="1000"/>
              </a:spcBef>
              <a:spcAft>
                <a:spcPts val="0"/>
              </a:spcAft>
              <a:buSzPts val="4150"/>
              <a:buNone/>
            </a:pPr>
            <a:r>
              <a:rPr lang="en-US"/>
              <a:t>Patch Management</a:t>
            </a:r>
            <a:endParaRPr/>
          </a:p>
        </p:txBody>
      </p:sp>
      <p:sp>
        <p:nvSpPr>
          <p:cNvPr id="142" name="Google Shape;142;p39"/>
          <p:cNvSpPr txBox="1"/>
          <p:nvPr/>
        </p:nvSpPr>
        <p:spPr>
          <a:xfrm>
            <a:off x="8231993" y="685028"/>
            <a:ext cx="3553607" cy="509370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1E2F38"/>
                </a:solidFill>
                <a:latin typeface="Open Sans"/>
                <a:ea typeface="Open Sans"/>
                <a:cs typeface="Open Sans"/>
                <a:sym typeface="Open Sans"/>
              </a:rPr>
              <a:t>Ensure that software vulnerabilities are promptly addressed, minimizing the risk of security breaches and protecting valuable data.</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1000"/>
              </a:spcBef>
              <a:spcAft>
                <a:spcPts val="0"/>
              </a:spcAft>
              <a:buClr>
                <a:schemeClr val="dk2"/>
              </a:buClr>
              <a:buSzPts val="1800"/>
              <a:buFont typeface="Arial"/>
              <a:buChar char="•"/>
            </a:pPr>
            <a:r>
              <a:rPr b="1" i="0" lang="en-US" sz="1100" u="none" cap="none" strike="noStrike">
                <a:solidFill>
                  <a:srgbClr val="1E2F38"/>
                </a:solidFill>
                <a:latin typeface="Open Sans"/>
                <a:ea typeface="Open Sans"/>
                <a:cs typeface="Open Sans"/>
                <a:sym typeface="Open Sans"/>
              </a:rPr>
              <a:t>Automated Third-Party Patching</a:t>
            </a:r>
            <a:r>
              <a:rPr b="0" i="0" lang="en-US" sz="1100" u="none" cap="none" strike="noStrike">
                <a:solidFill>
                  <a:srgbClr val="1E2F38"/>
                </a:solidFill>
                <a:latin typeface="Open Sans"/>
                <a:ea typeface="Open Sans"/>
                <a:cs typeface="Open Sans"/>
                <a:sym typeface="Open Sans"/>
              </a:rPr>
              <a:t>: Leverage our versatile patching engine with support for over 600 applications.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1000"/>
              </a:spcBef>
              <a:spcAft>
                <a:spcPts val="0"/>
              </a:spcAft>
              <a:buClr>
                <a:schemeClr val="dk2"/>
              </a:buClr>
              <a:buSzPts val="1800"/>
              <a:buFont typeface="Arial"/>
              <a:buChar char="•"/>
            </a:pPr>
            <a:r>
              <a:rPr b="1" i="0" lang="en-US" sz="1100" u="none" cap="none" strike="noStrike">
                <a:solidFill>
                  <a:srgbClr val="1E2F38"/>
                </a:solidFill>
                <a:latin typeface="Open Sans"/>
                <a:ea typeface="Open Sans"/>
                <a:cs typeface="Open Sans"/>
                <a:sym typeface="Open Sans"/>
              </a:rPr>
              <a:t>Microsoft Operating System Patch Checks</a:t>
            </a:r>
            <a:r>
              <a:rPr b="0" i="0" lang="en-US" sz="1100" u="none" cap="none" strike="noStrike">
                <a:solidFill>
                  <a:srgbClr val="1E2F38"/>
                </a:solidFill>
                <a:latin typeface="Open Sans"/>
                <a:ea typeface="Open Sans"/>
                <a:cs typeface="Open Sans"/>
                <a:sym typeface="Open Sans"/>
              </a:rPr>
              <a:t>: Validate that your Microsoft operating system patches are installed for complete peace of mind.</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1000"/>
              </a:spcBef>
              <a:spcAft>
                <a:spcPts val="0"/>
              </a:spcAft>
              <a:buClr>
                <a:schemeClr val="dk2"/>
              </a:buClr>
              <a:buSzPts val="1800"/>
              <a:buFont typeface="Arial"/>
              <a:buChar char="•"/>
            </a:pPr>
            <a:r>
              <a:rPr b="1" i="0" lang="en-US" sz="1100" u="none" cap="none" strike="noStrike">
                <a:solidFill>
                  <a:srgbClr val="1E2F38"/>
                </a:solidFill>
                <a:latin typeface="Open Sans"/>
                <a:ea typeface="Open Sans"/>
                <a:cs typeface="Open Sans"/>
                <a:sym typeface="Open Sans"/>
              </a:rPr>
              <a:t>Patching Schedule Policy Control</a:t>
            </a:r>
            <a:r>
              <a:rPr b="0" i="0" lang="en-US" sz="1100" u="none" cap="none" strike="noStrike">
                <a:solidFill>
                  <a:srgbClr val="1E2F38"/>
                </a:solidFill>
                <a:latin typeface="Open Sans"/>
                <a:ea typeface="Open Sans"/>
                <a:cs typeface="Open Sans"/>
                <a:sym typeface="Open Sans"/>
              </a:rPr>
              <a:t>: Gain control over when and how your systems are patched.</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1000"/>
              </a:spcBef>
              <a:spcAft>
                <a:spcPts val="0"/>
              </a:spcAft>
              <a:buClr>
                <a:schemeClr val="dk2"/>
              </a:buClr>
              <a:buSzPts val="1800"/>
              <a:buFont typeface="Arial"/>
              <a:buChar char="•"/>
            </a:pPr>
            <a:r>
              <a:rPr b="1" i="0" lang="en-US" sz="1100" u="none" cap="none" strike="noStrike">
                <a:solidFill>
                  <a:srgbClr val="1E2F38"/>
                </a:solidFill>
                <a:latin typeface="Open Sans"/>
                <a:ea typeface="Open Sans"/>
                <a:cs typeface="Open Sans"/>
                <a:sym typeface="Open Sans"/>
              </a:rPr>
              <a:t>Advanced Patch Customization</a:t>
            </a:r>
            <a:r>
              <a:rPr b="0" i="0" lang="en-US" sz="1100" u="none" cap="none" strike="noStrike">
                <a:solidFill>
                  <a:srgbClr val="1E2F38"/>
                </a:solidFill>
                <a:latin typeface="Open Sans"/>
                <a:ea typeface="Open Sans"/>
                <a:cs typeface="Open Sans"/>
                <a:sym typeface="Open Sans"/>
              </a:rPr>
              <a:t>: Tailor your patch management around your business needs with a range of customizable machine-, app-, and date-specific options.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1000"/>
              </a:spcBef>
              <a:spcAft>
                <a:spcPts val="0"/>
              </a:spcAft>
              <a:buClr>
                <a:schemeClr val="dk2"/>
              </a:buClr>
              <a:buSzPts val="1800"/>
              <a:buFont typeface="Arial"/>
              <a:buChar char="•"/>
            </a:pPr>
            <a:r>
              <a:rPr b="1" i="0" lang="en-US" sz="1100" u="none" cap="none" strike="noStrike">
                <a:solidFill>
                  <a:srgbClr val="1E2F38"/>
                </a:solidFill>
                <a:latin typeface="Open Sans"/>
                <a:ea typeface="Open Sans"/>
                <a:cs typeface="Open Sans"/>
                <a:sym typeface="Open Sans"/>
              </a:rPr>
              <a:t>Cross-Platform Support</a:t>
            </a:r>
            <a:r>
              <a:rPr b="0" i="0" lang="en-US" sz="1100" u="none" cap="none" strike="noStrike">
                <a:solidFill>
                  <a:srgbClr val="1E2F38"/>
                </a:solidFill>
                <a:latin typeface="Open Sans"/>
                <a:ea typeface="Open Sans"/>
                <a:cs typeface="Open Sans"/>
                <a:sym typeface="Open Sans"/>
              </a:rPr>
              <a:t>: Ensure comprehensive protection across diverse IT environments with support for Windows, Linux, and Darwin.</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1000"/>
              </a:spcBef>
              <a:spcAft>
                <a:spcPts val="0"/>
              </a:spcAft>
              <a:buClr>
                <a:schemeClr val="dk2"/>
              </a:buClr>
              <a:buSzPts val="1800"/>
              <a:buFont typeface="Arial"/>
              <a:buChar char="•"/>
            </a:pPr>
            <a:r>
              <a:rPr b="1" i="0" lang="en-US" sz="1100" u="none" cap="none" strike="noStrike">
                <a:solidFill>
                  <a:srgbClr val="1E2F38"/>
                </a:solidFill>
                <a:latin typeface="Open Sans"/>
                <a:ea typeface="Open Sans"/>
                <a:cs typeface="Open Sans"/>
                <a:sym typeface="Open Sans"/>
              </a:rPr>
              <a:t>Insightful Reports and Dashboards</a:t>
            </a:r>
            <a:r>
              <a:rPr b="0" i="0" lang="en-US" sz="1100" u="none" cap="none" strike="noStrike">
                <a:solidFill>
                  <a:srgbClr val="1E2F38"/>
                </a:solidFill>
                <a:latin typeface="Open Sans"/>
                <a:ea typeface="Open Sans"/>
                <a:cs typeface="Open Sans"/>
                <a:sym typeface="Open Sans"/>
              </a:rPr>
              <a:t>: Stay informed and make data-driven decisions with valuable insights into your patching information.</a:t>
            </a:r>
            <a:endParaRPr b="0" i="0" sz="1400" u="none" cap="none" strike="noStrike">
              <a:solidFill>
                <a:srgbClr val="000000"/>
              </a:solidFill>
              <a:latin typeface="Arial"/>
              <a:ea typeface="Arial"/>
              <a:cs typeface="Arial"/>
              <a:sym typeface="Arial"/>
            </a:endParaRPr>
          </a:p>
        </p:txBody>
      </p:sp>
      <p:pic>
        <p:nvPicPr>
          <p:cNvPr id="143" name="Google Shape;143;p39"/>
          <p:cNvPicPr preferRelativeResize="0"/>
          <p:nvPr/>
        </p:nvPicPr>
        <p:blipFill rotWithShape="1">
          <a:blip r:embed="rId3">
            <a:alphaModFix/>
          </a:blip>
          <a:srcRect b="0" l="0" r="0" t="0"/>
          <a:stretch/>
        </p:blipFill>
        <p:spPr>
          <a:xfrm>
            <a:off x="404211" y="1528122"/>
            <a:ext cx="7418989" cy="2790441"/>
          </a:xfrm>
          <a:prstGeom prst="rect">
            <a:avLst/>
          </a:prstGeom>
          <a:noFill/>
          <a:ln>
            <a:noFill/>
          </a:ln>
        </p:spPr>
      </p:pic>
      <p:sp>
        <p:nvSpPr>
          <p:cNvPr id="144" name="Google Shape;144;p39"/>
          <p:cNvSpPr/>
          <p:nvPr/>
        </p:nvSpPr>
        <p:spPr>
          <a:xfrm>
            <a:off x="6412089" y="2983089"/>
            <a:ext cx="1411111" cy="891822"/>
          </a:xfrm>
          <a:prstGeom prst="ellipse">
            <a:avLst/>
          </a:prstGeom>
          <a:no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45" name="Google Shape;145;p39"/>
          <p:cNvPicPr preferRelativeResize="0"/>
          <p:nvPr/>
        </p:nvPicPr>
        <p:blipFill rotWithShape="1">
          <a:blip r:embed="rId4">
            <a:alphaModFix/>
          </a:blip>
          <a:srcRect b="0" l="0" r="0" t="0"/>
          <a:stretch/>
        </p:blipFill>
        <p:spPr>
          <a:xfrm>
            <a:off x="2799932" y="3724748"/>
            <a:ext cx="3553607" cy="2608332"/>
          </a:xfrm>
          <a:prstGeom prst="rect">
            <a:avLst/>
          </a:prstGeom>
          <a:noFill/>
          <a:ln cap="flat" cmpd="sng" w="9525">
            <a:solidFill>
              <a:schemeClr val="lt1"/>
            </a:solidFill>
            <a:prstDash val="solid"/>
            <a:round/>
            <a:headEnd len="sm" w="sm" type="none"/>
            <a:tailEnd len="sm" w="sm" type="none"/>
          </a:ln>
        </p:spPr>
      </p:pic>
      <p:sp>
        <p:nvSpPr>
          <p:cNvPr id="146" name="Google Shape;146;p39"/>
          <p:cNvSpPr/>
          <p:nvPr/>
        </p:nvSpPr>
        <p:spPr>
          <a:xfrm>
            <a:off x="6073422" y="3883378"/>
            <a:ext cx="1129757" cy="633483"/>
          </a:xfrm>
          <a:custGeom>
            <a:rect b="b" l="l" r="r" t="t"/>
            <a:pathLst>
              <a:path extrusionOk="0" h="633483" w="1129757">
                <a:moveTo>
                  <a:pt x="1061156" y="0"/>
                </a:moveTo>
                <a:cubicBezTo>
                  <a:pt x="1127007" y="247415"/>
                  <a:pt x="1192859" y="494830"/>
                  <a:pt x="1016000" y="587022"/>
                </a:cubicBezTo>
                <a:cubicBezTo>
                  <a:pt x="839141" y="679214"/>
                  <a:pt x="419570" y="616184"/>
                  <a:pt x="0" y="553155"/>
                </a:cubicBezTo>
              </a:path>
            </a:pathLst>
          </a:custGeom>
          <a:no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40"/>
          <p:cNvSpPr txBox="1"/>
          <p:nvPr>
            <p:ph idx="1" type="body"/>
          </p:nvPr>
        </p:nvSpPr>
        <p:spPr>
          <a:xfrm>
            <a:off x="3506501" y="459589"/>
            <a:ext cx="4384432" cy="1060033"/>
          </a:xfrm>
          <a:prstGeom prst="rect">
            <a:avLst/>
          </a:prstGeom>
          <a:noFill/>
          <a:ln>
            <a:noFill/>
          </a:ln>
        </p:spPr>
        <p:txBody>
          <a:bodyPr anchorCtr="0" anchor="ctr" bIns="45700" lIns="0" spcFirstLastPara="1" rIns="0" wrap="square" tIns="45700">
            <a:noAutofit/>
          </a:bodyPr>
          <a:lstStyle/>
          <a:p>
            <a:pPr indent="-228600" lvl="0" marL="457200" rtl="0" algn="ctr">
              <a:lnSpc>
                <a:spcPct val="100000"/>
              </a:lnSpc>
              <a:spcBef>
                <a:spcPts val="1000"/>
              </a:spcBef>
              <a:spcAft>
                <a:spcPts val="0"/>
              </a:spcAft>
              <a:buSzPts val="4150"/>
              <a:buNone/>
            </a:pPr>
            <a:r>
              <a:rPr lang="en-US"/>
              <a:t>Compliance</a:t>
            </a:r>
            <a:endParaRPr/>
          </a:p>
        </p:txBody>
      </p:sp>
      <p:sp>
        <p:nvSpPr>
          <p:cNvPr id="152" name="Google Shape;152;p40"/>
          <p:cNvSpPr txBox="1"/>
          <p:nvPr/>
        </p:nvSpPr>
        <p:spPr>
          <a:xfrm>
            <a:off x="7890933" y="572478"/>
            <a:ext cx="4003648" cy="5625122"/>
          </a:xfrm>
          <a:prstGeom prst="rect">
            <a:avLst/>
          </a:prstGeom>
          <a:noFill/>
          <a:ln>
            <a:noFill/>
          </a:ln>
        </p:spPr>
        <p:txBody>
          <a:bodyPr anchorCtr="0" anchor="t" bIns="45700" lIns="0" spcFirstLastPara="1" rIns="0" wrap="square" tIns="45700">
            <a:normAutofit fontScale="92500"/>
          </a:bodyPr>
          <a:lstStyle/>
          <a:p>
            <a:pPr indent="0" lvl="0" marL="114300" marR="0" rtl="0" algn="l">
              <a:lnSpc>
                <a:spcPct val="120000"/>
              </a:lnSpc>
              <a:spcBef>
                <a:spcPts val="1000"/>
              </a:spcBef>
              <a:spcAft>
                <a:spcPts val="0"/>
              </a:spcAft>
              <a:buClr>
                <a:schemeClr val="dk2"/>
              </a:buClr>
              <a:buSzPct val="176904"/>
              <a:buFont typeface="Arial"/>
              <a:buNone/>
            </a:pPr>
            <a:r>
              <a:rPr b="0" i="0" lang="en-US" sz="1100" u="none" cap="none" strike="noStrike">
                <a:solidFill>
                  <a:srgbClr val="1E2F38"/>
                </a:solidFill>
                <a:latin typeface="Open Sans"/>
                <a:ea typeface="Open Sans"/>
                <a:cs typeface="Open Sans"/>
                <a:sym typeface="Open Sans"/>
              </a:rPr>
              <a:t>Ensure you are in compliance with PCI DSS, HIPAA, GDPR IV, NIST 800-53, NIST 800-171, CIS, CIS 8.0, ISO 27002, Cyber Essentials, GPG 13 and Essential Eight.</a:t>
            </a:r>
            <a:endParaRPr b="0" i="0" sz="1400" u="none" cap="none" strike="noStrike">
              <a:solidFill>
                <a:srgbClr val="000000"/>
              </a:solidFill>
              <a:latin typeface="Arial"/>
              <a:ea typeface="Arial"/>
              <a:cs typeface="Arial"/>
              <a:sym typeface="Arial"/>
            </a:endParaRPr>
          </a:p>
          <a:p>
            <a:pPr indent="-342956" lvl="0" marL="457200" marR="0" rtl="0" algn="l">
              <a:lnSpc>
                <a:spcPct val="120000"/>
              </a:lnSpc>
              <a:spcBef>
                <a:spcPts val="1000"/>
              </a:spcBef>
              <a:spcAft>
                <a:spcPts val="0"/>
              </a:spcAft>
              <a:buClr>
                <a:schemeClr val="dk2"/>
              </a:buClr>
              <a:buSzPct val="176904"/>
              <a:buFont typeface="Arial"/>
              <a:buChar char="•"/>
            </a:pPr>
            <a:r>
              <a:rPr b="1" i="0" lang="en-US" sz="1100" u="none" cap="none" strike="noStrike">
                <a:solidFill>
                  <a:srgbClr val="1E2F38"/>
                </a:solidFill>
                <a:latin typeface="Open Sans"/>
                <a:ea typeface="Open Sans"/>
                <a:cs typeface="Open Sans"/>
                <a:sym typeface="Open Sans"/>
              </a:rPr>
              <a:t>Benchmarking Dashboard &amp; Remediation Plans</a:t>
            </a:r>
            <a:r>
              <a:rPr b="0" i="0" lang="en-US" sz="1100" u="none" cap="none" strike="noStrike">
                <a:solidFill>
                  <a:srgbClr val="1E2F38"/>
                </a:solidFill>
                <a:latin typeface="Open Sans"/>
                <a:ea typeface="Open Sans"/>
                <a:cs typeface="Open Sans"/>
                <a:sym typeface="Open Sans"/>
              </a:rPr>
              <a:t>: Maintain compliance, evaluate policies, and devise strategic solutions to bolster your security posture.</a:t>
            </a:r>
            <a:endParaRPr b="0" i="0" sz="1400" u="none" cap="none" strike="noStrike">
              <a:solidFill>
                <a:srgbClr val="000000"/>
              </a:solidFill>
              <a:latin typeface="Arial"/>
              <a:ea typeface="Arial"/>
              <a:cs typeface="Arial"/>
              <a:sym typeface="Arial"/>
            </a:endParaRPr>
          </a:p>
          <a:p>
            <a:pPr indent="-342956" lvl="0" marL="457200" marR="0" rtl="0" algn="l">
              <a:lnSpc>
                <a:spcPct val="120000"/>
              </a:lnSpc>
              <a:spcBef>
                <a:spcPts val="1000"/>
              </a:spcBef>
              <a:spcAft>
                <a:spcPts val="0"/>
              </a:spcAft>
              <a:buClr>
                <a:schemeClr val="dk2"/>
              </a:buClr>
              <a:buSzPct val="176904"/>
              <a:buFont typeface="Arial"/>
              <a:buChar char="•"/>
            </a:pPr>
            <a:r>
              <a:rPr b="1" i="0" lang="en-US" sz="1100" u="none" cap="none" strike="noStrike">
                <a:solidFill>
                  <a:srgbClr val="1E2F38"/>
                </a:solidFill>
                <a:latin typeface="Open Sans"/>
                <a:ea typeface="Open Sans"/>
                <a:cs typeface="Open Sans"/>
                <a:sym typeface="Open Sans"/>
              </a:rPr>
              <a:t>Compliance Benchmarking Against Industry Standards</a:t>
            </a:r>
            <a:r>
              <a:rPr b="0" i="0" lang="en-US" sz="1100" u="none" cap="none" strike="noStrike">
                <a:solidFill>
                  <a:srgbClr val="1E2F38"/>
                </a:solidFill>
                <a:latin typeface="Open Sans"/>
                <a:ea typeface="Open Sans"/>
                <a:cs typeface="Open Sans"/>
                <a:sym typeface="Open Sans"/>
              </a:rPr>
              <a:t>: Measure and improve your policies with a comparative analysis that places your performance in the context of globally recognized standard frameworks.</a:t>
            </a:r>
            <a:endParaRPr b="0" i="0" sz="1400" u="none" cap="none" strike="noStrike">
              <a:solidFill>
                <a:srgbClr val="000000"/>
              </a:solidFill>
              <a:latin typeface="Arial"/>
              <a:ea typeface="Arial"/>
              <a:cs typeface="Arial"/>
              <a:sym typeface="Arial"/>
            </a:endParaRPr>
          </a:p>
          <a:p>
            <a:pPr indent="-342956" lvl="0" marL="457200" marR="0" rtl="0" algn="l">
              <a:lnSpc>
                <a:spcPct val="120000"/>
              </a:lnSpc>
              <a:spcBef>
                <a:spcPts val="1000"/>
              </a:spcBef>
              <a:spcAft>
                <a:spcPts val="0"/>
              </a:spcAft>
              <a:buClr>
                <a:schemeClr val="dk2"/>
              </a:buClr>
              <a:buSzPct val="176904"/>
              <a:buFont typeface="Arial"/>
              <a:buChar char="•"/>
            </a:pPr>
            <a:r>
              <a:rPr b="1" i="0" lang="en-US" sz="1100" u="none" cap="none" strike="noStrike">
                <a:solidFill>
                  <a:srgbClr val="1E2F38"/>
                </a:solidFill>
                <a:latin typeface="Open Sans"/>
                <a:ea typeface="Open Sans"/>
                <a:cs typeface="Open Sans"/>
                <a:sym typeface="Open Sans"/>
              </a:rPr>
              <a:t>White Labeled Compliance Reports:</a:t>
            </a:r>
            <a:r>
              <a:rPr b="0" i="0" lang="en-US" sz="1100" u="none" cap="none" strike="noStrike">
                <a:solidFill>
                  <a:srgbClr val="1E2F38"/>
                </a:solidFill>
                <a:latin typeface="Open Sans"/>
                <a:ea typeface="Open Sans"/>
                <a:cs typeface="Open Sans"/>
                <a:sym typeface="Open Sans"/>
              </a:rPr>
              <a:t> Present compliance data seamlessly with our white-labeled reports, offering tailored insights while preserving your brand integrity.</a:t>
            </a:r>
            <a:endParaRPr b="0" i="0" sz="1400" u="none" cap="none" strike="noStrike">
              <a:solidFill>
                <a:srgbClr val="000000"/>
              </a:solidFill>
              <a:latin typeface="Arial"/>
              <a:ea typeface="Arial"/>
              <a:cs typeface="Arial"/>
              <a:sym typeface="Arial"/>
            </a:endParaRPr>
          </a:p>
          <a:p>
            <a:pPr indent="-342956" lvl="0" marL="457200" marR="0" rtl="0" algn="l">
              <a:lnSpc>
                <a:spcPct val="120000"/>
              </a:lnSpc>
              <a:spcBef>
                <a:spcPts val="1000"/>
              </a:spcBef>
              <a:spcAft>
                <a:spcPts val="0"/>
              </a:spcAft>
              <a:buClr>
                <a:schemeClr val="dk2"/>
              </a:buClr>
              <a:buSzPct val="176904"/>
              <a:buFont typeface="Arial"/>
              <a:buChar char="•"/>
            </a:pPr>
            <a:r>
              <a:rPr b="1" i="0" lang="en-US" sz="1100" u="none" cap="none" strike="noStrike">
                <a:solidFill>
                  <a:srgbClr val="1E2F38"/>
                </a:solidFill>
                <a:latin typeface="Open Sans"/>
                <a:ea typeface="Open Sans"/>
                <a:cs typeface="Open Sans"/>
                <a:sym typeface="Open Sans"/>
              </a:rPr>
              <a:t>Multi-Level Compliance Benchmarking</a:t>
            </a:r>
            <a:r>
              <a:rPr b="0" i="0" lang="en-US" sz="1100" u="none" cap="none" strike="noStrike">
                <a:solidFill>
                  <a:srgbClr val="1E2F38"/>
                </a:solidFill>
                <a:latin typeface="Open Sans"/>
                <a:ea typeface="Open Sans"/>
                <a:cs typeface="Open Sans"/>
                <a:sym typeface="Open Sans"/>
              </a:rPr>
              <a:t>: Ensure compliance across your organization with our multi-level benchmarking feature that operates at both company and asset levels.</a:t>
            </a:r>
            <a:endParaRPr b="0" i="0" sz="1400" u="none" cap="none" strike="noStrike">
              <a:solidFill>
                <a:srgbClr val="000000"/>
              </a:solidFill>
              <a:latin typeface="Arial"/>
              <a:ea typeface="Arial"/>
              <a:cs typeface="Arial"/>
              <a:sym typeface="Arial"/>
            </a:endParaRPr>
          </a:p>
          <a:p>
            <a:pPr indent="-342956" lvl="0" marL="457200" marR="0" rtl="0" algn="l">
              <a:lnSpc>
                <a:spcPct val="120000"/>
              </a:lnSpc>
              <a:spcBef>
                <a:spcPts val="1000"/>
              </a:spcBef>
              <a:spcAft>
                <a:spcPts val="0"/>
              </a:spcAft>
              <a:buClr>
                <a:schemeClr val="dk2"/>
              </a:buClr>
              <a:buSzPct val="176904"/>
              <a:buFont typeface="Arial"/>
              <a:buChar char="•"/>
            </a:pPr>
            <a:r>
              <a:rPr b="1" i="0" lang="en-US" sz="1100" u="none" cap="none" strike="noStrike">
                <a:solidFill>
                  <a:srgbClr val="1E2F38"/>
                </a:solidFill>
                <a:latin typeface="Open Sans"/>
                <a:ea typeface="Open Sans"/>
                <a:cs typeface="Open Sans"/>
                <a:sym typeface="Open Sans"/>
              </a:rPr>
              <a:t>Global, Company, and Asset-Level Reporting</a:t>
            </a:r>
            <a:r>
              <a:rPr b="0" i="0" lang="en-US" sz="1100" u="none" cap="none" strike="noStrike">
                <a:solidFill>
                  <a:srgbClr val="1E2F38"/>
                </a:solidFill>
                <a:latin typeface="Open Sans"/>
                <a:ea typeface="Open Sans"/>
                <a:cs typeface="Open Sans"/>
                <a:sym typeface="Open Sans"/>
              </a:rPr>
              <a:t>: Track and evaluate your compliance with a versatile, multi-tiered approach that captures all levels—global, company, and asset.</a:t>
            </a:r>
            <a:endParaRPr b="0" i="0" sz="1400" u="none" cap="none" strike="noStrike">
              <a:solidFill>
                <a:srgbClr val="000000"/>
              </a:solidFill>
              <a:latin typeface="Arial"/>
              <a:ea typeface="Arial"/>
              <a:cs typeface="Arial"/>
              <a:sym typeface="Arial"/>
            </a:endParaRPr>
          </a:p>
          <a:p>
            <a:pPr indent="-342956" lvl="0" marL="457200" marR="0" rtl="0" algn="l">
              <a:lnSpc>
                <a:spcPct val="120000"/>
              </a:lnSpc>
              <a:spcBef>
                <a:spcPts val="1000"/>
              </a:spcBef>
              <a:spcAft>
                <a:spcPts val="0"/>
              </a:spcAft>
              <a:buClr>
                <a:schemeClr val="dk2"/>
              </a:buClr>
              <a:buSzPct val="176904"/>
              <a:buFont typeface="Arial"/>
              <a:buChar char="•"/>
            </a:pPr>
            <a:r>
              <a:rPr b="1" i="0" lang="en-US" sz="1100" u="none" cap="none" strike="noStrike">
                <a:solidFill>
                  <a:srgbClr val="1E2F38"/>
                </a:solidFill>
                <a:latin typeface="Open Sans"/>
                <a:ea typeface="Open Sans"/>
                <a:cs typeface="Open Sans"/>
                <a:sym typeface="Open Sans"/>
              </a:rPr>
              <a:t>Remediation &amp; Assessments</a:t>
            </a:r>
            <a:r>
              <a:rPr b="0" i="0" lang="en-US" sz="1100" u="none" cap="none" strike="noStrike">
                <a:solidFill>
                  <a:srgbClr val="1E2F38"/>
                </a:solidFill>
                <a:latin typeface="Open Sans"/>
                <a:ea typeface="Open Sans"/>
                <a:cs typeface="Open Sans"/>
                <a:sym typeface="Open Sans"/>
              </a:rPr>
              <a:t>: Address non-compliance effectively with GPO policy downloads and strengthen your cybersecurity framework with an Assessments Module aligned with Cyber Essentials.</a:t>
            </a:r>
            <a:endParaRPr b="0" i="0" sz="1400" u="none" cap="none" strike="noStrike">
              <a:solidFill>
                <a:srgbClr val="000000"/>
              </a:solidFill>
              <a:latin typeface="Arial"/>
              <a:ea typeface="Arial"/>
              <a:cs typeface="Arial"/>
              <a:sym typeface="Arial"/>
            </a:endParaRPr>
          </a:p>
        </p:txBody>
      </p:sp>
      <p:pic>
        <p:nvPicPr>
          <p:cNvPr id="153" name="Google Shape;153;p40"/>
          <p:cNvPicPr preferRelativeResize="0"/>
          <p:nvPr/>
        </p:nvPicPr>
        <p:blipFill rotWithShape="1">
          <a:blip r:embed="rId3">
            <a:alphaModFix/>
          </a:blip>
          <a:srcRect b="0" l="0" r="0" t="0"/>
          <a:stretch/>
        </p:blipFill>
        <p:spPr>
          <a:xfrm>
            <a:off x="245482" y="169919"/>
            <a:ext cx="1442166" cy="5743362"/>
          </a:xfrm>
          <a:prstGeom prst="rect">
            <a:avLst/>
          </a:prstGeom>
          <a:noFill/>
          <a:ln>
            <a:noFill/>
          </a:ln>
        </p:spPr>
      </p:pic>
      <p:pic>
        <p:nvPicPr>
          <p:cNvPr id="154" name="Google Shape;154;p40"/>
          <p:cNvPicPr preferRelativeResize="0"/>
          <p:nvPr/>
        </p:nvPicPr>
        <p:blipFill rotWithShape="1">
          <a:blip r:embed="rId4">
            <a:alphaModFix/>
          </a:blip>
          <a:srcRect b="0" l="0" r="0" t="0"/>
          <a:stretch/>
        </p:blipFill>
        <p:spPr>
          <a:xfrm>
            <a:off x="1940844" y="1649198"/>
            <a:ext cx="5831271" cy="3439524"/>
          </a:xfrm>
          <a:prstGeom prst="rect">
            <a:avLst/>
          </a:prstGeom>
          <a:noFill/>
          <a:ln>
            <a:noFill/>
          </a:ln>
        </p:spPr>
      </p:pic>
      <p:pic>
        <p:nvPicPr>
          <p:cNvPr id="155" name="Google Shape;155;p40"/>
          <p:cNvPicPr preferRelativeResize="0"/>
          <p:nvPr/>
        </p:nvPicPr>
        <p:blipFill rotWithShape="1">
          <a:blip r:embed="rId5">
            <a:alphaModFix/>
          </a:blip>
          <a:srcRect b="0" l="0" r="0" t="0"/>
          <a:stretch/>
        </p:blipFill>
        <p:spPr>
          <a:xfrm>
            <a:off x="2666808" y="3907507"/>
            <a:ext cx="5326842" cy="2270957"/>
          </a:xfrm>
          <a:prstGeom prst="rect">
            <a:avLst/>
          </a:prstGeom>
          <a:noFill/>
          <a:ln cap="flat" cmpd="sng" w="9525">
            <a:solidFill>
              <a:schemeClr val="lt1"/>
            </a:solidFill>
            <a:prstDash val="solid"/>
            <a:round/>
            <a:headEnd len="sm" w="sm" type="none"/>
            <a:tailEnd len="sm" w="sm" type="none"/>
          </a:ln>
        </p:spPr>
      </p:pic>
      <p:sp>
        <p:nvSpPr>
          <p:cNvPr id="156" name="Google Shape;156;p40"/>
          <p:cNvSpPr/>
          <p:nvPr/>
        </p:nvSpPr>
        <p:spPr>
          <a:xfrm>
            <a:off x="1101687" y="2049137"/>
            <a:ext cx="1608462" cy="539827"/>
          </a:xfrm>
          <a:custGeom>
            <a:rect b="b" l="l" r="r" t="t"/>
            <a:pathLst>
              <a:path extrusionOk="0" h="539827" w="1608462">
                <a:moveTo>
                  <a:pt x="0" y="539827"/>
                </a:moveTo>
                <a:lnTo>
                  <a:pt x="1608462" y="0"/>
                </a:lnTo>
              </a:path>
            </a:pathLst>
          </a:custGeom>
          <a:noFill/>
          <a:ln cap="flat" cmpd="sng" w="25400">
            <a:solidFill>
              <a:srgbClr val="FFFF00"/>
            </a:solidFill>
            <a:prstDash val="solid"/>
            <a:round/>
            <a:headEnd len="sm" w="sm" type="none"/>
            <a:tailEnd len="med" w="med" type="triangl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7" name="Google Shape;157;p40"/>
          <p:cNvSpPr/>
          <p:nvPr/>
        </p:nvSpPr>
        <p:spPr>
          <a:xfrm>
            <a:off x="1090670" y="2974554"/>
            <a:ext cx="1762699" cy="1330235"/>
          </a:xfrm>
          <a:custGeom>
            <a:rect b="b" l="l" r="r" t="t"/>
            <a:pathLst>
              <a:path extrusionOk="0" h="1330235" w="1762699">
                <a:moveTo>
                  <a:pt x="0" y="0"/>
                </a:moveTo>
                <a:cubicBezTo>
                  <a:pt x="315817" y="482906"/>
                  <a:pt x="631634" y="965812"/>
                  <a:pt x="925417" y="1178805"/>
                </a:cubicBezTo>
                <a:cubicBezTo>
                  <a:pt x="1219200" y="1391798"/>
                  <a:pt x="1490949" y="1334877"/>
                  <a:pt x="1762699" y="1277957"/>
                </a:cubicBezTo>
              </a:path>
            </a:pathLst>
          </a:custGeom>
          <a:no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onnectSecure">
  <a:themeElements>
    <a:clrScheme name="ConnectSecure">
      <a:dk1>
        <a:srgbClr val="0D313A"/>
      </a:dk1>
      <a:lt1>
        <a:srgbClr val="FFFFFF"/>
      </a:lt1>
      <a:dk2>
        <a:srgbClr val="414041"/>
      </a:dk2>
      <a:lt2>
        <a:srgbClr val="D7F5FF"/>
      </a:lt2>
      <a:accent1>
        <a:srgbClr val="005555"/>
      </a:accent1>
      <a:accent2>
        <a:srgbClr val="008383"/>
      </a:accent2>
      <a:accent3>
        <a:srgbClr val="F08A00"/>
      </a:accent3>
      <a:accent4>
        <a:srgbClr val="126FB6"/>
      </a:accent4>
      <a:accent5>
        <a:srgbClr val="932B69"/>
      </a:accent5>
      <a:accent6>
        <a:srgbClr val="B61201"/>
      </a:accent6>
      <a:hlink>
        <a:srgbClr val="116EB6"/>
      </a:hlink>
      <a:folHlink>
        <a:srgbClr val="942B6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2022-11-30T14:08:36Z</dcterms:created>
  <dc:creator>Scott Marshall</dc:creator>
</cp:coreProperties>
</file>