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79" r:id="rId2"/>
  </p:sldMasterIdLst>
  <p:notesMasterIdLst>
    <p:notesMasterId r:id="rId16"/>
  </p:notesMasterIdLst>
  <p:handoutMasterIdLst>
    <p:handoutMasterId r:id="rId17"/>
  </p:handoutMasterIdLst>
  <p:sldIdLst>
    <p:sldId id="567" r:id="rId3"/>
    <p:sldId id="729" r:id="rId4"/>
    <p:sldId id="731" r:id="rId5"/>
    <p:sldId id="733" r:id="rId6"/>
    <p:sldId id="722" r:id="rId7"/>
    <p:sldId id="723" r:id="rId8"/>
    <p:sldId id="724" r:id="rId9"/>
    <p:sldId id="734" r:id="rId10"/>
    <p:sldId id="732" r:id="rId11"/>
    <p:sldId id="726" r:id="rId12"/>
    <p:sldId id="727" r:id="rId13"/>
    <p:sldId id="728" r:id="rId14"/>
    <p:sldId id="667"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charset="0"/>
        <a:ea typeface="ＭＳ Ｐゴシック" charset="0"/>
        <a:cs typeface="Geneva" charset="0"/>
      </a:defRPr>
    </a:lvl1pPr>
    <a:lvl2pPr marL="457200" algn="l" rtl="0" fontAlgn="base">
      <a:spcBef>
        <a:spcPct val="0"/>
      </a:spcBef>
      <a:spcAft>
        <a:spcPct val="0"/>
      </a:spcAft>
      <a:defRPr sz="2400" kern="1200">
        <a:solidFill>
          <a:schemeClr val="tx1"/>
        </a:solidFill>
        <a:latin typeface="Tahoma" charset="0"/>
        <a:ea typeface="ＭＳ Ｐゴシック" charset="0"/>
        <a:cs typeface="Geneva" charset="0"/>
      </a:defRPr>
    </a:lvl2pPr>
    <a:lvl3pPr marL="914400" algn="l" rtl="0" fontAlgn="base">
      <a:spcBef>
        <a:spcPct val="0"/>
      </a:spcBef>
      <a:spcAft>
        <a:spcPct val="0"/>
      </a:spcAft>
      <a:defRPr sz="2400" kern="1200">
        <a:solidFill>
          <a:schemeClr val="tx1"/>
        </a:solidFill>
        <a:latin typeface="Tahoma" charset="0"/>
        <a:ea typeface="ＭＳ Ｐゴシック" charset="0"/>
        <a:cs typeface="Geneva" charset="0"/>
      </a:defRPr>
    </a:lvl3pPr>
    <a:lvl4pPr marL="1371600" algn="l" rtl="0" fontAlgn="base">
      <a:spcBef>
        <a:spcPct val="0"/>
      </a:spcBef>
      <a:spcAft>
        <a:spcPct val="0"/>
      </a:spcAft>
      <a:defRPr sz="2400" kern="1200">
        <a:solidFill>
          <a:schemeClr val="tx1"/>
        </a:solidFill>
        <a:latin typeface="Tahoma" charset="0"/>
        <a:ea typeface="ＭＳ Ｐゴシック" charset="0"/>
        <a:cs typeface="Geneva" charset="0"/>
      </a:defRPr>
    </a:lvl4pPr>
    <a:lvl5pPr marL="1828800" algn="l" rtl="0" fontAlgn="base">
      <a:spcBef>
        <a:spcPct val="0"/>
      </a:spcBef>
      <a:spcAft>
        <a:spcPct val="0"/>
      </a:spcAft>
      <a:defRPr sz="2400" kern="1200">
        <a:solidFill>
          <a:schemeClr val="tx1"/>
        </a:solidFill>
        <a:latin typeface="Tahoma" charset="0"/>
        <a:ea typeface="ＭＳ Ｐゴシック" charset="0"/>
        <a:cs typeface="Geneva" charset="0"/>
      </a:defRPr>
    </a:lvl5pPr>
    <a:lvl6pPr marL="2286000" algn="l" defTabSz="457200" rtl="0" eaLnBrk="1" latinLnBrk="0" hangingPunct="1">
      <a:defRPr sz="2400" kern="1200">
        <a:solidFill>
          <a:schemeClr val="tx1"/>
        </a:solidFill>
        <a:latin typeface="Tahoma" charset="0"/>
        <a:ea typeface="ＭＳ Ｐゴシック" charset="0"/>
        <a:cs typeface="Geneva" charset="0"/>
      </a:defRPr>
    </a:lvl6pPr>
    <a:lvl7pPr marL="2743200" algn="l" defTabSz="457200" rtl="0" eaLnBrk="1" latinLnBrk="0" hangingPunct="1">
      <a:defRPr sz="2400" kern="1200">
        <a:solidFill>
          <a:schemeClr val="tx1"/>
        </a:solidFill>
        <a:latin typeface="Tahoma" charset="0"/>
        <a:ea typeface="ＭＳ Ｐゴシック" charset="0"/>
        <a:cs typeface="Geneva" charset="0"/>
      </a:defRPr>
    </a:lvl7pPr>
    <a:lvl8pPr marL="3200400" algn="l" defTabSz="457200" rtl="0" eaLnBrk="1" latinLnBrk="0" hangingPunct="1">
      <a:defRPr sz="2400" kern="1200">
        <a:solidFill>
          <a:schemeClr val="tx1"/>
        </a:solidFill>
        <a:latin typeface="Tahoma" charset="0"/>
        <a:ea typeface="ＭＳ Ｐゴシック" charset="0"/>
        <a:cs typeface="Geneva" charset="0"/>
      </a:defRPr>
    </a:lvl8pPr>
    <a:lvl9pPr marL="3657600" algn="l" defTabSz="457200" rtl="0" eaLnBrk="1" latinLnBrk="0" hangingPunct="1">
      <a:defRPr sz="2400" kern="1200">
        <a:solidFill>
          <a:schemeClr val="tx1"/>
        </a:solidFill>
        <a:latin typeface="Tahoma" charset="0"/>
        <a:ea typeface="ＭＳ Ｐゴシック"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BD9"/>
    <a:srgbClr val="027AC4"/>
    <a:srgbClr val="010000"/>
    <a:srgbClr val="0099CC"/>
    <a:srgbClr val="13122E"/>
    <a:srgbClr val="000066"/>
    <a:srgbClr val="96CEE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4655" autoAdjust="0"/>
  </p:normalViewPr>
  <p:slideViewPr>
    <p:cSldViewPr snapToGrid="0">
      <p:cViewPr>
        <p:scale>
          <a:sx n="90" d="100"/>
          <a:sy n="90" d="100"/>
        </p:scale>
        <p:origin x="-1116"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04"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ahoma" charset="0"/>
                <a:ea typeface="Geneva" charset="0"/>
                <a:cs typeface="Geneva" charset="0"/>
              </a:defRPr>
            </a:lvl1pPr>
          </a:lstStyle>
          <a:p>
            <a:pPr>
              <a:defRPr/>
            </a:pPr>
            <a:endParaRPr lang="en-US" dirty="0"/>
          </a:p>
        </p:txBody>
      </p:sp>
      <p:sp>
        <p:nvSpPr>
          <p:cNvPr id="142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ahoma" charset="0"/>
                <a:ea typeface="Geneva" charset="0"/>
                <a:cs typeface="Geneva" charset="0"/>
              </a:defRPr>
            </a:lvl1pPr>
          </a:lstStyle>
          <a:p>
            <a:pPr>
              <a:defRPr/>
            </a:pPr>
            <a:endParaRPr lang="en-US" dirty="0"/>
          </a:p>
        </p:txBody>
      </p:sp>
      <p:sp>
        <p:nvSpPr>
          <p:cNvPr id="1423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ahoma" charset="0"/>
                <a:ea typeface="Geneva" charset="0"/>
                <a:cs typeface="Geneva" charset="0"/>
              </a:defRPr>
            </a:lvl1pPr>
          </a:lstStyle>
          <a:p>
            <a:pPr>
              <a:defRPr/>
            </a:pPr>
            <a:endParaRPr lang="en-US" dirty="0"/>
          </a:p>
        </p:txBody>
      </p:sp>
      <p:sp>
        <p:nvSpPr>
          <p:cNvPr id="142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fld id="{072ADFFE-042F-7243-9119-440C16FF1A79}" type="slidenum">
              <a:rPr lang="en-US"/>
              <a:pPr/>
              <a:t>‹#›</a:t>
            </a:fld>
            <a:endParaRPr lang="en-US" dirty="0"/>
          </a:p>
        </p:txBody>
      </p:sp>
    </p:spTree>
    <p:extLst>
      <p:ext uri="{BB962C8B-B14F-4D97-AF65-F5344CB8AC3E}">
        <p14:creationId xmlns:p14="http://schemas.microsoft.com/office/powerpoint/2010/main" val="197554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Tahoma" charset="0"/>
                <a:ea typeface="Geneva" charset="0"/>
                <a:cs typeface="Geneva" charset="0"/>
              </a:defRPr>
            </a:lvl1pPr>
          </a:lstStyle>
          <a:p>
            <a:pPr>
              <a:defRPr/>
            </a:pPr>
            <a:endParaRPr lang="en-US" dirty="0"/>
          </a:p>
        </p:txBody>
      </p:sp>
      <p:sp>
        <p:nvSpPr>
          <p:cNvPr id="6147" name="Rectangle 1027"/>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Tahoma" charset="0"/>
                <a:ea typeface="Geneva" charset="0"/>
                <a:cs typeface="Geneva" charset="0"/>
              </a:defRPr>
            </a:lvl1pPr>
          </a:lstStyle>
          <a:p>
            <a:pPr>
              <a:defRPr/>
            </a:pPr>
            <a:endParaRPr lang="en-US" dirty="0"/>
          </a:p>
        </p:txBody>
      </p:sp>
      <p:sp>
        <p:nvSpPr>
          <p:cNvPr id="48132"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1029"/>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1030"/>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Tahoma" charset="0"/>
                <a:ea typeface="Geneva" charset="0"/>
                <a:cs typeface="Geneva" charset="0"/>
              </a:defRPr>
            </a:lvl1pPr>
          </a:lstStyle>
          <a:p>
            <a:pPr>
              <a:defRPr/>
            </a:pPr>
            <a:endParaRPr lang="en-US" dirty="0"/>
          </a:p>
        </p:txBody>
      </p:sp>
      <p:sp>
        <p:nvSpPr>
          <p:cNvPr id="6151" name="Rectangle 1031"/>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vl1pPr>
          </a:lstStyle>
          <a:p>
            <a:fld id="{79A216ED-729E-A247-92FE-CE80D00CCDCC}" type="slidenum">
              <a:rPr lang="en-US"/>
              <a:pPr/>
              <a:t>‹#›</a:t>
            </a:fld>
            <a:endParaRPr lang="en-US" dirty="0"/>
          </a:p>
        </p:txBody>
      </p:sp>
    </p:spTree>
    <p:extLst>
      <p:ext uri="{BB962C8B-B14F-4D97-AF65-F5344CB8AC3E}">
        <p14:creationId xmlns:p14="http://schemas.microsoft.com/office/powerpoint/2010/main" val="206821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ahoma" charset="0"/>
        <a:ea typeface="MS PGothic" pitchFamily="34" charset="-128"/>
        <a:cs typeface="Geneva" charset="0"/>
      </a:defRPr>
    </a:lvl2pPr>
    <a:lvl3pPr marL="914400" algn="l" rtl="0" eaLnBrk="0" fontAlgn="base" hangingPunct="0">
      <a:spcBef>
        <a:spcPct val="30000"/>
      </a:spcBef>
      <a:spcAft>
        <a:spcPct val="0"/>
      </a:spcAft>
      <a:defRPr sz="1200" kern="1200">
        <a:solidFill>
          <a:schemeClr val="tx1"/>
        </a:solidFill>
        <a:latin typeface="Tahoma" charset="0"/>
        <a:ea typeface="MS PGothic" pitchFamily="34" charset="-128"/>
        <a:cs typeface="Geneva" charset="0"/>
      </a:defRPr>
    </a:lvl3pPr>
    <a:lvl4pPr marL="1371600" algn="l" rtl="0" eaLnBrk="0" fontAlgn="base" hangingPunct="0">
      <a:spcBef>
        <a:spcPct val="30000"/>
      </a:spcBef>
      <a:spcAft>
        <a:spcPct val="0"/>
      </a:spcAft>
      <a:defRPr sz="1200" kern="1200">
        <a:solidFill>
          <a:schemeClr val="tx1"/>
        </a:solidFill>
        <a:latin typeface="Tahoma" charset="0"/>
        <a:ea typeface="MS PGothic" pitchFamily="34" charset="-128"/>
        <a:cs typeface="Geneva" charset="0"/>
      </a:defRPr>
    </a:lvl4pPr>
    <a:lvl5pPr marL="1828800" algn="l" rtl="0" eaLnBrk="0" fontAlgn="base" hangingPunct="0">
      <a:spcBef>
        <a:spcPct val="30000"/>
      </a:spcBef>
      <a:spcAft>
        <a:spcPct val="0"/>
      </a:spcAft>
      <a:defRPr sz="1200" kern="1200">
        <a:solidFill>
          <a:schemeClr val="tx1"/>
        </a:solidFill>
        <a:latin typeface="Tahoma" charset="0"/>
        <a:ea typeface="MS PGothic" pitchFamily="34"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endParaRPr lang="en-US" dirty="0"/>
          </a:p>
          <a:p>
            <a:pPr marL="231775" indent="-231775">
              <a:buFontTx/>
              <a:buChar char="•"/>
            </a:pPr>
            <a:endParaRPr lang="en-US" dirty="0"/>
          </a:p>
          <a:p>
            <a:pPr marL="231775" indent="-231775"/>
            <a:endParaRPr lang="en-US" dirty="0"/>
          </a:p>
          <a:p>
            <a:pPr marL="231775" indent="-231775"/>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a:t>
            </a:r>
            <a:r>
              <a:rPr lang="en-US" baseline="0" dirty="0" smtClean="0"/>
              <a:t> </a:t>
            </a:r>
            <a:r>
              <a:rPr lang="en-US" baseline="0" dirty="0" err="1" smtClean="0"/>
              <a:t>Mgmt</a:t>
            </a:r>
            <a:r>
              <a:rPr lang="en-US" baseline="0" dirty="0" smtClean="0"/>
              <a:t> / CE / CS</a:t>
            </a:r>
            <a:endParaRPr lang="en-US" dirty="0"/>
          </a:p>
        </p:txBody>
      </p:sp>
      <p:sp>
        <p:nvSpPr>
          <p:cNvPr id="4" name="Slide Number Placeholder 3"/>
          <p:cNvSpPr>
            <a:spLocks noGrp="1"/>
          </p:cNvSpPr>
          <p:nvPr>
            <p:ph type="sldNum" sz="quarter" idx="10"/>
          </p:nvPr>
        </p:nvSpPr>
        <p:spPr/>
        <p:txBody>
          <a:bodyPr/>
          <a:lstStyle/>
          <a:p>
            <a:fld id="{30CCDA47-19AB-4882-B8F0-8C32B2CA328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0879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a:t>
            </a:r>
            <a:r>
              <a:rPr lang="en-US" baseline="0" dirty="0" smtClean="0"/>
              <a:t> couple important points I would like to mention as you get to know Fiberlink and our MaaS360 , Mobility-as-a-Service 360 Platform.</a:t>
            </a:r>
          </a:p>
          <a:p>
            <a:endParaRPr lang="en-US" dirty="0" smtClean="0"/>
          </a:p>
          <a:p>
            <a:pPr marL="228600" indent="-228600">
              <a:buAutoNum type="arabicPeriod"/>
            </a:pPr>
            <a:r>
              <a:rPr lang="en-US" dirty="0" smtClean="0"/>
              <a:t>We are not a new</a:t>
            </a:r>
            <a:r>
              <a:rPr lang="en-US" baseline="0" dirty="0" smtClean="0"/>
              <a:t> start-up company. We have been around for about 20 years with a passion and focus to solving mobility challenges. We are not going away anytime soon.</a:t>
            </a:r>
          </a:p>
          <a:p>
            <a:pPr marL="228600" indent="-228600">
              <a:buAutoNum type="arabicPeriod"/>
            </a:pPr>
            <a:r>
              <a:rPr lang="en-US" baseline="0" dirty="0" smtClean="0"/>
              <a:t>We have an established record for solving these challenges for some of the largest and smallest companies in the world. A small sampling are on this slide however, we cover all verticals and organizations. We know how to manage projects and deployments with you.</a:t>
            </a:r>
          </a:p>
          <a:p>
            <a:pPr marL="228600" indent="-228600">
              <a:buAutoNum type="arabicPeriod"/>
            </a:pPr>
            <a:r>
              <a:rPr lang="en-US" baseline="0" dirty="0" smtClean="0"/>
              <a:t>Our SaaS-Based Multi-Tenant Platform Architecture allows us to be economical to organizations with 50 devices or provide unlimited scaling for companies which have over 50,000 thousand devices. We currently have over 1 Million devices under management. We have a world class data center and partner with other world class providers for failover and disaster recover. </a:t>
            </a:r>
          </a:p>
          <a:p>
            <a:pPr marL="228600" indent="-228600">
              <a:buAutoNum type="arabicPeriod"/>
            </a:pPr>
            <a:r>
              <a:rPr lang="en-US" baseline="0" dirty="0" smtClean="0"/>
              <a:t>We have a mature support model with dedicated resources from presales through post sales implementation.  Maintenance and 24x7 support are always free as part of our service. We actually care and want you to be successful with  achieving your goals.</a:t>
            </a:r>
          </a:p>
          <a:p>
            <a:pPr marL="228600" indent="-228600">
              <a:buNone/>
            </a:pPr>
            <a:endParaRPr lang="en-US" dirty="0"/>
          </a:p>
        </p:txBody>
      </p:sp>
      <p:sp>
        <p:nvSpPr>
          <p:cNvPr id="4" name="Slide Number Placeholder 3"/>
          <p:cNvSpPr>
            <a:spLocks noGrp="1"/>
          </p:cNvSpPr>
          <p:nvPr>
            <p:ph type="sldNum" sz="quarter" idx="10"/>
          </p:nvPr>
        </p:nvSpPr>
        <p:spPr/>
        <p:txBody>
          <a:bodyPr/>
          <a:lstStyle/>
          <a:p>
            <a:fld id="{F1EAD5EF-39C8-4076-BAA3-A40EE5E86F6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Fiberlink recognizes that as a trusted provider of security and secure mobility services it must meet high standards of operational security.</a:t>
            </a:r>
          </a:p>
          <a:p>
            <a:endParaRPr lang="en-US" sz="1200" b="1" kern="1200" cap="all"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FISMA Authority to Operate (ATO)</a:t>
            </a:r>
          </a:p>
          <a:p>
            <a:endParaRPr lang="en-US" sz="1200" b="1" kern="1200" cap="all"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MaaS360 by Fiberlink went through the C&amp;A process in 2011 to become FISMA certified.  MaaS360 was chosen by GSA (General Services Administration) as one of three cloud service providers to go through the certification process this year.  The process included an audit showing adherence to the NIST SP800-53R3 guidelines.  Fiberlink went a step further and asked the auditors to also include the proposed FedRAMP requirements, which are special additions to the NIST guideline specifically for cloud service providers. In addition to the overall audit, Fiberlink has to give quarterly updates to GSA showing Continuous Monitoring of our systems as well as audits and penetration tests.</a:t>
            </a:r>
          </a:p>
          <a:p>
            <a:endParaRPr lang="en-US" dirty="0" smtClean="0"/>
          </a:p>
          <a:p>
            <a:r>
              <a:rPr lang="en-US" sz="1200" b="1" kern="1200" cap="all" dirty="0" smtClean="0">
                <a:solidFill>
                  <a:schemeClr val="tx1"/>
                </a:solidFill>
                <a:effectLst/>
                <a:latin typeface="+mn-lt"/>
                <a:ea typeface="+mn-ea"/>
                <a:cs typeface="+mn-cs"/>
              </a:rPr>
              <a:t>SOC-2 Type II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2011 the AICPA changed their auditing standards retiring the SAS-70 standard. In its place, Fiberlink has adopted the SOC-2 Type-II audit as the standard going forward.  Fiberlink had E&amp;Y perform our first SOC-2 assessment in 2011 with positive results.  The SOC-2 audit covers security, availability, processing integrity, confidentiality, and privacy.</a:t>
            </a:r>
          </a:p>
          <a:p>
            <a:endParaRPr lang="en-US" dirty="0"/>
          </a:p>
        </p:txBody>
      </p:sp>
      <p:sp>
        <p:nvSpPr>
          <p:cNvPr id="4" name="Slide Number Placeholder 3"/>
          <p:cNvSpPr>
            <a:spLocks noGrp="1"/>
          </p:cNvSpPr>
          <p:nvPr>
            <p:ph type="sldNum" sz="quarter" idx="10"/>
          </p:nvPr>
        </p:nvSpPr>
        <p:spPr/>
        <p:txBody>
          <a:bodyPr/>
          <a:lstStyle/>
          <a:p>
            <a:fld id="{F1EAD5EF-39C8-4076-BAA3-A40EE5E86F64}" type="slidenum">
              <a:rPr lang="en-US" smtClean="0"/>
              <a:pPr/>
              <a:t>5</a:t>
            </a:fld>
            <a:endParaRPr lang="en-US" dirty="0"/>
          </a:p>
        </p:txBody>
      </p:sp>
    </p:spTree>
    <p:extLst>
      <p:ext uri="{BB962C8B-B14F-4D97-AF65-F5344CB8AC3E}">
        <p14:creationId xmlns:p14="http://schemas.microsoft.com/office/powerpoint/2010/main" val="275734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ln/>
        </p:spPr>
      </p:sp>
      <p:sp>
        <p:nvSpPr>
          <p:cNvPr id="2969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dirty="0" smtClean="0"/>
              <a:t>Sparklers:</a:t>
            </a:r>
          </a:p>
          <a:p>
            <a:pPr eaLnBrk="1"/>
            <a:endParaRPr lang="en-US" dirty="0" smtClean="0"/>
          </a:p>
          <a:p>
            <a:pPr eaLnBrk="1"/>
            <a:r>
              <a:rPr lang="en-US" dirty="0" smtClean="0"/>
              <a:t>What is “Instant Enterprise Device Management?”</a:t>
            </a:r>
          </a:p>
          <a:p>
            <a:pPr eaLnBrk="1"/>
            <a:endParaRPr lang="en-US" dirty="0" smtClean="0"/>
          </a:p>
          <a:p>
            <a:pPr eaLnBrk="1"/>
            <a:r>
              <a:rPr lang="en-US" dirty="0" smtClean="0"/>
              <a:t>Simply said….A business…</a:t>
            </a:r>
          </a:p>
          <a:p>
            <a:pPr eaLnBrk="1"/>
            <a:endParaRPr lang="en-US" dirty="0" smtClean="0"/>
          </a:p>
          <a:p>
            <a:pPr eaLnBrk="1"/>
            <a:r>
              <a:rPr lang="en-US" dirty="0" smtClean="0"/>
              <a:t>Truly 5 minutes and there are no strings attached or this isn’t a demo that they gets more complicated when you actually buy the product…</a:t>
            </a:r>
          </a:p>
          <a:p>
            <a:pPr eaLnBrk="1"/>
            <a:endParaRPr lang="en-US" dirty="0" smtClean="0"/>
          </a:p>
          <a:p>
            <a:pPr eaLnBrk="1"/>
            <a:r>
              <a:rPr lang="en-US" dirty="0" smtClean="0"/>
              <a:t>No..No…No</a:t>
            </a:r>
          </a:p>
          <a:p>
            <a:pPr eaLnBrk="1"/>
            <a:endParaRPr lang="en-US" dirty="0" smtClean="0"/>
          </a:p>
          <a:p>
            <a:pPr eaLnBrk="1"/>
            <a:r>
              <a:rPr lang="en-US" dirty="0" smtClean="0"/>
              <a:t>Pricing</a:t>
            </a:r>
          </a:p>
          <a:p>
            <a:pPr eaLnBrk="1"/>
            <a:endParaRPr lang="en-US" dirty="0" smtClean="0"/>
          </a:p>
          <a:p>
            <a:pPr eaLnBrk="1"/>
            <a:r>
              <a:rPr lang="en-US" dirty="0" smtClean="0"/>
              <a:t>We like to refer to ourselves as the "fastest MDM solution out there”</a:t>
            </a:r>
          </a:p>
          <a:p>
            <a:pPr eaLnBrk="1"/>
            <a:endParaRPr lang="en-US" dirty="0" smtClean="0"/>
          </a:p>
          <a:p>
            <a:pPr eaLnBrk="1"/>
            <a:r>
              <a:rPr lang="en-US" dirty="0" smtClean="0"/>
              <a:t>If you have one takeaway today - In a nutshell, it’s easy</a:t>
            </a:r>
          </a:p>
          <a:p>
            <a:pPr eaLnBrk="1">
              <a:buFontTx/>
              <a:buNone/>
            </a:pPr>
            <a:endParaRPr lang="en-US" dirty="0" smtClean="0">
              <a:ea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MaaS360 enables</a:t>
            </a:r>
            <a:r>
              <a:rPr lang="en-US" baseline="0" dirty="0" smtClean="0"/>
              <a:t> you to support the entire enterprise mobility lifecycle, from provisioning to configuration management, compliance and security, app and document management, support, expense management, and reporting.</a:t>
            </a:r>
            <a:endParaRPr lang="en-US" dirty="0"/>
          </a:p>
        </p:txBody>
      </p:sp>
      <p:sp>
        <p:nvSpPr>
          <p:cNvPr id="4" name="Slide Number Placeholder 3"/>
          <p:cNvSpPr>
            <a:spLocks noGrp="1"/>
          </p:cNvSpPr>
          <p:nvPr>
            <p:ph type="sldNum" sz="quarter" idx="10"/>
          </p:nvPr>
        </p:nvSpPr>
        <p:spPr/>
        <p:txBody>
          <a:bodyPr/>
          <a:lstStyle/>
          <a:p>
            <a:fld id="{F1EAD5EF-39C8-4076-BAA3-A40EE5E86F64}" type="slidenum">
              <a:rPr lang="en-US" smtClean="0"/>
              <a:pPr/>
              <a:t>7</a:t>
            </a:fld>
            <a:endParaRPr lang="en-US" dirty="0"/>
          </a:p>
        </p:txBody>
      </p:sp>
    </p:spTree>
    <p:extLst>
      <p:ext uri="{BB962C8B-B14F-4D97-AF65-F5344CB8AC3E}">
        <p14:creationId xmlns:p14="http://schemas.microsoft.com/office/powerpoint/2010/main" val="177696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dirty="0" smtClean="0"/>
              <a:t>Here is how MaaS360 really integrates with mobile devices from both an MDM and a messaging perspective.</a:t>
            </a:r>
          </a:p>
          <a:p>
            <a:pPr>
              <a:defRPr/>
            </a:pPr>
            <a:endParaRPr lang="en-US" dirty="0" smtClean="0"/>
          </a:p>
          <a:p>
            <a:pPr>
              <a:defRPr/>
            </a:pPr>
            <a:r>
              <a:rPr lang="en-US" dirty="0" smtClean="0"/>
              <a:t>Email:</a:t>
            </a:r>
          </a:p>
          <a:p>
            <a:pPr>
              <a:defRPr/>
            </a:pPr>
            <a:r>
              <a:rPr lang="en-US" dirty="0" smtClean="0"/>
              <a:t>The red lines in this diagram indicate the flow of email, contact &amp; calendar data between your messaging server and your employees mobile devices. This is the confidential data that is most important to protect.</a:t>
            </a:r>
          </a:p>
          <a:p>
            <a:pPr>
              <a:defRPr/>
            </a:pPr>
            <a:r>
              <a:rPr lang="en-US" dirty="0" smtClean="0"/>
              <a:t>Your messaging server should always be configured to use SSL when transferring email to mobile devices. This insures that the data is encrypted in transit to and from the mobile device.</a:t>
            </a:r>
          </a:p>
          <a:p>
            <a:pPr>
              <a:defRPr/>
            </a:pPr>
            <a:r>
              <a:rPr lang="en-US" dirty="0" smtClean="0"/>
              <a:t>Securing data at rest on the mobile device can easily be accomplished by enabling device-level encryption (supported by all </a:t>
            </a:r>
            <a:r>
              <a:rPr lang="en-US" dirty="0" err="1" smtClean="0"/>
              <a:t>iOS</a:t>
            </a:r>
            <a:r>
              <a:rPr lang="en-US" dirty="0" smtClean="0"/>
              <a:t> devices and some Android devices) or through the use of a third-party email application that supports encryption (like </a:t>
            </a:r>
            <a:r>
              <a:rPr lang="en-US" dirty="0" err="1" smtClean="0"/>
              <a:t>TouchDown</a:t>
            </a:r>
            <a:r>
              <a:rPr lang="en-US" dirty="0" smtClean="0"/>
              <a:t> for Android). </a:t>
            </a:r>
            <a:endParaRPr lang="en-US" dirty="0"/>
          </a:p>
          <a:p>
            <a:pPr>
              <a:defRPr/>
            </a:pPr>
            <a:r>
              <a:rPr lang="en-US" dirty="0" smtClean="0"/>
              <a:t>Don’t forget about employee satisfaction and productivity. Employees typically prefer to use the native email client that comes with their device. Transporting email through third-party servers and networks not only adds additional security vulnerabilities but these networks can also leave you at risk for an email outage affecting all your mobile users (think recent </a:t>
            </a:r>
            <a:r>
              <a:rPr lang="en-US" dirty="0"/>
              <a:t>R</a:t>
            </a:r>
            <a:r>
              <a:rPr lang="en-US" dirty="0" smtClean="0"/>
              <a:t>IM outages).</a:t>
            </a:r>
          </a:p>
          <a:p>
            <a:pPr>
              <a:defRPr/>
            </a:pPr>
            <a:r>
              <a:rPr lang="en-US" dirty="0" smtClean="0"/>
              <a:t>Notice that MaaS360 is NEVER in the flow of any email, that means that MaaS360 doesn’t add additional security vulnerabilities and can not impact the productivity of your end users.</a:t>
            </a:r>
          </a:p>
          <a:p>
            <a:pPr>
              <a:defRPr/>
            </a:pPr>
            <a:endParaRPr lang="en-US" dirty="0" smtClean="0"/>
          </a:p>
          <a:p>
            <a:pPr>
              <a:defRPr/>
            </a:pPr>
            <a:r>
              <a:rPr lang="en-US" dirty="0" smtClean="0"/>
              <a:t>MDM:</a:t>
            </a:r>
          </a:p>
          <a:p>
            <a:pPr>
              <a:defRPr/>
            </a:pPr>
            <a:r>
              <a:rPr lang="en-US" dirty="0" smtClean="0"/>
              <a:t>The blue lines indicate the flow of mobile device management commands  and responses between MaaS360 and the mobile devices. Notice that MDM commands can be sent to </a:t>
            </a:r>
            <a:r>
              <a:rPr lang="en-US" dirty="0" err="1" smtClean="0"/>
              <a:t>iOS</a:t>
            </a:r>
            <a:r>
              <a:rPr lang="en-US" dirty="0" smtClean="0"/>
              <a:t> and Android devices via your companies messaging server (via ActiveSync) or can be sent directly from  MaaS360 to </a:t>
            </a:r>
            <a:r>
              <a:rPr lang="en-US" dirty="0" err="1" smtClean="0"/>
              <a:t>iOS</a:t>
            </a:r>
            <a:r>
              <a:rPr lang="en-US" dirty="0" smtClean="0"/>
              <a:t> and Android devices via Apple’s Push Notification Service (APNS) or Google’s  Cloud To Device Messaging (C2DM) service.</a:t>
            </a:r>
            <a:endParaRPr lang="en-US" dirty="0"/>
          </a:p>
          <a:p>
            <a:pPr>
              <a:defRPr/>
            </a:pPr>
            <a:r>
              <a:rPr lang="en-US" dirty="0" smtClean="0"/>
              <a:t>It is always better to manage </a:t>
            </a:r>
            <a:r>
              <a:rPr lang="en-US" dirty="0" err="1" smtClean="0"/>
              <a:t>iOS</a:t>
            </a:r>
            <a:r>
              <a:rPr lang="en-US" dirty="0" smtClean="0"/>
              <a:t> and Android devices via APNS and C2DM than ActiveSync. Both the breadth and sophistication of the management and security features available via APNS and C2DM far surpass what is supported via ActiveSync. Of course, ActiveSync is still available via MaaS360 for managing legacy devices like Windows Mobile and </a:t>
            </a:r>
            <a:r>
              <a:rPr lang="en-US" dirty="0" err="1" smtClean="0"/>
              <a:t>WebOS</a:t>
            </a:r>
            <a:r>
              <a:rPr lang="en-US" dirty="0" smtClean="0"/>
              <a:t>.</a:t>
            </a:r>
          </a:p>
          <a:p>
            <a:pPr>
              <a:defRPr/>
            </a:pPr>
            <a:r>
              <a:rPr lang="en-US" dirty="0" smtClean="0"/>
              <a:t>Finally, the BlackBerry is still the mobile device of choice for many organizations. </a:t>
            </a:r>
            <a:r>
              <a:rPr lang="en-US" dirty="0"/>
              <a:t>M</a:t>
            </a:r>
            <a:r>
              <a:rPr lang="en-US" dirty="0" smtClean="0"/>
              <a:t>aaS360 can manage and secure your BlackBerry devices through integration with your BlackBerry Enterprise Server.</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DF4416AA-3652-484B-B6F9-C67F365DB3C9}"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n-US" dirty="0" smtClean="0">
                <a:latin typeface="Tahoma" charset="0"/>
                <a:ea typeface="Geneva" charset="0"/>
              </a:rPr>
              <a:t>Customers</a:t>
            </a:r>
            <a:r>
              <a:rPr lang="en-US" baseline="0" dirty="0" smtClean="0">
                <a:latin typeface="Tahoma" charset="0"/>
                <a:ea typeface="Geneva" charset="0"/>
              </a:rPr>
              <a:t> we speak with are usually looking for basic security and management right off the bat. These are the must have abilities. Like being able to remotely locate and wipe a lost or stolen device. The ability to understand if a device is rooted / jailbroken. Even having the ability to manage Wi-Fi profiles.  Having the ability and tool for real-time deployment, reporting and actions.</a:t>
            </a:r>
          </a:p>
          <a:p>
            <a:pPr eaLnBrk="1"/>
            <a:endParaRPr lang="en-US" baseline="0" dirty="0" smtClean="0">
              <a:latin typeface="Tahoma" charset="0"/>
              <a:ea typeface="Geneva" charset="0"/>
            </a:endParaRPr>
          </a:p>
          <a:p>
            <a:pPr eaLnBrk="1"/>
            <a:r>
              <a:rPr lang="en-US" baseline="0" dirty="0" smtClean="0">
                <a:latin typeface="Tahoma" charset="0"/>
                <a:ea typeface="Geneva" charset="0"/>
              </a:rPr>
              <a:t>(Mention some others from the list)</a:t>
            </a:r>
          </a:p>
          <a:p>
            <a:pPr eaLnBrk="1"/>
            <a:endParaRPr lang="en-US" baseline="0" dirty="0" smtClean="0">
              <a:latin typeface="Tahoma" charset="0"/>
              <a:ea typeface="Geneva" charset="0"/>
            </a:endParaRPr>
          </a:p>
          <a:p>
            <a:pPr eaLnBrk="1"/>
            <a:r>
              <a:rPr lang="en-US" baseline="0" dirty="0" smtClean="0">
                <a:latin typeface="Tahoma" charset="0"/>
                <a:ea typeface="Geneva" charset="0"/>
              </a:rPr>
              <a:t>Then, the desire to implement more advanced management capabilities comes into play. This includes the ability to deploy applications, distribute documents to your sales force or other groups, even create rules which govern the device. A common rule we hear about is setting  up restrictions if a user has installed an application which is not authorized by IT. For an iOS device, there is no actually way to force the user to uninstall the application. Using our rules based engine, you can automatically message the user to remove the application. If they do not, their corporate access is taken away.</a:t>
            </a:r>
          </a:p>
          <a:p>
            <a:pPr eaLnBrk="1"/>
            <a:r>
              <a:rPr lang="en-US" baseline="0" dirty="0" smtClean="0">
                <a:latin typeface="Tahoma" charset="0"/>
                <a:ea typeface="Geneva" charset="0"/>
              </a:rPr>
              <a:t> </a:t>
            </a:r>
          </a:p>
          <a:p>
            <a:pPr eaLnBrk="1"/>
            <a:r>
              <a:rPr lang="en-US" baseline="0" dirty="0" smtClean="0">
                <a:latin typeface="Tahoma" charset="0"/>
                <a:ea typeface="Geneva" charset="0"/>
              </a:rPr>
              <a:t>MaaS360 allows for the progression of features in a seamless fashion.  Providing what you need now and allowing you to be prepared for the next generation of support. (Application storefront is a good example of this)</a:t>
            </a:r>
            <a:endParaRPr lang="en-US" dirty="0" smtClean="0">
              <a:latin typeface="Tahoma" charset="0"/>
              <a:ea typeface="Genev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quick breakdown of the advanced</a:t>
            </a:r>
            <a:r>
              <a:rPr lang="en-US" baseline="0" dirty="0" smtClean="0"/>
              <a:t> features we offer by Operating System. Please keep in mind that we can provide management of any device which leverages ActiveSync or Lotus Traveler. This includes Windows mobile, Windows 7 Phone, Symbian, and even WebOS. </a:t>
            </a:r>
            <a:endParaRPr lang="en-US" dirty="0"/>
          </a:p>
        </p:txBody>
      </p:sp>
      <p:sp>
        <p:nvSpPr>
          <p:cNvPr id="4" name="Slide Number Placeholder 3"/>
          <p:cNvSpPr>
            <a:spLocks noGrp="1"/>
          </p:cNvSpPr>
          <p:nvPr>
            <p:ph type="sldNum" sz="quarter" idx="10"/>
          </p:nvPr>
        </p:nvSpPr>
        <p:spPr/>
        <p:txBody>
          <a:bodyPr/>
          <a:lstStyle/>
          <a:p>
            <a:fld id="{F1EAD5EF-39C8-4076-BAA3-A40EE5E86F64}"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304800" y="6400800"/>
            <a:ext cx="213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Geneva" charset="0"/>
              </a:defRPr>
            </a:lvl1pPr>
            <a:lvl2pPr marL="742950" indent="-285750" eaLnBrk="0" hangingPunct="0">
              <a:defRPr sz="2400">
                <a:solidFill>
                  <a:schemeClr val="tx1"/>
                </a:solidFill>
                <a:latin typeface="Tahoma" charset="0"/>
                <a:ea typeface="Geneva" charset="0"/>
                <a:cs typeface="Geneva" charset="0"/>
              </a:defRPr>
            </a:lvl2pPr>
            <a:lvl3pPr marL="1143000" indent="-228600" eaLnBrk="0" hangingPunct="0">
              <a:defRPr sz="2400">
                <a:solidFill>
                  <a:schemeClr val="tx1"/>
                </a:solidFill>
                <a:latin typeface="Tahoma" charset="0"/>
                <a:ea typeface="Geneva" charset="0"/>
                <a:cs typeface="Geneva" charset="0"/>
              </a:defRPr>
            </a:lvl3pPr>
            <a:lvl4pPr marL="1600200" indent="-228600" eaLnBrk="0" hangingPunct="0">
              <a:defRPr sz="2400">
                <a:solidFill>
                  <a:schemeClr val="tx1"/>
                </a:solidFill>
                <a:latin typeface="Tahoma" charset="0"/>
                <a:ea typeface="Geneva" charset="0"/>
                <a:cs typeface="Geneva" charset="0"/>
              </a:defRPr>
            </a:lvl4pPr>
            <a:lvl5pPr marL="2057400" indent="-228600" eaLnBrk="0" hangingPunct="0">
              <a:defRPr sz="2400">
                <a:solidFill>
                  <a:schemeClr val="tx1"/>
                </a:solidFill>
                <a:latin typeface="Tahoma"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Tahoma"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Tahoma"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Tahoma"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Tahoma" charset="0"/>
                <a:ea typeface="Geneva" charset="0"/>
                <a:cs typeface="Geneva" charset="0"/>
              </a:defRPr>
            </a:lvl9pPr>
          </a:lstStyle>
          <a:p>
            <a:pPr algn="r"/>
            <a:r>
              <a:rPr lang="en-US" sz="800" dirty="0">
                <a:solidFill>
                  <a:srgbClr val="292929"/>
                </a:solidFill>
              </a:rPr>
              <a:t>© </a:t>
            </a:r>
            <a:r>
              <a:rPr lang="en-US" sz="800" dirty="0" smtClean="0">
                <a:solidFill>
                  <a:srgbClr val="292929"/>
                </a:solidFill>
              </a:rPr>
              <a:t>2012 </a:t>
            </a:r>
            <a:r>
              <a:rPr lang="en-US" sz="800" dirty="0">
                <a:solidFill>
                  <a:srgbClr val="292929"/>
                </a:solidFill>
              </a:rPr>
              <a:t>Fiberlink Communications</a:t>
            </a:r>
          </a:p>
        </p:txBody>
      </p:sp>
      <p:pic>
        <p:nvPicPr>
          <p:cNvPr id="4" name="Picture 19" descr="MaaS360_logo_byFiber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427038"/>
            <a:ext cx="18700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Rectangle 15"/>
          <p:cNvSpPr>
            <a:spLocks noGrp="1" noChangeArrowheads="1"/>
          </p:cNvSpPr>
          <p:nvPr>
            <p:ph type="ctrTitle" sz="quarter"/>
          </p:nvPr>
        </p:nvSpPr>
        <p:spPr>
          <a:xfrm>
            <a:off x="3581400" y="1349375"/>
            <a:ext cx="5334000" cy="1470025"/>
          </a:xfrm>
        </p:spPr>
        <p:txBody>
          <a:bodyPr/>
          <a:lstStyle>
            <a:lvl1pPr algn="ctr">
              <a:buFont typeface="Tahoma" charset="0"/>
              <a:buNone/>
              <a:defRPr sz="2900"/>
            </a:lvl1pPr>
          </a:lstStyle>
          <a:p>
            <a:r>
              <a:rPr lang="en-US"/>
              <a:t>Click to edit Master title style</a:t>
            </a:r>
          </a:p>
        </p:txBody>
      </p:sp>
    </p:spTree>
    <p:extLst>
      <p:ext uri="{BB962C8B-B14F-4D97-AF65-F5344CB8AC3E}">
        <p14:creationId xmlns:p14="http://schemas.microsoft.com/office/powerpoint/2010/main" val="401032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C78A94A-305B-354F-96AE-18E8921C0CAB}" type="slidenum">
              <a:rPr lang="en-US"/>
              <a:pPr/>
              <a:t>‹#›</a:t>
            </a:fld>
            <a:endParaRPr lang="en-US" dirty="0"/>
          </a:p>
        </p:txBody>
      </p:sp>
    </p:spTree>
    <p:extLst>
      <p:ext uri="{BB962C8B-B14F-4D97-AF65-F5344CB8AC3E}">
        <p14:creationId xmlns:p14="http://schemas.microsoft.com/office/powerpoint/2010/main" val="353440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BA9C4F4-B8FE-7340-A559-A631B617B5CA}" type="slidenum">
              <a:rPr lang="en-US"/>
              <a:pPr/>
              <a:t>‹#›</a:t>
            </a:fld>
            <a:endParaRPr lang="en-US" dirty="0"/>
          </a:p>
        </p:txBody>
      </p:sp>
    </p:spTree>
    <p:extLst>
      <p:ext uri="{BB962C8B-B14F-4D97-AF65-F5344CB8AC3E}">
        <p14:creationId xmlns:p14="http://schemas.microsoft.com/office/powerpoint/2010/main" val="208592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8001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771900"/>
            <a:ext cx="8001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23E26738-8B97-D541-B5CF-C4056CA66ED9}" type="slidenum">
              <a:rPr lang="en-US"/>
              <a:pPr/>
              <a:t>‹#›</a:t>
            </a:fld>
            <a:endParaRPr lang="en-US" dirty="0"/>
          </a:p>
        </p:txBody>
      </p:sp>
    </p:spTree>
    <p:extLst>
      <p:ext uri="{BB962C8B-B14F-4D97-AF65-F5344CB8AC3E}">
        <p14:creationId xmlns:p14="http://schemas.microsoft.com/office/powerpoint/2010/main" val="19522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8001000" cy="46482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fld id="{BEF892BE-2B65-3942-8398-96A124D6D4C9}" type="slidenum">
              <a:rPr lang="en-US"/>
              <a:pPr/>
              <a:t>‹#›</a:t>
            </a:fld>
            <a:endParaRPr lang="en-US" dirty="0"/>
          </a:p>
        </p:txBody>
      </p:sp>
    </p:spTree>
    <p:extLst>
      <p:ext uri="{BB962C8B-B14F-4D97-AF65-F5344CB8AC3E}">
        <p14:creationId xmlns:p14="http://schemas.microsoft.com/office/powerpoint/2010/main" val="219778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fld id="{6DDB4677-FEED-4A4A-9036-DDFB9709CBED}" type="datetimeFigureOut">
              <a:rPr lang="en-US"/>
              <a:pPr/>
              <a:t>7/31/2012</a:t>
            </a:fld>
            <a:endParaRPr lang="en-US" dirty="0"/>
          </a:p>
        </p:txBody>
      </p:sp>
      <p:sp>
        <p:nvSpPr>
          <p:cNvPr id="5"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fld id="{3E42ECAA-4ACF-F849-8431-D7807646758E}" type="slidenum">
              <a:rPr lang="en-US"/>
              <a:pPr/>
              <a:t>‹#›</a:t>
            </a:fld>
            <a:endParaRPr lang="en-US" dirty="0"/>
          </a:p>
        </p:txBody>
      </p:sp>
    </p:spTree>
    <p:extLst>
      <p:ext uri="{BB962C8B-B14F-4D97-AF65-F5344CB8AC3E}">
        <p14:creationId xmlns:p14="http://schemas.microsoft.com/office/powerpoint/2010/main" val="56946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fld id="{999FFF89-8911-734C-A92C-E37278973B54}" type="datetimeFigureOut">
              <a:rPr lang="en-US"/>
              <a:pPr/>
              <a:t>7/31/2012</a:t>
            </a:fld>
            <a:endParaRPr lang="en-US" dirty="0"/>
          </a:p>
        </p:txBody>
      </p:sp>
      <p:sp>
        <p:nvSpPr>
          <p:cNvPr id="6"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0" hangingPunct="0">
              <a:defRPr/>
            </a:lvl1pPr>
          </a:lstStyle>
          <a:p>
            <a:fld id="{9189B42F-AB61-6A45-B316-BB3F37045D5D}" type="slidenum">
              <a:rPr lang="en-US"/>
              <a:pPr/>
              <a:t>‹#›</a:t>
            </a:fld>
            <a:endParaRPr lang="en-US" dirty="0"/>
          </a:p>
        </p:txBody>
      </p:sp>
    </p:spTree>
    <p:extLst>
      <p:ext uri="{BB962C8B-B14F-4D97-AF65-F5344CB8AC3E}">
        <p14:creationId xmlns:p14="http://schemas.microsoft.com/office/powerpoint/2010/main" val="349210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fld id="{4BBBE9C1-AA81-0A4D-93C4-0F55A8BA2678}" type="datetimeFigureOut">
              <a:rPr lang="en-US"/>
              <a:pPr/>
              <a:t>7/31/2012</a:t>
            </a:fld>
            <a:endParaRPr lang="en-US" dirty="0"/>
          </a:p>
        </p:txBody>
      </p:sp>
      <p:sp>
        <p:nvSpPr>
          <p:cNvPr id="8"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9" name="Slide Number Placeholder 5"/>
          <p:cNvSpPr>
            <a:spLocks noGrp="1"/>
          </p:cNvSpPr>
          <p:nvPr>
            <p:ph type="sldNum" sz="quarter" idx="12"/>
          </p:nvPr>
        </p:nvSpPr>
        <p:spPr/>
        <p:txBody>
          <a:bodyPr/>
          <a:lstStyle>
            <a:lvl1pPr eaLnBrk="0" hangingPunct="0">
              <a:defRPr/>
            </a:lvl1pPr>
          </a:lstStyle>
          <a:p>
            <a:fld id="{81CDB870-3B16-8C49-AEBD-B93B47F19526}" type="slidenum">
              <a:rPr lang="en-US"/>
              <a:pPr/>
              <a:t>‹#›</a:t>
            </a:fld>
            <a:endParaRPr lang="en-US" dirty="0"/>
          </a:p>
        </p:txBody>
      </p:sp>
    </p:spTree>
    <p:extLst>
      <p:ext uri="{BB962C8B-B14F-4D97-AF65-F5344CB8AC3E}">
        <p14:creationId xmlns:p14="http://schemas.microsoft.com/office/powerpoint/2010/main" val="3784269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fld id="{B5BB560A-9FBB-B748-A395-CAE059303E75}" type="datetimeFigureOut">
              <a:rPr lang="en-US"/>
              <a:pPr/>
              <a:t>7/31/2012</a:t>
            </a:fld>
            <a:endParaRPr lang="en-US" dirty="0"/>
          </a:p>
        </p:txBody>
      </p:sp>
      <p:sp>
        <p:nvSpPr>
          <p:cNvPr id="4"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5" name="Slide Number Placeholder 5"/>
          <p:cNvSpPr>
            <a:spLocks noGrp="1"/>
          </p:cNvSpPr>
          <p:nvPr>
            <p:ph type="sldNum" sz="quarter" idx="12"/>
          </p:nvPr>
        </p:nvSpPr>
        <p:spPr/>
        <p:txBody>
          <a:bodyPr/>
          <a:lstStyle>
            <a:lvl1pPr eaLnBrk="0" hangingPunct="0">
              <a:defRPr/>
            </a:lvl1pPr>
          </a:lstStyle>
          <a:p>
            <a:fld id="{13CA4AC6-9876-0940-BD1B-22C6259DD144}" type="slidenum">
              <a:rPr lang="en-US"/>
              <a:pPr/>
              <a:t>‹#›</a:t>
            </a:fld>
            <a:endParaRPr lang="en-US" dirty="0"/>
          </a:p>
        </p:txBody>
      </p:sp>
    </p:spTree>
    <p:extLst>
      <p:ext uri="{BB962C8B-B14F-4D97-AF65-F5344CB8AC3E}">
        <p14:creationId xmlns:p14="http://schemas.microsoft.com/office/powerpoint/2010/main" val="373614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fld id="{4EB9974E-7C23-624F-BF85-697982706E00}" type="datetimeFigureOut">
              <a:rPr lang="en-US"/>
              <a:pPr/>
              <a:t>7/31/2012</a:t>
            </a:fld>
            <a:endParaRPr lang="en-US" dirty="0"/>
          </a:p>
        </p:txBody>
      </p:sp>
      <p:sp>
        <p:nvSpPr>
          <p:cNvPr id="3"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4" name="Slide Number Placeholder 5"/>
          <p:cNvSpPr>
            <a:spLocks noGrp="1"/>
          </p:cNvSpPr>
          <p:nvPr>
            <p:ph type="sldNum" sz="quarter" idx="12"/>
          </p:nvPr>
        </p:nvSpPr>
        <p:spPr/>
        <p:txBody>
          <a:bodyPr/>
          <a:lstStyle>
            <a:lvl1pPr eaLnBrk="0" hangingPunct="0">
              <a:defRPr/>
            </a:lvl1pPr>
          </a:lstStyle>
          <a:p>
            <a:fld id="{CA73BFA0-ED55-9740-9BCA-7C6F7D14A0D0}" type="slidenum">
              <a:rPr lang="en-US"/>
              <a:pPr/>
              <a:t>‹#›</a:t>
            </a:fld>
            <a:endParaRPr lang="en-US" dirty="0"/>
          </a:p>
        </p:txBody>
      </p:sp>
    </p:spTree>
    <p:extLst>
      <p:ext uri="{BB962C8B-B14F-4D97-AF65-F5344CB8AC3E}">
        <p14:creationId xmlns:p14="http://schemas.microsoft.com/office/powerpoint/2010/main" val="3089660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fld id="{E7372DAC-8A7E-9944-809C-7A048CF4CDEB}" type="datetimeFigureOut">
              <a:rPr lang="en-US"/>
              <a:pPr/>
              <a:t>7/31/2012</a:t>
            </a:fld>
            <a:endParaRPr lang="en-US" dirty="0"/>
          </a:p>
        </p:txBody>
      </p:sp>
      <p:sp>
        <p:nvSpPr>
          <p:cNvPr id="6"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0" hangingPunct="0">
              <a:defRPr/>
            </a:lvl1pPr>
          </a:lstStyle>
          <a:p>
            <a:fld id="{D8CBB74E-631C-4B4E-ABF3-270103AA7A92}" type="slidenum">
              <a:rPr lang="en-US"/>
              <a:pPr/>
              <a:t>‹#›</a:t>
            </a:fld>
            <a:endParaRPr lang="en-US" dirty="0"/>
          </a:p>
        </p:txBody>
      </p:sp>
    </p:spTree>
    <p:extLst>
      <p:ext uri="{BB962C8B-B14F-4D97-AF65-F5344CB8AC3E}">
        <p14:creationId xmlns:p14="http://schemas.microsoft.com/office/powerpoint/2010/main" val="422673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9CAA29B-5462-1C45-AF72-B1161C142EAD}" type="slidenum">
              <a:rPr lang="en-US"/>
              <a:pPr/>
              <a:t>‹#›</a:t>
            </a:fld>
            <a:endParaRPr lang="en-US" dirty="0"/>
          </a:p>
        </p:txBody>
      </p:sp>
    </p:spTree>
    <p:extLst>
      <p:ext uri="{BB962C8B-B14F-4D97-AF65-F5344CB8AC3E}">
        <p14:creationId xmlns:p14="http://schemas.microsoft.com/office/powerpoint/2010/main" val="1363608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fld id="{76ACF13D-016B-274F-ACDC-3CBE6411CB66}" type="datetimeFigureOut">
              <a:rPr lang="en-US"/>
              <a:pPr/>
              <a:t>7/31/2012</a:t>
            </a:fld>
            <a:endParaRPr lang="en-US" dirty="0"/>
          </a:p>
        </p:txBody>
      </p:sp>
      <p:sp>
        <p:nvSpPr>
          <p:cNvPr id="6"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0" hangingPunct="0">
              <a:defRPr/>
            </a:lvl1pPr>
          </a:lstStyle>
          <a:p>
            <a:fld id="{802F08FD-B1A8-F144-B1B0-894CC0C2B822}" type="slidenum">
              <a:rPr lang="en-US"/>
              <a:pPr/>
              <a:t>‹#›</a:t>
            </a:fld>
            <a:endParaRPr lang="en-US" dirty="0"/>
          </a:p>
        </p:txBody>
      </p:sp>
    </p:spTree>
    <p:extLst>
      <p:ext uri="{BB962C8B-B14F-4D97-AF65-F5344CB8AC3E}">
        <p14:creationId xmlns:p14="http://schemas.microsoft.com/office/powerpoint/2010/main" val="193453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fld id="{FB03A53E-EDFC-D64C-BF69-734E3A683C4B}" type="datetimeFigureOut">
              <a:rPr lang="en-US"/>
              <a:pPr/>
              <a:t>7/31/2012</a:t>
            </a:fld>
            <a:endParaRPr lang="en-US" dirty="0"/>
          </a:p>
        </p:txBody>
      </p:sp>
      <p:sp>
        <p:nvSpPr>
          <p:cNvPr id="5"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fld id="{E49CA1EC-CF53-E64E-84B8-BF7A2145CAB1}" type="slidenum">
              <a:rPr lang="en-US"/>
              <a:pPr/>
              <a:t>‹#›</a:t>
            </a:fld>
            <a:endParaRPr lang="en-US" dirty="0"/>
          </a:p>
        </p:txBody>
      </p:sp>
    </p:spTree>
    <p:extLst>
      <p:ext uri="{BB962C8B-B14F-4D97-AF65-F5344CB8AC3E}">
        <p14:creationId xmlns:p14="http://schemas.microsoft.com/office/powerpoint/2010/main" val="2408939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fld id="{2ACD2EAC-B649-674D-A1A8-6DF638390F9E}" type="datetimeFigureOut">
              <a:rPr lang="en-US"/>
              <a:pPr/>
              <a:t>7/31/2012</a:t>
            </a:fld>
            <a:endParaRPr lang="en-US" dirty="0"/>
          </a:p>
        </p:txBody>
      </p:sp>
      <p:sp>
        <p:nvSpPr>
          <p:cNvPr id="5" name="Footer Placeholder 4"/>
          <p:cNvSpPr>
            <a:spLocks noGrp="1"/>
          </p:cNvSpPr>
          <p:nvPr>
            <p:ph type="ftr" sz="quarter" idx="11"/>
          </p:nvPr>
        </p:nvSpPr>
        <p:spPr/>
        <p:txBody>
          <a:bodyPr/>
          <a:lstStyle>
            <a:lvl1pP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fld id="{B8B2B89D-7C14-8C45-8E92-73C36FF5B981}" type="slidenum">
              <a:rPr lang="en-US"/>
              <a:pPr/>
              <a:t>‹#›</a:t>
            </a:fld>
            <a:endParaRPr lang="en-US" dirty="0"/>
          </a:p>
        </p:txBody>
      </p:sp>
    </p:spTree>
    <p:extLst>
      <p:ext uri="{BB962C8B-B14F-4D97-AF65-F5344CB8AC3E}">
        <p14:creationId xmlns:p14="http://schemas.microsoft.com/office/powerpoint/2010/main" val="29102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F510ACB3-328C-A54B-BA59-1DDE85E7DAB5}" type="slidenum">
              <a:rPr lang="en-US"/>
              <a:pPr/>
              <a:t>‹#›</a:t>
            </a:fld>
            <a:endParaRPr lang="en-US" dirty="0"/>
          </a:p>
        </p:txBody>
      </p:sp>
    </p:spTree>
    <p:extLst>
      <p:ext uri="{BB962C8B-B14F-4D97-AF65-F5344CB8AC3E}">
        <p14:creationId xmlns:p14="http://schemas.microsoft.com/office/powerpoint/2010/main" val="92766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24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3924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1E80A42-2E31-0241-A2FC-E7DB6C7CF332}" type="slidenum">
              <a:rPr lang="en-US"/>
              <a:pPr/>
              <a:t>‹#›</a:t>
            </a:fld>
            <a:endParaRPr lang="en-US" dirty="0"/>
          </a:p>
        </p:txBody>
      </p:sp>
    </p:spTree>
    <p:extLst>
      <p:ext uri="{BB962C8B-B14F-4D97-AF65-F5344CB8AC3E}">
        <p14:creationId xmlns:p14="http://schemas.microsoft.com/office/powerpoint/2010/main" val="386490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D1C86063-EF53-EE4F-8718-D648425916F7}" type="slidenum">
              <a:rPr lang="en-US"/>
              <a:pPr/>
              <a:t>‹#›</a:t>
            </a:fld>
            <a:endParaRPr lang="en-US" dirty="0"/>
          </a:p>
        </p:txBody>
      </p:sp>
    </p:spTree>
    <p:extLst>
      <p:ext uri="{BB962C8B-B14F-4D97-AF65-F5344CB8AC3E}">
        <p14:creationId xmlns:p14="http://schemas.microsoft.com/office/powerpoint/2010/main" val="148609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5F7738F0-590D-954F-B399-FEDF93C7C918}" type="slidenum">
              <a:rPr lang="en-US"/>
              <a:pPr/>
              <a:t>‹#›</a:t>
            </a:fld>
            <a:endParaRPr lang="en-US" dirty="0"/>
          </a:p>
        </p:txBody>
      </p:sp>
    </p:spTree>
    <p:extLst>
      <p:ext uri="{BB962C8B-B14F-4D97-AF65-F5344CB8AC3E}">
        <p14:creationId xmlns:p14="http://schemas.microsoft.com/office/powerpoint/2010/main" val="95356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D0AC441-A047-EA49-8580-BD719E7A00E7}" type="slidenum">
              <a:rPr lang="en-US"/>
              <a:pPr/>
              <a:t>‹#›</a:t>
            </a:fld>
            <a:endParaRPr lang="en-US" dirty="0"/>
          </a:p>
        </p:txBody>
      </p:sp>
    </p:spTree>
    <p:extLst>
      <p:ext uri="{BB962C8B-B14F-4D97-AF65-F5344CB8AC3E}">
        <p14:creationId xmlns:p14="http://schemas.microsoft.com/office/powerpoint/2010/main" val="17962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BA8C480-210C-724D-BB72-A255701E2780}" type="slidenum">
              <a:rPr lang="en-US"/>
              <a:pPr/>
              <a:t>‹#›</a:t>
            </a:fld>
            <a:endParaRPr lang="en-US" dirty="0"/>
          </a:p>
        </p:txBody>
      </p:sp>
    </p:spTree>
    <p:extLst>
      <p:ext uri="{BB962C8B-B14F-4D97-AF65-F5344CB8AC3E}">
        <p14:creationId xmlns:p14="http://schemas.microsoft.com/office/powerpoint/2010/main" val="377871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51387E9-BC1F-D843-B02F-3851B5EECB11}" type="slidenum">
              <a:rPr lang="en-US"/>
              <a:pPr/>
              <a:t>‹#›</a:t>
            </a:fld>
            <a:endParaRPr lang="en-US" dirty="0"/>
          </a:p>
        </p:txBody>
      </p:sp>
    </p:spTree>
    <p:extLst>
      <p:ext uri="{BB962C8B-B14F-4D97-AF65-F5344CB8AC3E}">
        <p14:creationId xmlns:p14="http://schemas.microsoft.com/office/powerpoint/2010/main" val="267665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533400" y="1371600"/>
            <a:ext cx="8001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458200" y="6400800"/>
            <a:ext cx="533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solidFill>
                  <a:srgbClr val="3A8AAE"/>
                </a:solidFill>
              </a:defRPr>
            </a:lvl1pPr>
          </a:lstStyle>
          <a:p>
            <a:fld id="{918B06C4-DE69-664F-91CA-AC2882416AA1}" type="slidenum">
              <a:rPr lang="en-US"/>
              <a:pPr/>
              <a:t>‹#›</a:t>
            </a:fld>
            <a:endParaRPr lang="en-US" dirty="0"/>
          </a:p>
        </p:txBody>
      </p:sp>
      <p:sp>
        <p:nvSpPr>
          <p:cNvPr id="1029" name="Text Box 13"/>
          <p:cNvSpPr txBox="1">
            <a:spLocks noChangeArrowheads="1"/>
          </p:cNvSpPr>
          <p:nvPr/>
        </p:nvSpPr>
        <p:spPr bwMode="auto">
          <a:xfrm>
            <a:off x="6056313" y="6400800"/>
            <a:ext cx="213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Geneva" charset="0"/>
              </a:defRPr>
            </a:lvl1pPr>
            <a:lvl2pPr marL="742950" indent="-285750" eaLnBrk="0" hangingPunct="0">
              <a:defRPr sz="2400">
                <a:solidFill>
                  <a:schemeClr val="tx1"/>
                </a:solidFill>
                <a:latin typeface="Tahoma" charset="0"/>
                <a:ea typeface="Geneva" charset="0"/>
                <a:cs typeface="Geneva" charset="0"/>
              </a:defRPr>
            </a:lvl2pPr>
            <a:lvl3pPr marL="1143000" indent="-228600" eaLnBrk="0" hangingPunct="0">
              <a:defRPr sz="2400">
                <a:solidFill>
                  <a:schemeClr val="tx1"/>
                </a:solidFill>
                <a:latin typeface="Tahoma" charset="0"/>
                <a:ea typeface="Geneva" charset="0"/>
                <a:cs typeface="Geneva" charset="0"/>
              </a:defRPr>
            </a:lvl3pPr>
            <a:lvl4pPr marL="1600200" indent="-228600" eaLnBrk="0" hangingPunct="0">
              <a:defRPr sz="2400">
                <a:solidFill>
                  <a:schemeClr val="tx1"/>
                </a:solidFill>
                <a:latin typeface="Tahoma" charset="0"/>
                <a:ea typeface="Geneva" charset="0"/>
                <a:cs typeface="Geneva" charset="0"/>
              </a:defRPr>
            </a:lvl4pPr>
            <a:lvl5pPr marL="2057400" indent="-228600" eaLnBrk="0" hangingPunct="0">
              <a:defRPr sz="2400">
                <a:solidFill>
                  <a:schemeClr val="tx1"/>
                </a:solidFill>
                <a:latin typeface="Tahoma"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Tahoma"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Tahoma"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Tahoma"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Tahoma" charset="0"/>
                <a:ea typeface="Geneva" charset="0"/>
                <a:cs typeface="Geneva" charset="0"/>
              </a:defRPr>
            </a:lvl9pPr>
          </a:lstStyle>
          <a:p>
            <a:pPr algn="r"/>
            <a:r>
              <a:rPr lang="en-US" sz="800" dirty="0">
                <a:solidFill>
                  <a:srgbClr val="292929"/>
                </a:solidFill>
              </a:rPr>
              <a:t>© </a:t>
            </a:r>
            <a:r>
              <a:rPr lang="en-US" sz="800" dirty="0" smtClean="0">
                <a:solidFill>
                  <a:srgbClr val="292929"/>
                </a:solidFill>
              </a:rPr>
              <a:t>2012 </a:t>
            </a:r>
            <a:r>
              <a:rPr lang="en-US" sz="800" dirty="0">
                <a:solidFill>
                  <a:srgbClr val="292929"/>
                </a:solidFill>
              </a:rPr>
              <a:t>Fiberlink Communications</a:t>
            </a:r>
          </a:p>
        </p:txBody>
      </p:sp>
      <p:pic>
        <p:nvPicPr>
          <p:cNvPr id="2" name="Picture 14" descr="MaaS360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6248400"/>
            <a:ext cx="962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5" descr="MaaS360_logo_byFiberlin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8838" y="6181725"/>
            <a:ext cx="10461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6" descr="NewTaglin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9463" y="6400800"/>
            <a:ext cx="99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8"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hf hdr="0" ftr="0" dt="0"/>
  <p:txStyles>
    <p:titleStyle>
      <a:lvl1pPr algn="l" rtl="0" eaLnBrk="0" fontAlgn="base" hangingPunct="0">
        <a:spcBef>
          <a:spcPct val="0"/>
        </a:spcBef>
        <a:spcAft>
          <a:spcPct val="0"/>
        </a:spcAft>
        <a:buClr>
          <a:srgbClr val="FF8000"/>
        </a:buClr>
        <a:buFont typeface="Tahoma" charset="0"/>
        <a:buBlip>
          <a:blip r:embed="rId19"/>
        </a:buBlip>
        <a:defRPr sz="2800">
          <a:solidFill>
            <a:srgbClr val="0099CC"/>
          </a:solidFill>
          <a:latin typeface="+mj-lt"/>
          <a:ea typeface="ＭＳ Ｐゴシック" charset="0"/>
          <a:cs typeface="+mj-cs"/>
        </a:defRPr>
      </a:lvl1pPr>
      <a:lvl2pPr algn="l" rtl="0" eaLnBrk="0" fontAlgn="base" hangingPunct="0">
        <a:spcBef>
          <a:spcPct val="0"/>
        </a:spcBef>
        <a:spcAft>
          <a:spcPct val="0"/>
        </a:spcAft>
        <a:buClr>
          <a:srgbClr val="FF8000"/>
        </a:buClr>
        <a:buFont typeface="Tahoma" charset="0"/>
        <a:buBlip>
          <a:blip r:embed="rId19"/>
        </a:buBlip>
        <a:defRPr sz="2800">
          <a:solidFill>
            <a:srgbClr val="0099CC"/>
          </a:solidFill>
          <a:latin typeface="Trebuchet MS" charset="0"/>
          <a:ea typeface="ＭＳ Ｐゴシック" charset="0"/>
          <a:cs typeface="Geneva" charset="0"/>
        </a:defRPr>
      </a:lvl2pPr>
      <a:lvl3pPr algn="l" rtl="0" eaLnBrk="0" fontAlgn="base" hangingPunct="0">
        <a:spcBef>
          <a:spcPct val="0"/>
        </a:spcBef>
        <a:spcAft>
          <a:spcPct val="0"/>
        </a:spcAft>
        <a:buClr>
          <a:srgbClr val="FF8000"/>
        </a:buClr>
        <a:buFont typeface="Tahoma" charset="0"/>
        <a:buBlip>
          <a:blip r:embed="rId19"/>
        </a:buBlip>
        <a:defRPr sz="2800">
          <a:solidFill>
            <a:srgbClr val="0099CC"/>
          </a:solidFill>
          <a:latin typeface="Trebuchet MS" charset="0"/>
          <a:ea typeface="ＭＳ Ｐゴシック" charset="0"/>
          <a:cs typeface="Geneva" charset="0"/>
        </a:defRPr>
      </a:lvl3pPr>
      <a:lvl4pPr algn="l" rtl="0" eaLnBrk="0" fontAlgn="base" hangingPunct="0">
        <a:spcBef>
          <a:spcPct val="0"/>
        </a:spcBef>
        <a:spcAft>
          <a:spcPct val="0"/>
        </a:spcAft>
        <a:buClr>
          <a:srgbClr val="FF8000"/>
        </a:buClr>
        <a:buFont typeface="Tahoma" charset="0"/>
        <a:buBlip>
          <a:blip r:embed="rId19"/>
        </a:buBlip>
        <a:defRPr sz="2800">
          <a:solidFill>
            <a:srgbClr val="0099CC"/>
          </a:solidFill>
          <a:latin typeface="Trebuchet MS" charset="0"/>
          <a:ea typeface="ＭＳ Ｐゴシック" charset="0"/>
          <a:cs typeface="Geneva" charset="0"/>
        </a:defRPr>
      </a:lvl4pPr>
      <a:lvl5pPr algn="l" rtl="0" eaLnBrk="0" fontAlgn="base" hangingPunct="0">
        <a:spcBef>
          <a:spcPct val="0"/>
        </a:spcBef>
        <a:spcAft>
          <a:spcPct val="0"/>
        </a:spcAft>
        <a:buClr>
          <a:srgbClr val="FF8000"/>
        </a:buClr>
        <a:buFont typeface="Tahoma" charset="0"/>
        <a:buBlip>
          <a:blip r:embed="rId19"/>
        </a:buBlip>
        <a:defRPr sz="2800">
          <a:solidFill>
            <a:srgbClr val="0099CC"/>
          </a:solidFill>
          <a:latin typeface="Trebuchet MS" charset="0"/>
          <a:ea typeface="ＭＳ Ｐゴシック" charset="0"/>
          <a:cs typeface="Geneva" charset="0"/>
        </a:defRPr>
      </a:lvl5pPr>
      <a:lvl6pPr marL="457200" algn="l" rtl="0" fontAlgn="base">
        <a:spcBef>
          <a:spcPct val="0"/>
        </a:spcBef>
        <a:spcAft>
          <a:spcPct val="0"/>
        </a:spcAft>
        <a:buClr>
          <a:srgbClr val="FF8000"/>
        </a:buClr>
        <a:buFont typeface="Tahoma" charset="0"/>
        <a:buBlip>
          <a:blip r:embed="rId19"/>
        </a:buBlip>
        <a:defRPr sz="2800">
          <a:solidFill>
            <a:srgbClr val="0099CC"/>
          </a:solidFill>
          <a:latin typeface="Trebuchet MS" charset="0"/>
          <a:ea typeface="Geneva" charset="0"/>
          <a:cs typeface="Geneva" charset="0"/>
        </a:defRPr>
      </a:lvl6pPr>
      <a:lvl7pPr marL="914400" algn="l" rtl="0" fontAlgn="base">
        <a:spcBef>
          <a:spcPct val="0"/>
        </a:spcBef>
        <a:spcAft>
          <a:spcPct val="0"/>
        </a:spcAft>
        <a:buClr>
          <a:srgbClr val="FF8000"/>
        </a:buClr>
        <a:buFont typeface="Tahoma" charset="0"/>
        <a:buBlip>
          <a:blip r:embed="rId19"/>
        </a:buBlip>
        <a:defRPr sz="2800">
          <a:solidFill>
            <a:srgbClr val="0099CC"/>
          </a:solidFill>
          <a:latin typeface="Trebuchet MS" charset="0"/>
          <a:ea typeface="Geneva" charset="0"/>
          <a:cs typeface="Geneva" charset="0"/>
        </a:defRPr>
      </a:lvl7pPr>
      <a:lvl8pPr marL="1371600" algn="l" rtl="0" fontAlgn="base">
        <a:spcBef>
          <a:spcPct val="0"/>
        </a:spcBef>
        <a:spcAft>
          <a:spcPct val="0"/>
        </a:spcAft>
        <a:buClr>
          <a:srgbClr val="FF8000"/>
        </a:buClr>
        <a:buFont typeface="Tahoma" charset="0"/>
        <a:buBlip>
          <a:blip r:embed="rId19"/>
        </a:buBlip>
        <a:defRPr sz="2800">
          <a:solidFill>
            <a:srgbClr val="0099CC"/>
          </a:solidFill>
          <a:latin typeface="Trebuchet MS" charset="0"/>
          <a:ea typeface="Geneva" charset="0"/>
          <a:cs typeface="Geneva" charset="0"/>
        </a:defRPr>
      </a:lvl8pPr>
      <a:lvl9pPr marL="1828800" algn="l" rtl="0" fontAlgn="base">
        <a:spcBef>
          <a:spcPct val="0"/>
        </a:spcBef>
        <a:spcAft>
          <a:spcPct val="0"/>
        </a:spcAft>
        <a:buClr>
          <a:srgbClr val="FF8000"/>
        </a:buClr>
        <a:buFont typeface="Tahoma" charset="0"/>
        <a:buBlip>
          <a:blip r:embed="rId19"/>
        </a:buBlip>
        <a:defRPr sz="2800">
          <a:solidFill>
            <a:srgbClr val="0099CC"/>
          </a:solidFill>
          <a:latin typeface="Trebuchet MS" charset="0"/>
          <a:ea typeface="Geneva" charset="0"/>
          <a:cs typeface="Geneva" charset="0"/>
        </a:defRPr>
      </a:lvl9pPr>
    </p:titleStyle>
    <p:bodyStyle>
      <a:lvl1pPr marL="342900" indent="-342900" algn="l" rtl="0" eaLnBrk="0" fontAlgn="base" hangingPunct="0">
        <a:spcBef>
          <a:spcPct val="20000"/>
        </a:spcBef>
        <a:spcAft>
          <a:spcPct val="0"/>
        </a:spcAft>
        <a:buClr>
          <a:srgbClr val="3A8AAE"/>
        </a:buClr>
        <a:buFont typeface="Tahoma" charset="0"/>
        <a:buChar char="&gt;"/>
        <a:defRPr sz="2400">
          <a:solidFill>
            <a:srgbClr val="0099CC"/>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charset="0"/>
        <a:buChar char="§"/>
        <a:defRPr sz="2000">
          <a:solidFill>
            <a:srgbClr val="292929"/>
          </a:solidFill>
          <a:latin typeface="+mn-lt"/>
          <a:ea typeface="MS PGothic" pitchFamily="34" charset="-128"/>
          <a:cs typeface="+mn-cs"/>
        </a:defRPr>
      </a:lvl2pPr>
      <a:lvl3pPr marL="1143000" indent="-228600" algn="l" rtl="0" eaLnBrk="0" fontAlgn="base" hangingPunct="0">
        <a:spcBef>
          <a:spcPct val="20000"/>
        </a:spcBef>
        <a:spcAft>
          <a:spcPct val="0"/>
        </a:spcAft>
        <a:buClr>
          <a:srgbClr val="FFCC00"/>
        </a:buClr>
        <a:buChar char="•"/>
        <a:defRPr>
          <a:solidFill>
            <a:schemeClr val="bg2"/>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1600">
          <a:solidFill>
            <a:srgbClr val="4380AA"/>
          </a:solidFill>
          <a:latin typeface="+mn-lt"/>
          <a:ea typeface="MS PGothic" pitchFamily="34" charset="-128"/>
          <a:cs typeface="+mn-cs"/>
        </a:defRPr>
      </a:lvl4pPr>
      <a:lvl5pPr marL="2057400" indent="-228600" algn="l" rtl="0" eaLnBrk="0" fontAlgn="base" hangingPunct="0">
        <a:spcBef>
          <a:spcPct val="20000"/>
        </a:spcBef>
        <a:spcAft>
          <a:spcPct val="0"/>
        </a:spcAft>
        <a:buChar char="»"/>
        <a:defRPr>
          <a:solidFill>
            <a:srgbClr val="4380AA"/>
          </a:solidFill>
          <a:latin typeface="+mn-lt"/>
          <a:ea typeface="MS PGothic" pitchFamily="34" charset="-128"/>
          <a:cs typeface="+mn-cs"/>
        </a:defRPr>
      </a:lvl5pPr>
      <a:lvl6pPr marL="2514600" indent="-228600" algn="l" rtl="0" fontAlgn="base">
        <a:spcBef>
          <a:spcPct val="20000"/>
        </a:spcBef>
        <a:spcAft>
          <a:spcPct val="0"/>
        </a:spcAft>
        <a:buChar char="»"/>
        <a:defRPr>
          <a:solidFill>
            <a:srgbClr val="4380AA"/>
          </a:solidFill>
          <a:latin typeface="+mn-lt"/>
          <a:ea typeface="+mn-ea"/>
          <a:cs typeface="+mn-cs"/>
        </a:defRPr>
      </a:lvl6pPr>
      <a:lvl7pPr marL="2971800" indent="-228600" algn="l" rtl="0" fontAlgn="base">
        <a:spcBef>
          <a:spcPct val="20000"/>
        </a:spcBef>
        <a:spcAft>
          <a:spcPct val="0"/>
        </a:spcAft>
        <a:buChar char="»"/>
        <a:defRPr>
          <a:solidFill>
            <a:srgbClr val="4380AA"/>
          </a:solidFill>
          <a:latin typeface="+mn-lt"/>
          <a:ea typeface="+mn-ea"/>
          <a:cs typeface="+mn-cs"/>
        </a:defRPr>
      </a:lvl7pPr>
      <a:lvl8pPr marL="3429000" indent="-228600" algn="l" rtl="0" fontAlgn="base">
        <a:spcBef>
          <a:spcPct val="20000"/>
        </a:spcBef>
        <a:spcAft>
          <a:spcPct val="0"/>
        </a:spcAft>
        <a:buChar char="»"/>
        <a:defRPr>
          <a:solidFill>
            <a:srgbClr val="4380AA"/>
          </a:solidFill>
          <a:latin typeface="+mn-lt"/>
          <a:ea typeface="+mn-ea"/>
          <a:cs typeface="+mn-cs"/>
        </a:defRPr>
      </a:lvl8pPr>
      <a:lvl9pPr marL="3886200" indent="-228600" algn="l" rtl="0" fontAlgn="base">
        <a:spcBef>
          <a:spcPct val="20000"/>
        </a:spcBef>
        <a:spcAft>
          <a:spcPct val="0"/>
        </a:spcAft>
        <a:buChar char="»"/>
        <a:defRPr>
          <a:solidFill>
            <a:srgbClr val="4380AA"/>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50000">
              <a:srgbClr val="005696"/>
            </a:gs>
            <a:gs pos="100000">
              <a:srgbClr val="2FA6FF"/>
            </a:gs>
          </a:gsLst>
          <a:lin ang="27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311B091C-7AF5-BB47-AAD0-5B62654896EF}" type="datetimeFigureOut">
              <a:rPr lang="en-US"/>
              <a:pPr/>
              <a:t>7/31/2012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8DA0769-428C-A541-B09F-0494875FAB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gif"/><Relationship Id="rId7" Type="http://schemas.openxmlformats.org/officeDocument/2006/relationships/image" Target="../media/image11.gif"/><Relationship Id="rId12" Type="http://schemas.openxmlformats.org/officeDocument/2006/relationships/image" Target="../media/image16.gif"/><Relationship Id="rId17"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gif"/><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gif"/><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gif"/><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jpg"/><Relationship Id="rId7" Type="http://schemas.openxmlformats.org/officeDocument/2006/relationships/image" Target="../media/image31.png"/><Relationship Id="rId12" Type="http://schemas.openxmlformats.org/officeDocument/2006/relationships/image" Target="../media/image3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29.png"/><Relationship Id="rId10"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18" Type="http://schemas.openxmlformats.org/officeDocument/2006/relationships/image" Target="../media/image61.jpe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jpeg"/><Relationship Id="rId2" Type="http://schemas.openxmlformats.org/officeDocument/2006/relationships/image" Target="../media/image45.png"/><Relationship Id="rId16" Type="http://schemas.openxmlformats.org/officeDocument/2006/relationships/image" Target="../media/image59.jpe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jpe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711171" y="2257777"/>
            <a:ext cx="4545012" cy="203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90000"/>
              </a:lnSpc>
              <a:buClr>
                <a:srgbClr val="FF8000"/>
              </a:buClr>
              <a:buFont typeface="Tahoma" charset="0"/>
              <a:buNone/>
            </a:pPr>
            <a:r>
              <a:rPr lang="en-US" b="1" dirty="0" smtClean="0">
                <a:solidFill>
                  <a:srgbClr val="0099CC"/>
                </a:solidFill>
                <a:latin typeface="Trebuchet MS" charset="0"/>
              </a:rPr>
              <a:t>MDM Made Simple</a:t>
            </a:r>
          </a:p>
          <a:p>
            <a:pPr algn="ctr" eaLnBrk="0" hangingPunct="0">
              <a:lnSpc>
                <a:spcPct val="90000"/>
              </a:lnSpc>
              <a:buClr>
                <a:srgbClr val="FF8000"/>
              </a:buClr>
              <a:buFont typeface="Tahoma" charset="0"/>
              <a:buNone/>
            </a:pPr>
            <a:endParaRPr lang="en-US" sz="1600" b="1" dirty="0" smtClean="0">
              <a:solidFill>
                <a:srgbClr val="0099CC"/>
              </a:solidFill>
              <a:latin typeface="Trebuchet MS" charset="0"/>
            </a:endParaRPr>
          </a:p>
          <a:p>
            <a:pPr algn="ctr" eaLnBrk="0" hangingPunct="0">
              <a:lnSpc>
                <a:spcPct val="90000"/>
              </a:lnSpc>
              <a:buClr>
                <a:srgbClr val="FF8000"/>
              </a:buClr>
              <a:buFont typeface="Tahoma" charset="0"/>
              <a:buNone/>
            </a:pPr>
            <a:r>
              <a:rPr lang="en-US" sz="1600" dirty="0" smtClean="0">
                <a:solidFill>
                  <a:srgbClr val="0099CC"/>
                </a:solidFill>
                <a:latin typeface="Trebuchet MS" charset="0"/>
              </a:rPr>
              <a:t>Brian</a:t>
            </a:r>
            <a:endParaRPr lang="en-US" sz="1600" dirty="0">
              <a:solidFill>
                <a:srgbClr val="0099CC"/>
              </a:solidFill>
              <a:latin typeface="Trebuchet M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normAutofit/>
          </a:bodyPr>
          <a:lstStyle/>
          <a:p>
            <a:pPr eaLnBrk="1"/>
            <a:r>
              <a:rPr lang="en-US" sz="3200" dirty="0" smtClean="0">
                <a:cs typeface="Helvetica Neue Light" charset="0"/>
              </a:rPr>
              <a:t>MaaS360 for Mobile Device Management</a:t>
            </a:r>
          </a:p>
        </p:txBody>
      </p:sp>
      <p:sp>
        <p:nvSpPr>
          <p:cNvPr id="7171" name="Rectangle 2"/>
          <p:cNvSpPr>
            <a:spLocks noGrp="1" noChangeArrowheads="1"/>
          </p:cNvSpPr>
          <p:nvPr>
            <p:ph idx="4294967295"/>
          </p:nvPr>
        </p:nvSpPr>
        <p:spPr>
          <a:xfrm>
            <a:off x="533400" y="1100667"/>
            <a:ext cx="3657600" cy="5223933"/>
          </a:xfrm>
        </p:spPr>
        <p:txBody>
          <a:bodyPr>
            <a:normAutofit fontScale="92500" lnSpcReduction="20000"/>
          </a:bodyPr>
          <a:lstStyle/>
          <a:p>
            <a:pPr marL="0" indent="0" eaLnBrk="1">
              <a:spcBef>
                <a:spcPts val="1688"/>
              </a:spcBef>
              <a:buNone/>
            </a:pPr>
            <a:r>
              <a:rPr lang="en-US" sz="2000" dirty="0" smtClean="0"/>
              <a:t>The Essentials</a:t>
            </a:r>
            <a:br>
              <a:rPr lang="en-US" sz="2000" dirty="0" smtClean="0"/>
            </a:br>
            <a:endParaRPr lang="en-US" sz="2000" dirty="0" smtClean="0"/>
          </a:p>
          <a:p>
            <a:pPr marL="400050">
              <a:spcBef>
                <a:spcPts val="600"/>
              </a:spcBef>
            </a:pPr>
            <a:r>
              <a:rPr lang="en-US" sz="1600" dirty="0" smtClean="0">
                <a:solidFill>
                  <a:schemeClr val="tx1">
                    <a:lumMod val="85000"/>
                    <a:lumOff val="15000"/>
                  </a:schemeClr>
                </a:solidFill>
              </a:rPr>
              <a:t>Device enrollment</a:t>
            </a:r>
          </a:p>
          <a:p>
            <a:pPr marL="400050">
              <a:spcBef>
                <a:spcPts val="600"/>
              </a:spcBef>
            </a:pPr>
            <a:r>
              <a:rPr lang="en-US" sz="1600" dirty="0" smtClean="0">
                <a:solidFill>
                  <a:schemeClr val="tx1">
                    <a:lumMod val="85000"/>
                    <a:lumOff val="15000"/>
                  </a:schemeClr>
                </a:solidFill>
              </a:rPr>
              <a:t>OTA configuration</a:t>
            </a:r>
          </a:p>
          <a:p>
            <a:pPr marL="400050">
              <a:spcBef>
                <a:spcPts val="600"/>
              </a:spcBef>
            </a:pPr>
            <a:r>
              <a:rPr lang="en-US" sz="1600" dirty="0" smtClean="0">
                <a:solidFill>
                  <a:schemeClr val="tx1">
                    <a:lumMod val="85000"/>
                    <a:lumOff val="15000"/>
                  </a:schemeClr>
                </a:solidFill>
              </a:rPr>
              <a:t>Security policy management</a:t>
            </a:r>
          </a:p>
          <a:p>
            <a:pPr marL="400050">
              <a:spcBef>
                <a:spcPts val="600"/>
              </a:spcBef>
            </a:pPr>
            <a:r>
              <a:rPr lang="en-US" sz="1600" dirty="0" smtClean="0">
                <a:solidFill>
                  <a:schemeClr val="tx1">
                    <a:lumMod val="85000"/>
                    <a:lumOff val="15000"/>
                  </a:schemeClr>
                </a:solidFill>
              </a:rPr>
              <a:t>Real-time reporting</a:t>
            </a:r>
          </a:p>
          <a:p>
            <a:pPr marL="400050">
              <a:spcBef>
                <a:spcPts val="600"/>
              </a:spcBef>
            </a:pPr>
            <a:r>
              <a:rPr lang="en-US" sz="1600" dirty="0" smtClean="0">
                <a:solidFill>
                  <a:schemeClr val="tx1">
                    <a:lumMod val="85000"/>
                    <a:lumOff val="15000"/>
                  </a:schemeClr>
                </a:solidFill>
              </a:rPr>
              <a:t>Remote lock &amp; wipe</a:t>
            </a:r>
          </a:p>
          <a:p>
            <a:pPr marL="400050">
              <a:spcBef>
                <a:spcPts val="600"/>
              </a:spcBef>
            </a:pPr>
            <a:r>
              <a:rPr lang="en-US" sz="1600" dirty="0" smtClean="0">
                <a:solidFill>
                  <a:schemeClr val="tx1">
                    <a:lumMod val="85000"/>
                    <a:lumOff val="15000"/>
                  </a:schemeClr>
                </a:solidFill>
              </a:rPr>
              <a:t>Self-service Portal</a:t>
            </a:r>
          </a:p>
          <a:p>
            <a:pPr marL="457200" lvl="1" indent="0" eaLnBrk="1">
              <a:spcBef>
                <a:spcPct val="0"/>
              </a:spcBef>
              <a:buNone/>
            </a:pPr>
            <a:endParaRPr lang="en-US" sz="1600" dirty="0" smtClean="0"/>
          </a:p>
          <a:p>
            <a:pPr marL="457200" lvl="1" indent="0" eaLnBrk="1">
              <a:spcBef>
                <a:spcPct val="0"/>
              </a:spcBef>
              <a:buNone/>
            </a:pPr>
            <a:endParaRPr lang="en-US" sz="1600" dirty="0" smtClean="0"/>
          </a:p>
          <a:p>
            <a:pPr marL="0" indent="0" eaLnBrk="1">
              <a:spcBef>
                <a:spcPts val="1688"/>
              </a:spcBef>
              <a:buNone/>
            </a:pPr>
            <a:r>
              <a:rPr lang="en-US" sz="2000" dirty="0" smtClean="0"/>
              <a:t>Advanced Management</a:t>
            </a:r>
            <a:br>
              <a:rPr lang="en-US" sz="2000" dirty="0" smtClean="0"/>
            </a:br>
            <a:endParaRPr lang="en-US" sz="2000" dirty="0" smtClean="0"/>
          </a:p>
          <a:p>
            <a:pPr marL="400050">
              <a:spcBef>
                <a:spcPts val="600"/>
              </a:spcBef>
            </a:pPr>
            <a:r>
              <a:rPr lang="en-US" sz="1600" dirty="0" smtClean="0">
                <a:solidFill>
                  <a:schemeClr val="tx1">
                    <a:lumMod val="85000"/>
                    <a:lumOff val="15000"/>
                  </a:schemeClr>
                </a:solidFill>
              </a:rPr>
              <a:t>Email Access Controls</a:t>
            </a:r>
          </a:p>
          <a:p>
            <a:pPr marL="400050">
              <a:spcBef>
                <a:spcPts val="600"/>
              </a:spcBef>
            </a:pPr>
            <a:r>
              <a:rPr lang="en-US" sz="1600" dirty="0" smtClean="0">
                <a:solidFill>
                  <a:schemeClr val="tx1">
                    <a:lumMod val="85000"/>
                    <a:lumOff val="15000"/>
                  </a:schemeClr>
                </a:solidFill>
              </a:rPr>
              <a:t>Corporate Directory Integration</a:t>
            </a:r>
          </a:p>
          <a:p>
            <a:pPr marL="400050">
              <a:spcBef>
                <a:spcPts val="600"/>
              </a:spcBef>
            </a:pPr>
            <a:r>
              <a:rPr lang="en-US" sz="1600" dirty="0" smtClean="0">
                <a:solidFill>
                  <a:schemeClr val="tx1">
                    <a:lumMod val="85000"/>
                    <a:lumOff val="15000"/>
                  </a:schemeClr>
                </a:solidFill>
              </a:rPr>
              <a:t>Certificate Management</a:t>
            </a:r>
          </a:p>
          <a:p>
            <a:pPr marL="400050">
              <a:spcBef>
                <a:spcPts val="600"/>
              </a:spcBef>
            </a:pPr>
            <a:r>
              <a:rPr lang="en-US" sz="1600" dirty="0" smtClean="0">
                <a:solidFill>
                  <a:schemeClr val="tx1">
                    <a:lumMod val="85000"/>
                    <a:lumOff val="15000"/>
                  </a:schemeClr>
                </a:solidFill>
              </a:rPr>
              <a:t>Profile Lock-down</a:t>
            </a:r>
          </a:p>
          <a:p>
            <a:pPr marL="400050">
              <a:spcBef>
                <a:spcPts val="600"/>
              </a:spcBef>
            </a:pPr>
            <a:r>
              <a:rPr lang="en-US" sz="1600" dirty="0" smtClean="0">
                <a:solidFill>
                  <a:schemeClr val="tx1">
                    <a:lumMod val="85000"/>
                    <a:lumOff val="15000"/>
                  </a:schemeClr>
                </a:solidFill>
              </a:rPr>
              <a:t>Application and Document Management</a:t>
            </a:r>
          </a:p>
          <a:p>
            <a:pPr marL="400050">
              <a:spcBef>
                <a:spcPts val="600"/>
              </a:spcBef>
            </a:pPr>
            <a:r>
              <a:rPr lang="en-US" sz="1600" dirty="0" smtClean="0">
                <a:solidFill>
                  <a:schemeClr val="tx1">
                    <a:lumMod val="85000"/>
                    <a:lumOff val="15000"/>
                  </a:schemeClr>
                </a:solidFill>
              </a:rPr>
              <a:t>Event-based Security and Compliance Rules Engine</a:t>
            </a:r>
          </a:p>
        </p:txBody>
      </p:sp>
      <p:sp>
        <p:nvSpPr>
          <p:cNvPr id="7172" name="Rectangle 3"/>
          <p:cNvSpPr>
            <a:spLocks/>
          </p:cNvSpPr>
          <p:nvPr/>
        </p:nvSpPr>
        <p:spPr bwMode="auto">
          <a:xfrm>
            <a:off x="8589963" y="6483350"/>
            <a:ext cx="2206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fld id="{E5AAB2A2-BDB5-4973-AC4A-A68E37645357}" type="slidenum">
              <a:rPr lang="en-US" sz="1000">
                <a:latin typeface="Helvetica Neue" charset="0"/>
                <a:ea typeface="Helvetica Neue" charset="0"/>
                <a:cs typeface="Helvetica Neue" charset="0"/>
                <a:sym typeface="Helvetica Neue" charset="0"/>
              </a:rPr>
              <a:pPr/>
              <a:t>10</a:t>
            </a:fld>
            <a:endParaRPr lang="en-US" dirty="0"/>
          </a:p>
        </p:txBody>
      </p:sp>
      <p:sp>
        <p:nvSpPr>
          <p:cNvPr id="7173" name="Rectangle 6"/>
          <p:cNvSpPr>
            <a:spLocks/>
          </p:cNvSpPr>
          <p:nvPr/>
        </p:nvSpPr>
        <p:spPr bwMode="auto">
          <a:xfrm>
            <a:off x="5638800" y="5915402"/>
            <a:ext cx="3276600" cy="25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wrap="square" lIns="35717" tIns="35717" rIns="35717" bIns="35717" anchor="ctr">
            <a:spAutoFit/>
          </a:bodyPr>
          <a:lstStyle/>
          <a:p>
            <a:pPr algn="ctr"/>
            <a:r>
              <a:rPr lang="en-US" sz="1200" b="1" dirty="0">
                <a:latin typeface="Trebuchet MS" pitchFamily="34" charset="0"/>
              </a:rPr>
              <a:t>MaaS360 Event-based Security &amp; Compliance</a:t>
            </a:r>
            <a:endParaRPr lang="en-US" sz="2800" dirty="0">
              <a:latin typeface="Trebuchet MS" pitchFamily="34" charset="0"/>
            </a:endParaRPr>
          </a:p>
        </p:txBody>
      </p:sp>
      <p:sp>
        <p:nvSpPr>
          <p:cNvPr id="7179" name="Rectangle 7"/>
          <p:cNvSpPr>
            <a:spLocks/>
          </p:cNvSpPr>
          <p:nvPr/>
        </p:nvSpPr>
        <p:spPr bwMode="auto">
          <a:xfrm>
            <a:off x="4572000" y="3109476"/>
            <a:ext cx="1509085"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nchor="ctr">
            <a:spAutoFit/>
          </a:bodyPr>
          <a:lstStyle/>
          <a:p>
            <a:pPr algn="ctr"/>
            <a:r>
              <a:rPr lang="en-US" sz="1200" b="1" dirty="0">
                <a:latin typeface="Trebuchet MS" pitchFamily="34" charset="0"/>
              </a:rPr>
              <a:t>Device Enrollment, Acceptable Use</a:t>
            </a:r>
            <a:endParaRPr lang="en-US" sz="2800" dirty="0">
              <a:latin typeface="Trebuchet MS" pitchFamily="34" charset="0"/>
            </a:endParaRPr>
          </a:p>
        </p:txBody>
      </p:sp>
      <p:pic>
        <p:nvPicPr>
          <p:cNvPr id="69646" name="Picture 23"/>
          <p:cNvPicPr>
            <a:picLocks noChangeAspect="1"/>
          </p:cNvPicPr>
          <p:nvPr/>
        </p:nvPicPr>
        <p:blipFill>
          <a:blip r:embed="rId3" cstate="print"/>
          <a:srcRect/>
          <a:stretch>
            <a:fillRect/>
          </a:stretch>
        </p:blipFill>
        <p:spPr bwMode="auto">
          <a:xfrm>
            <a:off x="4495800" y="1219200"/>
            <a:ext cx="882650" cy="1441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3" descr="IMG_0197.PNG"/>
          <p:cNvPicPr>
            <a:picLocks noChangeAspect="1"/>
          </p:cNvPicPr>
          <p:nvPr/>
        </p:nvPicPr>
        <p:blipFill>
          <a:blip r:embed="rId4" cstate="print"/>
          <a:srcRect/>
          <a:stretch>
            <a:fillRect/>
          </a:stretch>
        </p:blipFill>
        <p:spPr bwMode="auto">
          <a:xfrm>
            <a:off x="5345113" y="1576388"/>
            <a:ext cx="906462" cy="1425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7"/>
          <p:cNvSpPr>
            <a:spLocks/>
          </p:cNvSpPr>
          <p:nvPr/>
        </p:nvSpPr>
        <p:spPr bwMode="auto">
          <a:xfrm>
            <a:off x="4114800" y="5943600"/>
            <a:ext cx="1368425"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nchor="ctr">
            <a:spAutoFit/>
          </a:bodyPr>
          <a:lstStyle/>
          <a:p>
            <a:pPr algn="ctr"/>
            <a:r>
              <a:rPr lang="en-US" sz="1200" b="1" dirty="0" smtClean="0">
                <a:latin typeface="Trebuchet MS" pitchFamily="34" charset="0"/>
              </a:rPr>
              <a:t>Corp App Storefront</a:t>
            </a:r>
            <a:endParaRPr lang="en-US" sz="2800" dirty="0">
              <a:latin typeface="Trebuchet MS" pitchFamily="34" charset="0"/>
            </a:endParaRPr>
          </a:p>
        </p:txBody>
      </p:sp>
      <p:pic>
        <p:nvPicPr>
          <p:cNvPr id="7176" name="Picture 46" descr="Screen shot 2011-04-13 at 12.14.01 P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5800" y="4114953"/>
            <a:ext cx="2991133" cy="170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1143000"/>
            <a:ext cx="1836964"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7"/>
          <p:cNvSpPr>
            <a:spLocks/>
          </p:cNvSpPr>
          <p:nvPr/>
        </p:nvSpPr>
        <p:spPr bwMode="auto">
          <a:xfrm>
            <a:off x="6934200" y="3276600"/>
            <a:ext cx="1509085"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nchor="ctr">
            <a:spAutoFit/>
          </a:bodyPr>
          <a:lstStyle/>
          <a:p>
            <a:pPr algn="ctr"/>
            <a:r>
              <a:rPr lang="en-US" sz="1200" b="1" dirty="0" smtClean="0">
                <a:latin typeface="Trebuchet MS" pitchFamily="34" charset="0"/>
              </a:rPr>
              <a:t>MDM Actions</a:t>
            </a:r>
            <a:endParaRPr lang="en-US" sz="2800" dirty="0">
              <a:latin typeface="Trebuchet MS" pitchFamily="34" charset="0"/>
            </a:endParaRPr>
          </a:p>
        </p:txBody>
      </p:sp>
      <p:cxnSp>
        <p:nvCxnSpPr>
          <p:cNvPr id="3" name="Straight Connector 2"/>
          <p:cNvCxnSpPr/>
          <p:nvPr/>
        </p:nvCxnSpPr>
        <p:spPr>
          <a:xfrm flipV="1">
            <a:off x="533400" y="3626105"/>
            <a:ext cx="8223533" cy="17542"/>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0"/>
          <p:cNvGrpSpPr>
            <a:grpSpLocks noChangeAspect="1"/>
          </p:cNvGrpSpPr>
          <p:nvPr/>
        </p:nvGrpSpPr>
        <p:grpSpPr bwMode="auto">
          <a:xfrm>
            <a:off x="4267200" y="3886200"/>
            <a:ext cx="1044793" cy="2033588"/>
            <a:chOff x="2757718" y="170103"/>
            <a:chExt cx="3311120" cy="6445646"/>
          </a:xfrm>
        </p:grpSpPr>
        <p:pic>
          <p:nvPicPr>
            <p:cNvPr id="17" name="Picture 1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7718" y="170103"/>
              <a:ext cx="3311120" cy="6445646"/>
            </a:xfrm>
            <a:prstGeom prst="rect">
              <a:avLst/>
            </a:prstGeom>
            <a:noFill/>
            <a:ln>
              <a:noFill/>
            </a:ln>
            <a:effectLst>
              <a:outerShdw blurRad="266700" dist="1397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rcRect l="217" t="146" r="217" b="293"/>
            <a:stretch>
              <a:fillRect/>
            </a:stretch>
          </p:blipFill>
          <p:spPr bwMode="auto">
            <a:xfrm>
              <a:off x="2950113" y="1236903"/>
              <a:ext cx="2935158" cy="431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spTree>
    <p:extLst>
      <p:ext uri="{BB962C8B-B14F-4D97-AF65-F5344CB8AC3E}">
        <p14:creationId xmlns:p14="http://schemas.microsoft.com/office/powerpoint/2010/main" val="149073484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426354" y="2126832"/>
            <a:ext cx="4780433" cy="3499979"/>
            <a:chOff x="2426354" y="2126832"/>
            <a:chExt cx="4780433" cy="3499979"/>
          </a:xfrm>
        </p:grpSpPr>
        <p:sp>
          <p:nvSpPr>
            <p:cNvPr id="7" name="Cloud 6"/>
            <p:cNvSpPr/>
            <p:nvPr/>
          </p:nvSpPr>
          <p:spPr bwMode="auto">
            <a:xfrm>
              <a:off x="2426354" y="2126832"/>
              <a:ext cx="4780433" cy="3499979"/>
            </a:xfrm>
            <a:prstGeom prst="cloud">
              <a:avLst/>
            </a:prstGeom>
            <a:solidFill>
              <a:schemeClr val="bg1"/>
            </a:solidFill>
            <a:ln/>
            <a:effectLst>
              <a:outerShdw blurRad="40000" dist="73787" dir="5400000" rotWithShape="0">
                <a:srgbClr val="0099CC"/>
              </a:outerShdw>
            </a:effectLst>
          </p:spPr>
          <p:style>
            <a:lnRef idx="0">
              <a:schemeClr val="accent1"/>
            </a:lnRef>
            <a:fillRef idx="3">
              <a:schemeClr val="accent1"/>
            </a:fillRef>
            <a:effectRef idx="3">
              <a:schemeClr val="accent1"/>
            </a:effectRef>
            <a:fontRef idx="minor">
              <a:schemeClr val="lt1"/>
            </a:fontRef>
          </p:style>
          <p:txBody>
            <a:bodyPr anchor="ctr">
              <a:prstTxWarp prst="textNoShape">
                <a:avLst/>
              </a:prstTxWarp>
            </a:bodyPr>
            <a:lstStyle/>
            <a:p>
              <a:pPr algn="ctr" eaLnBrk="0" hangingPunct="0"/>
              <a:endParaRPr lang="en-US" dirty="0">
                <a:solidFill>
                  <a:srgbClr val="FFFFFF"/>
                </a:solidFill>
                <a:ea typeface="ＭＳ Ｐゴシック" charset="-128"/>
                <a:cs typeface="ＭＳ Ｐゴシック" charset="-128"/>
              </a:endParaRPr>
            </a:p>
          </p:txBody>
        </p:sp>
        <p:pic>
          <p:nvPicPr>
            <p:cNvPr id="22" name="Picture 21" descr="MaaS360 logo.jpg"/>
            <p:cNvPicPr>
              <a:picLocks noChangeAspect="1"/>
            </p:cNvPicPr>
            <p:nvPr/>
          </p:nvPicPr>
          <p:blipFill>
            <a:blip r:embed="rId2"/>
            <a:stretch>
              <a:fillRect/>
            </a:stretch>
          </p:blipFill>
          <p:spPr>
            <a:xfrm>
              <a:off x="4481012" y="2469125"/>
              <a:ext cx="2168232" cy="1024633"/>
            </a:xfrm>
            <a:prstGeom prst="rect">
              <a:avLst/>
            </a:prstGeom>
          </p:spPr>
        </p:pic>
      </p:grpSp>
      <p:sp>
        <p:nvSpPr>
          <p:cNvPr id="2" name="Title 1"/>
          <p:cNvSpPr>
            <a:spLocks noGrp="1"/>
          </p:cNvSpPr>
          <p:nvPr>
            <p:ph type="title"/>
          </p:nvPr>
        </p:nvSpPr>
        <p:spPr/>
        <p:txBody>
          <a:bodyPr>
            <a:normAutofit/>
          </a:bodyPr>
          <a:lstStyle/>
          <a:p>
            <a:r>
              <a:rPr lang="en-US" dirty="0">
                <a:cs typeface="Helvetica Neue Light" charset="0"/>
              </a:rPr>
              <a:t>MaaS360 for Application </a:t>
            </a:r>
            <a:r>
              <a:rPr lang="en-US" dirty="0" smtClean="0">
                <a:cs typeface="Helvetica Neue Light" charset="0"/>
              </a:rPr>
              <a:t>Management</a:t>
            </a:r>
            <a:endParaRPr lang="en-US" dirty="0">
              <a:cs typeface="Helvetica Neue Light" charset="0"/>
            </a:endParaRPr>
          </a:p>
        </p:txBody>
      </p:sp>
      <p:sp>
        <p:nvSpPr>
          <p:cNvPr id="3" name="Slide Number Placeholder 2"/>
          <p:cNvSpPr>
            <a:spLocks noGrp="1"/>
          </p:cNvSpPr>
          <p:nvPr>
            <p:ph type="sldNum" sz="quarter" idx="10"/>
          </p:nvPr>
        </p:nvSpPr>
        <p:spPr/>
        <p:txBody>
          <a:bodyPr/>
          <a:lstStyle/>
          <a:p>
            <a:fld id="{87B8F397-D635-1844-BE70-82F4D7E1D82F}" type="slidenum">
              <a:rPr lang="en-US" smtClean="0">
                <a:solidFill>
                  <a:prstClr val="black"/>
                </a:solidFill>
              </a:rPr>
              <a:pPr/>
              <a:t>11</a:t>
            </a:fld>
            <a:endParaRPr lang="en-US" dirty="0">
              <a:solidFill>
                <a:prstClr val="black"/>
              </a:solidFill>
            </a:endParaRPr>
          </a:p>
        </p:txBody>
      </p:sp>
      <p:grpSp>
        <p:nvGrpSpPr>
          <p:cNvPr id="33" name="Group 32"/>
          <p:cNvGrpSpPr/>
          <p:nvPr/>
        </p:nvGrpSpPr>
        <p:grpSpPr>
          <a:xfrm>
            <a:off x="6494699" y="1143545"/>
            <a:ext cx="2446680" cy="3187284"/>
            <a:chOff x="6494699" y="1143545"/>
            <a:chExt cx="2446680" cy="3187284"/>
          </a:xfrm>
        </p:grpSpPr>
        <p:grpSp>
          <p:nvGrpSpPr>
            <p:cNvPr id="5" name="Group 20"/>
            <p:cNvGrpSpPr>
              <a:grpSpLocks noChangeAspect="1"/>
            </p:cNvGrpSpPr>
            <p:nvPr/>
          </p:nvGrpSpPr>
          <p:grpSpPr bwMode="auto">
            <a:xfrm>
              <a:off x="6999915" y="1806775"/>
              <a:ext cx="1296778" cy="2524054"/>
              <a:chOff x="2757718" y="170103"/>
              <a:chExt cx="3311120" cy="6445646"/>
            </a:xfrm>
          </p:grpSpPr>
          <p:pic>
            <p:nvPicPr>
              <p:cNvPr id="9" name="Picture 19"/>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757718" y="170103"/>
                <a:ext cx="3311120" cy="6445646"/>
              </a:xfrm>
              <a:prstGeom prst="rect">
                <a:avLst/>
              </a:prstGeom>
              <a:noFill/>
              <a:ln w="9525">
                <a:noFill/>
                <a:miter lim="800000"/>
                <a:headEnd/>
                <a:tailEnd/>
              </a:ln>
            </p:spPr>
          </p:pic>
          <p:pic>
            <p:nvPicPr>
              <p:cNvPr id="10" name="Picture 2"/>
              <p:cNvPicPr>
                <a:picLocks noChangeAspect="1"/>
              </p:cNvPicPr>
              <p:nvPr/>
            </p:nvPicPr>
            <p:blipFill>
              <a:blip r:embed="rId4" cstate="print"/>
              <a:srcRect l="217" t="146" r="217" b="293"/>
              <a:stretch>
                <a:fillRect/>
              </a:stretch>
            </p:blipFill>
            <p:spPr bwMode="auto">
              <a:xfrm>
                <a:off x="2950113" y="1236903"/>
                <a:ext cx="2935158" cy="4319932"/>
              </a:xfrm>
              <a:prstGeom prst="rect">
                <a:avLst/>
              </a:prstGeom>
              <a:noFill/>
              <a:ln w="12700">
                <a:noFill/>
                <a:miter lim="0"/>
                <a:headEnd/>
                <a:tailEnd/>
              </a:ln>
            </p:spPr>
          </p:pic>
        </p:grpSp>
        <p:sp>
          <p:nvSpPr>
            <p:cNvPr id="11" name="Rectangle 10"/>
            <p:cNvSpPr/>
            <p:nvPr/>
          </p:nvSpPr>
          <p:spPr>
            <a:xfrm>
              <a:off x="6494699" y="1206081"/>
              <a:ext cx="2446680" cy="338554"/>
            </a:xfrm>
            <a:prstGeom prst="rect">
              <a:avLst/>
            </a:prstGeom>
          </p:spPr>
          <p:txBody>
            <a:bodyPr wrap="square">
              <a:spAutoFit/>
            </a:bodyPr>
            <a:lstStyle/>
            <a:p>
              <a:pPr marL="227013" indent="-227013">
                <a:buFont typeface="Wingdings" charset="2"/>
                <a:buChar char="q"/>
              </a:pPr>
              <a:r>
                <a:rPr lang="en-US" sz="1600" dirty="0" smtClean="0">
                  <a:solidFill>
                    <a:prstClr val="black"/>
                  </a:solidFill>
                  <a:latin typeface="Helvetica Neue Light"/>
                  <a:cs typeface="Helvetica Neue Light"/>
                </a:rPr>
                <a:t>End-user App Catalog</a:t>
              </a:r>
            </a:p>
          </p:txBody>
        </p:sp>
        <p:sp>
          <p:nvSpPr>
            <p:cNvPr id="25" name="TextBox 24"/>
            <p:cNvSpPr txBox="1"/>
            <p:nvPr/>
          </p:nvSpPr>
          <p:spPr>
            <a:xfrm>
              <a:off x="6512545" y="1143545"/>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grpSp>
      <p:grpSp>
        <p:nvGrpSpPr>
          <p:cNvPr id="38" name="Group 37"/>
          <p:cNvGrpSpPr/>
          <p:nvPr/>
        </p:nvGrpSpPr>
        <p:grpSpPr>
          <a:xfrm>
            <a:off x="0" y="1079132"/>
            <a:ext cx="3985416" cy="2647985"/>
            <a:chOff x="0" y="1079132"/>
            <a:chExt cx="3985416" cy="2647985"/>
          </a:xfrm>
        </p:grpSpPr>
        <p:grpSp>
          <p:nvGrpSpPr>
            <p:cNvPr id="32" name="Group 31"/>
            <p:cNvGrpSpPr/>
            <p:nvPr/>
          </p:nvGrpSpPr>
          <p:grpSpPr>
            <a:xfrm>
              <a:off x="0" y="1139386"/>
              <a:ext cx="3985416" cy="2587731"/>
              <a:chOff x="0" y="1139386"/>
              <a:chExt cx="3985416" cy="2587731"/>
            </a:xfrm>
          </p:grpSpPr>
          <p:sp>
            <p:nvSpPr>
              <p:cNvPr id="12" name="Rectangle 11"/>
              <p:cNvSpPr/>
              <p:nvPr/>
            </p:nvSpPr>
            <p:spPr>
              <a:xfrm>
                <a:off x="128034" y="1139386"/>
                <a:ext cx="3640667" cy="584776"/>
              </a:xfrm>
              <a:prstGeom prst="rect">
                <a:avLst/>
              </a:prstGeom>
            </p:spPr>
            <p:txBody>
              <a:bodyPr wrap="square">
                <a:spAutoFit/>
              </a:bodyPr>
              <a:lstStyle/>
              <a:p>
                <a:pPr marL="227013" indent="-227013">
                  <a:buFont typeface="Wingdings" charset="2"/>
                  <a:buChar char="q"/>
                </a:pPr>
                <a:r>
                  <a:rPr lang="en-US" sz="1600" dirty="0" smtClean="0">
                    <a:solidFill>
                      <a:prstClr val="black"/>
                    </a:solidFill>
                    <a:latin typeface="Helvetica Neue Light"/>
                    <a:cs typeface="Helvetica Neue Light"/>
                  </a:rPr>
                  <a:t>Management Console for App Catalog and Distributions</a:t>
                </a:r>
              </a:p>
            </p:txBody>
          </p:sp>
          <p:pic>
            <p:nvPicPr>
              <p:cNvPr id="13" name="Picture 22" descr="Screen shot 2011-06-22 at 9.33.13 PM.png"/>
              <p:cNvPicPr>
                <a:picLocks noChangeAspect="1"/>
              </p:cNvPicPr>
              <p:nvPr/>
            </p:nvPicPr>
            <p:blipFill>
              <a:blip r:embed="rId5" cstate="print"/>
              <a:srcRect r="28044"/>
              <a:stretch>
                <a:fillRect/>
              </a:stretch>
            </p:blipFill>
            <p:spPr bwMode="auto">
              <a:xfrm>
                <a:off x="0" y="1920906"/>
                <a:ext cx="3263546" cy="1806211"/>
              </a:xfrm>
              <a:prstGeom prst="rect">
                <a:avLst/>
              </a:prstGeom>
              <a:noFill/>
              <a:ln w="28575">
                <a:solidFill>
                  <a:srgbClr val="0052A5"/>
                </a:solidFill>
                <a:round/>
                <a:headEnd/>
                <a:tailEnd/>
              </a:ln>
            </p:spPr>
          </p:pic>
          <p:pic>
            <p:nvPicPr>
              <p:cNvPr id="15" name="Picture 3" descr="Screen shot 2011-07-21 at 5.05.20 PM.png"/>
              <p:cNvPicPr>
                <a:picLocks noChangeAspect="1"/>
              </p:cNvPicPr>
              <p:nvPr/>
            </p:nvPicPr>
            <p:blipFill>
              <a:blip r:embed="rId6"/>
              <a:srcRect r="2217" b="3017"/>
              <a:stretch>
                <a:fillRect/>
              </a:stretch>
            </p:blipFill>
            <p:spPr bwMode="auto">
              <a:xfrm>
                <a:off x="2170311" y="1749630"/>
                <a:ext cx="1815105" cy="1332255"/>
              </a:xfrm>
              <a:prstGeom prst="rect">
                <a:avLst/>
              </a:prstGeom>
              <a:noFill/>
              <a:ln w="38100">
                <a:solidFill>
                  <a:srgbClr val="0051A4"/>
                </a:solidFill>
                <a:round/>
                <a:headEnd/>
                <a:tailEnd/>
              </a:ln>
            </p:spPr>
          </p:pic>
        </p:grpSp>
        <p:sp>
          <p:nvSpPr>
            <p:cNvPr id="26" name="TextBox 25"/>
            <p:cNvSpPr txBox="1"/>
            <p:nvPr/>
          </p:nvSpPr>
          <p:spPr>
            <a:xfrm>
              <a:off x="149926" y="1079132"/>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grpSp>
      <p:grpSp>
        <p:nvGrpSpPr>
          <p:cNvPr id="35" name="Group 34"/>
          <p:cNvGrpSpPr/>
          <p:nvPr/>
        </p:nvGrpSpPr>
        <p:grpSpPr>
          <a:xfrm>
            <a:off x="128034" y="4132695"/>
            <a:ext cx="2855865" cy="2506195"/>
            <a:chOff x="128034" y="4132695"/>
            <a:chExt cx="2855865" cy="2506195"/>
          </a:xfrm>
        </p:grpSpPr>
        <p:sp>
          <p:nvSpPr>
            <p:cNvPr id="14" name="Rectangle 13"/>
            <p:cNvSpPr/>
            <p:nvPr/>
          </p:nvSpPr>
          <p:spPr>
            <a:xfrm>
              <a:off x="128034" y="4185685"/>
              <a:ext cx="2316644" cy="338554"/>
            </a:xfrm>
            <a:prstGeom prst="rect">
              <a:avLst/>
            </a:prstGeom>
          </p:spPr>
          <p:txBody>
            <a:bodyPr wrap="square">
              <a:spAutoFit/>
            </a:bodyPr>
            <a:lstStyle/>
            <a:p>
              <a:pPr marL="227013" indent="-227013">
                <a:buFont typeface="Wingdings" charset="2"/>
                <a:buChar char="q"/>
              </a:pPr>
              <a:r>
                <a:rPr lang="en-US" sz="1600" dirty="0" smtClean="0">
                  <a:solidFill>
                    <a:prstClr val="black"/>
                  </a:solidFill>
                  <a:latin typeface="Helvetica Neue Light"/>
                  <a:cs typeface="Helvetica Neue Light"/>
                </a:rPr>
                <a:t>App Lifecycle Mgmt</a:t>
              </a:r>
            </a:p>
          </p:txBody>
        </p:sp>
        <p:grpSp>
          <p:nvGrpSpPr>
            <p:cNvPr id="6" name="Group 11"/>
            <p:cNvGrpSpPr>
              <a:grpSpLocks/>
            </p:cNvGrpSpPr>
            <p:nvPr/>
          </p:nvGrpSpPr>
          <p:grpSpPr bwMode="auto">
            <a:xfrm>
              <a:off x="595197" y="4780206"/>
              <a:ext cx="2388702" cy="1858684"/>
              <a:chOff x="6588818" y="1351510"/>
              <a:chExt cx="2097982" cy="1893340"/>
            </a:xfrm>
          </p:grpSpPr>
          <p:pic>
            <p:nvPicPr>
              <p:cNvPr id="19" name="Picture 4" descr="Screen shot 2011-07-21 at 5.06.54 PM.png"/>
              <p:cNvPicPr>
                <a:picLocks noChangeAspect="1"/>
              </p:cNvPicPr>
              <p:nvPr/>
            </p:nvPicPr>
            <p:blipFill>
              <a:blip r:embed="rId7"/>
              <a:srcRect l="3339" r="2934" b="3374"/>
              <a:stretch>
                <a:fillRect/>
              </a:stretch>
            </p:blipFill>
            <p:spPr bwMode="auto">
              <a:xfrm>
                <a:off x="6591300" y="1351510"/>
                <a:ext cx="2095500" cy="1893340"/>
              </a:xfrm>
              <a:prstGeom prst="rect">
                <a:avLst/>
              </a:prstGeom>
              <a:noFill/>
              <a:ln w="38100">
                <a:solidFill>
                  <a:srgbClr val="0051A4"/>
                </a:solidFill>
                <a:round/>
                <a:headEnd/>
                <a:tailEnd/>
              </a:ln>
            </p:spPr>
          </p:pic>
          <p:sp>
            <p:nvSpPr>
              <p:cNvPr id="20" name="Rectangle 10"/>
              <p:cNvSpPr>
                <a:spLocks noChangeArrowheads="1"/>
              </p:cNvSpPr>
              <p:nvPr/>
            </p:nvSpPr>
            <p:spPr bwMode="auto">
              <a:xfrm>
                <a:off x="6588818" y="1384300"/>
                <a:ext cx="1333500" cy="177800"/>
              </a:xfrm>
              <a:prstGeom prst="rect">
                <a:avLst/>
              </a:prstGeom>
              <a:solidFill>
                <a:srgbClr val="FFFFFF"/>
              </a:solidFill>
              <a:ln w="38100">
                <a:solidFill>
                  <a:srgbClr val="0051A4"/>
                </a:solidFill>
                <a:round/>
                <a:headEnd/>
                <a:tailEnd/>
              </a:ln>
            </p:spPr>
            <p:txBody>
              <a:bodyPr>
                <a:prstTxWarp prst="textNoShape">
                  <a:avLst/>
                </a:prstTxWarp>
              </a:bodyPr>
              <a:lstStyle/>
              <a:p>
                <a:endParaRPr lang="en-US" dirty="0">
                  <a:solidFill>
                    <a:prstClr val="black"/>
                  </a:solidFill>
                </a:endParaRPr>
              </a:p>
            </p:txBody>
          </p:sp>
        </p:grpSp>
        <p:sp>
          <p:nvSpPr>
            <p:cNvPr id="27" name="TextBox 26"/>
            <p:cNvSpPr txBox="1"/>
            <p:nvPr/>
          </p:nvSpPr>
          <p:spPr>
            <a:xfrm>
              <a:off x="147452" y="4132695"/>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grpSp>
      <p:grpSp>
        <p:nvGrpSpPr>
          <p:cNvPr id="37" name="Group 36"/>
          <p:cNvGrpSpPr/>
          <p:nvPr/>
        </p:nvGrpSpPr>
        <p:grpSpPr>
          <a:xfrm>
            <a:off x="3304294" y="3521088"/>
            <a:ext cx="3262349" cy="1672254"/>
            <a:chOff x="3304294" y="3521088"/>
            <a:chExt cx="3262349" cy="1672254"/>
          </a:xfrm>
        </p:grpSpPr>
        <p:sp>
          <p:nvSpPr>
            <p:cNvPr id="4" name="Rectangle 3"/>
            <p:cNvSpPr/>
            <p:nvPr/>
          </p:nvSpPr>
          <p:spPr>
            <a:xfrm>
              <a:off x="3304294" y="3592904"/>
              <a:ext cx="3262349" cy="1600438"/>
            </a:xfrm>
            <a:prstGeom prst="rect">
              <a:avLst/>
            </a:prstGeom>
          </p:spPr>
          <p:txBody>
            <a:bodyPr wrap="square">
              <a:spAutoFit/>
            </a:bodyPr>
            <a:lstStyle/>
            <a:p>
              <a:pPr marL="227013" indent="-227013">
                <a:buFont typeface="Wingdings" charset="2"/>
                <a:buChar char="q"/>
              </a:pPr>
              <a:r>
                <a:rPr lang="en-US" sz="1400" dirty="0" smtClean="0">
                  <a:solidFill>
                    <a:prstClr val="black"/>
                  </a:solidFill>
                  <a:latin typeface="Helvetica Neue Light"/>
                  <a:cs typeface="Helvetica Neue Light"/>
                </a:rPr>
                <a:t>App Download Authentication &amp; Authorization</a:t>
              </a:r>
            </a:p>
            <a:p>
              <a:pPr marL="227013" indent="-227013">
                <a:buFont typeface="Wingdings" charset="2"/>
                <a:buChar char="q"/>
              </a:pPr>
              <a:endParaRPr lang="en-US" sz="1400" dirty="0" smtClean="0">
                <a:solidFill>
                  <a:prstClr val="black"/>
                </a:solidFill>
                <a:latin typeface="Helvetica Neue Light"/>
                <a:cs typeface="Helvetica Neue Light"/>
              </a:endParaRPr>
            </a:p>
            <a:p>
              <a:pPr marL="227013" indent="-227013">
                <a:buFont typeface="Wingdings" charset="2"/>
                <a:buChar char="q"/>
              </a:pPr>
              <a:r>
                <a:rPr lang="en-US" sz="1400" dirty="0" smtClean="0">
                  <a:solidFill>
                    <a:prstClr val="black"/>
                  </a:solidFill>
                  <a:latin typeface="Helvetica Neue Light"/>
                  <a:cs typeface="Helvetica Neue Light"/>
                </a:rPr>
                <a:t>App Distribution</a:t>
              </a:r>
            </a:p>
            <a:p>
              <a:pPr marL="227013" indent="-227013">
                <a:buFont typeface="Wingdings" charset="2"/>
                <a:buChar char="q"/>
              </a:pPr>
              <a:endParaRPr lang="en-US" sz="1400" dirty="0" smtClean="0">
                <a:solidFill>
                  <a:prstClr val="black"/>
                </a:solidFill>
                <a:latin typeface="Helvetica Neue Light"/>
                <a:cs typeface="Helvetica Neue Light"/>
              </a:endParaRPr>
            </a:p>
            <a:p>
              <a:pPr marL="227013" indent="-227013">
                <a:buFont typeface="Wingdings" charset="2"/>
                <a:buChar char="q"/>
              </a:pPr>
              <a:r>
                <a:rPr lang="en-US" sz="1400" dirty="0" smtClean="0">
                  <a:solidFill>
                    <a:prstClr val="black"/>
                  </a:solidFill>
                  <a:latin typeface="Helvetica Neue Light"/>
                  <a:cs typeface="Helvetica Neue Light"/>
                </a:rPr>
                <a:t>Cloud Developer API and Software Development Kit (SDK)</a:t>
              </a:r>
            </a:p>
          </p:txBody>
        </p:sp>
        <p:sp>
          <p:nvSpPr>
            <p:cNvPr id="28" name="TextBox 27"/>
            <p:cNvSpPr txBox="1"/>
            <p:nvPr/>
          </p:nvSpPr>
          <p:spPr>
            <a:xfrm>
              <a:off x="3314726" y="3521088"/>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29" name="TextBox 28"/>
            <p:cNvSpPr txBox="1"/>
            <p:nvPr/>
          </p:nvSpPr>
          <p:spPr>
            <a:xfrm>
              <a:off x="3312252" y="4158737"/>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30" name="TextBox 29"/>
            <p:cNvSpPr txBox="1"/>
            <p:nvPr/>
          </p:nvSpPr>
          <p:spPr>
            <a:xfrm>
              <a:off x="3320104" y="4579573"/>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grpSp>
      <p:grpSp>
        <p:nvGrpSpPr>
          <p:cNvPr id="39" name="Group 38"/>
          <p:cNvGrpSpPr/>
          <p:nvPr/>
        </p:nvGrpSpPr>
        <p:grpSpPr>
          <a:xfrm>
            <a:off x="3365921" y="4845542"/>
            <a:ext cx="5716459" cy="1865336"/>
            <a:chOff x="3365921" y="4845542"/>
            <a:chExt cx="5716459" cy="1865336"/>
          </a:xfrm>
        </p:grpSpPr>
        <p:pic>
          <p:nvPicPr>
            <p:cNvPr id="16" name="Picture 7" descr="Screen shot 2011-07-21 at 5.11.00 PM.png"/>
            <p:cNvPicPr>
              <a:picLocks noChangeAspect="1"/>
            </p:cNvPicPr>
            <p:nvPr/>
          </p:nvPicPr>
          <p:blipFill>
            <a:blip r:embed="rId8"/>
            <a:srcRect l="2170" r="35299" b="23895"/>
            <a:stretch>
              <a:fillRect/>
            </a:stretch>
          </p:blipFill>
          <p:spPr bwMode="auto">
            <a:xfrm>
              <a:off x="3365921" y="5401221"/>
              <a:ext cx="5585777" cy="1309657"/>
            </a:xfrm>
            <a:prstGeom prst="rect">
              <a:avLst/>
            </a:prstGeom>
            <a:noFill/>
            <a:ln w="38100">
              <a:solidFill>
                <a:srgbClr val="0051A4"/>
              </a:solidFill>
              <a:round/>
              <a:headEnd/>
              <a:tailEnd/>
            </a:ln>
          </p:spPr>
        </p:pic>
        <p:sp>
          <p:nvSpPr>
            <p:cNvPr id="17" name="Rectangle 16"/>
            <p:cNvSpPr/>
            <p:nvPr/>
          </p:nvSpPr>
          <p:spPr>
            <a:xfrm>
              <a:off x="6494699" y="4902863"/>
              <a:ext cx="2587681" cy="338554"/>
            </a:xfrm>
            <a:prstGeom prst="rect">
              <a:avLst/>
            </a:prstGeom>
          </p:spPr>
          <p:txBody>
            <a:bodyPr wrap="square">
              <a:spAutoFit/>
            </a:bodyPr>
            <a:lstStyle/>
            <a:p>
              <a:pPr marL="227013" indent="-227013">
                <a:buFont typeface="Wingdings" charset="2"/>
                <a:buChar char="q"/>
              </a:pPr>
              <a:r>
                <a:rPr lang="en-US" sz="1600" dirty="0" smtClean="0">
                  <a:solidFill>
                    <a:prstClr val="black"/>
                  </a:solidFill>
                  <a:latin typeface="Helvetica Neue Light"/>
                  <a:cs typeface="Helvetica Neue Light"/>
                </a:rPr>
                <a:t>App Compliance Mgmt</a:t>
              </a:r>
            </a:p>
          </p:txBody>
        </p:sp>
        <p:sp>
          <p:nvSpPr>
            <p:cNvPr id="31" name="TextBox 30"/>
            <p:cNvSpPr txBox="1"/>
            <p:nvPr/>
          </p:nvSpPr>
          <p:spPr>
            <a:xfrm>
              <a:off x="6518352" y="4845542"/>
              <a:ext cx="361059"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grpSp>
    </p:spTree>
    <p:extLst>
      <p:ext uri="{BB962C8B-B14F-4D97-AF65-F5344CB8AC3E}">
        <p14:creationId xmlns:p14="http://schemas.microsoft.com/office/powerpoint/2010/main" val="10236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r>
              <a:rPr lang="en-US" sz="3200" dirty="0" smtClean="0"/>
              <a:t>Mobile Device Management Features</a:t>
            </a:r>
          </a:p>
        </p:txBody>
      </p:sp>
      <p:sp>
        <p:nvSpPr>
          <p:cNvPr id="55" name="Rectangle 54"/>
          <p:cNvSpPr/>
          <p:nvPr/>
        </p:nvSpPr>
        <p:spPr>
          <a:xfrm>
            <a:off x="194235" y="1393902"/>
            <a:ext cx="2049929" cy="4674696"/>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000000"/>
              </a:solidFill>
            </a:endParaRPr>
          </a:p>
        </p:txBody>
      </p:sp>
      <p:sp>
        <p:nvSpPr>
          <p:cNvPr id="56" name="TextBox 38"/>
          <p:cNvSpPr txBox="1"/>
          <p:nvPr/>
        </p:nvSpPr>
        <p:spPr>
          <a:xfrm>
            <a:off x="152400" y="936702"/>
            <a:ext cx="2133600" cy="640080"/>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vert="horz" wrap="square" lIns="91440" tIns="182880" rIns="0" bIns="18288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457200">
              <a:buClr>
                <a:srgbClr val="4D4D4D"/>
              </a:buClr>
              <a:buSzPct val="25000"/>
              <a:tabLst>
                <a:tab pos="177800" algn="l"/>
              </a:tabLst>
              <a:defRPr/>
            </a:pPr>
            <a:endParaRPr lang="en-US" sz="2000" dirty="0" smtClean="0">
              <a:solidFill>
                <a:srgbClr val="0070C0"/>
              </a:solidFill>
              <a:latin typeface="Trebuchet MS" pitchFamily="34" charset="0"/>
            </a:endParaRPr>
          </a:p>
        </p:txBody>
      </p:sp>
      <p:sp>
        <p:nvSpPr>
          <p:cNvPr id="58" name="Rectangle 57"/>
          <p:cNvSpPr/>
          <p:nvPr/>
        </p:nvSpPr>
        <p:spPr>
          <a:xfrm>
            <a:off x="2429435" y="1393902"/>
            <a:ext cx="2049929" cy="4674696"/>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000000"/>
              </a:solidFill>
            </a:endParaRPr>
          </a:p>
        </p:txBody>
      </p:sp>
      <p:sp>
        <p:nvSpPr>
          <p:cNvPr id="59" name="TextBox 38"/>
          <p:cNvSpPr txBox="1"/>
          <p:nvPr/>
        </p:nvSpPr>
        <p:spPr>
          <a:xfrm>
            <a:off x="2387600" y="936702"/>
            <a:ext cx="2133600" cy="640080"/>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vert="horz" wrap="square" lIns="91440" tIns="182880" rIns="0" bIns="18288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457200">
              <a:buClr>
                <a:srgbClr val="4D4D4D"/>
              </a:buClr>
              <a:buSzPct val="25000"/>
              <a:tabLst>
                <a:tab pos="177800" algn="l"/>
              </a:tabLst>
              <a:defRPr/>
            </a:pPr>
            <a:endParaRPr lang="en-US" sz="2000" dirty="0" smtClean="0">
              <a:solidFill>
                <a:srgbClr val="0070C0"/>
              </a:solidFill>
              <a:latin typeface="Trebuchet MS" pitchFamily="34" charset="0"/>
            </a:endParaRPr>
          </a:p>
        </p:txBody>
      </p:sp>
      <p:sp>
        <p:nvSpPr>
          <p:cNvPr id="66" name="Content Placeholder 2"/>
          <p:cNvSpPr txBox="1">
            <a:spLocks/>
          </p:cNvSpPr>
          <p:nvPr/>
        </p:nvSpPr>
        <p:spPr>
          <a:xfrm>
            <a:off x="152400" y="1075247"/>
            <a:ext cx="2133601" cy="3948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solidFill>
                  <a:srgbClr val="0070C0"/>
                </a:solidFill>
              </a:rPr>
              <a:t>Apple iOS</a:t>
            </a:r>
          </a:p>
        </p:txBody>
      </p:sp>
      <p:sp>
        <p:nvSpPr>
          <p:cNvPr id="67" name="Content Placeholder 2"/>
          <p:cNvSpPr txBox="1">
            <a:spLocks/>
          </p:cNvSpPr>
          <p:nvPr/>
        </p:nvSpPr>
        <p:spPr bwMode="auto">
          <a:xfrm>
            <a:off x="-1" y="1698702"/>
            <a:ext cx="2297469" cy="3962400"/>
          </a:xfrm>
          <a:prstGeom prst="rect">
            <a:avLst/>
          </a:prstGeom>
          <a:noFill/>
          <a:ln w="9525">
            <a:noFill/>
            <a:miter lim="800000"/>
            <a:headEnd/>
            <a:tailEnd/>
          </a:ln>
        </p:spPr>
        <p:txBody>
          <a:bodyPr/>
          <a:lstStyle/>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Activate </a:t>
            </a:r>
            <a:r>
              <a:rPr lang="en-US" sz="1050" b="1" dirty="0">
                <a:solidFill>
                  <a:srgbClr val="292929"/>
                </a:solidFill>
                <a:latin typeface="Trebuchet MS" pitchFamily="34" charset="0"/>
              </a:rPr>
              <a:t>iOS MDM</a:t>
            </a:r>
          </a:p>
          <a:p>
            <a:pPr marL="54864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Apple certificate-based</a:t>
            </a:r>
          </a:p>
          <a:p>
            <a:pPr marL="54864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Easy </a:t>
            </a:r>
            <a:r>
              <a:rPr lang="en-US" sz="1050" b="1" dirty="0" smtClean="0">
                <a:solidFill>
                  <a:srgbClr val="292929"/>
                </a:solidFill>
                <a:latin typeface="Trebuchet MS" pitchFamily="34" charset="0"/>
              </a:rPr>
              <a:t>device </a:t>
            </a:r>
            <a:r>
              <a:rPr lang="en-US" sz="1050" b="1" dirty="0">
                <a:solidFill>
                  <a:srgbClr val="292929"/>
                </a:solidFill>
                <a:latin typeface="Trebuchet MS" pitchFamily="34" charset="0"/>
              </a:rPr>
              <a:t>e</a:t>
            </a:r>
            <a:r>
              <a:rPr lang="en-US" sz="1050" b="1" dirty="0" smtClean="0">
                <a:solidFill>
                  <a:srgbClr val="292929"/>
                </a:solidFill>
                <a:latin typeface="Trebuchet MS" pitchFamily="34" charset="0"/>
              </a:rPr>
              <a:t>nrollment</a:t>
            </a:r>
            <a:endParaRPr lang="en-US" sz="1050" b="1" dirty="0">
              <a:solidFill>
                <a:srgbClr val="292929"/>
              </a:solidFill>
              <a:latin typeface="Trebuchet MS" pitchFamily="34" charset="0"/>
            </a:endParaRPr>
          </a:p>
          <a:p>
            <a:pPr marL="54864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Push from </a:t>
            </a:r>
            <a:r>
              <a:rPr lang="en-US" sz="1050" b="1" dirty="0" smtClean="0">
                <a:solidFill>
                  <a:srgbClr val="292929"/>
                </a:solidFill>
                <a:latin typeface="Trebuchet MS" pitchFamily="34" charset="0"/>
              </a:rPr>
              <a:t>admin</a:t>
            </a:r>
            <a:endParaRPr lang="en-US" sz="1050" b="1" dirty="0">
              <a:solidFill>
                <a:srgbClr val="292929"/>
              </a:solidFill>
              <a:latin typeface="Trebuchet MS" pitchFamily="34" charset="0"/>
            </a:endParaRPr>
          </a:p>
          <a:p>
            <a:pPr marL="54864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User </a:t>
            </a:r>
            <a:r>
              <a:rPr lang="en-US" sz="1050" b="1" dirty="0" smtClean="0">
                <a:solidFill>
                  <a:srgbClr val="292929"/>
                </a:solidFill>
                <a:latin typeface="Trebuchet MS" pitchFamily="34" charset="0"/>
              </a:rPr>
              <a:t>self </a:t>
            </a:r>
            <a:r>
              <a:rPr lang="en-US" sz="1050" b="1" dirty="0">
                <a:solidFill>
                  <a:srgbClr val="292929"/>
                </a:solidFill>
                <a:latin typeface="Trebuchet MS" pitchFamily="34" charset="0"/>
              </a:rPr>
              <a:t>s</a:t>
            </a:r>
            <a:r>
              <a:rPr lang="en-US" sz="1050" b="1" dirty="0" smtClean="0">
                <a:solidFill>
                  <a:srgbClr val="292929"/>
                </a:solidFill>
                <a:latin typeface="Trebuchet MS" pitchFamily="34" charset="0"/>
              </a:rPr>
              <a:t>ervice </a:t>
            </a:r>
            <a:r>
              <a:rPr lang="en-US" sz="1050" b="1" dirty="0">
                <a:solidFill>
                  <a:srgbClr val="292929"/>
                </a:solidFill>
                <a:latin typeface="Trebuchet MS" pitchFamily="34" charset="0"/>
              </a:rPr>
              <a:t>enrollment</a:t>
            </a:r>
          </a:p>
          <a:p>
            <a:pPr marL="347472"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In-depth OTA configuration and policy management</a:t>
            </a:r>
          </a:p>
          <a:p>
            <a:pPr marL="54864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Passcode, </a:t>
            </a:r>
            <a:r>
              <a:rPr lang="en-US" sz="1050" b="1" dirty="0" smtClean="0">
                <a:solidFill>
                  <a:srgbClr val="292929"/>
                </a:solidFill>
                <a:latin typeface="Trebuchet MS" pitchFamily="34" charset="0"/>
              </a:rPr>
              <a:t>restrictions</a:t>
            </a:r>
            <a:r>
              <a:rPr lang="en-US" sz="1050" b="1" dirty="0">
                <a:solidFill>
                  <a:srgbClr val="292929"/>
                </a:solidFill>
                <a:latin typeface="Trebuchet MS" pitchFamily="34" charset="0"/>
              </a:rPr>
              <a:t>, </a:t>
            </a:r>
            <a:br>
              <a:rPr lang="en-US" sz="1050" b="1" dirty="0">
                <a:solidFill>
                  <a:srgbClr val="292929"/>
                </a:solidFill>
                <a:latin typeface="Trebuchet MS" pitchFamily="34" charset="0"/>
              </a:rPr>
            </a:br>
            <a:r>
              <a:rPr lang="en-US" sz="1050" b="1" dirty="0">
                <a:solidFill>
                  <a:srgbClr val="292929"/>
                </a:solidFill>
                <a:latin typeface="Trebuchet MS" pitchFamily="34" charset="0"/>
              </a:rPr>
              <a:t>Wi-Fi, VPN, </a:t>
            </a:r>
            <a:r>
              <a:rPr lang="en-US" sz="1050" b="1" dirty="0" smtClean="0">
                <a:solidFill>
                  <a:srgbClr val="292929"/>
                </a:solidFill>
                <a:latin typeface="Trebuchet MS" pitchFamily="34" charset="0"/>
              </a:rPr>
              <a:t>email</a:t>
            </a:r>
            <a:r>
              <a:rPr lang="en-US" sz="1050" b="1" dirty="0">
                <a:solidFill>
                  <a:srgbClr val="292929"/>
                </a:solidFill>
                <a:latin typeface="Trebuchet MS" pitchFamily="34" charset="0"/>
              </a:rPr>
              <a:t>, and more</a:t>
            </a:r>
          </a:p>
          <a:p>
            <a:pPr marL="347472"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Increased </a:t>
            </a:r>
            <a:r>
              <a:rPr lang="en-US" sz="1050" b="1" dirty="0" smtClean="0">
                <a:solidFill>
                  <a:srgbClr val="292929"/>
                </a:solidFill>
                <a:latin typeface="Trebuchet MS" pitchFamily="34" charset="0"/>
              </a:rPr>
              <a:t>actions</a:t>
            </a:r>
            <a:endParaRPr lang="en-US" sz="1050" b="1" dirty="0">
              <a:solidFill>
                <a:srgbClr val="292929"/>
              </a:solidFill>
              <a:latin typeface="Trebuchet MS" pitchFamily="34" charset="0"/>
            </a:endParaRPr>
          </a:p>
          <a:p>
            <a:pPr marL="548640"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Full/selective </a:t>
            </a:r>
            <a:r>
              <a:rPr lang="en-US" sz="1050" b="1" dirty="0">
                <a:solidFill>
                  <a:srgbClr val="292929"/>
                </a:solidFill>
                <a:latin typeface="Trebuchet MS" pitchFamily="34" charset="0"/>
              </a:rPr>
              <a:t>w</a:t>
            </a:r>
            <a:r>
              <a:rPr lang="en-US" sz="1050" b="1" dirty="0" smtClean="0">
                <a:solidFill>
                  <a:srgbClr val="292929"/>
                </a:solidFill>
                <a:latin typeface="Trebuchet MS" pitchFamily="34" charset="0"/>
              </a:rPr>
              <a:t>ipe</a:t>
            </a:r>
            <a:r>
              <a:rPr lang="en-US" sz="1050" b="1" dirty="0">
                <a:solidFill>
                  <a:srgbClr val="292929"/>
                </a:solidFill>
                <a:latin typeface="Trebuchet MS" pitchFamily="34" charset="0"/>
              </a:rPr>
              <a:t>, l</a:t>
            </a:r>
            <a:r>
              <a:rPr lang="en-US" sz="1050" b="1" dirty="0" smtClean="0">
                <a:solidFill>
                  <a:srgbClr val="292929"/>
                </a:solidFill>
                <a:latin typeface="Trebuchet MS" pitchFamily="34" charset="0"/>
              </a:rPr>
              <a:t>ock, update, passcode reset, locate, and send msg</a:t>
            </a:r>
            <a:endParaRPr lang="en-US" sz="1050" b="1" dirty="0">
              <a:solidFill>
                <a:srgbClr val="292929"/>
              </a:solidFill>
              <a:latin typeface="Trebuchet MS" pitchFamily="34" charset="0"/>
            </a:endParaRPr>
          </a:p>
          <a:p>
            <a:pPr marL="36576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Corporate </a:t>
            </a:r>
            <a:r>
              <a:rPr lang="en-US" sz="1050" b="1" dirty="0" smtClean="0">
                <a:solidFill>
                  <a:srgbClr val="292929"/>
                </a:solidFill>
                <a:latin typeface="Trebuchet MS" pitchFamily="34" charset="0"/>
              </a:rPr>
              <a:t>app storefront</a:t>
            </a:r>
            <a:endParaRPr lang="en-US" sz="1100" b="1" dirty="0">
              <a:solidFill>
                <a:srgbClr val="292929"/>
              </a:solidFill>
              <a:latin typeface="Trebuchet MS" pitchFamily="34" charset="0"/>
            </a:endParaRPr>
          </a:p>
          <a:p>
            <a:pPr marL="365760"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Jail broken  device detection</a:t>
            </a:r>
            <a:endParaRPr lang="en-US" sz="1050" b="1" dirty="0">
              <a:solidFill>
                <a:srgbClr val="292929"/>
              </a:solidFill>
              <a:latin typeface="Trebuchet MS" pitchFamily="34" charset="0"/>
            </a:endParaRPr>
          </a:p>
        </p:txBody>
      </p:sp>
      <p:sp>
        <p:nvSpPr>
          <p:cNvPr id="68" name="Content Placeholder 2"/>
          <p:cNvSpPr txBox="1">
            <a:spLocks/>
          </p:cNvSpPr>
          <p:nvPr/>
        </p:nvSpPr>
        <p:spPr>
          <a:xfrm>
            <a:off x="2362200" y="1075247"/>
            <a:ext cx="2133600" cy="3948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solidFill>
                  <a:srgbClr val="0070C0"/>
                </a:solidFill>
              </a:rPr>
              <a:t>Android</a:t>
            </a:r>
          </a:p>
        </p:txBody>
      </p:sp>
      <p:sp>
        <p:nvSpPr>
          <p:cNvPr id="69" name="Content Placeholder 2"/>
          <p:cNvSpPr txBox="1">
            <a:spLocks/>
          </p:cNvSpPr>
          <p:nvPr/>
        </p:nvSpPr>
        <p:spPr bwMode="auto">
          <a:xfrm>
            <a:off x="2297469" y="1698701"/>
            <a:ext cx="2198332" cy="4241939"/>
          </a:xfrm>
          <a:prstGeom prst="rect">
            <a:avLst/>
          </a:prstGeom>
          <a:noFill/>
          <a:ln w="9525">
            <a:noFill/>
            <a:miter lim="800000"/>
            <a:headEnd/>
            <a:tailEnd/>
          </a:ln>
        </p:spPr>
        <p:txBody>
          <a:bodyPr/>
          <a:lstStyle/>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Market </a:t>
            </a:r>
            <a:r>
              <a:rPr lang="en-US" sz="1050" b="1" dirty="0">
                <a:solidFill>
                  <a:srgbClr val="292929"/>
                </a:solidFill>
                <a:latin typeface="Trebuchet MS" pitchFamily="34" charset="0"/>
              </a:rPr>
              <a:t>a</a:t>
            </a:r>
            <a:r>
              <a:rPr lang="en-US" sz="1050" b="1" dirty="0" smtClean="0">
                <a:solidFill>
                  <a:srgbClr val="292929"/>
                </a:solidFill>
                <a:latin typeface="Trebuchet MS" pitchFamily="34" charset="0"/>
              </a:rPr>
              <a:t>gent</a:t>
            </a:r>
            <a:endParaRPr lang="en-US" sz="1050" b="1" dirty="0">
              <a:solidFill>
                <a:srgbClr val="292929"/>
              </a:solidFill>
              <a:latin typeface="Trebuchet MS" pitchFamily="34" charset="0"/>
            </a:endParaRPr>
          </a:p>
          <a:p>
            <a:pPr marL="347472"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In-depth OTA configuration and policy </a:t>
            </a:r>
            <a:r>
              <a:rPr lang="en-US" sz="1050" b="1" dirty="0" smtClean="0">
                <a:solidFill>
                  <a:srgbClr val="292929"/>
                </a:solidFill>
                <a:latin typeface="Trebuchet MS" pitchFamily="34" charset="0"/>
              </a:rPr>
              <a:t>management</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Touchdown integration</a:t>
            </a:r>
            <a:endParaRPr lang="en-US" sz="1050" b="1" dirty="0">
              <a:solidFill>
                <a:srgbClr val="292929"/>
              </a:solidFill>
              <a:latin typeface="Trebuchet MS" pitchFamily="34" charset="0"/>
            </a:endParaRPr>
          </a:p>
          <a:p>
            <a:pPr marL="548640" lvl="1"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Passcode, m</a:t>
            </a:r>
            <a:r>
              <a:rPr lang="en-US" sz="1050" b="1" dirty="0" smtClean="0">
                <a:solidFill>
                  <a:srgbClr val="292929"/>
                </a:solidFill>
                <a:latin typeface="Trebuchet MS" pitchFamily="34" charset="0"/>
              </a:rPr>
              <a:t>andatory or disallowed </a:t>
            </a:r>
            <a:r>
              <a:rPr lang="en-US" sz="1050" b="1" dirty="0">
                <a:solidFill>
                  <a:srgbClr val="292929"/>
                </a:solidFill>
                <a:latin typeface="Trebuchet MS" pitchFamily="34" charset="0"/>
              </a:rPr>
              <a:t>a</a:t>
            </a:r>
            <a:r>
              <a:rPr lang="en-US" sz="1050" b="1" dirty="0" smtClean="0">
                <a:solidFill>
                  <a:srgbClr val="292929"/>
                </a:solidFill>
                <a:latin typeface="Trebuchet MS" pitchFamily="34" charset="0"/>
              </a:rPr>
              <a:t>pps, </a:t>
            </a:r>
            <a:r>
              <a:rPr lang="en-US" sz="1050" b="1" dirty="0">
                <a:solidFill>
                  <a:srgbClr val="292929"/>
                </a:solidFill>
                <a:latin typeface="Trebuchet MS" pitchFamily="34" charset="0"/>
              </a:rPr>
              <a:t>d</a:t>
            </a:r>
            <a:r>
              <a:rPr lang="en-US" sz="1050" b="1" dirty="0" smtClean="0">
                <a:solidFill>
                  <a:srgbClr val="292929"/>
                </a:solidFill>
                <a:latin typeface="Trebuchet MS" pitchFamily="34" charset="0"/>
              </a:rPr>
              <a:t>evice </a:t>
            </a:r>
            <a:r>
              <a:rPr lang="en-US" sz="1050" b="1" dirty="0">
                <a:solidFill>
                  <a:srgbClr val="292929"/>
                </a:solidFill>
                <a:latin typeface="Trebuchet MS" pitchFamily="34" charset="0"/>
              </a:rPr>
              <a:t>f</a:t>
            </a:r>
            <a:r>
              <a:rPr lang="en-US" sz="1050" b="1" dirty="0" smtClean="0">
                <a:solidFill>
                  <a:srgbClr val="292929"/>
                </a:solidFill>
                <a:latin typeface="Trebuchet MS" pitchFamily="34" charset="0"/>
              </a:rPr>
              <a:t>eature </a:t>
            </a:r>
            <a:r>
              <a:rPr lang="en-US" sz="1050" b="1" dirty="0">
                <a:solidFill>
                  <a:srgbClr val="292929"/>
                </a:solidFill>
                <a:latin typeface="Trebuchet MS" pitchFamily="34" charset="0"/>
              </a:rPr>
              <a:t>r</a:t>
            </a:r>
            <a:r>
              <a:rPr lang="en-US" sz="1050" b="1" dirty="0" smtClean="0">
                <a:solidFill>
                  <a:srgbClr val="292929"/>
                </a:solidFill>
                <a:latin typeface="Trebuchet MS" pitchFamily="34" charset="0"/>
              </a:rPr>
              <a:t>estrictions</a:t>
            </a:r>
            <a:r>
              <a:rPr lang="en-US" sz="1050" b="1" dirty="0">
                <a:solidFill>
                  <a:srgbClr val="292929"/>
                </a:solidFill>
                <a:latin typeface="Trebuchet MS" pitchFamily="34" charset="0"/>
              </a:rPr>
              <a:t>, </a:t>
            </a:r>
            <a:r>
              <a:rPr lang="en-US" sz="1050" b="1" dirty="0" smtClean="0">
                <a:solidFill>
                  <a:srgbClr val="292929"/>
                </a:solidFill>
                <a:latin typeface="Trebuchet MS" pitchFamily="34" charset="0"/>
              </a:rPr>
              <a:t>Wi-Fi and email profiles, selective </a:t>
            </a:r>
            <a:r>
              <a:rPr lang="en-US" sz="1050" b="1" dirty="0">
                <a:solidFill>
                  <a:srgbClr val="292929"/>
                </a:solidFill>
                <a:latin typeface="Trebuchet MS" pitchFamily="34" charset="0"/>
              </a:rPr>
              <a:t>w</a:t>
            </a:r>
            <a:r>
              <a:rPr lang="en-US" sz="1050" b="1" dirty="0" smtClean="0">
                <a:solidFill>
                  <a:srgbClr val="292929"/>
                </a:solidFill>
                <a:latin typeface="Trebuchet MS" pitchFamily="34" charset="0"/>
              </a:rPr>
              <a:t>ipe</a:t>
            </a:r>
            <a:endParaRPr lang="en-US" sz="1050" b="1" dirty="0">
              <a:solidFill>
                <a:srgbClr val="292929"/>
              </a:solidFill>
              <a:latin typeface="Trebuchet MS" pitchFamily="34" charset="0"/>
            </a:endParaRPr>
          </a:p>
          <a:p>
            <a:pPr marL="347472"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Increased </a:t>
            </a:r>
            <a:r>
              <a:rPr lang="en-US" sz="1050" b="1" dirty="0" smtClean="0">
                <a:solidFill>
                  <a:srgbClr val="292929"/>
                </a:solidFill>
                <a:latin typeface="Trebuchet MS" pitchFamily="34" charset="0"/>
              </a:rPr>
              <a:t>actions</a:t>
            </a:r>
            <a:endParaRPr lang="en-US" sz="1050" b="1" dirty="0">
              <a:solidFill>
                <a:srgbClr val="292929"/>
              </a:solidFill>
              <a:latin typeface="Trebuchet MS" pitchFamily="34" charset="0"/>
            </a:endParaRPr>
          </a:p>
          <a:p>
            <a:pPr marL="548640" lvl="1"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Lock, f</a:t>
            </a:r>
            <a:r>
              <a:rPr lang="en-US" sz="1050" b="1" dirty="0" smtClean="0">
                <a:solidFill>
                  <a:srgbClr val="292929"/>
                </a:solidFill>
                <a:latin typeface="Trebuchet MS" pitchFamily="34" charset="0"/>
              </a:rPr>
              <a:t>ull </a:t>
            </a:r>
            <a:r>
              <a:rPr lang="en-US" sz="1050" b="1" dirty="0">
                <a:solidFill>
                  <a:srgbClr val="292929"/>
                </a:solidFill>
                <a:latin typeface="Trebuchet MS" pitchFamily="34" charset="0"/>
              </a:rPr>
              <a:t>w</a:t>
            </a:r>
            <a:r>
              <a:rPr lang="en-US" sz="1050" b="1" dirty="0" smtClean="0">
                <a:solidFill>
                  <a:srgbClr val="292929"/>
                </a:solidFill>
                <a:latin typeface="Trebuchet MS" pitchFamily="34" charset="0"/>
              </a:rPr>
              <a:t>ipe</a:t>
            </a:r>
            <a:r>
              <a:rPr lang="en-US" sz="1050" b="1" dirty="0">
                <a:solidFill>
                  <a:srgbClr val="292929"/>
                </a:solidFill>
                <a:latin typeface="Trebuchet MS" pitchFamily="34" charset="0"/>
              </a:rPr>
              <a:t>, </a:t>
            </a:r>
            <a:r>
              <a:rPr lang="en-US" sz="1050" b="1" dirty="0" smtClean="0">
                <a:solidFill>
                  <a:srgbClr val="292929"/>
                </a:solidFill>
                <a:latin typeface="Trebuchet MS" pitchFamily="34" charset="0"/>
              </a:rPr>
              <a:t>update</a:t>
            </a:r>
            <a:r>
              <a:rPr lang="en-US" sz="1050" b="1" dirty="0">
                <a:solidFill>
                  <a:srgbClr val="292929"/>
                </a:solidFill>
                <a:latin typeface="Trebuchet MS" pitchFamily="34" charset="0"/>
              </a:rPr>
              <a:t>, </a:t>
            </a:r>
            <a:r>
              <a:rPr lang="en-US" sz="1050" b="1" dirty="0" smtClean="0">
                <a:solidFill>
                  <a:srgbClr val="292929"/>
                </a:solidFill>
                <a:latin typeface="Trebuchet MS" pitchFamily="34" charset="0"/>
              </a:rPr>
              <a:t>locate</a:t>
            </a:r>
            <a:r>
              <a:rPr lang="en-US" sz="1050" b="1" dirty="0">
                <a:solidFill>
                  <a:srgbClr val="292929"/>
                </a:solidFill>
                <a:latin typeface="Trebuchet MS" pitchFamily="34" charset="0"/>
              </a:rPr>
              <a:t>, </a:t>
            </a:r>
            <a:r>
              <a:rPr lang="en-US" sz="1050" b="1" dirty="0" smtClean="0">
                <a:solidFill>
                  <a:srgbClr val="292929"/>
                </a:solidFill>
                <a:latin typeface="Trebuchet MS" pitchFamily="34" charset="0"/>
              </a:rPr>
              <a:t>query</a:t>
            </a:r>
            <a:r>
              <a:rPr lang="en-US" sz="1050" b="1" dirty="0">
                <a:solidFill>
                  <a:srgbClr val="292929"/>
                </a:solidFill>
                <a:latin typeface="Trebuchet MS" pitchFamily="34" charset="0"/>
              </a:rPr>
              <a:t>, </a:t>
            </a:r>
            <a:r>
              <a:rPr lang="en-US" sz="1050" b="1" dirty="0" smtClean="0">
                <a:solidFill>
                  <a:srgbClr val="292929"/>
                </a:solidFill>
                <a:latin typeface="Trebuchet MS" pitchFamily="34" charset="0"/>
              </a:rPr>
              <a:t>send </a:t>
            </a:r>
            <a:r>
              <a:rPr lang="en-US" sz="1050" b="1" dirty="0">
                <a:solidFill>
                  <a:srgbClr val="292929"/>
                </a:solidFill>
                <a:latin typeface="Trebuchet MS" pitchFamily="34" charset="0"/>
              </a:rPr>
              <a:t>m</a:t>
            </a:r>
            <a:r>
              <a:rPr lang="en-US" sz="1050" b="1" dirty="0" smtClean="0">
                <a:solidFill>
                  <a:srgbClr val="292929"/>
                </a:solidFill>
                <a:latin typeface="Trebuchet MS" pitchFamily="34" charset="0"/>
              </a:rPr>
              <a:t>essage, Passcode reset</a:t>
            </a:r>
            <a:endParaRPr lang="en-US" sz="1050" b="1" dirty="0">
              <a:solidFill>
                <a:srgbClr val="292929"/>
              </a:solidFill>
              <a:latin typeface="Trebuchet MS" pitchFamily="34" charset="0"/>
            </a:endParaRPr>
          </a:p>
          <a:p>
            <a:pPr marL="365760" lvl="1"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Corporate </a:t>
            </a:r>
            <a:r>
              <a:rPr lang="en-US" sz="1050" b="1" dirty="0" smtClean="0">
                <a:solidFill>
                  <a:srgbClr val="292929"/>
                </a:solidFill>
                <a:latin typeface="Trebuchet MS" pitchFamily="34" charset="0"/>
              </a:rPr>
              <a:t>app </a:t>
            </a:r>
            <a:r>
              <a:rPr lang="en-US" sz="1050" b="1" dirty="0">
                <a:solidFill>
                  <a:srgbClr val="292929"/>
                </a:solidFill>
                <a:latin typeface="Trebuchet MS" pitchFamily="34" charset="0"/>
              </a:rPr>
              <a:t>s</a:t>
            </a:r>
            <a:r>
              <a:rPr lang="en-US" sz="1050" b="1" dirty="0" smtClean="0">
                <a:solidFill>
                  <a:srgbClr val="292929"/>
                </a:solidFill>
                <a:latin typeface="Trebuchet MS" pitchFamily="34" charset="0"/>
              </a:rPr>
              <a:t>torefront</a:t>
            </a:r>
          </a:p>
          <a:p>
            <a:pPr marL="36576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Rooted device detection</a:t>
            </a:r>
            <a:endParaRPr lang="en-US" sz="1050" b="1" dirty="0">
              <a:solidFill>
                <a:srgbClr val="292929"/>
              </a:solidFill>
              <a:latin typeface="Trebuchet MS" pitchFamily="34" charset="0"/>
            </a:endParaRPr>
          </a:p>
          <a:p>
            <a:pPr marL="274320" indent="-137160">
              <a:spcBef>
                <a:spcPct val="20000"/>
              </a:spcBef>
              <a:buClr>
                <a:srgbClr val="0099CC"/>
              </a:buClr>
              <a:buFont typeface="Trebuchet MS" pitchFamily="34" charset="0"/>
              <a:buChar char="&gt;"/>
              <a:defRPr/>
            </a:pPr>
            <a:endParaRPr lang="en-US" sz="1050" b="1" dirty="0">
              <a:solidFill>
                <a:srgbClr val="292929"/>
              </a:solidFill>
              <a:latin typeface="Trebuchet MS" pitchFamily="34" charset="0"/>
            </a:endParaRPr>
          </a:p>
          <a:p>
            <a:pPr marL="342900" indent="-137160">
              <a:spcBef>
                <a:spcPct val="20000"/>
              </a:spcBef>
              <a:buClr>
                <a:srgbClr val="3A8AAE"/>
              </a:buClr>
              <a:buFont typeface="Tahoma" pitchFamily="34" charset="0"/>
              <a:buChar char="&gt;"/>
              <a:defRPr/>
            </a:pPr>
            <a:endParaRPr lang="en-US" sz="1100" b="1" dirty="0">
              <a:solidFill>
                <a:srgbClr val="292929"/>
              </a:solidFill>
              <a:latin typeface="Trebuchet MS" pitchFamily="34" charset="0"/>
            </a:endParaRPr>
          </a:p>
          <a:p>
            <a:pPr marL="342900" indent="-137160">
              <a:spcBef>
                <a:spcPct val="20000"/>
              </a:spcBef>
              <a:buClr>
                <a:srgbClr val="3A8AAE"/>
              </a:buClr>
              <a:buFont typeface="Tahoma" pitchFamily="34" charset="0"/>
              <a:buChar char="&gt;"/>
              <a:defRPr/>
            </a:pPr>
            <a:endParaRPr lang="en-US" sz="1100" b="1" dirty="0">
              <a:solidFill>
                <a:srgbClr val="292929"/>
              </a:solidFill>
              <a:latin typeface="Trebuchet MS" pitchFamily="34" charset="0"/>
            </a:endParaRPr>
          </a:p>
        </p:txBody>
      </p:sp>
      <p:pic>
        <p:nvPicPr>
          <p:cNvPr id="7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84" b="98944" l="0" r="80606"/>
                    </a14:imgEffect>
                  </a14:imgLayer>
                </a14:imgProps>
              </a:ext>
              <a:ext uri="{28A0092B-C50C-407E-A947-70E740481C1C}">
                <a14:useLocalDpi xmlns:a14="http://schemas.microsoft.com/office/drawing/2010/main" val="0"/>
              </a:ext>
            </a:extLst>
          </a:blip>
          <a:srcRect l="3449" r="21385"/>
          <a:stretch/>
        </p:blipFill>
        <p:spPr bwMode="auto">
          <a:xfrm>
            <a:off x="914401" y="5181600"/>
            <a:ext cx="419323" cy="838200"/>
          </a:xfrm>
          <a:prstGeom prst="rect">
            <a:avLst/>
          </a:prstGeom>
          <a:ln>
            <a:noFill/>
          </a:ln>
          <a:effectLst>
            <a:outerShdw blurRad="889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42" b="98698" l="7281" r="88437">
                        <a14:foregroundMark x1="13062" y1="34766" x2="13062" y2="34766"/>
                        <a14:foregroundMark x1="13276" y1="42188" x2="13276" y2="42188"/>
                        <a14:foregroundMark x1="13276" y1="50260" x2="13276" y2="50260"/>
                        <a14:foregroundMark x1="13490" y1="57552" x2="13490" y2="57552"/>
                        <a14:foregroundMark x1="13490" y1="45703" x2="13490" y2="45703"/>
                        <a14:foregroundMark x1="13276" y1="37891" x2="13276" y2="37891"/>
                        <a14:foregroundMark x1="12634" y1="29818" x2="12634" y2="29818"/>
                        <a14:foregroundMark x1="13919" y1="30729" x2="13276" y2="30859"/>
                        <a14:foregroundMark x1="13062" y1="26432" x2="13062" y2="26432"/>
                        <a14:foregroundMark x1="16488" y1="5859" x2="16488" y2="5859"/>
                        <a14:foregroundMark x1="17987" y1="5859" x2="17987" y2="5859"/>
                        <a14:foregroundMark x1="13704" y1="8854" x2="13704" y2="8854"/>
                        <a14:foregroundMark x1="31049" y1="22396" x2="31049" y2="22396"/>
                        <a14:foregroundMark x1="34261" y1="20964" x2="34261" y2="20964"/>
                        <a14:foregroundMark x1="33619" y1="22526" x2="33619" y2="22526"/>
                        <a14:foregroundMark x1="36617" y1="23177" x2="36617" y2="23177"/>
                        <a14:foregroundMark x1="39400" y1="22786" x2="39400" y2="22786"/>
                        <a14:foregroundMark x1="39186" y1="28906" x2="39186" y2="28906"/>
                        <a14:foregroundMark x1="26767" y1="21615" x2="26767" y2="21615"/>
                        <a14:foregroundMark x1="39829" y1="21875" x2="39829" y2="21875"/>
                        <a14:foregroundMark x1="43469" y1="21615" x2="43469" y2="21615"/>
                        <a14:foregroundMark x1="44754" y1="25781" x2="44754" y2="25781"/>
                        <a14:foregroundMark x1="44540" y1="27474" x2="44540" y2="27474"/>
                        <a14:foregroundMark x1="43469" y1="30599" x2="43469" y2="30599"/>
                        <a14:foregroundMark x1="34261" y1="28125" x2="34261" y2="28125"/>
                        <a14:foregroundMark x1="27195" y1="26823" x2="27195" y2="26823"/>
                        <a14:foregroundMark x1="55675" y1="21224" x2="55675" y2="21224"/>
                        <a14:foregroundMark x1="58030" y1="23438" x2="58030" y2="23438"/>
                        <a14:foregroundMark x1="59743" y1="24089" x2="59743" y2="24089"/>
                        <a14:foregroundMark x1="61670" y1="22396" x2="61670" y2="22396"/>
                        <a14:foregroundMark x1="64668" y1="21745" x2="64668" y2="21745"/>
                        <a14:foregroundMark x1="68094" y1="24870" x2="68094" y2="24870"/>
                        <a14:foregroundMark x1="65953" y1="29427" x2="65953" y2="29427"/>
                        <a14:foregroundMark x1="56959" y1="27214" x2="56959" y2="27214"/>
                        <a14:foregroundMark x1="72163" y1="65755" x2="72163" y2="65755"/>
                        <a14:foregroundMark x1="42827" y1="64323" x2="42827" y2="64323"/>
                        <a14:foregroundMark x1="13704" y1="64193" x2="13704" y2="64193"/>
                        <a14:foregroundMark x1="45610" y1="5078" x2="45610" y2="5078"/>
                        <a14:foregroundMark x1="52248" y1="5078" x2="52248" y2="5078"/>
                        <a14:foregroundMark x1="84368" y1="17318" x2="84368" y2="17318"/>
                        <a14:foregroundMark x1="83940" y1="23177" x2="83940" y2="23177"/>
                        <a14:foregroundMark x1="84368" y1="27734" x2="84368" y2="27734"/>
                        <a14:foregroundMark x1="84582" y1="34245" x2="83726" y2="88932"/>
                        <a14:foregroundMark x1="13276" y1="89714" x2="13704" y2="37760"/>
                        <a14:foregroundMark x1="13490" y1="10286" x2="13276" y2="26432"/>
                        <a14:foregroundMark x1="25696" y1="25781" x2="68522" y2="33073"/>
                        <a14:foregroundMark x1="11777" y1="23177" x2="11991" y2="46354"/>
                      </a14:backgroundRemoval>
                    </a14:imgEffect>
                  </a14:imgLayer>
                </a14:imgProps>
              </a:ext>
              <a:ext uri="{28A0092B-C50C-407E-A947-70E740481C1C}">
                <a14:useLocalDpi xmlns:a14="http://schemas.microsoft.com/office/drawing/2010/main" val="0"/>
              </a:ext>
            </a:extLst>
          </a:blip>
          <a:srcRect l="12101" t="4010" r="14242" b="4693"/>
          <a:stretch/>
        </p:blipFill>
        <p:spPr bwMode="auto">
          <a:xfrm>
            <a:off x="3124201" y="5181600"/>
            <a:ext cx="413701" cy="843288"/>
          </a:xfrm>
          <a:prstGeom prst="rect">
            <a:avLst/>
          </a:prstGeom>
          <a:ln>
            <a:noFill/>
          </a:ln>
          <a:effectLst>
            <a:outerShdw blurRad="889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p:nvPr/>
        </p:nvGrpSpPr>
        <p:grpSpPr>
          <a:xfrm>
            <a:off x="6781800" y="936702"/>
            <a:ext cx="2286000" cy="5131896"/>
            <a:chOff x="6781800" y="936702"/>
            <a:chExt cx="2286000" cy="5131896"/>
          </a:xfrm>
        </p:grpSpPr>
        <p:sp>
          <p:nvSpPr>
            <p:cNvPr id="61" name="Rectangle 60"/>
            <p:cNvSpPr/>
            <p:nvPr/>
          </p:nvSpPr>
          <p:spPr>
            <a:xfrm>
              <a:off x="6950635" y="1393902"/>
              <a:ext cx="2049929" cy="4674696"/>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000000"/>
                </a:solidFill>
              </a:endParaRPr>
            </a:p>
          </p:txBody>
        </p:sp>
        <p:sp>
          <p:nvSpPr>
            <p:cNvPr id="62" name="TextBox 38"/>
            <p:cNvSpPr txBox="1"/>
            <p:nvPr/>
          </p:nvSpPr>
          <p:spPr>
            <a:xfrm>
              <a:off x="6908800" y="936702"/>
              <a:ext cx="2133600" cy="640080"/>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vert="horz" wrap="square" lIns="91440" tIns="182880" rIns="0" bIns="18288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457200">
                <a:buClr>
                  <a:srgbClr val="4D4D4D"/>
                </a:buClr>
                <a:buSzPct val="25000"/>
                <a:tabLst>
                  <a:tab pos="177800" algn="l"/>
                </a:tabLst>
                <a:defRPr/>
              </a:pPr>
              <a:endParaRPr lang="en-US" sz="2000" dirty="0" smtClean="0">
                <a:solidFill>
                  <a:srgbClr val="0070C0"/>
                </a:solidFill>
                <a:latin typeface="Trebuchet MS" pitchFamily="34" charset="0"/>
              </a:endParaRPr>
            </a:p>
          </p:txBody>
        </p:sp>
        <p:sp>
          <p:nvSpPr>
            <p:cNvPr id="70" name="Content Placeholder 2"/>
            <p:cNvSpPr txBox="1">
              <a:spLocks/>
            </p:cNvSpPr>
            <p:nvPr/>
          </p:nvSpPr>
          <p:spPr>
            <a:xfrm>
              <a:off x="6934199" y="970333"/>
              <a:ext cx="2133601" cy="6521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solidFill>
                    <a:srgbClr val="0070C0"/>
                  </a:solidFill>
                </a:rPr>
                <a:t>Windows Phone Symbian and webOS</a:t>
              </a:r>
            </a:p>
          </p:txBody>
        </p:sp>
        <p:sp>
          <p:nvSpPr>
            <p:cNvPr id="71" name="Content Placeholder 2"/>
            <p:cNvSpPr txBox="1">
              <a:spLocks/>
            </p:cNvSpPr>
            <p:nvPr/>
          </p:nvSpPr>
          <p:spPr bwMode="auto">
            <a:xfrm>
              <a:off x="6781800" y="1698703"/>
              <a:ext cx="2209800" cy="3810000"/>
            </a:xfrm>
            <a:prstGeom prst="rect">
              <a:avLst/>
            </a:prstGeom>
            <a:noFill/>
            <a:ln w="9525">
              <a:noFill/>
              <a:miter lim="800000"/>
              <a:headEnd/>
              <a:tailEnd/>
            </a:ln>
          </p:spPr>
          <p:txBody>
            <a:bodyPr/>
            <a:lstStyle/>
            <a:p>
              <a:pPr marL="274320"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Supports all EAS or Traveler connected devices</a:t>
              </a:r>
              <a:endParaRPr lang="en-US" sz="1050" b="1" dirty="0">
                <a:solidFill>
                  <a:srgbClr val="292929"/>
                </a:solidFill>
                <a:latin typeface="Trebuchet MS" pitchFamily="34" charset="0"/>
              </a:endParaRPr>
            </a:p>
            <a:p>
              <a:pPr marL="274320"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Prevents </a:t>
              </a:r>
              <a:r>
                <a:rPr lang="en-US" sz="1050" b="1" dirty="0">
                  <a:solidFill>
                    <a:srgbClr val="292929"/>
                  </a:solidFill>
                  <a:latin typeface="Trebuchet MS" pitchFamily="34" charset="0"/>
                </a:rPr>
                <a:t>non-approved devices from accessing corp. </a:t>
              </a:r>
              <a:r>
                <a:rPr lang="en-US" sz="1050" b="1" dirty="0" smtClean="0">
                  <a:solidFill>
                    <a:srgbClr val="292929"/>
                  </a:solidFill>
                  <a:latin typeface="Trebuchet MS" pitchFamily="34" charset="0"/>
                </a:rPr>
                <a:t>email</a:t>
              </a:r>
              <a:endParaRPr lang="en-US" sz="1050" b="1" dirty="0">
                <a:solidFill>
                  <a:srgbClr val="292929"/>
                </a:solidFill>
                <a:latin typeface="Trebuchet MS" pitchFamily="34" charset="0"/>
              </a:endParaRPr>
            </a:p>
            <a:p>
              <a:pPr marL="27432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Auto-discovery of devices</a:t>
              </a:r>
            </a:p>
            <a:p>
              <a:pPr marL="27432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Auto-quarantine of </a:t>
              </a:r>
              <a:r>
                <a:rPr lang="en-US" sz="1050" b="1" dirty="0" smtClean="0">
                  <a:solidFill>
                    <a:srgbClr val="292929"/>
                  </a:solidFill>
                  <a:latin typeface="Trebuchet MS" pitchFamily="34" charset="0"/>
                </a:rPr>
                <a:t>devices</a:t>
              </a:r>
              <a:endParaRPr lang="en-US" sz="1050" b="1" dirty="0">
                <a:solidFill>
                  <a:srgbClr val="292929"/>
                </a:solidFill>
                <a:latin typeface="Trebuchet MS" pitchFamily="34" charset="0"/>
              </a:endParaRPr>
            </a:p>
            <a:p>
              <a:pPr marL="27432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Alerts and workflows to Approve or Block devices</a:t>
              </a:r>
            </a:p>
            <a:p>
              <a:pPr marL="27432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Create and enforce ActiveSync policies (e.g., PIN)</a:t>
              </a:r>
            </a:p>
            <a:p>
              <a:pPr marL="27432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Remote </a:t>
              </a:r>
              <a:r>
                <a:rPr lang="en-US" sz="1050" b="1" dirty="0" smtClean="0">
                  <a:solidFill>
                    <a:srgbClr val="292929"/>
                  </a:solidFill>
                  <a:latin typeface="Trebuchet MS" pitchFamily="34" charset="0"/>
                </a:rPr>
                <a:t>device </a:t>
              </a:r>
              <a:r>
                <a:rPr lang="en-US" sz="1050" b="1" dirty="0">
                  <a:solidFill>
                    <a:srgbClr val="292929"/>
                  </a:solidFill>
                  <a:latin typeface="Trebuchet MS" pitchFamily="34" charset="0"/>
                </a:rPr>
                <a:t>w</a:t>
              </a:r>
              <a:r>
                <a:rPr lang="en-US" sz="1050" b="1" dirty="0" smtClean="0">
                  <a:solidFill>
                    <a:srgbClr val="292929"/>
                  </a:solidFill>
                  <a:latin typeface="Trebuchet MS" pitchFamily="34" charset="0"/>
                </a:rPr>
                <a:t>ipe</a:t>
              </a:r>
              <a:endParaRPr lang="en-US" sz="1050" b="1" dirty="0">
                <a:solidFill>
                  <a:srgbClr val="292929"/>
                </a:solidFill>
                <a:latin typeface="Trebuchet MS" pitchFamily="34" charset="0"/>
              </a:endParaRPr>
            </a:p>
            <a:p>
              <a:pPr marL="274320"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Support </a:t>
              </a:r>
              <a:r>
                <a:rPr lang="en-US" sz="1050" b="1" dirty="0">
                  <a:solidFill>
                    <a:srgbClr val="292929"/>
                  </a:solidFill>
                  <a:latin typeface="Trebuchet MS" pitchFamily="34" charset="0"/>
                </a:rPr>
                <a:t>for Exchange 2007 &amp; </a:t>
              </a:r>
              <a:r>
                <a:rPr lang="en-US" sz="1050" b="1" dirty="0" smtClean="0">
                  <a:solidFill>
                    <a:srgbClr val="292929"/>
                  </a:solidFill>
                  <a:latin typeface="Trebuchet MS" pitchFamily="34" charset="0"/>
                </a:rPr>
                <a:t>2010, and Office 365</a:t>
              </a:r>
              <a:endParaRPr lang="en-US" sz="1050" b="1" dirty="0">
                <a:solidFill>
                  <a:srgbClr val="292929"/>
                </a:solidFill>
                <a:latin typeface="Trebuchet MS" pitchFamily="34" charset="0"/>
              </a:endParaRPr>
            </a:p>
            <a:p>
              <a:pPr marL="274320" indent="-137160">
                <a:spcBef>
                  <a:spcPct val="20000"/>
                </a:spcBef>
                <a:buClr>
                  <a:srgbClr val="0099CC"/>
                </a:buClr>
                <a:buFont typeface="Trebuchet MS" pitchFamily="34" charset="0"/>
                <a:buChar char="&gt;"/>
                <a:defRPr/>
              </a:pPr>
              <a:r>
                <a:rPr lang="en-US" sz="1050" b="1" dirty="0">
                  <a:solidFill>
                    <a:srgbClr val="292929"/>
                  </a:solidFill>
                  <a:latin typeface="Trebuchet MS" pitchFamily="34" charset="0"/>
                </a:rPr>
                <a:t>Support for Traveler 8.5.2</a:t>
              </a:r>
              <a:r>
                <a:rPr lang="en-US" sz="1050" b="1" dirty="0" smtClean="0">
                  <a:solidFill>
                    <a:srgbClr val="292929"/>
                  </a:solidFill>
                  <a:latin typeface="Trebuchet MS" pitchFamily="34" charset="0"/>
                </a:rPr>
                <a:t>+</a:t>
              </a:r>
              <a:endParaRPr lang="en-US" sz="1050" b="1" dirty="0">
                <a:solidFill>
                  <a:srgbClr val="292929"/>
                </a:solidFill>
                <a:latin typeface="Trebuchet MS" pitchFamily="34" charset="0"/>
              </a:endParaRPr>
            </a:p>
          </p:txBody>
        </p:sp>
        <p:pic>
          <p:nvPicPr>
            <p:cNvPr id="76" name="Picture 2"/>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318" b="98179" l="24007" r="75497"/>
                      </a14:imgEffect>
                    </a14:imgLayer>
                  </a14:imgProps>
                </a:ext>
                <a:ext uri="{28A0092B-C50C-407E-A947-70E740481C1C}">
                  <a14:useLocalDpi xmlns:a14="http://schemas.microsoft.com/office/drawing/2010/main" val="0"/>
                </a:ext>
              </a:extLst>
            </a:blip>
            <a:srcRect l="21647" r="22307"/>
            <a:stretch/>
          </p:blipFill>
          <p:spPr bwMode="auto">
            <a:xfrm>
              <a:off x="7754992" y="5172970"/>
              <a:ext cx="474608" cy="846830"/>
            </a:xfrm>
            <a:prstGeom prst="rect">
              <a:avLst/>
            </a:prstGeom>
            <a:ln>
              <a:noFill/>
            </a:ln>
            <a:effectLst>
              <a:outerShdw blurRad="889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4495800" y="936702"/>
            <a:ext cx="2286000" cy="5131896"/>
            <a:chOff x="6705600" y="936702"/>
            <a:chExt cx="2286000" cy="5131896"/>
          </a:xfrm>
        </p:grpSpPr>
        <p:sp>
          <p:nvSpPr>
            <p:cNvPr id="64" name="Rectangle 63"/>
            <p:cNvSpPr/>
            <p:nvPr/>
          </p:nvSpPr>
          <p:spPr>
            <a:xfrm>
              <a:off x="6899835" y="1393902"/>
              <a:ext cx="2049929" cy="4674696"/>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000000"/>
                </a:solidFill>
              </a:endParaRPr>
            </a:p>
          </p:txBody>
        </p:sp>
        <p:sp>
          <p:nvSpPr>
            <p:cNvPr id="65" name="TextBox 38"/>
            <p:cNvSpPr txBox="1"/>
            <p:nvPr/>
          </p:nvSpPr>
          <p:spPr>
            <a:xfrm>
              <a:off x="6858000" y="936702"/>
              <a:ext cx="2133600" cy="640080"/>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vert="horz" wrap="square" lIns="91440" tIns="182880" rIns="0" bIns="18288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457200">
                <a:buClr>
                  <a:srgbClr val="4D4D4D"/>
                </a:buClr>
                <a:buSzPct val="25000"/>
                <a:tabLst>
                  <a:tab pos="177800" algn="l"/>
                </a:tabLst>
                <a:defRPr/>
              </a:pPr>
              <a:endParaRPr lang="en-US" sz="2000" dirty="0" smtClean="0">
                <a:solidFill>
                  <a:srgbClr val="0070C0"/>
                </a:solidFill>
                <a:latin typeface="Trebuchet MS" pitchFamily="34" charset="0"/>
              </a:endParaRPr>
            </a:p>
          </p:txBody>
        </p:sp>
        <p:sp>
          <p:nvSpPr>
            <p:cNvPr id="72" name="Content Placeholder 2"/>
            <p:cNvSpPr txBox="1">
              <a:spLocks/>
            </p:cNvSpPr>
            <p:nvPr/>
          </p:nvSpPr>
          <p:spPr>
            <a:xfrm>
              <a:off x="6858000" y="1075247"/>
              <a:ext cx="2133600" cy="3948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solidFill>
                    <a:srgbClr val="0070C0"/>
                  </a:solidFill>
                </a:rPr>
                <a:t>BlackBerry</a:t>
              </a:r>
            </a:p>
          </p:txBody>
        </p:sp>
        <p:pic>
          <p:nvPicPr>
            <p:cNvPr id="77" name="Picture 6"/>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26270" r="72363"/>
                      </a14:imgEffect>
                    </a14:imgLayer>
                  </a14:imgProps>
                </a:ext>
                <a:ext uri="{28A0092B-C50C-407E-A947-70E740481C1C}">
                  <a14:useLocalDpi xmlns:a14="http://schemas.microsoft.com/office/drawing/2010/main" val="0"/>
                </a:ext>
              </a:extLst>
            </a:blip>
            <a:srcRect l="26487" r="27633"/>
            <a:stretch/>
          </p:blipFill>
          <p:spPr bwMode="auto">
            <a:xfrm>
              <a:off x="7696201" y="5172970"/>
              <a:ext cx="507061" cy="828880"/>
            </a:xfrm>
            <a:prstGeom prst="rect">
              <a:avLst/>
            </a:prstGeom>
            <a:ln>
              <a:noFill/>
            </a:ln>
            <a:effectLst>
              <a:outerShdw blurRad="889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Content Placeholder 2"/>
            <p:cNvSpPr txBox="1">
              <a:spLocks/>
            </p:cNvSpPr>
            <p:nvPr/>
          </p:nvSpPr>
          <p:spPr bwMode="auto">
            <a:xfrm>
              <a:off x="6705600" y="1698702"/>
              <a:ext cx="2286000" cy="2815771"/>
            </a:xfrm>
            <a:prstGeom prst="rect">
              <a:avLst/>
            </a:prstGeom>
            <a:noFill/>
            <a:ln w="9525">
              <a:noFill/>
              <a:miter lim="800000"/>
              <a:headEnd/>
              <a:tailEnd/>
            </a:ln>
          </p:spPr>
          <p:txBody>
            <a:bodyPr/>
            <a:lstStyle/>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Auto-discovery of devices</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Auto-discovery of policies</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Device Activation</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Visibility into device </a:t>
              </a:r>
              <a:r>
                <a:rPr lang="en-US" sz="1050" b="1" dirty="0">
                  <a:solidFill>
                    <a:srgbClr val="292929"/>
                  </a:solidFill>
                  <a:latin typeface="Trebuchet MS" pitchFamily="34" charset="0"/>
                </a:rPr>
                <a:t>i</a:t>
              </a:r>
              <a:r>
                <a:rPr lang="en-US" sz="1050" b="1" dirty="0" smtClean="0">
                  <a:solidFill>
                    <a:srgbClr val="292929"/>
                  </a:solidFill>
                  <a:latin typeface="Trebuchet MS" pitchFamily="34" charset="0"/>
                </a:rPr>
                <a:t>nventory</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Increased actions</a:t>
              </a:r>
            </a:p>
            <a:p>
              <a:pPr marL="54864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Send message</a:t>
              </a:r>
            </a:p>
            <a:p>
              <a:pPr marL="54864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Reset passcode</a:t>
              </a:r>
            </a:p>
            <a:p>
              <a:pPr marL="54864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Change BES policy</a:t>
              </a:r>
            </a:p>
            <a:p>
              <a:pPr marL="54864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Wipe Device</a:t>
              </a:r>
            </a:p>
            <a:p>
              <a:pPr marL="54864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Remove device from BES</a:t>
              </a:r>
            </a:p>
            <a:p>
              <a:pPr marL="548640" lvl="1"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Refresh data</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Support for Blackberry Enterprise Server 5.0 and higher</a:t>
              </a:r>
            </a:p>
            <a:p>
              <a:pPr marL="347472" indent="-137160">
                <a:spcBef>
                  <a:spcPct val="20000"/>
                </a:spcBef>
                <a:buClr>
                  <a:srgbClr val="0099CC"/>
                </a:buClr>
                <a:buFont typeface="Trebuchet MS" pitchFamily="34" charset="0"/>
                <a:buChar char="&gt;"/>
                <a:defRPr/>
              </a:pPr>
              <a:r>
                <a:rPr lang="en-US" sz="1050" b="1" dirty="0" smtClean="0">
                  <a:solidFill>
                    <a:srgbClr val="292929"/>
                  </a:solidFill>
                  <a:latin typeface="Trebuchet MS" pitchFamily="34" charset="0"/>
                </a:rPr>
                <a:t>Exchange or Lotus Notes</a:t>
              </a:r>
              <a:endParaRPr lang="en-US" sz="1050" b="1" dirty="0">
                <a:solidFill>
                  <a:srgbClr val="292929"/>
                </a:solidFill>
                <a:latin typeface="Trebuchet MS" pitchFamily="34" charset="0"/>
              </a:endParaRPr>
            </a:p>
          </p:txBody>
        </p:sp>
      </p:grpSp>
    </p:spTree>
    <p:extLst>
      <p:ext uri="{BB962C8B-B14F-4D97-AF65-F5344CB8AC3E}">
        <p14:creationId xmlns:p14="http://schemas.microsoft.com/office/powerpoint/2010/main" val="655398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r>
              <a:rPr lang="en-US" dirty="0" smtClean="0">
                <a:latin typeface="Trebuchet MS" charset="0"/>
                <a:cs typeface="Geneva" charset="0"/>
              </a:rPr>
              <a:t>Thank </a:t>
            </a:r>
            <a:r>
              <a:rPr lang="en-US" dirty="0">
                <a:latin typeface="Trebuchet MS" charset="0"/>
                <a:cs typeface="Geneva" charset="0"/>
              </a:rPr>
              <a:t>You </a:t>
            </a:r>
          </a:p>
        </p:txBody>
      </p:sp>
      <p:sp>
        <p:nvSpPr>
          <p:cNvPr id="47107" name="Slide Number Placeholder 2"/>
          <p:cNvSpPr txBox="1">
            <a:spLocks noGrp="1"/>
          </p:cNvSpPr>
          <p:nvPr/>
        </p:nvSpPr>
        <p:spPr bwMode="auto">
          <a:xfrm>
            <a:off x="84582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Geneva" charset="0"/>
              </a:defRPr>
            </a:lvl1pPr>
            <a:lvl2pPr marL="742950" indent="-285750" eaLnBrk="0" hangingPunct="0">
              <a:defRPr sz="2400">
                <a:solidFill>
                  <a:schemeClr val="tx1"/>
                </a:solidFill>
                <a:latin typeface="Tahoma" charset="0"/>
                <a:ea typeface="Geneva" charset="0"/>
                <a:cs typeface="Geneva" charset="0"/>
              </a:defRPr>
            </a:lvl2pPr>
            <a:lvl3pPr marL="1143000" indent="-228600" eaLnBrk="0" hangingPunct="0">
              <a:defRPr sz="2400">
                <a:solidFill>
                  <a:schemeClr val="tx1"/>
                </a:solidFill>
                <a:latin typeface="Tahoma" charset="0"/>
                <a:ea typeface="Geneva" charset="0"/>
                <a:cs typeface="Geneva" charset="0"/>
              </a:defRPr>
            </a:lvl3pPr>
            <a:lvl4pPr marL="1600200" indent="-228600" eaLnBrk="0" hangingPunct="0">
              <a:defRPr sz="2400">
                <a:solidFill>
                  <a:schemeClr val="tx1"/>
                </a:solidFill>
                <a:latin typeface="Tahoma" charset="0"/>
                <a:ea typeface="Geneva" charset="0"/>
                <a:cs typeface="Geneva" charset="0"/>
              </a:defRPr>
            </a:lvl4pPr>
            <a:lvl5pPr marL="2057400" indent="-228600" eaLnBrk="0" hangingPunct="0">
              <a:defRPr sz="2400">
                <a:solidFill>
                  <a:schemeClr val="tx1"/>
                </a:solidFill>
                <a:latin typeface="Tahoma"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Tahoma"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Tahoma"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Tahoma"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Tahoma" charset="0"/>
                <a:ea typeface="Geneva" charset="0"/>
                <a:cs typeface="Geneva" charset="0"/>
              </a:defRPr>
            </a:lvl9pPr>
          </a:lstStyle>
          <a:p>
            <a:pPr algn="ctr"/>
            <a:fld id="{15C93F40-7B1C-3645-ACB5-B21D087DF4CE}" type="slidenum">
              <a:rPr lang="en-US" sz="1100">
                <a:solidFill>
                  <a:srgbClr val="3A8AAE"/>
                </a:solidFill>
              </a:rPr>
              <a:pPr algn="ctr"/>
              <a:t>13</a:t>
            </a:fld>
            <a:endParaRPr lang="en-US" sz="1100" dirty="0">
              <a:solidFill>
                <a:srgbClr val="3A8AA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MaaS360 Partner Training Program</a:t>
            </a:r>
            <a:endParaRPr lang="en-US" dirty="0"/>
          </a:p>
        </p:txBody>
      </p:sp>
      <p:sp>
        <p:nvSpPr>
          <p:cNvPr id="3" name="Content Placeholder 2"/>
          <p:cNvSpPr>
            <a:spLocks noGrp="1"/>
          </p:cNvSpPr>
          <p:nvPr>
            <p:ph idx="1"/>
          </p:nvPr>
        </p:nvSpPr>
        <p:spPr/>
        <p:txBody>
          <a:bodyPr/>
          <a:lstStyle/>
          <a:p>
            <a:r>
              <a:rPr lang="en-US" dirty="0" smtClean="0"/>
              <a:t>Sales and Marketing</a:t>
            </a:r>
          </a:p>
          <a:p>
            <a:pPr lvl="1"/>
            <a:r>
              <a:rPr lang="en-US" dirty="0" smtClean="0"/>
              <a:t>Learn how to market, position and sell MaaS360</a:t>
            </a:r>
          </a:p>
          <a:p>
            <a:pPr lvl="1"/>
            <a:r>
              <a:rPr lang="en-US" dirty="0" smtClean="0"/>
              <a:t>2 one hour sessions</a:t>
            </a:r>
          </a:p>
          <a:p>
            <a:r>
              <a:rPr lang="en-US" dirty="0" smtClean="0"/>
              <a:t>Implementation and Technical Support</a:t>
            </a:r>
          </a:p>
          <a:p>
            <a:pPr lvl="1"/>
            <a:r>
              <a:rPr lang="en-US" dirty="0" smtClean="0"/>
              <a:t>Learn how to implement and support MaaS360</a:t>
            </a:r>
          </a:p>
          <a:p>
            <a:pPr lvl="1"/>
            <a:r>
              <a:rPr lang="en-US" dirty="0" smtClean="0"/>
              <a:t>3 sessions, 1-2hrs per session</a:t>
            </a:r>
          </a:p>
          <a:p>
            <a:r>
              <a:rPr lang="en-US" dirty="0" smtClean="0"/>
              <a:t>Partner Communications and Resources</a:t>
            </a:r>
          </a:p>
          <a:p>
            <a:pPr lvl="1"/>
            <a:r>
              <a:rPr lang="en-US" dirty="0" smtClean="0"/>
              <a:t>Learn how to interact with </a:t>
            </a:r>
            <a:r>
              <a:rPr lang="en-US" dirty="0" err="1" smtClean="0"/>
              <a:t>Fiberlink’s</a:t>
            </a:r>
            <a:r>
              <a:rPr lang="en-US" dirty="0" smtClean="0"/>
              <a:t> internal teams and additional resources you can leverage</a:t>
            </a:r>
          </a:p>
          <a:p>
            <a:pPr lvl="1"/>
            <a:r>
              <a:rPr lang="en-US" dirty="0" smtClean="0"/>
              <a:t>1 one hour session</a:t>
            </a:r>
            <a:endParaRPr lang="en-US" dirty="0"/>
          </a:p>
        </p:txBody>
      </p:sp>
    </p:spTree>
    <p:extLst>
      <p:ext uri="{BB962C8B-B14F-4D97-AF65-F5344CB8AC3E}">
        <p14:creationId xmlns:p14="http://schemas.microsoft.com/office/powerpoint/2010/main" val="222513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3831465" cy="1701085"/>
          </a:xfrm>
        </p:spPr>
        <p:txBody>
          <a:bodyPr>
            <a:noAutofit/>
          </a:bodyPr>
          <a:lstStyle/>
          <a:p>
            <a:pPr marL="0" indent="0">
              <a:buNone/>
            </a:pPr>
            <a:r>
              <a:rPr lang="en-US" sz="1400" dirty="0" smtClean="0"/>
              <a:t>Session 1:</a:t>
            </a:r>
          </a:p>
          <a:p>
            <a:r>
              <a:rPr lang="en-US" sz="1400" dirty="0" smtClean="0"/>
              <a:t>MaaS360 MDM Technical Overview</a:t>
            </a:r>
          </a:p>
          <a:p>
            <a:pPr lvl="1"/>
            <a:r>
              <a:rPr lang="en-US" sz="1200" dirty="0" smtClean="0"/>
              <a:t>Audience: Technical Sales, Engineering</a:t>
            </a:r>
          </a:p>
          <a:p>
            <a:pPr lvl="1"/>
            <a:r>
              <a:rPr lang="en-US" sz="1200" dirty="0" smtClean="0"/>
              <a:t>Duration: 1 -2 hours</a:t>
            </a:r>
          </a:p>
          <a:p>
            <a:pPr lvl="1"/>
            <a:r>
              <a:rPr lang="en-US" sz="1200" dirty="0" smtClean="0"/>
              <a:t>Description: High-level of MaaS360 MDM platform</a:t>
            </a:r>
          </a:p>
          <a:p>
            <a:pPr lvl="1"/>
            <a:r>
              <a:rPr lang="en-US" sz="1200" dirty="0" smtClean="0"/>
              <a:t>Format: Webinar and hands on setup</a:t>
            </a:r>
          </a:p>
        </p:txBody>
      </p:sp>
      <p:sp>
        <p:nvSpPr>
          <p:cNvPr id="4" name="Content Placeholder 3"/>
          <p:cNvSpPr>
            <a:spLocks noGrp="1"/>
          </p:cNvSpPr>
          <p:nvPr>
            <p:ph sz="half" idx="2"/>
          </p:nvPr>
        </p:nvSpPr>
        <p:spPr>
          <a:xfrm>
            <a:off x="457200" y="4724898"/>
            <a:ext cx="4398135" cy="1618557"/>
          </a:xfrm>
        </p:spPr>
        <p:txBody>
          <a:bodyPr>
            <a:normAutofit/>
          </a:bodyPr>
          <a:lstStyle/>
          <a:p>
            <a:pPr marL="0" indent="0">
              <a:buNone/>
            </a:pPr>
            <a:r>
              <a:rPr lang="en-US" sz="1400" dirty="0" smtClean="0"/>
              <a:t>Session 3:</a:t>
            </a:r>
          </a:p>
          <a:p>
            <a:r>
              <a:rPr lang="en-US" sz="1400" dirty="0" smtClean="0"/>
              <a:t>Technical Support &amp; Review</a:t>
            </a:r>
            <a:endParaRPr lang="en-US" sz="1400" dirty="0"/>
          </a:p>
          <a:p>
            <a:pPr lvl="1"/>
            <a:r>
              <a:rPr lang="en-US" sz="1200" dirty="0"/>
              <a:t>Format: Webinar</a:t>
            </a:r>
          </a:p>
          <a:p>
            <a:pPr lvl="1"/>
            <a:r>
              <a:rPr lang="en-US" sz="1200" dirty="0"/>
              <a:t>Duration: 1 hour</a:t>
            </a:r>
          </a:p>
          <a:p>
            <a:pPr lvl="1"/>
            <a:r>
              <a:rPr lang="en-US" sz="1200" dirty="0"/>
              <a:t>Description: Common issues and resolution, </a:t>
            </a:r>
            <a:r>
              <a:rPr lang="en-US" sz="1200" dirty="0" smtClean="0"/>
              <a:t>Portal Administration, Accessing </a:t>
            </a:r>
            <a:r>
              <a:rPr lang="en-US" sz="1200" dirty="0"/>
              <a:t>Fiberlink </a:t>
            </a:r>
            <a:r>
              <a:rPr lang="en-US" sz="1200" dirty="0" smtClean="0"/>
              <a:t>Support &amp; MDM Services review</a:t>
            </a:r>
            <a:endParaRPr lang="en-US" sz="1000" dirty="0"/>
          </a:p>
          <a:p>
            <a:endParaRPr lang="en-US" sz="3600" dirty="0"/>
          </a:p>
        </p:txBody>
      </p:sp>
      <p:sp>
        <p:nvSpPr>
          <p:cNvPr id="2" name="Title 1"/>
          <p:cNvSpPr>
            <a:spLocks noGrp="1"/>
          </p:cNvSpPr>
          <p:nvPr>
            <p:ph type="title"/>
          </p:nvPr>
        </p:nvSpPr>
        <p:spPr/>
        <p:txBody>
          <a:bodyPr/>
          <a:lstStyle/>
          <a:p>
            <a:r>
              <a:rPr lang="en-US" dirty="0"/>
              <a:t>M</a:t>
            </a:r>
            <a:r>
              <a:rPr lang="en-US" dirty="0" smtClean="0"/>
              <a:t>aaS360 Implementation and Support</a:t>
            </a:r>
            <a:endParaRPr lang="en-US" dirty="0"/>
          </a:p>
        </p:txBody>
      </p:sp>
      <p:sp>
        <p:nvSpPr>
          <p:cNvPr id="5" name="Content Placeholder 2"/>
          <p:cNvSpPr txBox="1">
            <a:spLocks/>
          </p:cNvSpPr>
          <p:nvPr/>
        </p:nvSpPr>
        <p:spPr>
          <a:xfrm>
            <a:off x="4520484" y="2825839"/>
            <a:ext cx="4038600" cy="17075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sz="1400" dirty="0" smtClean="0"/>
          </a:p>
          <a:p>
            <a:r>
              <a:rPr lang="en-US" sz="1400" dirty="0" smtClean="0"/>
              <a:t>MaaS360 </a:t>
            </a:r>
            <a:r>
              <a:rPr lang="en-US" sz="1400" dirty="0"/>
              <a:t>MDM for </a:t>
            </a:r>
            <a:r>
              <a:rPr lang="en-US" sz="1400" dirty="0" smtClean="0"/>
              <a:t>EAS/Notes </a:t>
            </a:r>
            <a:r>
              <a:rPr lang="en-US" sz="1400" dirty="0"/>
              <a:t>and Blackberry</a:t>
            </a:r>
          </a:p>
          <a:p>
            <a:pPr lvl="1"/>
            <a:r>
              <a:rPr lang="en-US" sz="1200" dirty="0" smtClean="0"/>
              <a:t>Description</a:t>
            </a:r>
            <a:r>
              <a:rPr lang="en-US" sz="1200" dirty="0"/>
              <a:t>: Install and configure MaaS360 Cloud Extender in partner test environment</a:t>
            </a:r>
          </a:p>
          <a:p>
            <a:pPr lvl="1"/>
            <a:r>
              <a:rPr lang="en-US" sz="1200" dirty="0"/>
              <a:t>Prerequisites: Server or virtual server that has access to a test environment containing Exchange </a:t>
            </a:r>
            <a:r>
              <a:rPr lang="en-US" sz="1200" dirty="0" smtClean="0"/>
              <a:t>2007/2010/Notes 8.5.2, </a:t>
            </a:r>
            <a:r>
              <a:rPr lang="en-US" sz="1200" dirty="0"/>
              <a:t>BlackBerry Enterprise Server 5.01 or higher </a:t>
            </a:r>
          </a:p>
          <a:p>
            <a:pPr lvl="1"/>
            <a:endParaRPr lang="en-US" sz="1200" dirty="0" smtClean="0"/>
          </a:p>
          <a:p>
            <a:endParaRPr lang="en-US" sz="1400" dirty="0" smtClean="0"/>
          </a:p>
          <a:p>
            <a:pPr lvl="1"/>
            <a:endParaRPr lang="en-US" sz="1200" dirty="0"/>
          </a:p>
        </p:txBody>
      </p:sp>
      <p:sp>
        <p:nvSpPr>
          <p:cNvPr id="6" name="Content Placeholder 2"/>
          <p:cNvSpPr txBox="1">
            <a:spLocks/>
          </p:cNvSpPr>
          <p:nvPr/>
        </p:nvSpPr>
        <p:spPr>
          <a:xfrm>
            <a:off x="4492043" y="991673"/>
            <a:ext cx="3831465" cy="15390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sz="1400" dirty="0" smtClean="0"/>
          </a:p>
          <a:p>
            <a:r>
              <a:rPr lang="en-US" sz="1400" dirty="0" smtClean="0"/>
              <a:t>MaaS360 MDM for </a:t>
            </a:r>
            <a:r>
              <a:rPr lang="en-US" sz="1400" dirty="0" err="1" smtClean="0"/>
              <a:t>iOS</a:t>
            </a:r>
            <a:r>
              <a:rPr lang="en-US" sz="1400" dirty="0" smtClean="0"/>
              <a:t> and Android</a:t>
            </a:r>
          </a:p>
          <a:p>
            <a:pPr lvl="1"/>
            <a:r>
              <a:rPr lang="en-US" sz="1200" dirty="0" smtClean="0"/>
              <a:t>Description: Walkthrough of MaaS360 customer provisioning, device enrollment and management</a:t>
            </a:r>
          </a:p>
          <a:p>
            <a:pPr lvl="1"/>
            <a:endParaRPr lang="en-US" sz="1200" dirty="0"/>
          </a:p>
        </p:txBody>
      </p:sp>
      <p:sp>
        <p:nvSpPr>
          <p:cNvPr id="8" name="Content Placeholder 2"/>
          <p:cNvSpPr txBox="1">
            <a:spLocks/>
          </p:cNvSpPr>
          <p:nvPr/>
        </p:nvSpPr>
        <p:spPr>
          <a:xfrm>
            <a:off x="457200" y="2825839"/>
            <a:ext cx="4038600" cy="16044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accent1">
                    <a:lumMod val="7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B0F0"/>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400" dirty="0" smtClean="0"/>
              <a:t>Session 2:</a:t>
            </a:r>
          </a:p>
          <a:p>
            <a:r>
              <a:rPr lang="en-US" sz="1400" dirty="0" smtClean="0"/>
              <a:t>MaaS360 Cloud Extender Architecture</a:t>
            </a:r>
          </a:p>
          <a:p>
            <a:pPr lvl="1"/>
            <a:r>
              <a:rPr lang="en-US" sz="1200" dirty="0"/>
              <a:t>Audience: Technical Sales, </a:t>
            </a:r>
            <a:r>
              <a:rPr lang="en-US" sz="1200" dirty="0" smtClean="0"/>
              <a:t>Engineering</a:t>
            </a:r>
          </a:p>
          <a:p>
            <a:pPr lvl="1"/>
            <a:r>
              <a:rPr lang="en-US" sz="1200" dirty="0" smtClean="0"/>
              <a:t>Format: Webinar and hands on setup</a:t>
            </a:r>
          </a:p>
          <a:p>
            <a:pPr lvl="1"/>
            <a:r>
              <a:rPr lang="en-US" sz="1200" dirty="0" smtClean="0"/>
              <a:t>Duration – 1- 2 hours</a:t>
            </a:r>
          </a:p>
          <a:p>
            <a:pPr lvl="1"/>
            <a:r>
              <a:rPr lang="en-US" sz="1200" dirty="0" smtClean="0"/>
              <a:t>Description – Architectural overview of MaaS360 Cloud Extender and customer pre-requisites</a:t>
            </a:r>
          </a:p>
        </p:txBody>
      </p:sp>
    </p:spTree>
    <p:extLst>
      <p:ext uri="{BB962C8B-B14F-4D97-AF65-F5344CB8AC3E}">
        <p14:creationId xmlns:p14="http://schemas.microsoft.com/office/powerpoint/2010/main" val="431297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dirty="0" smtClean="0"/>
              <a:t>About Fiberlink</a:t>
            </a:r>
          </a:p>
        </p:txBody>
      </p:sp>
      <p:sp>
        <p:nvSpPr>
          <p:cNvPr id="5123" name="Content Placeholder 2"/>
          <p:cNvSpPr>
            <a:spLocks noGrp="1"/>
          </p:cNvSpPr>
          <p:nvPr>
            <p:ph idx="1"/>
          </p:nvPr>
        </p:nvSpPr>
        <p:spPr>
          <a:xfrm>
            <a:off x="533400" y="1430337"/>
            <a:ext cx="3352800" cy="4284663"/>
          </a:xfrm>
        </p:spPr>
        <p:txBody>
          <a:bodyPr>
            <a:noAutofit/>
          </a:bodyPr>
          <a:lstStyle/>
          <a:p>
            <a:r>
              <a:rPr lang="en-US" sz="2400" dirty="0" smtClean="0"/>
              <a:t>Founded in 1991</a:t>
            </a:r>
          </a:p>
          <a:p>
            <a:endParaRPr lang="en-US" sz="2400" dirty="0" smtClean="0"/>
          </a:p>
          <a:p>
            <a:r>
              <a:rPr lang="en-US" sz="2400" dirty="0" smtClean="0"/>
              <a:t>Enterprise Mobility Management (EMM)</a:t>
            </a:r>
          </a:p>
          <a:p>
            <a:endParaRPr lang="en-US" sz="2400" dirty="0" smtClean="0"/>
          </a:p>
          <a:p>
            <a:r>
              <a:rPr lang="en-US" sz="2400" dirty="0" smtClean="0"/>
              <a:t>MaaS360 Platform</a:t>
            </a:r>
          </a:p>
          <a:p>
            <a:endParaRPr lang="en-US" sz="2400" dirty="0" smtClean="0"/>
          </a:p>
          <a:p>
            <a:r>
              <a:rPr lang="en-US" sz="2400" dirty="0" smtClean="0"/>
              <a:t>100% Cloud-Based</a:t>
            </a:r>
          </a:p>
          <a:p>
            <a:endParaRPr lang="en-US" sz="2400" dirty="0" smtClean="0"/>
          </a:p>
          <a:p>
            <a:r>
              <a:rPr lang="en-US" sz="2400" dirty="0" smtClean="0"/>
              <a:t>Over 1M Devices</a:t>
            </a:r>
          </a:p>
          <a:p>
            <a:endParaRPr lang="en-US" sz="2400" dirty="0" smtClean="0">
              <a:latin typeface="Helvetica Neue Light"/>
            </a:endParaRPr>
          </a:p>
        </p:txBody>
      </p:sp>
      <p:sp>
        <p:nvSpPr>
          <p:cNvPr id="5" name="Rectangle 4"/>
          <p:cNvSpPr/>
          <p:nvPr/>
        </p:nvSpPr>
        <p:spPr>
          <a:xfrm>
            <a:off x="4241800" y="1511300"/>
            <a:ext cx="4394200" cy="44323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000000"/>
              </a:solidFill>
            </a:endParaRPr>
          </a:p>
        </p:txBody>
      </p:sp>
      <p:pic>
        <p:nvPicPr>
          <p:cNvPr id="5128" name="Picture 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348" y="1842776"/>
            <a:ext cx="558641"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48" descr="img_gsk_176x5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3503" y="3081419"/>
            <a:ext cx="1006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58" descr="img_agco_121x12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3503" y="5208473"/>
            <a:ext cx="5762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6" descr="http://www.recong2.com/system/files/gsa_logo_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1926119"/>
            <a:ext cx="66642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4191000" y="1074058"/>
            <a:ext cx="4499995" cy="533400"/>
          </a:xfrm>
          <a:prstGeom prst="roundRect">
            <a:avLst>
              <a:gd name="adj" fmla="val 16667"/>
            </a:avLst>
          </a:prstGeom>
          <a:gradFill>
            <a:gsLst>
              <a:gs pos="0">
                <a:schemeClr val="bg1">
                  <a:lumMod val="85000"/>
                </a:schemeClr>
              </a:gs>
              <a:gs pos="100000">
                <a:schemeClr val="bg1">
                  <a:lumMod val="95000"/>
                  <a:shade val="100000"/>
                  <a:satMod val="115000"/>
                </a:schemeClr>
              </a:gs>
            </a:gsLst>
            <a:lin ang="16200000" scaled="1"/>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3"/>
          <p:cNvSpPr txBox="1">
            <a:spLocks noChangeArrowheads="1"/>
          </p:cNvSpPr>
          <p:nvPr/>
        </p:nvSpPr>
        <p:spPr bwMode="auto">
          <a:xfrm>
            <a:off x="4267200" y="1117600"/>
            <a:ext cx="4419600" cy="400110"/>
          </a:xfrm>
          <a:prstGeom prst="rect">
            <a:avLst/>
          </a:prstGeom>
          <a:noFill/>
          <a:ln w="9525">
            <a:noFill/>
            <a:miter lim="800000"/>
            <a:headEnd/>
            <a:tailEnd/>
          </a:ln>
        </p:spPr>
        <p:txBody>
          <a:bodyPr>
            <a:spAutoFit/>
          </a:bodyPr>
          <a:lstStyle/>
          <a:p>
            <a:pPr algn="ctr">
              <a:defRPr/>
            </a:pPr>
            <a:r>
              <a:rPr lang="en-US" sz="2000" dirty="0">
                <a:solidFill>
                  <a:srgbClr val="0070C0"/>
                </a:solidFill>
                <a:latin typeface="+mn-lt"/>
                <a:ea typeface="+mn-ea"/>
                <a:cs typeface="+mn-cs"/>
              </a:rPr>
              <a:t>Diverse Range of Customers </a:t>
            </a:r>
          </a:p>
        </p:txBody>
      </p:sp>
      <p:pic>
        <p:nvPicPr>
          <p:cNvPr id="1028" name="Picture 4" descr="http://www.ibx.com/images/layout/logo_ibx.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3308" y="3081419"/>
            <a:ext cx="1145691" cy="416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ncml.files.wordpress.com/2010/01/243_pepsi_log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3741" b="30949"/>
          <a:stretch/>
        </p:blipFill>
        <p:spPr bwMode="auto">
          <a:xfrm>
            <a:off x="6610670" y="5303711"/>
            <a:ext cx="1012974" cy="469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bestscholarshipinformation.com/wp-content/uploads/2010/11/WORLDBANK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0332" y="3562811"/>
            <a:ext cx="838869" cy="3649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aliwww.com/asia/images_logo/hyatt_logo.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641" t="32059"/>
          <a:stretch/>
        </p:blipFill>
        <p:spPr bwMode="auto">
          <a:xfrm>
            <a:off x="5456560" y="5318686"/>
            <a:ext cx="1106029" cy="4161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omweb.fdglobal.com/images/Fluor_Log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4325" y="4581489"/>
            <a:ext cx="1243981" cy="3958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http://www.alere.com/en/_images/alere.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7427" y="1933349"/>
            <a:ext cx="576352" cy="5050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http://blogs.strat-cons.com/wp-content/uploads/2008/04/astrazeneca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6455" y="4039378"/>
            <a:ext cx="1389764" cy="4232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getpromotioncode.com/hanes/hanes-logo.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7336" y="4406911"/>
            <a:ext cx="771151" cy="6721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http://2.bp.blogspot.com/_eO0uG3Lw7uo/SgxYlvB12zI/AAAAAAAACQg/GHts-KDLZ_g/s400/YNHH+blue+black+centere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82330" y="4462624"/>
            <a:ext cx="1033596" cy="5607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s://www.eastwestbank.com/images/ewbtrade/logo.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3946" y="3524487"/>
            <a:ext cx="12938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5" descr="http://www.salemcountywoman.com/images/contentEditor/SunBankLogo-37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4657" y="2507218"/>
            <a:ext cx="10715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http://visionhelp.files.wordpress.com/2011/12/linkedin-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0997" y="2540768"/>
            <a:ext cx="1191884" cy="3349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www.encompasssystems.com/uploads/vmware-log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92588" y="1842776"/>
            <a:ext cx="1340698" cy="5122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http://upload.wikimedia.org/wikipedia/en/thumb/8/81/Williams_Companies_logo.svg/174px-Williams_Companies_logo.svg.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30307" y="2875765"/>
            <a:ext cx="868625" cy="459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ividendincomestocks.com/wp-content/uploads/2012/01/Pfizer.g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65547" y="3786365"/>
            <a:ext cx="811849" cy="48079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37" descr="img_shell_137x167.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73291" y="5143385"/>
            <a:ext cx="5222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145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on a Trusted and Secure Platform</a:t>
            </a:r>
            <a:endParaRPr lang="en-US" dirty="0"/>
          </a:p>
        </p:txBody>
      </p:sp>
      <p:sp>
        <p:nvSpPr>
          <p:cNvPr id="3" name="Content Placeholder 2"/>
          <p:cNvSpPr>
            <a:spLocks noGrp="1"/>
          </p:cNvSpPr>
          <p:nvPr>
            <p:ph idx="1"/>
          </p:nvPr>
        </p:nvSpPr>
        <p:spPr>
          <a:xfrm>
            <a:off x="228600" y="2135830"/>
            <a:ext cx="4282707" cy="2790967"/>
          </a:xfrm>
        </p:spPr>
        <p:txBody>
          <a:bodyPr>
            <a:normAutofit fontScale="92500" lnSpcReduction="10000"/>
          </a:bodyPr>
          <a:lstStyle/>
          <a:p>
            <a:pPr marL="57150" indent="0">
              <a:spcAft>
                <a:spcPts val="600"/>
              </a:spcAft>
              <a:buNone/>
            </a:pPr>
            <a:r>
              <a:rPr lang="en-US" sz="2400" dirty="0"/>
              <a:t>R</a:t>
            </a:r>
            <a:r>
              <a:rPr lang="en-US" sz="2400" dirty="0" smtClean="0"/>
              <a:t>edundant architecture</a:t>
            </a:r>
          </a:p>
          <a:p>
            <a:pPr marL="57150" indent="0">
              <a:spcAft>
                <a:spcPts val="600"/>
              </a:spcAft>
              <a:buNone/>
            </a:pPr>
            <a:r>
              <a:rPr lang="en-US" sz="2400" dirty="0"/>
              <a:t>Geographically </a:t>
            </a:r>
            <a:r>
              <a:rPr lang="en-US" sz="2400" dirty="0" smtClean="0"/>
              <a:t>load balanced</a:t>
            </a:r>
            <a:endParaRPr lang="en-US" sz="1800" dirty="0"/>
          </a:p>
          <a:p>
            <a:pPr marL="57150" indent="0">
              <a:spcAft>
                <a:spcPts val="600"/>
              </a:spcAft>
              <a:buNone/>
            </a:pPr>
            <a:r>
              <a:rPr lang="en-US" sz="2400" dirty="0" smtClean="0"/>
              <a:t>Logical/physical security</a:t>
            </a:r>
          </a:p>
          <a:p>
            <a:pPr marL="57150" indent="0">
              <a:spcAft>
                <a:spcPts val="600"/>
              </a:spcAft>
              <a:buNone/>
            </a:pPr>
            <a:r>
              <a:rPr lang="en-US" sz="2400" dirty="0" smtClean="0"/>
              <a:t>Disaster recovery</a:t>
            </a:r>
          </a:p>
          <a:p>
            <a:pPr marL="57150" indent="0">
              <a:spcAft>
                <a:spcPts val="600"/>
              </a:spcAft>
              <a:buNone/>
            </a:pPr>
            <a:r>
              <a:rPr lang="en-US" sz="2400" dirty="0" smtClean="0"/>
              <a:t>Automatic backups</a:t>
            </a:r>
          </a:p>
          <a:p>
            <a:pPr marL="57150" indent="0">
              <a:spcAft>
                <a:spcPts val="600"/>
              </a:spcAft>
              <a:buNone/>
            </a:pPr>
            <a:r>
              <a:rPr lang="en-US" sz="2400" dirty="0" smtClean="0"/>
              <a:t>Certifications and standards</a:t>
            </a:r>
          </a:p>
          <a:p>
            <a:pPr marL="57150" indent="0">
              <a:buNone/>
            </a:pPr>
            <a:endParaRPr lang="en-US" sz="2400" dirty="0"/>
          </a:p>
        </p:txBody>
      </p:sp>
      <p:sp>
        <p:nvSpPr>
          <p:cNvPr id="7" name="Rectangle 5"/>
          <p:cNvSpPr>
            <a:spLocks noChangeArrowheads="1"/>
          </p:cNvSpPr>
          <p:nvPr/>
        </p:nvSpPr>
        <p:spPr bwMode="auto">
          <a:xfrm>
            <a:off x="685800" y="10668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smtClean="0">
                <a:solidFill>
                  <a:schemeClr val="tx1">
                    <a:lumMod val="85000"/>
                    <a:lumOff val="15000"/>
                  </a:schemeClr>
                </a:solidFill>
                <a:latin typeface="Trebuchet MS" pitchFamily="34" charset="0"/>
              </a:rPr>
              <a:t>On-demand and Multi-tenant</a:t>
            </a:r>
            <a:endParaRPr lang="en-US" sz="2800" dirty="0">
              <a:solidFill>
                <a:schemeClr val="tx1">
                  <a:lumMod val="85000"/>
                  <a:lumOff val="15000"/>
                </a:schemeClr>
              </a:solidFill>
              <a:latin typeface="Trebuchet MS" pitchFamily="34" charset="0"/>
            </a:endParaRPr>
          </a:p>
        </p:txBody>
      </p:sp>
      <p:grpSp>
        <p:nvGrpSpPr>
          <p:cNvPr id="4" name="Group 3"/>
          <p:cNvGrpSpPr/>
          <p:nvPr/>
        </p:nvGrpSpPr>
        <p:grpSpPr>
          <a:xfrm>
            <a:off x="4419600" y="1905000"/>
            <a:ext cx="4343400" cy="4244908"/>
            <a:chOff x="4209411" y="2068546"/>
            <a:chExt cx="4343400" cy="4244908"/>
          </a:xfrm>
        </p:grpSpPr>
        <p:sp>
          <p:nvSpPr>
            <p:cNvPr id="11" name="TextBox 38"/>
            <p:cNvSpPr txBox="1"/>
            <p:nvPr/>
          </p:nvSpPr>
          <p:spPr>
            <a:xfrm rot="6767639">
              <a:off x="4278346" y="2068327"/>
              <a:ext cx="4244908" cy="4245346"/>
            </a:xfrm>
            <a:prstGeom prst="chord">
              <a:avLst/>
            </a:prstGeom>
            <a:gradFill>
              <a:gsLst>
                <a:gs pos="0">
                  <a:schemeClr val="bg1">
                    <a:lumMod val="85000"/>
                  </a:schemeClr>
                </a:gs>
                <a:gs pos="100000">
                  <a:schemeClr val="bg1">
                    <a:lumMod val="95000"/>
                    <a:shade val="100000"/>
                    <a:satMod val="115000"/>
                  </a:schemeClr>
                </a:gs>
              </a:gsLst>
              <a:lin ang="16200000" scaled="1"/>
            </a:gradFill>
            <a:ln w="9525">
              <a:solidFill>
                <a:schemeClr val="accent2"/>
              </a:solidFill>
              <a:round/>
              <a:headEnd/>
              <a:tailEnd/>
            </a:ln>
            <a:effectLst/>
          </p:spPr>
          <p:txBody>
            <a:bodyPr tIns="182880" rIns="0" bIns="182880" anchor="ctr">
              <a:prstTxWarp prst="textNoShape">
                <a:avLst/>
              </a:prstTxWarp>
            </a:bodyPr>
            <a:lstStyle/>
            <a:p>
              <a:pPr>
                <a:buClr>
                  <a:srgbClr val="4D4D4D"/>
                </a:buClr>
                <a:buSzPct val="25000"/>
                <a:tabLst>
                  <a:tab pos="177800" algn="l"/>
                </a:tabLst>
                <a:defRPr/>
              </a:pPr>
              <a:endParaRPr lang="en-US" sz="1600" dirty="0">
                <a:solidFill>
                  <a:srgbClr val="0070C0"/>
                </a:solidFill>
                <a:latin typeface="Trebuchet MS" charset="0"/>
                <a:ea typeface="Arial" charset="0"/>
                <a:cs typeface="Arial" charset="0"/>
              </a:endParaRPr>
            </a:p>
          </p:txBody>
        </p:sp>
        <p:sp>
          <p:nvSpPr>
            <p:cNvPr id="5" name="TextBox 38"/>
            <p:cNvSpPr txBox="1"/>
            <p:nvPr/>
          </p:nvSpPr>
          <p:spPr>
            <a:xfrm>
              <a:off x="4209411" y="3922062"/>
              <a:ext cx="4343400" cy="1087912"/>
            </a:xfrm>
            <a:prstGeom prst="roundRect">
              <a:avLst>
                <a:gd name="adj" fmla="val 9636"/>
              </a:avLst>
            </a:prstGeom>
            <a:gradFill>
              <a:gsLst>
                <a:gs pos="0">
                  <a:schemeClr val="bg1">
                    <a:lumMod val="85000"/>
                  </a:schemeClr>
                </a:gs>
                <a:gs pos="100000">
                  <a:schemeClr val="bg1">
                    <a:lumMod val="95000"/>
                    <a:shade val="100000"/>
                    <a:satMod val="115000"/>
                  </a:schemeClr>
                </a:gs>
              </a:gsLst>
              <a:lin ang="16200000" scaled="1"/>
            </a:gradFill>
            <a:ln w="19050">
              <a:solidFill>
                <a:schemeClr val="tx1">
                  <a:lumMod val="75000"/>
                  <a:lumOff val="25000"/>
                </a:schemeClr>
              </a:solidFill>
              <a:round/>
              <a:headEnd/>
              <a:tailEnd/>
            </a:ln>
            <a:effectLst/>
          </p:spPr>
          <p:txBody>
            <a:bodyPr tIns="182880" rIns="0" bIns="182880" anchor="ctr">
              <a:prstTxWarp prst="textNoShape">
                <a:avLst/>
              </a:prstTxWarp>
            </a:bodyPr>
            <a:lstStyle/>
            <a:p>
              <a:pPr>
                <a:buClr>
                  <a:srgbClr val="4D4D4D"/>
                </a:buClr>
                <a:buSzPct val="25000"/>
                <a:tabLst>
                  <a:tab pos="177800" algn="l"/>
                </a:tabLst>
                <a:defRPr/>
              </a:pPr>
              <a:endParaRPr lang="en-US" sz="1600" dirty="0">
                <a:solidFill>
                  <a:srgbClr val="0070C0"/>
                </a:solidFill>
                <a:latin typeface="Trebuchet MS" charset="0"/>
                <a:ea typeface="Arial" charset="0"/>
                <a:cs typeface="Arial" charset="0"/>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9337"/>
            <a:stretch/>
          </p:blipFill>
          <p:spPr>
            <a:xfrm>
              <a:off x="5631939" y="4066524"/>
              <a:ext cx="1492572" cy="547798"/>
            </a:xfrm>
            <a:prstGeom prst="rect">
              <a:avLst/>
            </a:prstGeom>
          </p:spPr>
        </p:pic>
        <p:grpSp>
          <p:nvGrpSpPr>
            <p:cNvPr id="21" name="Group 20"/>
            <p:cNvGrpSpPr/>
            <p:nvPr/>
          </p:nvGrpSpPr>
          <p:grpSpPr>
            <a:xfrm>
              <a:off x="7209785" y="2611581"/>
              <a:ext cx="533400" cy="472281"/>
              <a:chOff x="5304998" y="3678788"/>
              <a:chExt cx="533400" cy="472281"/>
            </a:xfrm>
          </p:grpSpPr>
          <p:sp>
            <p:nvSpPr>
              <p:cNvPr id="13" name="Oval 12"/>
              <p:cNvSpPr/>
              <p:nvPr/>
            </p:nvSpPr>
            <p:spPr>
              <a:xfrm>
                <a:off x="5304998" y="3678788"/>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imgdeviceQuarAndApproval32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298" y="3721702"/>
                <a:ext cx="304800" cy="304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665313" y="2246654"/>
              <a:ext cx="533400" cy="472281"/>
              <a:chOff x="3934964" y="3127478"/>
              <a:chExt cx="533400" cy="472281"/>
            </a:xfrm>
          </p:grpSpPr>
          <p:sp>
            <p:nvSpPr>
              <p:cNvPr id="15" name="Oval 14"/>
              <p:cNvSpPr/>
              <p:nvPr/>
            </p:nvSpPr>
            <p:spPr>
              <a:xfrm>
                <a:off x="3934964" y="3127478"/>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6" descr="imgsecurityCompliance32x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9264" y="3176515"/>
                <a:ext cx="304800" cy="304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4607979" y="3221181"/>
              <a:ext cx="533400" cy="472281"/>
              <a:chOff x="3161064" y="3710034"/>
              <a:chExt cx="533400" cy="472281"/>
            </a:xfrm>
          </p:grpSpPr>
          <p:sp>
            <p:nvSpPr>
              <p:cNvPr id="17" name="Oval 16"/>
              <p:cNvSpPr/>
              <p:nvPr/>
            </p:nvSpPr>
            <p:spPr>
              <a:xfrm>
                <a:off x="3161064" y="3710034"/>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imgmanageability32x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364" y="3793773"/>
                <a:ext cx="304800" cy="304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512979" y="2230581"/>
              <a:ext cx="533400" cy="472281"/>
              <a:chOff x="4607256" y="3092774"/>
              <a:chExt cx="533400" cy="472281"/>
            </a:xfrm>
          </p:grpSpPr>
          <p:sp>
            <p:nvSpPr>
              <p:cNvPr id="25" name="Oval 24"/>
              <p:cNvSpPr/>
              <p:nvPr/>
            </p:nvSpPr>
            <p:spPr>
              <a:xfrm>
                <a:off x="4607256" y="3092774"/>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gmulti tenancy32x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296" y="3176515"/>
                <a:ext cx="304800" cy="304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7655979" y="3221181"/>
              <a:ext cx="533400" cy="472281"/>
              <a:chOff x="4786206" y="4052248"/>
              <a:chExt cx="533400" cy="472281"/>
            </a:xfrm>
          </p:grpSpPr>
          <p:sp>
            <p:nvSpPr>
              <p:cNvPr id="23" name="Oval 22"/>
              <p:cNvSpPr/>
              <p:nvPr/>
            </p:nvSpPr>
            <p:spPr>
              <a:xfrm>
                <a:off x="4786206" y="4052248"/>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imgscalability32x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0506" y="4134356"/>
                <a:ext cx="304800" cy="304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010789" y="2687781"/>
              <a:ext cx="533400" cy="472281"/>
              <a:chOff x="3755610" y="3857471"/>
              <a:chExt cx="533400" cy="472281"/>
            </a:xfrm>
          </p:grpSpPr>
          <p:sp>
            <p:nvSpPr>
              <p:cNvPr id="24" name="Oval 23"/>
              <p:cNvSpPr/>
              <p:nvPr/>
            </p:nvSpPr>
            <p:spPr>
              <a:xfrm>
                <a:off x="3755610" y="3857471"/>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8" name="Picture 14" descr="imgintegrationWithExistingITInfrastructure32x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9910" y="3941210"/>
                <a:ext cx="304800" cy="304801"/>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5"/>
            <p:cNvSpPr>
              <a:spLocks noChangeArrowheads="1"/>
            </p:cNvSpPr>
            <p:nvPr/>
          </p:nvSpPr>
          <p:spPr bwMode="auto">
            <a:xfrm>
              <a:off x="4641339" y="4604885"/>
              <a:ext cx="3471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tx1">
                      <a:lumMod val="65000"/>
                      <a:lumOff val="35000"/>
                    </a:schemeClr>
                  </a:solidFill>
                  <a:latin typeface="Trebuchet MS" pitchFamily="34" charset="0"/>
                </a:rPr>
                <a:t>m</a:t>
              </a:r>
              <a:r>
                <a:rPr lang="en-US" sz="1400" dirty="0" smtClean="0">
                  <a:solidFill>
                    <a:schemeClr val="tx1">
                      <a:lumMod val="65000"/>
                      <a:lumOff val="35000"/>
                    </a:schemeClr>
                  </a:solidFill>
                  <a:latin typeface="Trebuchet MS" pitchFamily="34" charset="0"/>
                </a:rPr>
                <a:t>obility as a service</a:t>
              </a:r>
              <a:endParaRPr lang="en-US" sz="1400" dirty="0">
                <a:solidFill>
                  <a:schemeClr val="tx1">
                    <a:lumMod val="65000"/>
                    <a:lumOff val="35000"/>
                  </a:schemeClr>
                </a:solidFill>
                <a:latin typeface="Trebuchet MS" pitchFamily="34" charset="0"/>
              </a:endParaRPr>
            </a:p>
          </p:txBody>
        </p:sp>
        <p:pic>
          <p:nvPicPr>
            <p:cNvPr id="1046" name="Picture 22" descr="imgleveraging64x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5779" y="2993939"/>
              <a:ext cx="609600" cy="60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8" descr="https://cloudsecurityalliance.org/images/Logo.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438" y="5394697"/>
            <a:ext cx="1908361" cy="7264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finjan.com/objects/logos/fisma_logo.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49238" y="5610473"/>
            <a:ext cx="1600200" cy="5107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SOC-Service Org_B_Marks_2c_Web"/>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7130" y="5265749"/>
            <a:ext cx="1304925" cy="1200150"/>
          </a:xfrm>
          <a:prstGeom prst="rect">
            <a:avLst/>
          </a:prstGeom>
          <a:noFill/>
          <a:ln>
            <a:noFill/>
          </a:ln>
        </p:spPr>
      </p:pic>
    </p:spTree>
    <p:extLst>
      <p:ext uri="{BB962C8B-B14F-4D97-AF65-F5344CB8AC3E}">
        <p14:creationId xmlns:p14="http://schemas.microsoft.com/office/powerpoint/2010/main" val="2686350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pPr eaLnBrk="1"/>
            <a:r>
              <a:rPr lang="en-US" sz="3200" dirty="0" smtClean="0">
                <a:ea typeface="Helvetica Neue Light"/>
                <a:cs typeface="Helvetica Neue Light"/>
              </a:rPr>
              <a:t>Instant Enterprise Device Management</a:t>
            </a:r>
          </a:p>
        </p:txBody>
      </p:sp>
      <p:sp>
        <p:nvSpPr>
          <p:cNvPr id="2" name="Content Placeholder 1"/>
          <p:cNvSpPr>
            <a:spLocks noGrp="1"/>
          </p:cNvSpPr>
          <p:nvPr>
            <p:ph idx="1"/>
          </p:nvPr>
        </p:nvSpPr>
        <p:spPr>
          <a:xfrm>
            <a:off x="152400" y="1833348"/>
            <a:ext cx="4876800" cy="4034051"/>
          </a:xfrm>
        </p:spPr>
        <p:txBody>
          <a:bodyPr>
            <a:noAutofit/>
          </a:bodyPr>
          <a:lstStyle/>
          <a:p>
            <a:r>
              <a:rPr lang="en-US" sz="2000" dirty="0" smtClean="0"/>
              <a:t>Fast deployment</a:t>
            </a:r>
          </a:p>
          <a:p>
            <a:pPr lvl="1"/>
            <a:r>
              <a:rPr lang="en-US" sz="1600" dirty="0" smtClean="0"/>
              <a:t>Simple provisioning processes</a:t>
            </a:r>
          </a:p>
          <a:p>
            <a:pPr lvl="1"/>
            <a:r>
              <a:rPr lang="en-US" sz="1600" dirty="0" smtClean="0"/>
              <a:t>Intuitive user interface</a:t>
            </a:r>
            <a:endParaRPr lang="en-US" sz="1400" dirty="0" smtClean="0"/>
          </a:p>
          <a:p>
            <a:r>
              <a:rPr lang="en-US" sz="2000" dirty="0"/>
              <a:t>Effortless scalability</a:t>
            </a:r>
          </a:p>
          <a:p>
            <a:pPr lvl="1"/>
            <a:r>
              <a:rPr lang="en-US" sz="1600" dirty="0"/>
              <a:t>Instantly turn up devices, users, apps</a:t>
            </a:r>
          </a:p>
          <a:p>
            <a:pPr lvl="1"/>
            <a:r>
              <a:rPr lang="en-US" sz="1600" dirty="0" smtClean="0"/>
              <a:t>Start small and easily expand up </a:t>
            </a:r>
          </a:p>
          <a:p>
            <a:r>
              <a:rPr lang="en-US" sz="2000" dirty="0" smtClean="0"/>
              <a:t>Automatic upgrades</a:t>
            </a:r>
          </a:p>
          <a:p>
            <a:pPr lvl="1"/>
            <a:r>
              <a:rPr lang="en-US" sz="1600" dirty="0" smtClean="0"/>
              <a:t>Continuous </a:t>
            </a:r>
            <a:r>
              <a:rPr lang="en-US" sz="1600" dirty="0"/>
              <a:t>updates available instantly</a:t>
            </a:r>
          </a:p>
          <a:p>
            <a:pPr lvl="1"/>
            <a:r>
              <a:rPr lang="en-US" sz="1600" dirty="0"/>
              <a:t>No ongoing maintenance</a:t>
            </a:r>
          </a:p>
          <a:p>
            <a:r>
              <a:rPr lang="en-US" sz="2000" dirty="0" smtClean="0"/>
              <a:t>Unmatched affordability</a:t>
            </a:r>
          </a:p>
          <a:p>
            <a:pPr lvl="1"/>
            <a:r>
              <a:rPr lang="en-US" sz="1600" dirty="0" smtClean="0"/>
              <a:t>Zero infrastructure needed</a:t>
            </a:r>
          </a:p>
          <a:p>
            <a:pPr lvl="1"/>
            <a:r>
              <a:rPr lang="en-US" sz="1600" dirty="0" smtClean="0"/>
              <a:t>All inclusive subscription price model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3600"/>
            <a:ext cx="4491442"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28600" y="1066800"/>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smtClean="0">
                <a:solidFill>
                  <a:schemeClr val="tx1">
                    <a:lumMod val="75000"/>
                    <a:lumOff val="25000"/>
                  </a:schemeClr>
                </a:solidFill>
                <a:latin typeface="Trebuchet MS" pitchFamily="34" charset="0"/>
              </a:rPr>
              <a:t>Agility of the cloud for the pace of change in mobility</a:t>
            </a:r>
            <a:endParaRPr lang="en-US" sz="2800" dirty="0">
              <a:solidFill>
                <a:schemeClr val="tx1">
                  <a:lumMod val="75000"/>
                  <a:lumOff val="25000"/>
                </a:schemeClr>
              </a:solidFill>
              <a:latin typeface="Trebuchet MS" pitchFamily="34" charset="0"/>
            </a:endParaRPr>
          </a:p>
        </p:txBody>
      </p:sp>
    </p:spTree>
    <p:extLst>
      <p:ext uri="{BB962C8B-B14F-4D97-AF65-F5344CB8AC3E}">
        <p14:creationId xmlns:p14="http://schemas.microsoft.com/office/powerpoint/2010/main" val="200125645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st\Volumes\EP File Share\Touch\Project Juniper Analyst Day\Development\T1315\Artwork\Ring.png"/>
          <p:cNvPicPr preferRelativeResize="0">
            <a:picLocks noChangeAspect="1" noChangeArrowheads="1"/>
          </p:cNvPicPr>
          <p:nvPr/>
        </p:nvPicPr>
        <p:blipFill>
          <a:blip r:embed="rId3" cstate="print">
            <a:duotone>
              <a:schemeClr val="accent1">
                <a:shade val="45000"/>
                <a:satMod val="135000"/>
              </a:schemeClr>
              <a:prstClr val="white"/>
            </a:duotone>
          </a:blip>
          <a:stretch>
            <a:fillRect/>
          </a:stretch>
        </p:blipFill>
        <p:spPr bwMode="auto">
          <a:xfrm>
            <a:off x="2788886" y="1172037"/>
            <a:ext cx="3383314" cy="4923963"/>
          </a:xfrm>
          <a:prstGeom prst="rect">
            <a:avLst/>
          </a:prstGeom>
          <a:noFill/>
          <a:ln>
            <a:noFill/>
          </a:ln>
        </p:spPr>
      </p:pic>
      <p:cxnSp>
        <p:nvCxnSpPr>
          <p:cNvPr id="42" name="Straight Connector 41"/>
          <p:cNvCxnSpPr/>
          <p:nvPr/>
        </p:nvCxnSpPr>
        <p:spPr>
          <a:xfrm flipV="1">
            <a:off x="5355583" y="5824799"/>
            <a:ext cx="602603" cy="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193425" y="4368233"/>
            <a:ext cx="602603" cy="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285019" y="3918612"/>
            <a:ext cx="602603" cy="70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Complete Lifecycle Management</a:t>
            </a:r>
            <a:endParaRPr lang="en-US" dirty="0"/>
          </a:p>
        </p:txBody>
      </p:sp>
      <p:sp>
        <p:nvSpPr>
          <p:cNvPr id="9" name="TextBox 38"/>
          <p:cNvSpPr txBox="1"/>
          <p:nvPr/>
        </p:nvSpPr>
        <p:spPr>
          <a:xfrm>
            <a:off x="5712865" y="1248659"/>
            <a:ext cx="2149991"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Device Enrollment</a:t>
            </a:r>
            <a:endParaRPr lang="en-US" sz="1600" dirty="0">
              <a:solidFill>
                <a:srgbClr val="0070C0"/>
              </a:solidFill>
              <a:latin typeface="Trebuchet MS" charset="0"/>
              <a:ea typeface="Arial" charset="0"/>
              <a:cs typeface="Arial" charset="0"/>
            </a:endParaRPr>
          </a:p>
        </p:txBody>
      </p:sp>
      <p:sp>
        <p:nvSpPr>
          <p:cNvPr id="10" name="Oval 9"/>
          <p:cNvSpPr/>
          <p:nvPr/>
        </p:nvSpPr>
        <p:spPr>
          <a:xfrm>
            <a:off x="4525227" y="1396201"/>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gdeviceQuarAndApproval32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429" y="1451213"/>
            <a:ext cx="304800" cy="3048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8"/>
          <p:cNvSpPr txBox="1"/>
          <p:nvPr/>
        </p:nvSpPr>
        <p:spPr>
          <a:xfrm>
            <a:off x="6575699" y="2558921"/>
            <a:ext cx="2209800"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OTA Configuration Management</a:t>
            </a:r>
            <a:endParaRPr lang="en-US" sz="1600" dirty="0">
              <a:solidFill>
                <a:srgbClr val="0070C0"/>
              </a:solidFill>
              <a:latin typeface="Trebuchet MS" charset="0"/>
              <a:ea typeface="Arial" charset="0"/>
              <a:cs typeface="Arial" charset="0"/>
            </a:endParaRPr>
          </a:p>
        </p:txBody>
      </p:sp>
      <p:sp>
        <p:nvSpPr>
          <p:cNvPr id="16" name="Oval 15"/>
          <p:cNvSpPr/>
          <p:nvPr/>
        </p:nvSpPr>
        <p:spPr>
          <a:xfrm>
            <a:off x="5774325" y="4167721"/>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38"/>
          <p:cNvSpPr txBox="1"/>
          <p:nvPr/>
        </p:nvSpPr>
        <p:spPr>
          <a:xfrm>
            <a:off x="6706042" y="4039979"/>
            <a:ext cx="2209800"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Continuous Monitoring &amp; Security</a:t>
            </a:r>
            <a:endParaRPr lang="en-US" sz="1600" dirty="0">
              <a:solidFill>
                <a:srgbClr val="0070C0"/>
              </a:solidFill>
              <a:latin typeface="Trebuchet MS" charset="0"/>
              <a:ea typeface="Arial" charset="0"/>
              <a:cs typeface="Arial" charset="0"/>
            </a:endParaRPr>
          </a:p>
        </p:txBody>
      </p:sp>
      <p:pic>
        <p:nvPicPr>
          <p:cNvPr id="1030" name="Picture 6" descr="imgsecurityCompliance32x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625" y="4216758"/>
            <a:ext cx="304800" cy="304801"/>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4965146" y="5631966"/>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imgappStore32x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77" y="5717868"/>
            <a:ext cx="304800" cy="304801"/>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a:off x="2842253" y="3654756"/>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38"/>
          <p:cNvSpPr txBox="1"/>
          <p:nvPr/>
        </p:nvSpPr>
        <p:spPr>
          <a:xfrm>
            <a:off x="144422" y="3553166"/>
            <a:ext cx="2209800"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Help Desk Support</a:t>
            </a:r>
            <a:endParaRPr lang="en-US" sz="1600" dirty="0">
              <a:solidFill>
                <a:srgbClr val="0070C0"/>
              </a:solidFill>
              <a:latin typeface="Trebuchet MS" charset="0"/>
              <a:ea typeface="Arial" charset="0"/>
              <a:cs typeface="Arial" charset="0"/>
            </a:endParaRPr>
          </a:p>
        </p:txBody>
      </p:sp>
      <p:pic>
        <p:nvPicPr>
          <p:cNvPr id="1034" name="Picture 10" descr="imghelpDesk32x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8229" y="3738495"/>
            <a:ext cx="3048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6214" y="3148367"/>
            <a:ext cx="1693986" cy="770764"/>
          </a:xfrm>
          <a:prstGeom prst="rect">
            <a:avLst/>
          </a:prstGeom>
        </p:spPr>
      </p:pic>
      <p:cxnSp>
        <p:nvCxnSpPr>
          <p:cNvPr id="32" name="Straight Connector 31"/>
          <p:cNvCxnSpPr/>
          <p:nvPr/>
        </p:nvCxnSpPr>
        <p:spPr>
          <a:xfrm flipV="1">
            <a:off x="5946831" y="2869423"/>
            <a:ext cx="602603" cy="701"/>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51832" y="1956701"/>
            <a:ext cx="2971800" cy="639763"/>
            <a:chOff x="242454" y="2606678"/>
            <a:chExt cx="2971800" cy="639763"/>
          </a:xfrm>
        </p:grpSpPr>
        <p:cxnSp>
          <p:nvCxnSpPr>
            <p:cNvPr id="34" name="Straight Connector 33"/>
            <p:cNvCxnSpPr/>
            <p:nvPr/>
          </p:nvCxnSpPr>
          <p:spPr>
            <a:xfrm flipV="1">
              <a:off x="2452254" y="2926559"/>
              <a:ext cx="602603" cy="70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8"/>
            <p:cNvSpPr txBox="1"/>
            <p:nvPr/>
          </p:nvSpPr>
          <p:spPr>
            <a:xfrm>
              <a:off x="242454" y="2606678"/>
              <a:ext cx="2209800"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Mobility Intelligence</a:t>
              </a:r>
              <a:endParaRPr lang="en-US" sz="1600" dirty="0">
                <a:solidFill>
                  <a:srgbClr val="0070C0"/>
                </a:solidFill>
                <a:latin typeface="Trebuchet MS" charset="0"/>
                <a:ea typeface="Arial" charset="0"/>
                <a:cs typeface="Arial" charset="0"/>
              </a:endParaRPr>
            </a:p>
          </p:txBody>
        </p:sp>
        <p:sp>
          <p:nvSpPr>
            <p:cNvPr id="39" name="Oval 38"/>
            <p:cNvSpPr/>
            <p:nvPr/>
          </p:nvSpPr>
          <p:spPr>
            <a:xfrm>
              <a:off x="2680854" y="2697960"/>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6" name="Picture 12" descr="imgmobilityIntelligence32x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5958" y="2759717"/>
              <a:ext cx="304800" cy="3048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3" name="Straight Connector 42"/>
          <p:cNvCxnSpPr/>
          <p:nvPr/>
        </p:nvCxnSpPr>
        <p:spPr>
          <a:xfrm flipV="1">
            <a:off x="5058627" y="1603613"/>
            <a:ext cx="602603" cy="70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38"/>
          <p:cNvSpPr txBox="1"/>
          <p:nvPr/>
        </p:nvSpPr>
        <p:spPr>
          <a:xfrm>
            <a:off x="5917268" y="5499122"/>
            <a:ext cx="2209800"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Application &amp; Doc Management</a:t>
            </a:r>
            <a:endParaRPr lang="en-US" sz="1600" dirty="0">
              <a:solidFill>
                <a:srgbClr val="0070C0"/>
              </a:solidFill>
              <a:latin typeface="Trebuchet MS" charset="0"/>
              <a:ea typeface="Arial" charset="0"/>
              <a:cs typeface="Arial" charset="0"/>
            </a:endParaRPr>
          </a:p>
        </p:txBody>
      </p:sp>
      <p:sp>
        <p:nvSpPr>
          <p:cNvPr id="13" name="Oval 12"/>
          <p:cNvSpPr/>
          <p:nvPr/>
        </p:nvSpPr>
        <p:spPr>
          <a:xfrm>
            <a:off x="5438712" y="2642661"/>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gpasscodePolicies32x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3012" y="2736191"/>
            <a:ext cx="304800" cy="30480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flipV="1">
            <a:off x="3200199" y="5312084"/>
            <a:ext cx="602603" cy="70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8"/>
          <p:cNvSpPr txBox="1"/>
          <p:nvPr/>
        </p:nvSpPr>
        <p:spPr>
          <a:xfrm>
            <a:off x="990399" y="4992203"/>
            <a:ext cx="2209800" cy="639763"/>
          </a:xfrm>
          <a:prstGeom prst="roundRect">
            <a:avLst/>
          </a:prstGeom>
          <a:gradFill>
            <a:gsLst>
              <a:gs pos="0">
                <a:schemeClr val="bg1">
                  <a:lumMod val="85000"/>
                </a:schemeClr>
              </a:gs>
              <a:gs pos="100000">
                <a:schemeClr val="bg1">
                  <a:lumMod val="95000"/>
                  <a:shade val="100000"/>
                  <a:satMod val="115000"/>
                </a:schemeClr>
              </a:gs>
            </a:gsLst>
            <a:lin ang="16200000" scaled="1"/>
          </a:gradFill>
          <a:ln w="25400">
            <a:solidFill>
              <a:schemeClr val="bg1"/>
            </a:solidFill>
            <a:round/>
            <a:headEnd/>
            <a:tailEnd/>
          </a:ln>
          <a:effectLst>
            <a:outerShdw blurRad="63500" algn="ctr" rotWithShape="0">
              <a:prstClr val="black">
                <a:alpha val="40000"/>
              </a:prstClr>
            </a:outerShdw>
          </a:effectLst>
        </p:spPr>
        <p:txBody>
          <a:bodyPr tIns="182880" rIns="0" bIns="182880" anchor="ctr">
            <a:prstTxWarp prst="textNoShape">
              <a:avLst/>
            </a:prstTxWarp>
          </a:bodyPr>
          <a:lstStyle/>
          <a:p>
            <a:pPr>
              <a:buClr>
                <a:srgbClr val="4D4D4D"/>
              </a:buClr>
              <a:buSzPct val="25000"/>
              <a:tabLst>
                <a:tab pos="177800" algn="l"/>
              </a:tabLst>
              <a:defRPr/>
            </a:pPr>
            <a:r>
              <a:rPr lang="en-US" sz="1600" dirty="0" smtClean="0">
                <a:solidFill>
                  <a:srgbClr val="0070C0"/>
                </a:solidFill>
                <a:latin typeface="Trebuchet MS" charset="0"/>
                <a:ea typeface="Arial" charset="0"/>
                <a:cs typeface="Arial" charset="0"/>
              </a:rPr>
              <a:t>Expense Management</a:t>
            </a:r>
            <a:endParaRPr lang="en-US" sz="1600" dirty="0">
              <a:solidFill>
                <a:srgbClr val="0070C0"/>
              </a:solidFill>
              <a:latin typeface="Trebuchet MS" charset="0"/>
              <a:ea typeface="Arial" charset="0"/>
              <a:cs typeface="Arial" charset="0"/>
            </a:endParaRPr>
          </a:p>
        </p:txBody>
      </p:sp>
      <p:sp>
        <p:nvSpPr>
          <p:cNvPr id="36" name="Oval 35"/>
          <p:cNvSpPr/>
          <p:nvPr/>
        </p:nvSpPr>
        <p:spPr>
          <a:xfrm>
            <a:off x="3525457" y="5081783"/>
            <a:ext cx="533400" cy="472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http://cdn1.droidmill.com/media/market-media/com.workforce.expense_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5843" y="5209867"/>
            <a:ext cx="233343" cy="23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0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68801">
            <a:off x="1195208" y="4327533"/>
            <a:ext cx="3016897" cy="1189903"/>
          </a:xfrm>
          <a:prstGeom prst="rect">
            <a:avLst/>
          </a:prstGeom>
        </p:spPr>
      </p:pic>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5214">
            <a:off x="822792" y="3497063"/>
            <a:ext cx="2642803" cy="845362"/>
          </a:xfrm>
          <a:prstGeom prst="rect">
            <a:avLst/>
          </a:prstGeom>
        </p:spPr>
      </p:pic>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48917">
            <a:off x="1429129" y="2813712"/>
            <a:ext cx="2295472" cy="723224"/>
          </a:xfrm>
          <a:prstGeom prst="rect">
            <a:avLst/>
          </a:prstGeom>
        </p:spPr>
      </p:pic>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73318">
            <a:off x="1783612" y="2099392"/>
            <a:ext cx="2295472" cy="723224"/>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385585">
            <a:off x="5098036" y="4033285"/>
            <a:ext cx="2305027" cy="831219"/>
          </a:xfrm>
          <a:prstGeom prst="rect">
            <a:avLst/>
          </a:prstGeom>
        </p:spPr>
      </p:pic>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503387">
            <a:off x="4359488" y="2319623"/>
            <a:ext cx="3388818" cy="1189430"/>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818" y="2324638"/>
            <a:ext cx="3433382" cy="2093214"/>
          </a:xfrm>
          <a:prstGeom prst="rect">
            <a:avLst/>
          </a:prstGeom>
        </p:spPr>
      </p:pic>
      <p:sp>
        <p:nvSpPr>
          <p:cNvPr id="2" name="Title 1"/>
          <p:cNvSpPr>
            <a:spLocks noGrp="1"/>
          </p:cNvSpPr>
          <p:nvPr>
            <p:ph type="title"/>
          </p:nvPr>
        </p:nvSpPr>
        <p:spPr/>
        <p:txBody>
          <a:bodyPr/>
          <a:lstStyle/>
          <a:p>
            <a:r>
              <a:rPr lang="en-US" dirty="0" smtClean="0"/>
              <a:t>How MaaS360 Works</a:t>
            </a:r>
            <a:endParaRPr lang="en-US" dirty="0"/>
          </a:p>
        </p:txBody>
      </p:sp>
      <p:sp>
        <p:nvSpPr>
          <p:cNvPr id="9" name="Rectangle 8"/>
          <p:cNvSpPr/>
          <p:nvPr/>
        </p:nvSpPr>
        <p:spPr>
          <a:xfrm>
            <a:off x="5772088" y="1863570"/>
            <a:ext cx="838200" cy="1505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4001" y="3313093"/>
            <a:ext cx="3282000" cy="954107"/>
          </a:xfrm>
          <a:prstGeom prst="rect">
            <a:avLst/>
          </a:prstGeom>
        </p:spPr>
        <p:txBody>
          <a:bodyPr wrap="square">
            <a:spAutoFit/>
          </a:bodyPr>
          <a:lstStyle/>
          <a:p>
            <a:pPr algn="ctr"/>
            <a:r>
              <a:rPr lang="fr-FR" sz="1400" dirty="0" smtClean="0">
                <a:solidFill>
                  <a:srgbClr val="C00000"/>
                </a:solidFill>
                <a:latin typeface="Trebuchet MS" pitchFamily="34" charset="0"/>
              </a:rPr>
              <a:t>Mobile Device Management</a:t>
            </a:r>
          </a:p>
          <a:p>
            <a:pPr algn="ctr"/>
            <a:r>
              <a:rPr lang="fr-FR" sz="1400" dirty="0" smtClean="0">
                <a:solidFill>
                  <a:srgbClr val="C00000"/>
                </a:solidFill>
                <a:latin typeface="Trebuchet MS" pitchFamily="34" charset="0"/>
              </a:rPr>
              <a:t>Mobile App Management</a:t>
            </a:r>
          </a:p>
          <a:p>
            <a:pPr algn="ctr"/>
            <a:r>
              <a:rPr lang="fr-FR" sz="1400" dirty="0" smtClean="0">
                <a:solidFill>
                  <a:srgbClr val="C00000"/>
                </a:solidFill>
                <a:latin typeface="Trebuchet MS" pitchFamily="34" charset="0"/>
              </a:rPr>
              <a:t>Document Management</a:t>
            </a:r>
          </a:p>
          <a:p>
            <a:pPr algn="ctr"/>
            <a:r>
              <a:rPr lang="fr-FR" sz="1400" dirty="0" smtClean="0">
                <a:solidFill>
                  <a:srgbClr val="C00000"/>
                </a:solidFill>
                <a:latin typeface="Trebuchet MS" pitchFamily="34" charset="0"/>
              </a:rPr>
              <a:t>Mobile Expense Management</a:t>
            </a:r>
            <a:endParaRPr lang="en-US" sz="1400" dirty="0">
              <a:solidFill>
                <a:srgbClr val="C00000"/>
              </a:solidFill>
              <a:latin typeface="Trebuchet MS" pitchFamily="34" charset="0"/>
            </a:endParaRPr>
          </a:p>
        </p:txBody>
      </p:sp>
      <p:sp>
        <p:nvSpPr>
          <p:cNvPr id="13" name="Rectangle 12"/>
          <p:cNvSpPr/>
          <p:nvPr/>
        </p:nvSpPr>
        <p:spPr>
          <a:xfrm>
            <a:off x="6506165" y="1646351"/>
            <a:ext cx="1875835" cy="307777"/>
          </a:xfrm>
          <a:prstGeom prst="rect">
            <a:avLst/>
          </a:prstGeom>
        </p:spPr>
        <p:txBody>
          <a:bodyPr wrap="none">
            <a:spAutoFit/>
          </a:bodyPr>
          <a:lstStyle/>
          <a:p>
            <a:r>
              <a:rPr lang="en-US" sz="1400" dirty="0" smtClean="0">
                <a:solidFill>
                  <a:schemeClr val="tx1">
                    <a:lumMod val="85000"/>
                    <a:lumOff val="15000"/>
                  </a:schemeClr>
                </a:solidFill>
                <a:latin typeface="Trebuchet MS" pitchFamily="34" charset="0"/>
              </a:rPr>
              <a:t>Management Console</a:t>
            </a:r>
            <a:endParaRPr lang="en-US" sz="1400" dirty="0">
              <a:solidFill>
                <a:schemeClr val="tx1">
                  <a:lumMod val="85000"/>
                  <a:lumOff val="15000"/>
                </a:schemeClr>
              </a:solidFill>
              <a:latin typeface="Trebuchet MS"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889" y="1947242"/>
            <a:ext cx="1967623" cy="1294931"/>
          </a:xfrm>
          <a:prstGeom prst="rect">
            <a:avLst/>
          </a:prstGeom>
        </p:spPr>
      </p:pic>
      <p:sp>
        <p:nvSpPr>
          <p:cNvPr id="23" name="Rectangle 22"/>
          <p:cNvSpPr/>
          <p:nvPr/>
        </p:nvSpPr>
        <p:spPr>
          <a:xfrm>
            <a:off x="5288478" y="5181600"/>
            <a:ext cx="1569522" cy="307777"/>
          </a:xfrm>
          <a:prstGeom prst="rect">
            <a:avLst/>
          </a:prstGeom>
        </p:spPr>
        <p:txBody>
          <a:bodyPr wrap="square">
            <a:spAutoFit/>
          </a:bodyPr>
          <a:lstStyle/>
          <a:p>
            <a:r>
              <a:rPr lang="en-US" sz="1400" dirty="0" smtClean="0">
                <a:solidFill>
                  <a:schemeClr val="tx1">
                    <a:lumMod val="85000"/>
                    <a:lumOff val="15000"/>
                  </a:schemeClr>
                </a:solidFill>
                <a:latin typeface="Trebuchet MS" pitchFamily="34" charset="0"/>
              </a:rPr>
              <a:t>Cloud Extender</a:t>
            </a:r>
            <a:endParaRPr lang="en-US" sz="1400" dirty="0">
              <a:solidFill>
                <a:schemeClr val="tx1">
                  <a:lumMod val="85000"/>
                  <a:lumOff val="15000"/>
                </a:schemeClr>
              </a:solidFill>
              <a:latin typeface="Trebuchet MS" pitchFamily="34" charset="0"/>
            </a:endParaRPr>
          </a:p>
        </p:txBody>
      </p:sp>
      <p:pic>
        <p:nvPicPr>
          <p:cNvPr id="24" name="Picture 14" descr="E:\Dropbox\Dropbox\Marketing\MaaS360_logos\MaaS360_logo_1241x44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3218" y="2645538"/>
            <a:ext cx="1393105" cy="4972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E:\Dropbox\Dropbox\Marketing\MaaS360_logos\MaaS360_logo_1241x4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2365" y="1295400"/>
            <a:ext cx="991475" cy="3539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E:\Dropbox\Dropbox\Marketing\MaaS360_logos\MaaS360_logo_1241x4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6994" y="4876800"/>
            <a:ext cx="921822" cy="3290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1295400"/>
            <a:ext cx="1114425" cy="85725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8211" y="1778982"/>
            <a:ext cx="342900" cy="600075"/>
          </a:xfrm>
          <a:prstGeom prst="rect">
            <a:avLst/>
          </a:prstGeom>
        </p:spPr>
      </p:pic>
      <p:pic>
        <p:nvPicPr>
          <p:cNvPr id="29" name="Picture 1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4741" y="2514600"/>
            <a:ext cx="788859" cy="54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5566" y="2609850"/>
            <a:ext cx="285750" cy="514350"/>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2526" y="3356680"/>
            <a:ext cx="271463" cy="528638"/>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4991" y="3939481"/>
            <a:ext cx="300038" cy="485775"/>
          </a:xfrm>
          <a:prstGeom prst="rect">
            <a:avLst/>
          </a:prstGeom>
        </p:spPr>
      </p:pic>
      <p:pic>
        <p:nvPicPr>
          <p:cNvPr id="1026" name="Picture 2" descr="http://cdn.pocketnow.com/wp-content/uploads/2011/12/ios_logo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649" y="1600200"/>
            <a:ext cx="604751" cy="246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techpatio.com/wp-content/uploads/2010/08/Android-logo.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830" y="2417538"/>
            <a:ext cx="581558" cy="5815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eviantart.com/download/209044180/wp7_windows_phone_7_logo_by_ironrex1-d3ggjis.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693" y="3790146"/>
            <a:ext cx="671262" cy="6712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remigioioscariglesias.files.wordpress.com/2012/03/blackberry_logo__black.jpg"/>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7808" y="3388529"/>
            <a:ext cx="973209" cy="3970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gizmodo.com/assets/resources/2008/01/macbookair1.jp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3562" y="4724400"/>
            <a:ext cx="1131163" cy="63522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onlybestlaptops.com/wp-content/uploads/2010/09/laptop-computers-with-windows-7-2.jpg"/>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3740" y="5372375"/>
            <a:ext cx="910260" cy="83402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3600" y="2914338"/>
            <a:ext cx="166688"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58516" y="3643312"/>
            <a:ext cx="166688"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84274" y="4038600"/>
            <a:ext cx="166688"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39516" y="4953000"/>
            <a:ext cx="166688"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30028" y="5243512"/>
            <a:ext cx="166688"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400800" y="3429000"/>
            <a:ext cx="2226540" cy="2404586"/>
            <a:chOff x="6248400" y="3733800"/>
            <a:chExt cx="2226540" cy="2404586"/>
          </a:xfrm>
        </p:grpSpPr>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95574" y="3733800"/>
              <a:ext cx="1886426" cy="2404586"/>
            </a:xfrm>
            <a:prstGeom prst="rect">
              <a:avLst/>
            </a:prstGeom>
          </p:spPr>
        </p:pic>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48400" y="4648200"/>
              <a:ext cx="571500" cy="571500"/>
            </a:xfrm>
            <a:prstGeom prst="rect">
              <a:avLst/>
            </a:prstGeom>
          </p:spPr>
        </p:pic>
        <p:sp>
          <p:nvSpPr>
            <p:cNvPr id="10" name="TextBox 9"/>
            <p:cNvSpPr txBox="1"/>
            <p:nvPr/>
          </p:nvSpPr>
          <p:spPr>
            <a:xfrm>
              <a:off x="7434072" y="3810000"/>
              <a:ext cx="1040868" cy="323165"/>
            </a:xfrm>
            <a:prstGeom prst="rect">
              <a:avLst/>
            </a:prstGeom>
          </p:spPr>
          <p:txBody>
            <a:bodyPr wrap="square" rtlCol="0">
              <a:spAutoFit/>
            </a:bodyPr>
            <a:lstStyle/>
            <a:p>
              <a:pPr algn="ctr"/>
              <a:r>
                <a:rPr lang="en-US" sz="1475" dirty="0" smtClean="0"/>
                <a:t>Exchange</a:t>
              </a:r>
            </a:p>
          </p:txBody>
        </p:sp>
        <p:sp>
          <p:nvSpPr>
            <p:cNvPr id="72" name="TextBox 71"/>
            <p:cNvSpPr txBox="1"/>
            <p:nvPr/>
          </p:nvSpPr>
          <p:spPr>
            <a:xfrm>
              <a:off x="7498080" y="4297680"/>
              <a:ext cx="908665" cy="323165"/>
            </a:xfrm>
            <a:prstGeom prst="rect">
              <a:avLst/>
            </a:prstGeom>
          </p:spPr>
          <p:txBody>
            <a:bodyPr wrap="square" rtlCol="0">
              <a:spAutoFit/>
            </a:bodyPr>
            <a:lstStyle/>
            <a:p>
              <a:pPr algn="ctr"/>
              <a:r>
                <a:rPr lang="en-US" sz="1500" dirty="0" smtClean="0"/>
                <a:t>AD/LDAP</a:t>
              </a:r>
            </a:p>
          </p:txBody>
        </p:sp>
        <p:sp>
          <p:nvSpPr>
            <p:cNvPr id="73" name="TextBox 72"/>
            <p:cNvSpPr txBox="1"/>
            <p:nvPr/>
          </p:nvSpPr>
          <p:spPr>
            <a:xfrm>
              <a:off x="7498080" y="4773168"/>
              <a:ext cx="908665" cy="323165"/>
            </a:xfrm>
            <a:prstGeom prst="rect">
              <a:avLst/>
            </a:prstGeom>
          </p:spPr>
          <p:txBody>
            <a:bodyPr wrap="square" rtlCol="0">
              <a:spAutoFit/>
            </a:bodyPr>
            <a:lstStyle/>
            <a:p>
              <a:pPr algn="ctr"/>
              <a:r>
                <a:rPr lang="en-US" sz="1500" dirty="0" smtClean="0"/>
                <a:t>Lotus</a:t>
              </a:r>
            </a:p>
          </p:txBody>
        </p:sp>
        <p:sp>
          <p:nvSpPr>
            <p:cNvPr id="74" name="TextBox 73"/>
            <p:cNvSpPr txBox="1"/>
            <p:nvPr/>
          </p:nvSpPr>
          <p:spPr>
            <a:xfrm>
              <a:off x="7498080" y="5257800"/>
              <a:ext cx="908665" cy="323165"/>
            </a:xfrm>
            <a:prstGeom prst="rect">
              <a:avLst/>
            </a:prstGeom>
          </p:spPr>
          <p:txBody>
            <a:bodyPr wrap="square" rtlCol="0">
              <a:spAutoFit/>
            </a:bodyPr>
            <a:lstStyle/>
            <a:p>
              <a:pPr algn="ctr"/>
              <a:r>
                <a:rPr lang="en-US" sz="1500" dirty="0" smtClean="0"/>
                <a:t>BES</a:t>
              </a:r>
            </a:p>
          </p:txBody>
        </p:sp>
        <p:sp>
          <p:nvSpPr>
            <p:cNvPr id="75" name="TextBox 74"/>
            <p:cNvSpPr txBox="1"/>
            <p:nvPr/>
          </p:nvSpPr>
          <p:spPr>
            <a:xfrm>
              <a:off x="7498080" y="5733288"/>
              <a:ext cx="908665" cy="323165"/>
            </a:xfrm>
            <a:prstGeom prst="rect">
              <a:avLst/>
            </a:prstGeom>
          </p:spPr>
          <p:txBody>
            <a:bodyPr wrap="square" rtlCol="0">
              <a:spAutoFit/>
            </a:bodyPr>
            <a:lstStyle/>
            <a:p>
              <a:pPr algn="ctr"/>
              <a:r>
                <a:rPr lang="en-US" sz="1500" dirty="0" smtClean="0"/>
                <a:t>Certs</a:t>
              </a:r>
            </a:p>
          </p:txBody>
        </p:sp>
      </p:grpSp>
      <p:pic>
        <p:nvPicPr>
          <p:cNvPr id="18"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0312" y="2043112"/>
            <a:ext cx="166688"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97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buSzTx/>
            </a:pPr>
            <a:r>
              <a:rPr lang="en-US" smtClean="0"/>
              <a:t>How MaaS360 REALLY works!</a:t>
            </a:r>
          </a:p>
        </p:txBody>
      </p:sp>
      <p:pic>
        <p:nvPicPr>
          <p:cNvPr id="153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6063" y="968375"/>
            <a:ext cx="8601075" cy="5265738"/>
          </a:xfrm>
        </p:spPr>
      </p:pic>
    </p:spTree>
    <p:extLst>
      <p:ext uri="{BB962C8B-B14F-4D97-AF65-F5344CB8AC3E}">
        <p14:creationId xmlns:p14="http://schemas.microsoft.com/office/powerpoint/2010/main" val="2196309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ebuchet MS"/>
        <a:ea typeface="Geneva"/>
        <a:cs typeface="Geneva"/>
      </a:majorFont>
      <a:minorFont>
        <a:latin typeface="Trebuchet MS"/>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Geneva"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Geneva" charset="0"/>
            <a:cs typeface="Genev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6155</TotalTime>
  <Words>1795</Words>
  <Application>Microsoft Office PowerPoint</Application>
  <PresentationFormat>On-screen Show (4:3)</PresentationFormat>
  <Paragraphs>244</Paragraphs>
  <Slides>13</Slides>
  <Notes>9</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 Presentation</vt:lpstr>
      <vt:lpstr>Office Theme</vt:lpstr>
      <vt:lpstr>PowerPoint Presentation</vt:lpstr>
      <vt:lpstr>MaaS360 Partner Training Program</vt:lpstr>
      <vt:lpstr>MaaS360 Implementation and Support</vt:lpstr>
      <vt:lpstr>About Fiberlink</vt:lpstr>
      <vt:lpstr>Built on a Trusted and Secure Platform</vt:lpstr>
      <vt:lpstr>Instant Enterprise Device Management</vt:lpstr>
      <vt:lpstr>Complete Lifecycle Management</vt:lpstr>
      <vt:lpstr>How MaaS360 Works</vt:lpstr>
      <vt:lpstr>How MaaS360 REALLY works!</vt:lpstr>
      <vt:lpstr>MaaS360 for Mobile Device Management</vt:lpstr>
      <vt:lpstr>MaaS360 for Application Management</vt:lpstr>
      <vt:lpstr>Mobile Device Management Features</vt:lpstr>
      <vt:lpstr>Thank You </vt:lpstr>
    </vt:vector>
  </TitlesOfParts>
  <Company>Krissy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ET</dc:title>
  <dc:creator>Krissy</dc:creator>
  <cp:lastModifiedBy>bchristini</cp:lastModifiedBy>
  <cp:revision>701</cp:revision>
  <cp:lastPrinted>2010-11-04T16:39:05Z</cp:lastPrinted>
  <dcterms:created xsi:type="dcterms:W3CDTF">2010-12-02T14:25:12Z</dcterms:created>
  <dcterms:modified xsi:type="dcterms:W3CDTF">2012-07-31T19:41:05Z</dcterms:modified>
</cp:coreProperties>
</file>