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1.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2.xml" ContentType="application/vnd.openxmlformats-officedocument.drawingml.chart+xml"/>
  <Override PartName="/ppt/notesSlides/notesSlide64.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65.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46" r:id="rId2"/>
    <p:sldMasterId id="2147483983" r:id="rId3"/>
  </p:sldMasterIdLst>
  <p:notesMasterIdLst>
    <p:notesMasterId r:id="rId92"/>
  </p:notesMasterIdLst>
  <p:handoutMasterIdLst>
    <p:handoutMasterId r:id="rId93"/>
  </p:handoutMasterIdLst>
  <p:sldIdLst>
    <p:sldId id="388" r:id="rId4"/>
    <p:sldId id="722" r:id="rId5"/>
    <p:sldId id="493" r:id="rId6"/>
    <p:sldId id="387" r:id="rId7"/>
    <p:sldId id="502" r:id="rId8"/>
    <p:sldId id="706" r:id="rId9"/>
    <p:sldId id="398" r:id="rId10"/>
    <p:sldId id="452" r:id="rId11"/>
    <p:sldId id="687" r:id="rId12"/>
    <p:sldId id="688" r:id="rId13"/>
    <p:sldId id="690" r:id="rId14"/>
    <p:sldId id="624" r:id="rId15"/>
    <p:sldId id="553" r:id="rId16"/>
    <p:sldId id="562" r:id="rId17"/>
    <p:sldId id="625" r:id="rId18"/>
    <p:sldId id="671" r:id="rId19"/>
    <p:sldId id="554" r:id="rId20"/>
    <p:sldId id="693" r:id="rId21"/>
    <p:sldId id="555" r:id="rId22"/>
    <p:sldId id="627" r:id="rId23"/>
    <p:sldId id="703" r:id="rId24"/>
    <p:sldId id="701" r:id="rId25"/>
    <p:sldId id="635" r:id="rId26"/>
    <p:sldId id="546" r:id="rId27"/>
    <p:sldId id="705" r:id="rId28"/>
    <p:sldId id="545" r:id="rId29"/>
    <p:sldId id="723" r:id="rId30"/>
    <p:sldId id="593" r:id="rId31"/>
    <p:sldId id="702" r:id="rId32"/>
    <p:sldId id="683" r:id="rId33"/>
    <p:sldId id="653" r:id="rId34"/>
    <p:sldId id="654" r:id="rId35"/>
    <p:sldId id="655" r:id="rId36"/>
    <p:sldId id="656" r:id="rId37"/>
    <p:sldId id="657" r:id="rId38"/>
    <p:sldId id="724" r:id="rId39"/>
    <p:sldId id="666" r:id="rId40"/>
    <p:sldId id="667" r:id="rId41"/>
    <p:sldId id="680" r:id="rId42"/>
    <p:sldId id="668" r:id="rId43"/>
    <p:sldId id="725" r:id="rId44"/>
    <p:sldId id="707" r:id="rId45"/>
    <p:sldId id="672" r:id="rId46"/>
    <p:sldId id="726" r:id="rId47"/>
    <p:sldId id="468" r:id="rId48"/>
    <p:sldId id="651" r:id="rId49"/>
    <p:sldId id="727" r:id="rId50"/>
    <p:sldId id="564" r:id="rId51"/>
    <p:sldId id="397" r:id="rId52"/>
    <p:sldId id="400" r:id="rId53"/>
    <p:sldId id="396" r:id="rId54"/>
    <p:sldId id="728" r:id="rId55"/>
    <p:sldId id="570" r:id="rId56"/>
    <p:sldId id="424" r:id="rId57"/>
    <p:sldId id="729" r:id="rId58"/>
    <p:sldId id="568" r:id="rId59"/>
    <p:sldId id="448" r:id="rId60"/>
    <p:sldId id="580" r:id="rId61"/>
    <p:sldId id="500" r:id="rId62"/>
    <p:sldId id="501" r:id="rId63"/>
    <p:sldId id="740" r:id="rId64"/>
    <p:sldId id="741" r:id="rId65"/>
    <p:sldId id="742" r:id="rId66"/>
    <p:sldId id="743" r:id="rId67"/>
    <p:sldId id="720" r:id="rId68"/>
    <p:sldId id="721" r:id="rId69"/>
    <p:sldId id="739" r:id="rId70"/>
    <p:sldId id="718" r:id="rId71"/>
    <p:sldId id="719" r:id="rId72"/>
    <p:sldId id="395" r:id="rId73"/>
    <p:sldId id="737" r:id="rId74"/>
    <p:sldId id="708" r:id="rId75"/>
    <p:sldId id="709" r:id="rId76"/>
    <p:sldId id="710" r:id="rId77"/>
    <p:sldId id="711" r:id="rId78"/>
    <p:sldId id="712" r:id="rId79"/>
    <p:sldId id="713" r:id="rId80"/>
    <p:sldId id="714" r:id="rId81"/>
    <p:sldId id="715" r:id="rId82"/>
    <p:sldId id="716" r:id="rId83"/>
    <p:sldId id="738" r:id="rId84"/>
    <p:sldId id="730" r:id="rId85"/>
    <p:sldId id="731" r:id="rId86"/>
    <p:sldId id="732" r:id="rId87"/>
    <p:sldId id="733" r:id="rId88"/>
    <p:sldId id="734" r:id="rId89"/>
    <p:sldId id="735" r:id="rId90"/>
    <p:sldId id="736" r:id="rId9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5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Berman" initials="" lastIdx="46"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7EB"/>
    <a:srgbClr val="F2F4F9"/>
    <a:srgbClr val="F5E2C4"/>
    <a:srgbClr val="F5A508"/>
    <a:srgbClr val="D99107"/>
    <a:srgbClr val="2A3C74"/>
    <a:srgbClr val="B03716"/>
    <a:srgbClr val="385773"/>
    <a:srgbClr val="535353"/>
    <a:srgbClr val="1923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0" autoAdjust="0"/>
    <p:restoredTop sz="87979" autoAdjust="0"/>
  </p:normalViewPr>
  <p:slideViewPr>
    <p:cSldViewPr snapToGrid="0">
      <p:cViewPr varScale="1">
        <p:scale>
          <a:sx n="81" d="100"/>
          <a:sy n="81" d="100"/>
        </p:scale>
        <p:origin x="832" y="184"/>
      </p:cViewPr>
      <p:guideLst>
        <p:guide orient="horz" pos="1560"/>
        <p:guide pos="3840"/>
      </p:guideLst>
    </p:cSldViewPr>
  </p:slideViewPr>
  <p:outlineViewPr>
    <p:cViewPr>
      <p:scale>
        <a:sx n="33" d="100"/>
        <a:sy n="33" d="100"/>
      </p:scale>
      <p:origin x="0" y="-624"/>
    </p:cViewPr>
  </p:outlineViewPr>
  <p:notesTextViewPr>
    <p:cViewPr>
      <p:scale>
        <a:sx n="1" d="1"/>
        <a:sy n="1" d="1"/>
      </p:scale>
      <p:origin x="0" y="0"/>
    </p:cViewPr>
  </p:notesTextViewPr>
  <p:sorterViewPr>
    <p:cViewPr>
      <p:scale>
        <a:sx n="119" d="100"/>
        <a:sy n="119" d="100"/>
      </p:scale>
      <p:origin x="0" y="0"/>
    </p:cViewPr>
  </p:sorterViewPr>
  <p:notesViewPr>
    <p:cSldViewPr snapToGrid="0">
      <p:cViewPr varScale="1">
        <p:scale>
          <a:sx n="117" d="100"/>
          <a:sy n="117" d="100"/>
        </p:scale>
        <p:origin x="118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Users\adam_licata\Documents\SAEP\HID%20Efficacy.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Sheet1!$H$3</c:f>
              <c:strCache>
                <c:ptCount val="1"/>
                <c:pt idx="0">
                  <c:v>VT Test</c:v>
                </c:pt>
              </c:strCache>
            </c:strRef>
          </c:tx>
          <c:invertIfNegative val="0"/>
          <c:dPt>
            <c:idx val="0"/>
            <c:invertIfNegative val="0"/>
            <c:bubble3D val="0"/>
            <c:spPr>
              <a:solidFill>
                <a:schemeClr val="accent1"/>
              </a:solidFill>
              <a:ln>
                <a:solidFill>
                  <a:schemeClr val="accent2"/>
                </a:solidFill>
              </a:ln>
              <a:effectLst/>
            </c:spPr>
            <c:extLst>
              <c:ext xmlns:c16="http://schemas.microsoft.com/office/drawing/2014/chart" uri="{C3380CC4-5D6E-409C-BE32-E72D297353CC}">
                <c16:uniqueId val="{00000001-98CA-1347-8BA8-D102BC35E970}"/>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98CA-1347-8BA8-D102BC35E970}"/>
              </c:ext>
            </c:extLst>
          </c:dPt>
          <c:dPt>
            <c:idx val="2"/>
            <c:invertIfNegative val="0"/>
            <c:bubble3D val="0"/>
            <c:spPr>
              <a:solidFill>
                <a:schemeClr val="accent3">
                  <a:lumMod val="75000"/>
                </a:schemeClr>
              </a:solidFill>
              <a:ln>
                <a:noFill/>
              </a:ln>
              <a:effectLst/>
            </c:spPr>
            <c:extLst>
              <c:ext xmlns:c16="http://schemas.microsoft.com/office/drawing/2014/chart" uri="{C3380CC4-5D6E-409C-BE32-E72D297353CC}">
                <c16:uniqueId val="{00000005-98CA-1347-8BA8-D102BC35E970}"/>
              </c:ext>
            </c:extLst>
          </c:dPt>
          <c:dPt>
            <c:idx val="3"/>
            <c:invertIfNegative val="0"/>
            <c:bubble3D val="0"/>
            <c:spPr>
              <a:solidFill>
                <a:schemeClr val="tx1"/>
              </a:solidFill>
              <a:ln>
                <a:noFill/>
              </a:ln>
              <a:effectLst/>
            </c:spPr>
            <c:extLst>
              <c:ext xmlns:c16="http://schemas.microsoft.com/office/drawing/2014/chart" uri="{C3380CC4-5D6E-409C-BE32-E72D297353CC}">
                <c16:uniqueId val="{00000007-98CA-1347-8BA8-D102BC35E970}"/>
              </c:ext>
            </c:extLst>
          </c:dPt>
          <c:cat>
            <c:strRef>
              <c:f>Sheet1!$G$4:$G$7</c:f>
              <c:strCache>
                <c:ptCount val="4"/>
                <c:pt idx="0">
                  <c:v>Level 2</c:v>
                </c:pt>
                <c:pt idx="1">
                  <c:v>Level 3</c:v>
                </c:pt>
                <c:pt idx="2">
                  <c:v>Level 4</c:v>
                </c:pt>
                <c:pt idx="3">
                  <c:v>Level 5</c:v>
                </c:pt>
              </c:strCache>
            </c:strRef>
          </c:cat>
          <c:val>
            <c:numRef>
              <c:f>Sheet1!$H$4:$H$7</c:f>
              <c:numCache>
                <c:formatCode>0.00%</c:formatCode>
                <c:ptCount val="4"/>
                <c:pt idx="0">
                  <c:v>0.54330000000000001</c:v>
                </c:pt>
                <c:pt idx="1">
                  <c:v>0.6462</c:v>
                </c:pt>
                <c:pt idx="2">
                  <c:v>0.7026</c:v>
                </c:pt>
                <c:pt idx="3">
                  <c:v>0.7631</c:v>
                </c:pt>
              </c:numCache>
            </c:numRef>
          </c:val>
          <c:extLst>
            <c:ext xmlns:c16="http://schemas.microsoft.com/office/drawing/2014/chart" uri="{C3380CC4-5D6E-409C-BE32-E72D297353CC}">
              <c16:uniqueId val="{00000008-98CA-1347-8BA8-D102BC35E970}"/>
            </c:ext>
          </c:extLst>
        </c:ser>
        <c:dLbls>
          <c:showLegendKey val="0"/>
          <c:showVal val="0"/>
          <c:showCatName val="0"/>
          <c:showSerName val="0"/>
          <c:showPercent val="0"/>
          <c:showBubbleSize val="0"/>
        </c:dLbls>
        <c:gapWidth val="69"/>
        <c:axId val="1112924928"/>
        <c:axId val="1112925712"/>
      </c:barChart>
      <c:catAx>
        <c:axId val="111292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2925712"/>
        <c:crosses val="autoZero"/>
        <c:auto val="1"/>
        <c:lblAlgn val="ctr"/>
        <c:lblOffset val="100"/>
        <c:noMultiLvlLbl val="0"/>
      </c:catAx>
      <c:valAx>
        <c:axId val="1112925712"/>
        <c:scaling>
          <c:orientation val="minMax"/>
          <c:max val="0.77"/>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2924928"/>
        <c:crosses val="autoZero"/>
        <c:crossBetween val="between"/>
      </c:valAx>
      <c:spPr>
        <a:noFill/>
        <a:ln>
          <a:noFill/>
        </a:ln>
        <a:effectLst/>
      </c:spPr>
    </c:plotArea>
    <c:plotVisOnly val="1"/>
    <c:dispBlanksAs val="gap"/>
    <c:showDLblsOverMax val="0"/>
  </c:chart>
  <c:spPr>
    <a:noFill/>
    <a:ln>
      <a:solidFill>
        <a:schemeClr val="bg1">
          <a:lumMod val="75000"/>
        </a:schemeClr>
      </a:solid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view3D>
      <c:rotX val="30"/>
      <c:rotY val="131"/>
      <c:rAngAx val="0"/>
    </c:view3D>
    <c:floor>
      <c:thickness val="0"/>
    </c:floor>
    <c:sideWall>
      <c:thickness val="0"/>
    </c:sideWall>
    <c:backWall>
      <c:thickness val="0"/>
    </c:backWall>
    <c:plotArea>
      <c:layout>
        <c:manualLayout>
          <c:layoutTarget val="inner"/>
          <c:xMode val="edge"/>
          <c:yMode val="edge"/>
          <c:x val="0.13254259153366099"/>
          <c:y val="0.112643953762504"/>
          <c:w val="0.76993615186975495"/>
          <c:h val="0.74280213240372095"/>
        </c:manualLayout>
      </c:layout>
      <c:pie3DChart>
        <c:varyColors val="1"/>
        <c:ser>
          <c:idx val="0"/>
          <c:order val="0"/>
          <c:tx>
            <c:strRef>
              <c:f>Sheet1!$B$1</c:f>
              <c:strCache>
                <c:ptCount val="1"/>
                <c:pt idx="0">
                  <c:v>Sales</c:v>
                </c:pt>
              </c:strCache>
            </c:strRef>
          </c:tx>
          <c:dPt>
            <c:idx val="0"/>
            <c:bubble3D val="0"/>
            <c:spPr>
              <a:solidFill>
                <a:srgbClr val="FFC000"/>
              </a:solidFill>
            </c:spPr>
            <c:extLst>
              <c:ext xmlns:c16="http://schemas.microsoft.com/office/drawing/2014/chart" uri="{C3380CC4-5D6E-409C-BE32-E72D297353CC}">
                <c16:uniqueId val="{00000001-4D60-4B34-8BFA-FE8A2989666A}"/>
              </c:ext>
            </c:extLst>
          </c:dPt>
          <c:dLbls>
            <c:dLbl>
              <c:idx val="0"/>
              <c:layout>
                <c:manualLayout>
                  <c:x val="2.40681832398854E-2"/>
                  <c:y val="-0.31581920903954802"/>
                </c:manualLayout>
              </c:layout>
              <c:tx>
                <c:rich>
                  <a:bodyPr/>
                  <a:lstStyle/>
                  <a:p>
                    <a:pPr>
                      <a:defRPr sz="1400" b="1"/>
                    </a:pPr>
                    <a:r>
                      <a:rPr lang="en-US" dirty="0"/>
                      <a:t>Symantec27.6%</a:t>
                    </a: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23026515186649699"/>
                      <c:h val="0.16948747363569699"/>
                    </c:manualLayout>
                  </c15:layout>
                </c:ext>
                <c:ext xmlns:c16="http://schemas.microsoft.com/office/drawing/2014/chart" uri="{C3380CC4-5D6E-409C-BE32-E72D297353CC}">
                  <c16:uniqueId val="{00000001-4D60-4B34-8BFA-FE8A2989666A}"/>
                </c:ext>
              </c:extLst>
            </c:dLbl>
            <c:dLbl>
              <c:idx val="1"/>
              <c:layout>
                <c:manualLayout>
                  <c:x val="2.2895479740897302E-3"/>
                  <c:y val="4.38587864021215E-2"/>
                </c:manualLayout>
              </c:layout>
              <c:showLegendKey val="0"/>
              <c:showVal val="1"/>
              <c:showCatName val="1"/>
              <c:showSerName val="0"/>
              <c:showPercent val="0"/>
              <c:showBubbleSize val="0"/>
              <c:extLst>
                <c:ext xmlns:c15="http://schemas.microsoft.com/office/drawing/2012/chart" uri="{CE6537A1-D6FC-4f65-9D91-7224C49458BB}">
                  <c15:layout>
                    <c:manualLayout>
                      <c:w val="0.13979880155337299"/>
                      <c:h val="0.19355670066088401"/>
                    </c:manualLayout>
                  </c15:layout>
                </c:ext>
                <c:ext xmlns:c16="http://schemas.microsoft.com/office/drawing/2014/chart" uri="{C3380CC4-5D6E-409C-BE32-E72D297353CC}">
                  <c16:uniqueId val="{00000002-4D60-4B34-8BFA-FE8A2989666A}"/>
                </c:ext>
              </c:extLst>
            </c:dLbl>
            <c:dLbl>
              <c:idx val="2"/>
              <c:layout>
                <c:manualLayout>
                  <c:x val="-5.4235394112985301E-2"/>
                  <c:y val="9.637597614326670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D60-4B34-8BFA-FE8A2989666A}"/>
                </c:ext>
              </c:extLst>
            </c:dLbl>
            <c:dLbl>
              <c:idx val="3"/>
              <c:layout>
                <c:manualLayout>
                  <c:x val="-4.04806254056953E-3"/>
                  <c:y val="8.4745762711864406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60-4B34-8BFA-FE8A2989666A}"/>
                </c:ext>
              </c:extLst>
            </c:dLbl>
            <c:dLbl>
              <c:idx val="4"/>
              <c:layout>
                <c:manualLayout>
                  <c:x val="-3.1813331025929499E-4"/>
                  <c:y val="-1.5211355159552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D60-4B34-8BFA-FE8A2989666A}"/>
                </c:ext>
              </c:extLst>
            </c:dLbl>
            <c:dLbl>
              <c:idx val="5"/>
              <c:layout>
                <c:manualLayout>
                  <c:x val="1.73434316920014E-2"/>
                  <c:y val="2.0031486408295301E-2"/>
                </c:manualLayout>
              </c:layout>
              <c:showLegendKey val="0"/>
              <c:showVal val="1"/>
              <c:showCatName val="1"/>
              <c:showSerName val="0"/>
              <c:showPercent val="0"/>
              <c:showBubbleSize val="0"/>
              <c:extLst>
                <c:ext xmlns:c15="http://schemas.microsoft.com/office/drawing/2012/chart" uri="{CE6537A1-D6FC-4f65-9D91-7224C49458BB}">
                  <c15:layout>
                    <c:manualLayout>
                      <c:w val="0.27838252568500998"/>
                      <c:h val="0.17076387203854701"/>
                    </c:manualLayout>
                  </c15:layout>
                </c:ext>
                <c:ext xmlns:c16="http://schemas.microsoft.com/office/drawing/2014/chart" uri="{C3380CC4-5D6E-409C-BE32-E72D297353CC}">
                  <c16:uniqueId val="{00000006-4D60-4B34-8BFA-FE8A2989666A}"/>
                </c:ext>
              </c:extLst>
            </c:dLbl>
            <c:dLbl>
              <c:idx val="6"/>
              <c:layout>
                <c:manualLayout>
                  <c:x val="-0.14311542475464401"/>
                  <c:y val="5.515756843950599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60-4B34-8BFA-FE8A2989666A}"/>
                </c:ext>
              </c:extLst>
            </c:dLbl>
            <c:spPr>
              <a:noFill/>
              <a:ln>
                <a:noFill/>
              </a:ln>
              <a:effectLst/>
            </c:spPr>
            <c:txPr>
              <a:bodyPr/>
              <a:lstStyle/>
              <a:p>
                <a:pPr>
                  <a:defRPr sz="1050"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Sheet1!$A$2:$A$8</c:f>
              <c:strCache>
                <c:ptCount val="7"/>
                <c:pt idx="0">
                  <c:v>Symantec</c:v>
                </c:pt>
                <c:pt idx="1">
                  <c:v>Intel Security</c:v>
                </c:pt>
                <c:pt idx="2">
                  <c:v>Trend Micro</c:v>
                </c:pt>
                <c:pt idx="3">
                  <c:v>Kaspersky Lab</c:v>
                </c:pt>
                <c:pt idx="4">
                  <c:v>ESET</c:v>
                </c:pt>
                <c:pt idx="5">
                  <c:v>AVG Technologies</c:v>
                </c:pt>
                <c:pt idx="6">
                  <c:v>Others</c:v>
                </c:pt>
              </c:strCache>
            </c:strRef>
          </c:cat>
          <c:val>
            <c:numRef>
              <c:f>Sheet1!$B$2:$B$8</c:f>
              <c:numCache>
                <c:formatCode>0.0%</c:formatCode>
                <c:ptCount val="7"/>
                <c:pt idx="0">
                  <c:v>0.27600000000000002</c:v>
                </c:pt>
                <c:pt idx="1">
                  <c:v>0.158</c:v>
                </c:pt>
                <c:pt idx="2">
                  <c:v>9.9000000000000005E-2</c:v>
                </c:pt>
                <c:pt idx="3">
                  <c:v>7.1999999999999995E-2</c:v>
                </c:pt>
                <c:pt idx="4">
                  <c:v>5.3999999999999999E-2</c:v>
                </c:pt>
                <c:pt idx="5">
                  <c:v>3.9E-2</c:v>
                </c:pt>
                <c:pt idx="6">
                  <c:v>0.30199999999999999</c:v>
                </c:pt>
              </c:numCache>
            </c:numRef>
          </c:val>
          <c:extLst>
            <c:ext xmlns:c16="http://schemas.microsoft.com/office/drawing/2014/chart" uri="{C3380CC4-5D6E-409C-BE32-E72D297353CC}">
              <c16:uniqueId val="{00000008-4D60-4B34-8BFA-FE8A2989666A}"/>
            </c:ext>
          </c:extLst>
        </c:ser>
        <c:dLbls>
          <c:showLegendKey val="0"/>
          <c:showVal val="1"/>
          <c:showCatName val="1"/>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Overall</a:t>
            </a:r>
            <a:r>
              <a:rPr lang="en-US" baseline="0" dirty="0"/>
              <a:t> Score</a:t>
            </a:r>
            <a:endParaRPr lang="en-US" dirty="0"/>
          </a:p>
        </c:rich>
      </c:tx>
      <c:overlay val="0"/>
    </c:title>
    <c:autoTitleDeleted val="0"/>
    <c:plotArea>
      <c:layout/>
      <c:barChart>
        <c:barDir val="bar"/>
        <c:grouping val="clustered"/>
        <c:varyColors val="0"/>
        <c:ser>
          <c:idx val="0"/>
          <c:order val="0"/>
          <c:tx>
            <c:strRef>
              <c:f>Sheet1!$B$1</c:f>
              <c:strCache>
                <c:ptCount val="1"/>
                <c:pt idx="0">
                  <c:v>SEP 14.1</c:v>
                </c:pt>
              </c:strCache>
            </c:strRef>
          </c:tx>
          <c:spPr>
            <a:solidFill>
              <a:schemeClr val="tx1">
                <a:lumMod val="50000"/>
                <a:lumOff val="50000"/>
              </a:schemeClr>
            </a:solidFill>
          </c:spPr>
          <c:invertIfNegative val="0"/>
          <c:dPt>
            <c:idx val="3"/>
            <c:invertIfNegative val="0"/>
            <c:bubble3D val="0"/>
            <c:spPr>
              <a:solidFill>
                <a:srgbClr val="FDC130"/>
              </a:solidFill>
            </c:spPr>
            <c:extLst>
              <c:ext xmlns:c16="http://schemas.microsoft.com/office/drawing/2014/chart" uri="{C3380CC4-5D6E-409C-BE32-E72D297353CC}">
                <c16:uniqueId val="{00000001-2230-6B4C-92E7-DAC39995AE0D}"/>
              </c:ext>
            </c:extLst>
          </c:dPt>
          <c:cat>
            <c:strRef>
              <c:f>Sheet1!$A$2:$A$5</c:f>
              <c:strCache>
                <c:ptCount val="4"/>
                <c:pt idx="0">
                  <c:v>McAFEE ENDPOINT SECURITY</c:v>
                </c:pt>
                <c:pt idx="1">
                  <c:v>TREND MICRO OFFICESCAN</c:v>
                </c:pt>
                <c:pt idx="2">
                  <c:v>KASPERSKY ENDPOINT PROTECTION</c:v>
                </c:pt>
                <c:pt idx="3">
                  <c:v>SYMANTEC ENDPOINT PROTECTION</c:v>
                </c:pt>
              </c:strCache>
            </c:strRef>
          </c:cat>
          <c:val>
            <c:numRef>
              <c:f>Sheet1!$B$2:$B$5</c:f>
              <c:numCache>
                <c:formatCode>General</c:formatCode>
                <c:ptCount val="4"/>
                <c:pt idx="0">
                  <c:v>34</c:v>
                </c:pt>
                <c:pt idx="1">
                  <c:v>36</c:v>
                </c:pt>
                <c:pt idx="2">
                  <c:v>47</c:v>
                </c:pt>
                <c:pt idx="3">
                  <c:v>62</c:v>
                </c:pt>
              </c:numCache>
            </c:numRef>
          </c:val>
          <c:extLst>
            <c:ext xmlns:c16="http://schemas.microsoft.com/office/drawing/2014/chart" uri="{C3380CC4-5D6E-409C-BE32-E72D297353CC}">
              <c16:uniqueId val="{00000002-2230-6B4C-92E7-DAC39995AE0D}"/>
            </c:ext>
          </c:extLst>
        </c:ser>
        <c:dLbls>
          <c:showLegendKey val="0"/>
          <c:showVal val="0"/>
          <c:showCatName val="0"/>
          <c:showSerName val="0"/>
          <c:showPercent val="0"/>
          <c:showBubbleSize val="0"/>
        </c:dLbls>
        <c:gapWidth val="150"/>
        <c:axId val="1055463304"/>
        <c:axId val="1055463696"/>
      </c:barChart>
      <c:catAx>
        <c:axId val="1055463304"/>
        <c:scaling>
          <c:orientation val="minMax"/>
        </c:scaling>
        <c:delete val="0"/>
        <c:axPos val="l"/>
        <c:numFmt formatCode="General" sourceLinked="0"/>
        <c:majorTickMark val="out"/>
        <c:minorTickMark val="none"/>
        <c:tickLblPos val="nextTo"/>
        <c:txPr>
          <a:bodyPr/>
          <a:lstStyle/>
          <a:p>
            <a:pPr>
              <a:defRPr sz="1200" b="1"/>
            </a:pPr>
            <a:endParaRPr lang="en-US"/>
          </a:p>
        </c:txPr>
        <c:crossAx val="1055463696"/>
        <c:crosses val="autoZero"/>
        <c:auto val="1"/>
        <c:lblAlgn val="ctr"/>
        <c:lblOffset val="100"/>
        <c:tickLblSkip val="1"/>
        <c:noMultiLvlLbl val="0"/>
      </c:catAx>
      <c:valAx>
        <c:axId val="1055463696"/>
        <c:scaling>
          <c:orientation val="minMax"/>
          <c:max val="70"/>
        </c:scaling>
        <c:delete val="0"/>
        <c:axPos val="b"/>
        <c:majorGridlines/>
        <c:numFmt formatCode="General" sourceLinked="0"/>
        <c:majorTickMark val="out"/>
        <c:minorTickMark val="none"/>
        <c:tickLblPos val="nextTo"/>
        <c:spPr>
          <a:ln w="25400"/>
        </c:spPr>
        <c:txPr>
          <a:bodyPr/>
          <a:lstStyle/>
          <a:p>
            <a:pPr>
              <a:defRPr sz="1600"/>
            </a:pPr>
            <a:endParaRPr lang="en-US"/>
          </a:p>
        </c:txPr>
        <c:crossAx val="1055463304"/>
        <c:crosses val="autoZero"/>
        <c:crossBetween val="between"/>
        <c:majorUnit val="10"/>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1" dirty="0">
                <a:solidFill>
                  <a:schemeClr val="tx1"/>
                </a:solidFill>
              </a:rPr>
              <a:t>AV-TEST Results</a:t>
            </a:r>
            <a:r>
              <a:rPr lang="en-US" sz="2000" b="1" baseline="0" dirty="0">
                <a:solidFill>
                  <a:schemeClr val="tx1"/>
                </a:solidFill>
              </a:rPr>
              <a:t> 2016</a:t>
            </a:r>
            <a:endParaRPr lang="en-US" sz="2000" b="1"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Sheet1!$B$1</c:f>
              <c:strCache>
                <c:ptCount val="1"/>
                <c:pt idx="0">
                  <c:v>Real World Test</c:v>
                </c:pt>
              </c:strCache>
            </c:strRef>
          </c:tx>
          <c:spPr>
            <a:solidFill>
              <a:schemeClr val="accent1"/>
            </a:solidFill>
            <a:ln>
              <a:noFill/>
            </a:ln>
            <a:effectLst/>
          </c:spPr>
          <c:invertIfNegative val="0"/>
          <c:cat>
            <c:strRef>
              <c:f>Sheet1!$A$2:$A$7</c:f>
              <c:strCache>
                <c:ptCount val="5"/>
                <c:pt idx="0">
                  <c:v>Symantec Endpoint Protection</c:v>
                </c:pt>
                <c:pt idx="1">
                  <c:v>Trend Micro OfficeScan</c:v>
                </c:pt>
                <c:pt idx="2">
                  <c:v>Sophos Endpoint Protection</c:v>
                </c:pt>
                <c:pt idx="3">
                  <c:v>McAfee Endpoint Security</c:v>
                </c:pt>
                <c:pt idx="4">
                  <c:v>Windows Defender,                          Microsoft System Center Endpoint Protection</c:v>
                </c:pt>
              </c:strCache>
            </c:strRef>
          </c:cat>
          <c:val>
            <c:numRef>
              <c:f>Sheet1!$B$2:$B$7</c:f>
              <c:numCache>
                <c:formatCode>0.00%</c:formatCode>
                <c:ptCount val="5"/>
                <c:pt idx="0">
                  <c:v>0.99903567984570896</c:v>
                </c:pt>
                <c:pt idx="1">
                  <c:v>0.99614271938283505</c:v>
                </c:pt>
                <c:pt idx="2">
                  <c:v>0.99421407907425197</c:v>
                </c:pt>
                <c:pt idx="3">
                  <c:v>0.96914175506268097</c:v>
                </c:pt>
                <c:pt idx="4">
                  <c:v>0.91996</c:v>
                </c:pt>
              </c:numCache>
            </c:numRef>
          </c:val>
          <c:extLst>
            <c:ext xmlns:c16="http://schemas.microsoft.com/office/drawing/2014/chart" uri="{C3380CC4-5D6E-409C-BE32-E72D297353CC}">
              <c16:uniqueId val="{00000000-BB4D-4965-A8A8-498EFC62D276}"/>
            </c:ext>
          </c:extLst>
        </c:ser>
        <c:ser>
          <c:idx val="1"/>
          <c:order val="1"/>
          <c:tx>
            <c:strRef>
              <c:f>Sheet1!$C$1</c:f>
              <c:strCache>
                <c:ptCount val="1"/>
                <c:pt idx="0">
                  <c:v>Prevalence Test</c:v>
                </c:pt>
              </c:strCache>
            </c:strRef>
          </c:tx>
          <c:spPr>
            <a:solidFill>
              <a:schemeClr val="accent2">
                <a:lumMod val="75000"/>
              </a:schemeClr>
            </a:solidFill>
            <a:ln>
              <a:noFill/>
            </a:ln>
            <a:effectLst/>
          </c:spPr>
          <c:invertIfNegative val="0"/>
          <c:cat>
            <c:strRef>
              <c:f>Sheet1!$A$2:$A$7</c:f>
              <c:strCache>
                <c:ptCount val="5"/>
                <c:pt idx="0">
                  <c:v>Symantec Endpoint Protection</c:v>
                </c:pt>
                <c:pt idx="1">
                  <c:v>Trend Micro OfficeScan</c:v>
                </c:pt>
                <c:pt idx="2">
                  <c:v>Sophos Endpoint Protection</c:v>
                </c:pt>
                <c:pt idx="3">
                  <c:v>McAfee Endpoint Security</c:v>
                </c:pt>
                <c:pt idx="4">
                  <c:v>Windows Defender,                          Microsoft System Center Endpoint Protection</c:v>
                </c:pt>
              </c:strCache>
            </c:strRef>
          </c:cat>
          <c:val>
            <c:numRef>
              <c:f>Sheet1!$C$2:$C$7</c:f>
              <c:numCache>
                <c:formatCode>0.00%</c:formatCode>
                <c:ptCount val="5"/>
                <c:pt idx="0">
                  <c:v>0.99906762194523502</c:v>
                </c:pt>
                <c:pt idx="1">
                  <c:v>0.99911669447443296</c:v>
                </c:pt>
                <c:pt idx="2">
                  <c:v>0.99311021690057899</c:v>
                </c:pt>
                <c:pt idx="3">
                  <c:v>0.99542644027873195</c:v>
                </c:pt>
                <c:pt idx="4">
                  <c:v>0.99575999999999998</c:v>
                </c:pt>
              </c:numCache>
            </c:numRef>
          </c:val>
          <c:extLst>
            <c:ext xmlns:c16="http://schemas.microsoft.com/office/drawing/2014/chart" uri="{C3380CC4-5D6E-409C-BE32-E72D297353CC}">
              <c16:uniqueId val="{00000001-BB4D-4965-A8A8-498EFC62D276}"/>
            </c:ext>
          </c:extLst>
        </c:ser>
        <c:dLbls>
          <c:showLegendKey val="0"/>
          <c:showVal val="0"/>
          <c:showCatName val="0"/>
          <c:showSerName val="0"/>
          <c:showPercent val="0"/>
          <c:showBubbleSize val="0"/>
        </c:dLbls>
        <c:gapWidth val="219"/>
        <c:overlap val="-27"/>
        <c:axId val="1055464480"/>
        <c:axId val="1055464872"/>
      </c:barChart>
      <c:catAx>
        <c:axId val="105546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55464872"/>
        <c:crosses val="autoZero"/>
        <c:auto val="1"/>
        <c:lblAlgn val="ctr"/>
        <c:lblOffset val="100"/>
        <c:noMultiLvlLbl val="0"/>
      </c:catAx>
      <c:valAx>
        <c:axId val="1055464872"/>
        <c:scaling>
          <c:orientation val="minMax"/>
          <c:max val="1"/>
          <c:min val="0.96"/>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55464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0" dt="2017-10-16T17:25:35.898" idx="29">
    <p:pos x="761" y="2043"/>
    <p:text> revise to 2 2 2</p:text>
  </p:cm>
  <p:cm authorId="0" dt="2017-10-16T17:31:34.819" idx="30">
    <p:pos x="794" y="2224"/>
    <p:text>Delete</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1A2193-8C3E-49C1-9E82-9A6B85847A9C}"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B90AAC06-88DD-4231-945D-289115AB34FC}">
      <dgm:prSet phldrT="[Text]" custT="1"/>
      <dgm:spPr>
        <a:solidFill>
          <a:srgbClr val="48545E"/>
        </a:solidFill>
      </dgm:spPr>
      <dgm:t>
        <a:bodyPr/>
        <a:lstStyle/>
        <a:p>
          <a:r>
            <a:rPr lang="en-US" sz="2800" b="1" dirty="0"/>
            <a:t>SEP Cloud</a:t>
          </a:r>
        </a:p>
      </dgm:t>
    </dgm:pt>
    <dgm:pt modelId="{031CF5DB-916D-4501-B36B-3E9605A72B8F}" type="parTrans" cxnId="{82C045B1-5883-4CD8-9812-A0222423B384}">
      <dgm:prSet/>
      <dgm:spPr/>
      <dgm:t>
        <a:bodyPr/>
        <a:lstStyle/>
        <a:p>
          <a:endParaRPr lang="en-US"/>
        </a:p>
      </dgm:t>
    </dgm:pt>
    <dgm:pt modelId="{30BDE324-EAF6-4AC1-B86D-1C44602C0AFF}" type="sibTrans" cxnId="{82C045B1-5883-4CD8-9812-A0222423B384}">
      <dgm:prSet/>
      <dgm:spPr/>
      <dgm:t>
        <a:bodyPr/>
        <a:lstStyle/>
        <a:p>
          <a:endParaRPr lang="en-US"/>
        </a:p>
      </dgm:t>
    </dgm:pt>
    <dgm:pt modelId="{59D132A2-BD59-4701-A3F0-99E2FB783E35}">
      <dgm:prSet phldrT="[Text]" custT="1"/>
      <dgm:spPr/>
      <dgm:t>
        <a:bodyPr/>
        <a:lstStyle/>
        <a:p>
          <a:pPr>
            <a:spcAft>
              <a:spcPct val="35000"/>
            </a:spcAft>
          </a:pPr>
          <a:r>
            <a:rPr lang="en-US" sz="1800" b="1" dirty="0">
              <a:solidFill>
                <a:schemeClr val="tx1"/>
              </a:solidFill>
            </a:rPr>
            <a:t>EDR Cloud</a:t>
          </a:r>
        </a:p>
      </dgm:t>
    </dgm:pt>
    <dgm:pt modelId="{B184C8ED-75D7-4B3A-BA74-33C06F6B9BBB}" type="parTrans" cxnId="{B101C896-D49D-445F-8E52-EE3F1BBCCD99}">
      <dgm:prSet/>
      <dgm:spPr/>
      <dgm:t>
        <a:bodyPr/>
        <a:lstStyle/>
        <a:p>
          <a:endParaRPr lang="en-US"/>
        </a:p>
      </dgm:t>
    </dgm:pt>
    <dgm:pt modelId="{AE1265B4-228D-4CAF-B18D-4ADE9F5D4A59}" type="sibTrans" cxnId="{B101C896-D49D-445F-8E52-EE3F1BBCCD99}">
      <dgm:prSet/>
      <dgm:spPr/>
      <dgm:t>
        <a:bodyPr/>
        <a:lstStyle/>
        <a:p>
          <a:endParaRPr lang="en-US"/>
        </a:p>
      </dgm:t>
    </dgm:pt>
    <dgm:pt modelId="{69963B64-F2F6-45F6-84CE-0E4C0FBC500D}">
      <dgm:prSet phldrT="[Text]" custT="1"/>
      <dgm:spPr/>
      <dgm:t>
        <a:bodyPr/>
        <a:lstStyle/>
        <a:p>
          <a:pPr>
            <a:lnSpc>
              <a:spcPct val="100000"/>
            </a:lnSpc>
            <a:spcBef>
              <a:spcPts val="0"/>
            </a:spcBef>
            <a:spcAft>
              <a:spcPts val="0"/>
            </a:spcAft>
          </a:pPr>
          <a:r>
            <a:rPr lang="en-US" sz="1800" b="1" dirty="0">
              <a:solidFill>
                <a:schemeClr val="tx1"/>
              </a:solidFill>
            </a:rPr>
            <a:t>Server </a:t>
          </a:r>
        </a:p>
      </dgm:t>
    </dgm:pt>
    <dgm:pt modelId="{BA6F0FB5-9D5C-4AF2-B2EA-A101EF0053F5}" type="parTrans" cxnId="{595F010A-1CD5-47E9-8142-439AA8CE73D6}">
      <dgm:prSet/>
      <dgm:spPr/>
      <dgm:t>
        <a:bodyPr/>
        <a:lstStyle/>
        <a:p>
          <a:endParaRPr lang="en-US"/>
        </a:p>
      </dgm:t>
    </dgm:pt>
    <dgm:pt modelId="{B894A36B-4DB5-46A8-86DE-BC93DA7C9421}" type="sibTrans" cxnId="{595F010A-1CD5-47E9-8142-439AA8CE73D6}">
      <dgm:prSet/>
      <dgm:spPr/>
      <dgm:t>
        <a:bodyPr/>
        <a:lstStyle/>
        <a:p>
          <a:endParaRPr lang="en-US"/>
        </a:p>
      </dgm:t>
    </dgm:pt>
    <dgm:pt modelId="{D4B92BA7-1B71-4BDD-8BCD-E72ED1C11882}">
      <dgm:prSet phldrT="[Text]" custT="1"/>
      <dgm:spPr>
        <a:solidFill>
          <a:schemeClr val="accent1">
            <a:lumMod val="40000"/>
            <a:lumOff val="60000"/>
          </a:schemeClr>
        </a:solidFill>
      </dgm:spPr>
      <dgm:t>
        <a:bodyPr/>
        <a:lstStyle/>
        <a:p>
          <a:r>
            <a:rPr lang="en-US" sz="1800" dirty="0">
              <a:solidFill>
                <a:schemeClr val="tx1"/>
              </a:solidFill>
            </a:rPr>
            <a:t>SEP SBE </a:t>
          </a:r>
        </a:p>
        <a:p>
          <a:r>
            <a:rPr lang="en-US" sz="1400" i="1" dirty="0">
              <a:solidFill>
                <a:schemeClr val="tx1"/>
              </a:solidFill>
            </a:rPr>
            <a:t>Will EOL middle of 2018</a:t>
          </a:r>
        </a:p>
      </dgm:t>
    </dgm:pt>
    <dgm:pt modelId="{2B6AD587-3672-4DF7-857C-D01D6F1FDFEE}" type="parTrans" cxnId="{AAE9264F-7D90-4AC4-B170-34BF18934AB9}">
      <dgm:prSet/>
      <dgm:spPr/>
      <dgm:t>
        <a:bodyPr/>
        <a:lstStyle/>
        <a:p>
          <a:endParaRPr lang="en-US" dirty="0"/>
        </a:p>
      </dgm:t>
    </dgm:pt>
    <dgm:pt modelId="{FA808C41-9067-46FB-B3F1-758441E0CFDD}" type="sibTrans" cxnId="{AAE9264F-7D90-4AC4-B170-34BF18934AB9}">
      <dgm:prSet/>
      <dgm:spPr/>
      <dgm:t>
        <a:bodyPr/>
        <a:lstStyle/>
        <a:p>
          <a:endParaRPr lang="en-US"/>
        </a:p>
      </dgm:t>
    </dgm:pt>
    <dgm:pt modelId="{24BB4C49-7AE9-4BA8-BF3D-FBCF27812EB3}">
      <dgm:prSet phldrT="[Text]" custT="1"/>
      <dgm:spPr/>
      <dgm:t>
        <a:bodyPr/>
        <a:lstStyle/>
        <a:p>
          <a:r>
            <a:rPr lang="en-US" sz="1600" b="1" dirty="0">
              <a:solidFill>
                <a:schemeClr val="tx1"/>
              </a:solidFill>
            </a:rPr>
            <a:t>Encryption</a:t>
          </a:r>
        </a:p>
      </dgm:t>
    </dgm:pt>
    <dgm:pt modelId="{83D601DF-124E-4DB8-BF8E-FC58A88B9F37}" type="parTrans" cxnId="{52EFEE2D-8F70-4C26-A154-F58728FB2BD1}">
      <dgm:prSet/>
      <dgm:spPr/>
      <dgm:t>
        <a:bodyPr/>
        <a:lstStyle/>
        <a:p>
          <a:endParaRPr lang="en-US"/>
        </a:p>
      </dgm:t>
    </dgm:pt>
    <dgm:pt modelId="{DACB5E19-E566-4006-AB41-887151D668C7}" type="sibTrans" cxnId="{52EFEE2D-8F70-4C26-A154-F58728FB2BD1}">
      <dgm:prSet/>
      <dgm:spPr/>
      <dgm:t>
        <a:bodyPr/>
        <a:lstStyle/>
        <a:p>
          <a:endParaRPr lang="en-US"/>
        </a:p>
      </dgm:t>
    </dgm:pt>
    <dgm:pt modelId="{21580507-A3AC-4177-9410-89C323BE2C43}">
      <dgm:prSet phldrT="[Text]" custT="1"/>
      <dgm:spPr/>
      <dgm:t>
        <a:bodyPr/>
        <a:lstStyle/>
        <a:p>
          <a:r>
            <a:rPr lang="en-US" sz="1800" b="1" dirty="0">
              <a:solidFill>
                <a:schemeClr val="tx1"/>
              </a:solidFill>
            </a:rPr>
            <a:t>SEP Mobile</a:t>
          </a:r>
        </a:p>
      </dgm:t>
    </dgm:pt>
    <dgm:pt modelId="{D8FE5BA4-C456-43C6-8887-A3610BC8B290}" type="parTrans" cxnId="{187EE3BB-F09B-4189-B9A7-FA3C6C29F78B}">
      <dgm:prSet/>
      <dgm:spPr/>
      <dgm:t>
        <a:bodyPr/>
        <a:lstStyle/>
        <a:p>
          <a:endParaRPr lang="en-US"/>
        </a:p>
      </dgm:t>
    </dgm:pt>
    <dgm:pt modelId="{5E65D70A-4B52-4B0C-9281-9746E319A4F3}" type="sibTrans" cxnId="{187EE3BB-F09B-4189-B9A7-FA3C6C29F78B}">
      <dgm:prSet/>
      <dgm:spPr/>
      <dgm:t>
        <a:bodyPr/>
        <a:lstStyle/>
        <a:p>
          <a:endParaRPr lang="en-US"/>
        </a:p>
      </dgm:t>
    </dgm:pt>
    <dgm:pt modelId="{26727864-C51E-48E5-893C-C0F01ACDFD4A}" type="pres">
      <dgm:prSet presAssocID="{121A2193-8C3E-49C1-9E82-9A6B85847A9C}" presName="Name0" presStyleCnt="0">
        <dgm:presLayoutVars>
          <dgm:chMax val="1"/>
          <dgm:dir/>
          <dgm:animLvl val="ctr"/>
          <dgm:resizeHandles val="exact"/>
        </dgm:presLayoutVars>
      </dgm:prSet>
      <dgm:spPr/>
    </dgm:pt>
    <dgm:pt modelId="{97BF53F5-BAEF-45F8-88CA-BAA4CD73CC2A}" type="pres">
      <dgm:prSet presAssocID="{B90AAC06-88DD-4231-945D-289115AB34FC}" presName="centerShape" presStyleLbl="node0" presStyleIdx="0" presStyleCnt="1" custScaleX="133229" custScaleY="126597"/>
      <dgm:spPr/>
    </dgm:pt>
    <dgm:pt modelId="{90444D6F-595B-4CE1-B29F-216615DD194A}" type="pres">
      <dgm:prSet presAssocID="{B184C8ED-75D7-4B3A-BA74-33C06F6B9BBB}" presName="parTrans" presStyleLbl="sibTrans2D1" presStyleIdx="0" presStyleCnt="5" custScaleX="212450"/>
      <dgm:spPr/>
    </dgm:pt>
    <dgm:pt modelId="{91876DE1-1B2A-42E4-B6D0-FAE5904C7E0E}" type="pres">
      <dgm:prSet presAssocID="{B184C8ED-75D7-4B3A-BA74-33C06F6B9BBB}" presName="connectorText" presStyleLbl="sibTrans2D1" presStyleIdx="0" presStyleCnt="5"/>
      <dgm:spPr/>
    </dgm:pt>
    <dgm:pt modelId="{F8FB98CE-8672-4430-BA8F-54C42D50B678}" type="pres">
      <dgm:prSet presAssocID="{59D132A2-BD59-4701-A3F0-99E2FB783E35}" presName="node" presStyleLbl="node1" presStyleIdx="0" presStyleCnt="5" custScaleX="111148" custScaleY="104398">
        <dgm:presLayoutVars>
          <dgm:bulletEnabled val="1"/>
        </dgm:presLayoutVars>
      </dgm:prSet>
      <dgm:spPr/>
    </dgm:pt>
    <dgm:pt modelId="{0032B50E-0EBD-42DF-B85B-F04CFD1886FF}" type="pres">
      <dgm:prSet presAssocID="{BA6F0FB5-9D5C-4AF2-B2EA-A101EF0053F5}" presName="parTrans" presStyleLbl="sibTrans2D1" presStyleIdx="1" presStyleCnt="5" custScaleX="191979"/>
      <dgm:spPr/>
    </dgm:pt>
    <dgm:pt modelId="{5548A190-4071-4A44-84D8-44267DB8AAA4}" type="pres">
      <dgm:prSet presAssocID="{BA6F0FB5-9D5C-4AF2-B2EA-A101EF0053F5}" presName="connectorText" presStyleLbl="sibTrans2D1" presStyleIdx="1" presStyleCnt="5"/>
      <dgm:spPr/>
    </dgm:pt>
    <dgm:pt modelId="{66CD394B-4E11-4EE3-8A7F-2A4A23D10F5E}" type="pres">
      <dgm:prSet presAssocID="{69963B64-F2F6-45F6-84CE-0E4C0FBC500D}" presName="node" presStyleLbl="node1" presStyleIdx="1" presStyleCnt="5" custScaleX="104168" custScaleY="100027" custRadScaleRad="104959">
        <dgm:presLayoutVars>
          <dgm:bulletEnabled val="1"/>
        </dgm:presLayoutVars>
      </dgm:prSet>
      <dgm:spPr/>
    </dgm:pt>
    <dgm:pt modelId="{1F441188-202C-466F-BE6B-7BBC518625EE}" type="pres">
      <dgm:prSet presAssocID="{2B6AD587-3672-4DF7-857C-D01D6F1FDFEE}" presName="parTrans" presStyleLbl="sibTrans2D1" presStyleIdx="2" presStyleCnt="5"/>
      <dgm:spPr/>
    </dgm:pt>
    <dgm:pt modelId="{546862FC-CB53-461A-854D-72D22B766D7B}" type="pres">
      <dgm:prSet presAssocID="{2B6AD587-3672-4DF7-857C-D01D6F1FDFEE}" presName="connectorText" presStyleLbl="sibTrans2D1" presStyleIdx="2" presStyleCnt="5"/>
      <dgm:spPr/>
    </dgm:pt>
    <dgm:pt modelId="{878F4F9D-F891-4F59-98DD-B1D12C8DB219}" type="pres">
      <dgm:prSet presAssocID="{D4B92BA7-1B71-4BDD-8BCD-E72ED1C11882}" presName="node" presStyleLbl="node1" presStyleIdx="2" presStyleCnt="5" custScaleX="102797" custScaleY="102910" custRadScaleRad="105486" custRadScaleInc="-15286">
        <dgm:presLayoutVars>
          <dgm:bulletEnabled val="1"/>
        </dgm:presLayoutVars>
      </dgm:prSet>
      <dgm:spPr/>
    </dgm:pt>
    <dgm:pt modelId="{AB8360C8-B364-45BF-B0AD-81F4E998604E}" type="pres">
      <dgm:prSet presAssocID="{83D601DF-124E-4DB8-BF8E-FC58A88B9F37}" presName="parTrans" presStyleLbl="sibTrans2D1" presStyleIdx="3" presStyleCnt="5" custScaleX="174345"/>
      <dgm:spPr/>
    </dgm:pt>
    <dgm:pt modelId="{F8DB7DF1-2FF6-4515-80E6-99FC42B61FDC}" type="pres">
      <dgm:prSet presAssocID="{83D601DF-124E-4DB8-BF8E-FC58A88B9F37}" presName="connectorText" presStyleLbl="sibTrans2D1" presStyleIdx="3" presStyleCnt="5"/>
      <dgm:spPr/>
    </dgm:pt>
    <dgm:pt modelId="{871B0932-C4C7-4E58-8B2C-C76AA7D141B6}" type="pres">
      <dgm:prSet presAssocID="{24BB4C49-7AE9-4BA8-BF3D-FBCF27812EB3}" presName="node" presStyleLbl="node1" presStyleIdx="3" presStyleCnt="5" custScaleX="103745" custScaleY="100649" custRadScaleRad="107470" custRadScaleInc="11380">
        <dgm:presLayoutVars>
          <dgm:bulletEnabled val="1"/>
        </dgm:presLayoutVars>
      </dgm:prSet>
      <dgm:spPr/>
    </dgm:pt>
    <dgm:pt modelId="{48DB8A79-8A95-4DC9-B6D5-18640CC622BD}" type="pres">
      <dgm:prSet presAssocID="{D8FE5BA4-C456-43C6-8887-A3610BC8B290}" presName="parTrans" presStyleLbl="sibTrans2D1" presStyleIdx="4" presStyleCnt="5" custScaleX="191064"/>
      <dgm:spPr/>
    </dgm:pt>
    <dgm:pt modelId="{9E3BFC7D-B521-489E-90EF-014A8D1DADAA}" type="pres">
      <dgm:prSet presAssocID="{D8FE5BA4-C456-43C6-8887-A3610BC8B290}" presName="connectorText" presStyleLbl="sibTrans2D1" presStyleIdx="4" presStyleCnt="5"/>
      <dgm:spPr/>
    </dgm:pt>
    <dgm:pt modelId="{6C24808F-C2E7-44A0-AF9A-7C160A92B4B5}" type="pres">
      <dgm:prSet presAssocID="{21580507-A3AC-4177-9410-89C323BE2C43}" presName="node" presStyleLbl="node1" presStyleIdx="4" presStyleCnt="5" custScaleX="111569" custScaleY="105196" custRadScaleRad="107183" custRadScaleInc="17666">
        <dgm:presLayoutVars>
          <dgm:bulletEnabled val="1"/>
        </dgm:presLayoutVars>
      </dgm:prSet>
      <dgm:spPr/>
    </dgm:pt>
  </dgm:ptLst>
  <dgm:cxnLst>
    <dgm:cxn modelId="{595F010A-1CD5-47E9-8142-439AA8CE73D6}" srcId="{B90AAC06-88DD-4231-945D-289115AB34FC}" destId="{69963B64-F2F6-45F6-84CE-0E4C0FBC500D}" srcOrd="1" destOrd="0" parTransId="{BA6F0FB5-9D5C-4AF2-B2EA-A101EF0053F5}" sibTransId="{B894A36B-4DB5-46A8-86DE-BC93DA7C9421}"/>
    <dgm:cxn modelId="{C9750C10-45D3-461A-94D5-DBB9A398F56B}" type="presOf" srcId="{B184C8ED-75D7-4B3A-BA74-33C06F6B9BBB}" destId="{91876DE1-1B2A-42E4-B6D0-FAE5904C7E0E}" srcOrd="1" destOrd="0" presId="urn:microsoft.com/office/officeart/2005/8/layout/radial5"/>
    <dgm:cxn modelId="{C120CE12-9BE7-49B8-AF83-8046F934ACFE}" type="presOf" srcId="{2B6AD587-3672-4DF7-857C-D01D6F1FDFEE}" destId="{546862FC-CB53-461A-854D-72D22B766D7B}" srcOrd="1" destOrd="0" presId="urn:microsoft.com/office/officeart/2005/8/layout/radial5"/>
    <dgm:cxn modelId="{9BDA911C-9143-4838-AC53-F5757BB9CF33}" type="presOf" srcId="{BA6F0FB5-9D5C-4AF2-B2EA-A101EF0053F5}" destId="{0032B50E-0EBD-42DF-B85B-F04CFD1886FF}" srcOrd="0" destOrd="0" presId="urn:microsoft.com/office/officeart/2005/8/layout/radial5"/>
    <dgm:cxn modelId="{D7F1141D-007E-427B-8B4E-64E29A577DB0}" type="presOf" srcId="{69963B64-F2F6-45F6-84CE-0E4C0FBC500D}" destId="{66CD394B-4E11-4EE3-8A7F-2A4A23D10F5E}" srcOrd="0" destOrd="0" presId="urn:microsoft.com/office/officeart/2005/8/layout/radial5"/>
    <dgm:cxn modelId="{A24ABA24-8EFE-4867-8AA8-F699013EC331}" type="presOf" srcId="{21580507-A3AC-4177-9410-89C323BE2C43}" destId="{6C24808F-C2E7-44A0-AF9A-7C160A92B4B5}" srcOrd="0" destOrd="0" presId="urn:microsoft.com/office/officeart/2005/8/layout/radial5"/>
    <dgm:cxn modelId="{40B2192B-2F50-4D47-A9A4-07951157E661}" type="presOf" srcId="{121A2193-8C3E-49C1-9E82-9A6B85847A9C}" destId="{26727864-C51E-48E5-893C-C0F01ACDFD4A}" srcOrd="0" destOrd="0" presId="urn:microsoft.com/office/officeart/2005/8/layout/radial5"/>
    <dgm:cxn modelId="{52EFEE2D-8F70-4C26-A154-F58728FB2BD1}" srcId="{B90AAC06-88DD-4231-945D-289115AB34FC}" destId="{24BB4C49-7AE9-4BA8-BF3D-FBCF27812EB3}" srcOrd="3" destOrd="0" parTransId="{83D601DF-124E-4DB8-BF8E-FC58A88B9F37}" sibTransId="{DACB5E19-E566-4006-AB41-887151D668C7}"/>
    <dgm:cxn modelId="{FA95373F-6881-4FA1-8DDA-326759895958}" type="presOf" srcId="{83D601DF-124E-4DB8-BF8E-FC58A88B9F37}" destId="{AB8360C8-B364-45BF-B0AD-81F4E998604E}" srcOrd="0" destOrd="0" presId="urn:microsoft.com/office/officeart/2005/8/layout/radial5"/>
    <dgm:cxn modelId="{AAE9264F-7D90-4AC4-B170-34BF18934AB9}" srcId="{B90AAC06-88DD-4231-945D-289115AB34FC}" destId="{D4B92BA7-1B71-4BDD-8BCD-E72ED1C11882}" srcOrd="2" destOrd="0" parTransId="{2B6AD587-3672-4DF7-857C-D01D6F1FDFEE}" sibTransId="{FA808C41-9067-46FB-B3F1-758441E0CFDD}"/>
    <dgm:cxn modelId="{2B747554-A7F4-48C6-A9EF-E4D7EA73FC6D}" type="presOf" srcId="{2B6AD587-3672-4DF7-857C-D01D6F1FDFEE}" destId="{1F441188-202C-466F-BE6B-7BBC518625EE}" srcOrd="0" destOrd="0" presId="urn:microsoft.com/office/officeart/2005/8/layout/radial5"/>
    <dgm:cxn modelId="{B7A72570-D8FC-45E9-BBB0-F904F4F82C5D}" type="presOf" srcId="{83D601DF-124E-4DB8-BF8E-FC58A88B9F37}" destId="{F8DB7DF1-2FF6-4515-80E6-99FC42B61FDC}" srcOrd="1" destOrd="0" presId="urn:microsoft.com/office/officeart/2005/8/layout/radial5"/>
    <dgm:cxn modelId="{59B18C78-FC22-445E-8B93-3980AD64F78C}" type="presOf" srcId="{D8FE5BA4-C456-43C6-8887-A3610BC8B290}" destId="{9E3BFC7D-B521-489E-90EF-014A8D1DADAA}" srcOrd="1" destOrd="0" presId="urn:microsoft.com/office/officeart/2005/8/layout/radial5"/>
    <dgm:cxn modelId="{3532467F-703B-40AF-8166-C126B27E0626}" type="presOf" srcId="{59D132A2-BD59-4701-A3F0-99E2FB783E35}" destId="{F8FB98CE-8672-4430-BA8F-54C42D50B678}" srcOrd="0" destOrd="0" presId="urn:microsoft.com/office/officeart/2005/8/layout/radial5"/>
    <dgm:cxn modelId="{B101C896-D49D-445F-8E52-EE3F1BBCCD99}" srcId="{B90AAC06-88DD-4231-945D-289115AB34FC}" destId="{59D132A2-BD59-4701-A3F0-99E2FB783E35}" srcOrd="0" destOrd="0" parTransId="{B184C8ED-75D7-4B3A-BA74-33C06F6B9BBB}" sibTransId="{AE1265B4-228D-4CAF-B18D-4ADE9F5D4A59}"/>
    <dgm:cxn modelId="{891DE39D-B76F-40D2-BC58-5F2210AD91AB}" type="presOf" srcId="{BA6F0FB5-9D5C-4AF2-B2EA-A101EF0053F5}" destId="{5548A190-4071-4A44-84D8-44267DB8AAA4}" srcOrd="1" destOrd="0" presId="urn:microsoft.com/office/officeart/2005/8/layout/radial5"/>
    <dgm:cxn modelId="{2A39899F-373D-45EF-BBDC-796A62693E08}" type="presOf" srcId="{D4B92BA7-1B71-4BDD-8BCD-E72ED1C11882}" destId="{878F4F9D-F891-4F59-98DD-B1D12C8DB219}" srcOrd="0" destOrd="0" presId="urn:microsoft.com/office/officeart/2005/8/layout/radial5"/>
    <dgm:cxn modelId="{586F5EA5-3822-4971-BDB4-4B0D05953D49}" type="presOf" srcId="{D8FE5BA4-C456-43C6-8887-A3610BC8B290}" destId="{48DB8A79-8A95-4DC9-B6D5-18640CC622BD}" srcOrd="0" destOrd="0" presId="urn:microsoft.com/office/officeart/2005/8/layout/radial5"/>
    <dgm:cxn modelId="{82C045B1-5883-4CD8-9812-A0222423B384}" srcId="{121A2193-8C3E-49C1-9E82-9A6B85847A9C}" destId="{B90AAC06-88DD-4231-945D-289115AB34FC}" srcOrd="0" destOrd="0" parTransId="{031CF5DB-916D-4501-B36B-3E9605A72B8F}" sibTransId="{30BDE324-EAF6-4AC1-B86D-1C44602C0AFF}"/>
    <dgm:cxn modelId="{187EE3BB-F09B-4189-B9A7-FA3C6C29F78B}" srcId="{B90AAC06-88DD-4231-945D-289115AB34FC}" destId="{21580507-A3AC-4177-9410-89C323BE2C43}" srcOrd="4" destOrd="0" parTransId="{D8FE5BA4-C456-43C6-8887-A3610BC8B290}" sibTransId="{5E65D70A-4B52-4B0C-9281-9746E319A4F3}"/>
    <dgm:cxn modelId="{D67BBEC2-398C-4159-9B15-9F4BE7ACAA63}" type="presOf" srcId="{B90AAC06-88DD-4231-945D-289115AB34FC}" destId="{97BF53F5-BAEF-45F8-88CA-BAA4CD73CC2A}" srcOrd="0" destOrd="0" presId="urn:microsoft.com/office/officeart/2005/8/layout/radial5"/>
    <dgm:cxn modelId="{16E4FFD0-6AAE-49CB-9BF6-CE910B7C3E24}" type="presOf" srcId="{B184C8ED-75D7-4B3A-BA74-33C06F6B9BBB}" destId="{90444D6F-595B-4CE1-B29F-216615DD194A}" srcOrd="0" destOrd="0" presId="urn:microsoft.com/office/officeart/2005/8/layout/radial5"/>
    <dgm:cxn modelId="{549D9EDB-9234-4F1B-B471-120FAB583E4B}" type="presOf" srcId="{24BB4C49-7AE9-4BA8-BF3D-FBCF27812EB3}" destId="{871B0932-C4C7-4E58-8B2C-C76AA7D141B6}" srcOrd="0" destOrd="0" presId="urn:microsoft.com/office/officeart/2005/8/layout/radial5"/>
    <dgm:cxn modelId="{2CD84BEE-2DF4-4220-B5E1-9730842157A4}" type="presParOf" srcId="{26727864-C51E-48E5-893C-C0F01ACDFD4A}" destId="{97BF53F5-BAEF-45F8-88CA-BAA4CD73CC2A}" srcOrd="0" destOrd="0" presId="urn:microsoft.com/office/officeart/2005/8/layout/radial5"/>
    <dgm:cxn modelId="{95D94EC7-2B9B-4C10-9699-445F449336FB}" type="presParOf" srcId="{26727864-C51E-48E5-893C-C0F01ACDFD4A}" destId="{90444D6F-595B-4CE1-B29F-216615DD194A}" srcOrd="1" destOrd="0" presId="urn:microsoft.com/office/officeart/2005/8/layout/radial5"/>
    <dgm:cxn modelId="{F253BF81-B39A-4CA3-A46C-DEAB4864B235}" type="presParOf" srcId="{90444D6F-595B-4CE1-B29F-216615DD194A}" destId="{91876DE1-1B2A-42E4-B6D0-FAE5904C7E0E}" srcOrd="0" destOrd="0" presId="urn:microsoft.com/office/officeart/2005/8/layout/radial5"/>
    <dgm:cxn modelId="{640F6F72-76A4-4A29-A88C-6CFEDC8A1B80}" type="presParOf" srcId="{26727864-C51E-48E5-893C-C0F01ACDFD4A}" destId="{F8FB98CE-8672-4430-BA8F-54C42D50B678}" srcOrd="2" destOrd="0" presId="urn:microsoft.com/office/officeart/2005/8/layout/radial5"/>
    <dgm:cxn modelId="{CC6B2D51-299F-4198-A1BF-C6C442938819}" type="presParOf" srcId="{26727864-C51E-48E5-893C-C0F01ACDFD4A}" destId="{0032B50E-0EBD-42DF-B85B-F04CFD1886FF}" srcOrd="3" destOrd="0" presId="urn:microsoft.com/office/officeart/2005/8/layout/radial5"/>
    <dgm:cxn modelId="{C5B59944-AD5D-41DC-8354-BCFA70D08407}" type="presParOf" srcId="{0032B50E-0EBD-42DF-B85B-F04CFD1886FF}" destId="{5548A190-4071-4A44-84D8-44267DB8AAA4}" srcOrd="0" destOrd="0" presId="urn:microsoft.com/office/officeart/2005/8/layout/radial5"/>
    <dgm:cxn modelId="{45CC5BAA-AE3A-4BEB-9E38-2D9093573B54}" type="presParOf" srcId="{26727864-C51E-48E5-893C-C0F01ACDFD4A}" destId="{66CD394B-4E11-4EE3-8A7F-2A4A23D10F5E}" srcOrd="4" destOrd="0" presId="urn:microsoft.com/office/officeart/2005/8/layout/radial5"/>
    <dgm:cxn modelId="{7611D93A-3928-446E-A52F-96249B8B96EC}" type="presParOf" srcId="{26727864-C51E-48E5-893C-C0F01ACDFD4A}" destId="{1F441188-202C-466F-BE6B-7BBC518625EE}" srcOrd="5" destOrd="0" presId="urn:microsoft.com/office/officeart/2005/8/layout/radial5"/>
    <dgm:cxn modelId="{21179FA6-CF3F-4CE9-8291-5B90C5AEE57D}" type="presParOf" srcId="{1F441188-202C-466F-BE6B-7BBC518625EE}" destId="{546862FC-CB53-461A-854D-72D22B766D7B}" srcOrd="0" destOrd="0" presId="urn:microsoft.com/office/officeart/2005/8/layout/radial5"/>
    <dgm:cxn modelId="{A6BECE21-C306-41E0-B954-3D2A3F47B775}" type="presParOf" srcId="{26727864-C51E-48E5-893C-C0F01ACDFD4A}" destId="{878F4F9D-F891-4F59-98DD-B1D12C8DB219}" srcOrd="6" destOrd="0" presId="urn:microsoft.com/office/officeart/2005/8/layout/radial5"/>
    <dgm:cxn modelId="{F10209EC-950A-44A7-9618-29F6F4B8C935}" type="presParOf" srcId="{26727864-C51E-48E5-893C-C0F01ACDFD4A}" destId="{AB8360C8-B364-45BF-B0AD-81F4E998604E}" srcOrd="7" destOrd="0" presId="urn:microsoft.com/office/officeart/2005/8/layout/radial5"/>
    <dgm:cxn modelId="{0636BB20-5A81-415F-BD5A-55DF9858F555}" type="presParOf" srcId="{AB8360C8-B364-45BF-B0AD-81F4E998604E}" destId="{F8DB7DF1-2FF6-4515-80E6-99FC42B61FDC}" srcOrd="0" destOrd="0" presId="urn:microsoft.com/office/officeart/2005/8/layout/radial5"/>
    <dgm:cxn modelId="{84071F42-AC9C-438E-8DB8-B3D3DE39F8D4}" type="presParOf" srcId="{26727864-C51E-48E5-893C-C0F01ACDFD4A}" destId="{871B0932-C4C7-4E58-8B2C-C76AA7D141B6}" srcOrd="8" destOrd="0" presId="urn:microsoft.com/office/officeart/2005/8/layout/radial5"/>
    <dgm:cxn modelId="{893039C7-8CB1-4CE0-B593-6BC1E2DDB90C}" type="presParOf" srcId="{26727864-C51E-48E5-893C-C0F01ACDFD4A}" destId="{48DB8A79-8A95-4DC9-B6D5-18640CC622BD}" srcOrd="9" destOrd="0" presId="urn:microsoft.com/office/officeart/2005/8/layout/radial5"/>
    <dgm:cxn modelId="{99AB7364-CB56-4FC6-96C4-DBC3A7B14C27}" type="presParOf" srcId="{48DB8A79-8A95-4DC9-B6D5-18640CC622BD}" destId="{9E3BFC7D-B521-489E-90EF-014A8D1DADAA}" srcOrd="0" destOrd="0" presId="urn:microsoft.com/office/officeart/2005/8/layout/radial5"/>
    <dgm:cxn modelId="{A3DF7510-B65A-4303-A4CF-EEFAC2B9D707}" type="presParOf" srcId="{26727864-C51E-48E5-893C-C0F01ACDFD4A}" destId="{6C24808F-C2E7-44A0-AF9A-7C160A92B4B5}"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7CEB2F-C340-4ED3-86A7-A5643B2EAA0C}"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C85B19B5-ADA0-4685-B2F7-AA0699EE6695}">
      <dgm:prSet phldrT="[Text]" custT="1"/>
      <dgm:spPr>
        <a:solidFill>
          <a:srgbClr val="48545E"/>
        </a:solidFill>
      </dgm:spPr>
      <dgm:t>
        <a:bodyPr/>
        <a:lstStyle/>
        <a:p>
          <a:r>
            <a:rPr lang="en-US" sz="2800" b="1" dirty="0"/>
            <a:t>SEP 14</a:t>
          </a:r>
          <a:endParaRPr lang="en-US" sz="2800" dirty="0"/>
        </a:p>
      </dgm:t>
    </dgm:pt>
    <dgm:pt modelId="{FF2F6ECD-8D55-4750-A418-C230FFC4303F}" type="parTrans" cxnId="{D647D794-C582-4A65-B6F8-FB76D9F18EF7}">
      <dgm:prSet/>
      <dgm:spPr/>
      <dgm:t>
        <a:bodyPr/>
        <a:lstStyle/>
        <a:p>
          <a:endParaRPr lang="en-US"/>
        </a:p>
      </dgm:t>
    </dgm:pt>
    <dgm:pt modelId="{1C6E2994-89DC-4614-8594-6EB33E4C8894}" type="sibTrans" cxnId="{D647D794-C582-4A65-B6F8-FB76D9F18EF7}">
      <dgm:prSet/>
      <dgm:spPr/>
      <dgm:t>
        <a:bodyPr/>
        <a:lstStyle/>
        <a:p>
          <a:endParaRPr lang="en-US"/>
        </a:p>
      </dgm:t>
    </dgm:pt>
    <dgm:pt modelId="{93DE0D18-75DE-4A1F-8800-4EB91C216CA9}">
      <dgm:prSet phldrT="[Text]" custT="1"/>
      <dgm:spPr/>
      <dgm:t>
        <a:bodyPr/>
        <a:lstStyle/>
        <a:p>
          <a:r>
            <a:rPr lang="en-US" sz="1600" b="1" dirty="0">
              <a:solidFill>
                <a:schemeClr val="tx1"/>
              </a:solidFill>
            </a:rPr>
            <a:t>ATP 3.0</a:t>
          </a:r>
        </a:p>
        <a:p>
          <a:r>
            <a:rPr lang="en-US" sz="1200" dirty="0">
              <a:solidFill>
                <a:schemeClr val="tx1"/>
              </a:solidFill>
            </a:rPr>
            <a:t>Endpoint (EDR)</a:t>
          </a:r>
        </a:p>
        <a:p>
          <a:r>
            <a:rPr lang="en-US" sz="1200" dirty="0">
              <a:solidFill>
                <a:schemeClr val="tx1"/>
              </a:solidFill>
            </a:rPr>
            <a:t>Network</a:t>
          </a:r>
        </a:p>
        <a:p>
          <a:r>
            <a:rPr lang="en-US" sz="1200" dirty="0">
              <a:solidFill>
                <a:schemeClr val="tx1"/>
              </a:solidFill>
            </a:rPr>
            <a:t>Email</a:t>
          </a:r>
        </a:p>
      </dgm:t>
    </dgm:pt>
    <dgm:pt modelId="{A532AD13-20E3-403A-91C2-A44B48C4EF0F}" type="parTrans" cxnId="{6E90EC06-22E5-44F6-9DBD-B8DC6F022471}">
      <dgm:prSet/>
      <dgm:spPr/>
      <dgm:t>
        <a:bodyPr/>
        <a:lstStyle/>
        <a:p>
          <a:endParaRPr lang="en-US"/>
        </a:p>
      </dgm:t>
    </dgm:pt>
    <dgm:pt modelId="{925F4D26-0C84-45D9-A8E7-96A6D46DD61A}" type="sibTrans" cxnId="{6E90EC06-22E5-44F6-9DBD-B8DC6F022471}">
      <dgm:prSet/>
      <dgm:spPr/>
      <dgm:t>
        <a:bodyPr/>
        <a:lstStyle/>
        <a:p>
          <a:endParaRPr lang="en-US"/>
        </a:p>
      </dgm:t>
    </dgm:pt>
    <dgm:pt modelId="{78A33C57-1560-4BCB-889C-B049FE102453}">
      <dgm:prSet phldrT="[Text]" custT="1"/>
      <dgm:spPr/>
      <dgm:t>
        <a:bodyPr/>
        <a:lstStyle/>
        <a:p>
          <a:r>
            <a:rPr lang="en-US" sz="1600" b="1" dirty="0">
              <a:solidFill>
                <a:schemeClr val="tx1"/>
              </a:solidFill>
            </a:rPr>
            <a:t>Hardening</a:t>
          </a:r>
        </a:p>
      </dgm:t>
    </dgm:pt>
    <dgm:pt modelId="{D4663572-12E0-45E3-A4F3-08B84DD70B5C}" type="parTrans" cxnId="{3C214336-5888-43DE-AAC1-6460800E0C3F}">
      <dgm:prSet/>
      <dgm:spPr/>
      <dgm:t>
        <a:bodyPr/>
        <a:lstStyle/>
        <a:p>
          <a:endParaRPr lang="en-US" dirty="0"/>
        </a:p>
      </dgm:t>
    </dgm:pt>
    <dgm:pt modelId="{A20D1B2E-6298-492C-ADA7-652ADF94FF3E}" type="sibTrans" cxnId="{3C214336-5888-43DE-AAC1-6460800E0C3F}">
      <dgm:prSet/>
      <dgm:spPr/>
      <dgm:t>
        <a:bodyPr/>
        <a:lstStyle/>
        <a:p>
          <a:endParaRPr lang="en-US"/>
        </a:p>
      </dgm:t>
    </dgm:pt>
    <dgm:pt modelId="{9BEB02AA-52CA-44B1-BB73-83728BB83D49}">
      <dgm:prSet phldrT="[Text]" custT="1"/>
      <dgm:spPr/>
      <dgm:t>
        <a:bodyPr/>
        <a:lstStyle/>
        <a:p>
          <a:r>
            <a:rPr lang="en-US" sz="1600" b="1" dirty="0">
              <a:solidFill>
                <a:schemeClr val="tx1"/>
              </a:solidFill>
            </a:rPr>
            <a:t>Deception</a:t>
          </a:r>
        </a:p>
      </dgm:t>
    </dgm:pt>
    <dgm:pt modelId="{F4B1D957-95B9-428E-81DC-797E21F2F17E}" type="parTrans" cxnId="{1B75085E-B127-47B7-AF30-0A922A5F3E16}">
      <dgm:prSet/>
      <dgm:spPr/>
      <dgm:t>
        <a:bodyPr/>
        <a:lstStyle/>
        <a:p>
          <a:endParaRPr lang="en-US"/>
        </a:p>
      </dgm:t>
    </dgm:pt>
    <dgm:pt modelId="{795459B6-3B29-469E-867B-50229DAF1A5D}" type="sibTrans" cxnId="{1B75085E-B127-47B7-AF30-0A922A5F3E16}">
      <dgm:prSet/>
      <dgm:spPr/>
      <dgm:t>
        <a:bodyPr/>
        <a:lstStyle/>
        <a:p>
          <a:endParaRPr lang="en-US"/>
        </a:p>
      </dgm:t>
    </dgm:pt>
    <dgm:pt modelId="{E3F5DDC7-A5E8-4377-918B-AA6591F740E6}">
      <dgm:prSet phldrT="[Text]" custT="1"/>
      <dgm:spPr/>
      <dgm:t>
        <a:bodyPr/>
        <a:lstStyle/>
        <a:p>
          <a:endParaRPr lang="en-US" sz="1800" b="1" dirty="0"/>
        </a:p>
        <a:p>
          <a:r>
            <a:rPr lang="en-US" sz="1800" b="1" dirty="0">
              <a:solidFill>
                <a:schemeClr val="tx1"/>
              </a:solidFill>
            </a:rPr>
            <a:t>SEP Mobile</a:t>
          </a:r>
        </a:p>
        <a:p>
          <a:endParaRPr lang="en-US" sz="1100" dirty="0"/>
        </a:p>
      </dgm:t>
    </dgm:pt>
    <dgm:pt modelId="{C32F754A-FA30-4A9D-9185-623FF7E5DB1D}" type="parTrans" cxnId="{5DD01AF7-5E2F-4DDC-8472-68DFBC624DF2}">
      <dgm:prSet/>
      <dgm:spPr/>
      <dgm:t>
        <a:bodyPr/>
        <a:lstStyle/>
        <a:p>
          <a:endParaRPr lang="en-US"/>
        </a:p>
      </dgm:t>
    </dgm:pt>
    <dgm:pt modelId="{23F0F99C-42A8-4957-8D8C-ACDFD509118C}" type="sibTrans" cxnId="{5DD01AF7-5E2F-4DDC-8472-68DFBC624DF2}">
      <dgm:prSet/>
      <dgm:spPr/>
      <dgm:t>
        <a:bodyPr/>
        <a:lstStyle/>
        <a:p>
          <a:endParaRPr lang="en-US"/>
        </a:p>
      </dgm:t>
    </dgm:pt>
    <dgm:pt modelId="{74E8AF8D-24AC-4CEA-A260-0B0F54AD3B27}">
      <dgm:prSet custT="1"/>
      <dgm:spPr/>
      <dgm:t>
        <a:bodyPr/>
        <a:lstStyle/>
        <a:p>
          <a:r>
            <a:rPr lang="en-US" sz="1800" b="1" dirty="0">
              <a:solidFill>
                <a:schemeClr val="tx1"/>
              </a:solidFill>
            </a:rPr>
            <a:t>EDR Cloud</a:t>
          </a:r>
        </a:p>
      </dgm:t>
    </dgm:pt>
    <dgm:pt modelId="{2059AF92-D194-488F-B592-7EED620D6D6E}" type="parTrans" cxnId="{66FF3899-B8F9-4F83-8D13-3D91B4F05CDA}">
      <dgm:prSet/>
      <dgm:spPr/>
      <dgm:t>
        <a:bodyPr/>
        <a:lstStyle/>
        <a:p>
          <a:endParaRPr lang="en-US"/>
        </a:p>
      </dgm:t>
    </dgm:pt>
    <dgm:pt modelId="{D91C6008-08BB-4CC4-86F4-0A2C5BD7FF53}" type="sibTrans" cxnId="{66FF3899-B8F9-4F83-8D13-3D91B4F05CDA}">
      <dgm:prSet/>
      <dgm:spPr/>
      <dgm:t>
        <a:bodyPr/>
        <a:lstStyle/>
        <a:p>
          <a:endParaRPr lang="en-US"/>
        </a:p>
      </dgm:t>
    </dgm:pt>
    <dgm:pt modelId="{5BF2ED19-A31B-4C48-91EF-D22B0016205B}" type="pres">
      <dgm:prSet presAssocID="{937CEB2F-C340-4ED3-86A7-A5643B2EAA0C}" presName="Name0" presStyleCnt="0">
        <dgm:presLayoutVars>
          <dgm:chMax val="1"/>
          <dgm:dir/>
          <dgm:animLvl val="ctr"/>
          <dgm:resizeHandles val="exact"/>
        </dgm:presLayoutVars>
      </dgm:prSet>
      <dgm:spPr/>
    </dgm:pt>
    <dgm:pt modelId="{6932B2F0-DBD5-4C68-BE62-FDAFE6839B26}" type="pres">
      <dgm:prSet presAssocID="{C85B19B5-ADA0-4685-B2F7-AA0699EE6695}" presName="centerShape" presStyleLbl="node0" presStyleIdx="0" presStyleCnt="1"/>
      <dgm:spPr/>
    </dgm:pt>
    <dgm:pt modelId="{654E6EF7-37FE-430B-893B-F5E02E02DF52}" type="pres">
      <dgm:prSet presAssocID="{A532AD13-20E3-403A-91C2-A44B48C4EF0F}" presName="parTrans" presStyleLbl="sibTrans2D1" presStyleIdx="0" presStyleCnt="5" custScaleX="177218" custLinFactNeighborX="12299" custLinFactNeighborY="-7673"/>
      <dgm:spPr/>
    </dgm:pt>
    <dgm:pt modelId="{9B4CCB58-166A-472B-A3D6-F80E5F674892}" type="pres">
      <dgm:prSet presAssocID="{A532AD13-20E3-403A-91C2-A44B48C4EF0F}" presName="connectorText" presStyleLbl="sibTrans2D1" presStyleIdx="0" presStyleCnt="5"/>
      <dgm:spPr/>
    </dgm:pt>
    <dgm:pt modelId="{7C0F79E0-16C9-423B-8146-6AC155A2BF79}" type="pres">
      <dgm:prSet presAssocID="{93DE0D18-75DE-4A1F-8800-4EB91C216CA9}" presName="node" presStyleLbl="node1" presStyleIdx="0" presStyleCnt="5">
        <dgm:presLayoutVars>
          <dgm:bulletEnabled val="1"/>
        </dgm:presLayoutVars>
      </dgm:prSet>
      <dgm:spPr/>
    </dgm:pt>
    <dgm:pt modelId="{02A9B20A-0EC6-4104-B2C4-629F6F6ECE5B}" type="pres">
      <dgm:prSet presAssocID="{2059AF92-D194-488F-B592-7EED620D6D6E}" presName="parTrans" presStyleLbl="sibTrans2D1" presStyleIdx="1" presStyleCnt="5" custScaleX="197976"/>
      <dgm:spPr/>
    </dgm:pt>
    <dgm:pt modelId="{2F00C7DD-7A2A-46F8-82CA-4540E5C17DAA}" type="pres">
      <dgm:prSet presAssocID="{2059AF92-D194-488F-B592-7EED620D6D6E}" presName="connectorText" presStyleLbl="sibTrans2D1" presStyleIdx="1" presStyleCnt="5"/>
      <dgm:spPr/>
    </dgm:pt>
    <dgm:pt modelId="{A795028C-9383-4DBF-964F-DE80973F3250}" type="pres">
      <dgm:prSet presAssocID="{74E8AF8D-24AC-4CEA-A260-0B0F54AD3B27}" presName="node" presStyleLbl="node1" presStyleIdx="1" presStyleCnt="5">
        <dgm:presLayoutVars>
          <dgm:bulletEnabled val="1"/>
        </dgm:presLayoutVars>
      </dgm:prSet>
      <dgm:spPr/>
    </dgm:pt>
    <dgm:pt modelId="{EB244CD8-8631-498C-BFAC-A9644B777BAC}" type="pres">
      <dgm:prSet presAssocID="{D4663572-12E0-45E3-A4F3-08B84DD70B5C}" presName="parTrans" presStyleLbl="sibTrans2D1" presStyleIdx="2" presStyleCnt="5" custScaleX="159744"/>
      <dgm:spPr/>
    </dgm:pt>
    <dgm:pt modelId="{A6755E56-3F1F-4B66-ABA3-EC930337C9ED}" type="pres">
      <dgm:prSet presAssocID="{D4663572-12E0-45E3-A4F3-08B84DD70B5C}" presName="connectorText" presStyleLbl="sibTrans2D1" presStyleIdx="2" presStyleCnt="5"/>
      <dgm:spPr/>
    </dgm:pt>
    <dgm:pt modelId="{13FF6455-02B4-4438-B77F-EBEEAF0D8B14}" type="pres">
      <dgm:prSet presAssocID="{78A33C57-1560-4BCB-889C-B049FE102453}" presName="node" presStyleLbl="node1" presStyleIdx="2" presStyleCnt="5">
        <dgm:presLayoutVars>
          <dgm:bulletEnabled val="1"/>
        </dgm:presLayoutVars>
      </dgm:prSet>
      <dgm:spPr/>
    </dgm:pt>
    <dgm:pt modelId="{D1D0F36D-BD9C-4162-97DD-E3261F953F41}" type="pres">
      <dgm:prSet presAssocID="{F4B1D957-95B9-428E-81DC-797E21F2F17E}" presName="parTrans" presStyleLbl="sibTrans2D1" presStyleIdx="3" presStyleCnt="5" custScaleX="161513" custLinFactNeighborX="0" custLinFactNeighborY="-7673"/>
      <dgm:spPr/>
    </dgm:pt>
    <dgm:pt modelId="{A86C4834-1D9D-4BFD-BE56-C6291C4FE293}" type="pres">
      <dgm:prSet presAssocID="{F4B1D957-95B9-428E-81DC-797E21F2F17E}" presName="connectorText" presStyleLbl="sibTrans2D1" presStyleIdx="3" presStyleCnt="5"/>
      <dgm:spPr/>
    </dgm:pt>
    <dgm:pt modelId="{269068C8-A4CB-4768-AF01-7923E954D37D}" type="pres">
      <dgm:prSet presAssocID="{9BEB02AA-52CA-44B1-BB73-83728BB83D49}" presName="node" presStyleLbl="node1" presStyleIdx="3" presStyleCnt="5">
        <dgm:presLayoutVars>
          <dgm:bulletEnabled val="1"/>
        </dgm:presLayoutVars>
      </dgm:prSet>
      <dgm:spPr/>
    </dgm:pt>
    <dgm:pt modelId="{47B0C809-E787-4940-8D39-A39923D9BF3C}" type="pres">
      <dgm:prSet presAssocID="{C32F754A-FA30-4A9D-9185-623FF7E5DB1D}" presName="parTrans" presStyleLbl="sibTrans2D1" presStyleIdx="4" presStyleCnt="5" custScaleX="178863"/>
      <dgm:spPr/>
    </dgm:pt>
    <dgm:pt modelId="{A74871CD-A656-4C50-88CD-1565A4417715}" type="pres">
      <dgm:prSet presAssocID="{C32F754A-FA30-4A9D-9185-623FF7E5DB1D}" presName="connectorText" presStyleLbl="sibTrans2D1" presStyleIdx="4" presStyleCnt="5"/>
      <dgm:spPr/>
    </dgm:pt>
    <dgm:pt modelId="{F309EFE2-78EE-4973-B7F3-5573953B3DA8}" type="pres">
      <dgm:prSet presAssocID="{E3F5DDC7-A5E8-4377-918B-AA6591F740E6}" presName="node" presStyleLbl="node1" presStyleIdx="4" presStyleCnt="5">
        <dgm:presLayoutVars>
          <dgm:bulletEnabled val="1"/>
        </dgm:presLayoutVars>
      </dgm:prSet>
      <dgm:spPr/>
    </dgm:pt>
  </dgm:ptLst>
  <dgm:cxnLst>
    <dgm:cxn modelId="{CD236800-0AE2-4F42-A7A5-D91C0006BC76}" type="presOf" srcId="{9BEB02AA-52CA-44B1-BB73-83728BB83D49}" destId="{269068C8-A4CB-4768-AF01-7923E954D37D}" srcOrd="0" destOrd="0" presId="urn:microsoft.com/office/officeart/2005/8/layout/radial5"/>
    <dgm:cxn modelId="{6E90EC06-22E5-44F6-9DBD-B8DC6F022471}" srcId="{C85B19B5-ADA0-4685-B2F7-AA0699EE6695}" destId="{93DE0D18-75DE-4A1F-8800-4EB91C216CA9}" srcOrd="0" destOrd="0" parTransId="{A532AD13-20E3-403A-91C2-A44B48C4EF0F}" sibTransId="{925F4D26-0C84-45D9-A8E7-96A6D46DD61A}"/>
    <dgm:cxn modelId="{AB09830B-5491-4D2A-896C-A47734F21380}" type="presOf" srcId="{2059AF92-D194-488F-B592-7EED620D6D6E}" destId="{02A9B20A-0EC6-4104-B2C4-629F6F6ECE5B}" srcOrd="0" destOrd="0" presId="urn:microsoft.com/office/officeart/2005/8/layout/radial5"/>
    <dgm:cxn modelId="{AED4FB32-0095-4784-A28D-BA07BB35E2EE}" type="presOf" srcId="{937CEB2F-C340-4ED3-86A7-A5643B2EAA0C}" destId="{5BF2ED19-A31B-4C48-91EF-D22B0016205B}" srcOrd="0" destOrd="0" presId="urn:microsoft.com/office/officeart/2005/8/layout/radial5"/>
    <dgm:cxn modelId="{74881734-4368-4E90-83F9-0670799472ED}" type="presOf" srcId="{A532AD13-20E3-403A-91C2-A44B48C4EF0F}" destId="{654E6EF7-37FE-430B-893B-F5E02E02DF52}" srcOrd="0" destOrd="0" presId="urn:microsoft.com/office/officeart/2005/8/layout/radial5"/>
    <dgm:cxn modelId="{3C214336-5888-43DE-AAC1-6460800E0C3F}" srcId="{C85B19B5-ADA0-4685-B2F7-AA0699EE6695}" destId="{78A33C57-1560-4BCB-889C-B049FE102453}" srcOrd="2" destOrd="0" parTransId="{D4663572-12E0-45E3-A4F3-08B84DD70B5C}" sibTransId="{A20D1B2E-6298-492C-ADA7-652ADF94FF3E}"/>
    <dgm:cxn modelId="{2644E838-4C11-43B9-8F86-8F627290A08C}" type="presOf" srcId="{74E8AF8D-24AC-4CEA-A260-0B0F54AD3B27}" destId="{A795028C-9383-4DBF-964F-DE80973F3250}" srcOrd="0" destOrd="0" presId="urn:microsoft.com/office/officeart/2005/8/layout/radial5"/>
    <dgm:cxn modelId="{E465983D-4E91-4192-A36E-1ED680DB07E0}" type="presOf" srcId="{C32F754A-FA30-4A9D-9185-623FF7E5DB1D}" destId="{A74871CD-A656-4C50-88CD-1565A4417715}" srcOrd="1" destOrd="0" presId="urn:microsoft.com/office/officeart/2005/8/layout/radial5"/>
    <dgm:cxn modelId="{8516644D-30AE-4077-B33B-B03134AD491B}" type="presOf" srcId="{C85B19B5-ADA0-4685-B2F7-AA0699EE6695}" destId="{6932B2F0-DBD5-4C68-BE62-FDAFE6839B26}" srcOrd="0" destOrd="0" presId="urn:microsoft.com/office/officeart/2005/8/layout/radial5"/>
    <dgm:cxn modelId="{1B75085E-B127-47B7-AF30-0A922A5F3E16}" srcId="{C85B19B5-ADA0-4685-B2F7-AA0699EE6695}" destId="{9BEB02AA-52CA-44B1-BB73-83728BB83D49}" srcOrd="3" destOrd="0" parTransId="{F4B1D957-95B9-428E-81DC-797E21F2F17E}" sibTransId="{795459B6-3B29-469E-867B-50229DAF1A5D}"/>
    <dgm:cxn modelId="{FA87C974-F2B6-49E3-B950-D6DE189A735A}" type="presOf" srcId="{E3F5DDC7-A5E8-4377-918B-AA6591F740E6}" destId="{F309EFE2-78EE-4973-B7F3-5573953B3DA8}" srcOrd="0" destOrd="0" presId="urn:microsoft.com/office/officeart/2005/8/layout/radial5"/>
    <dgm:cxn modelId="{D647D794-C582-4A65-B6F8-FB76D9F18EF7}" srcId="{937CEB2F-C340-4ED3-86A7-A5643B2EAA0C}" destId="{C85B19B5-ADA0-4685-B2F7-AA0699EE6695}" srcOrd="0" destOrd="0" parTransId="{FF2F6ECD-8D55-4750-A418-C230FFC4303F}" sibTransId="{1C6E2994-89DC-4614-8594-6EB33E4C8894}"/>
    <dgm:cxn modelId="{66FF3899-B8F9-4F83-8D13-3D91B4F05CDA}" srcId="{C85B19B5-ADA0-4685-B2F7-AA0699EE6695}" destId="{74E8AF8D-24AC-4CEA-A260-0B0F54AD3B27}" srcOrd="1" destOrd="0" parTransId="{2059AF92-D194-488F-B592-7EED620D6D6E}" sibTransId="{D91C6008-08BB-4CC4-86F4-0A2C5BD7FF53}"/>
    <dgm:cxn modelId="{6AB7859A-1FF2-44A3-9042-1EFBF722D33B}" type="presOf" srcId="{93DE0D18-75DE-4A1F-8800-4EB91C216CA9}" destId="{7C0F79E0-16C9-423B-8146-6AC155A2BF79}" srcOrd="0" destOrd="0" presId="urn:microsoft.com/office/officeart/2005/8/layout/radial5"/>
    <dgm:cxn modelId="{D950899E-3DB9-4F90-AE00-2729E9907CCC}" type="presOf" srcId="{D4663572-12E0-45E3-A4F3-08B84DD70B5C}" destId="{A6755E56-3F1F-4B66-ABA3-EC930337C9ED}" srcOrd="1" destOrd="0" presId="urn:microsoft.com/office/officeart/2005/8/layout/radial5"/>
    <dgm:cxn modelId="{C28372C5-5153-48B7-890B-D5AE57EBA4A4}" type="presOf" srcId="{F4B1D957-95B9-428E-81DC-797E21F2F17E}" destId="{A86C4834-1D9D-4BFD-BE56-C6291C4FE293}" srcOrd="1" destOrd="0" presId="urn:microsoft.com/office/officeart/2005/8/layout/radial5"/>
    <dgm:cxn modelId="{EB50BBC5-A8A5-480D-A736-B2948A341E7B}" type="presOf" srcId="{2059AF92-D194-488F-B592-7EED620D6D6E}" destId="{2F00C7DD-7A2A-46F8-82CA-4540E5C17DAA}" srcOrd="1" destOrd="0" presId="urn:microsoft.com/office/officeart/2005/8/layout/radial5"/>
    <dgm:cxn modelId="{2AF271D5-899A-42BC-8D7D-57B9D7D3E34F}" type="presOf" srcId="{C32F754A-FA30-4A9D-9185-623FF7E5DB1D}" destId="{47B0C809-E787-4940-8D39-A39923D9BF3C}" srcOrd="0" destOrd="0" presId="urn:microsoft.com/office/officeart/2005/8/layout/radial5"/>
    <dgm:cxn modelId="{5BA4EFD9-D98A-47A9-9AF6-BD9CA7568A24}" type="presOf" srcId="{78A33C57-1560-4BCB-889C-B049FE102453}" destId="{13FF6455-02B4-4438-B77F-EBEEAF0D8B14}" srcOrd="0" destOrd="0" presId="urn:microsoft.com/office/officeart/2005/8/layout/radial5"/>
    <dgm:cxn modelId="{603B42DA-AE48-4285-A018-610DC1FE9C6D}" type="presOf" srcId="{D4663572-12E0-45E3-A4F3-08B84DD70B5C}" destId="{EB244CD8-8631-498C-BFAC-A9644B777BAC}" srcOrd="0" destOrd="0" presId="urn:microsoft.com/office/officeart/2005/8/layout/radial5"/>
    <dgm:cxn modelId="{607BB5E1-E145-41E2-B5B3-DDF29095761C}" type="presOf" srcId="{A532AD13-20E3-403A-91C2-A44B48C4EF0F}" destId="{9B4CCB58-166A-472B-A3D6-F80E5F674892}" srcOrd="1" destOrd="0" presId="urn:microsoft.com/office/officeart/2005/8/layout/radial5"/>
    <dgm:cxn modelId="{825870E6-1FC6-4DF3-8448-5F66CAFAFB36}" type="presOf" srcId="{F4B1D957-95B9-428E-81DC-797E21F2F17E}" destId="{D1D0F36D-BD9C-4162-97DD-E3261F953F41}" srcOrd="0" destOrd="0" presId="urn:microsoft.com/office/officeart/2005/8/layout/radial5"/>
    <dgm:cxn modelId="{5DD01AF7-5E2F-4DDC-8472-68DFBC624DF2}" srcId="{C85B19B5-ADA0-4685-B2F7-AA0699EE6695}" destId="{E3F5DDC7-A5E8-4377-918B-AA6591F740E6}" srcOrd="4" destOrd="0" parTransId="{C32F754A-FA30-4A9D-9185-623FF7E5DB1D}" sibTransId="{23F0F99C-42A8-4957-8D8C-ACDFD509118C}"/>
    <dgm:cxn modelId="{779EE206-7636-4FC8-81A9-27DFB22F30C7}" type="presParOf" srcId="{5BF2ED19-A31B-4C48-91EF-D22B0016205B}" destId="{6932B2F0-DBD5-4C68-BE62-FDAFE6839B26}" srcOrd="0" destOrd="0" presId="urn:microsoft.com/office/officeart/2005/8/layout/radial5"/>
    <dgm:cxn modelId="{A857EA12-8966-4548-8B60-87900E33BDAF}" type="presParOf" srcId="{5BF2ED19-A31B-4C48-91EF-D22B0016205B}" destId="{654E6EF7-37FE-430B-893B-F5E02E02DF52}" srcOrd="1" destOrd="0" presId="urn:microsoft.com/office/officeart/2005/8/layout/radial5"/>
    <dgm:cxn modelId="{1B9ABCD4-9288-42EE-95B9-92FC0B207BBE}" type="presParOf" srcId="{654E6EF7-37FE-430B-893B-F5E02E02DF52}" destId="{9B4CCB58-166A-472B-A3D6-F80E5F674892}" srcOrd="0" destOrd="0" presId="urn:microsoft.com/office/officeart/2005/8/layout/radial5"/>
    <dgm:cxn modelId="{620792AF-A9DF-496A-BCC2-0A91431E4E93}" type="presParOf" srcId="{5BF2ED19-A31B-4C48-91EF-D22B0016205B}" destId="{7C0F79E0-16C9-423B-8146-6AC155A2BF79}" srcOrd="2" destOrd="0" presId="urn:microsoft.com/office/officeart/2005/8/layout/radial5"/>
    <dgm:cxn modelId="{559F1390-4F08-466C-A082-82C1B3B05964}" type="presParOf" srcId="{5BF2ED19-A31B-4C48-91EF-D22B0016205B}" destId="{02A9B20A-0EC6-4104-B2C4-629F6F6ECE5B}" srcOrd="3" destOrd="0" presId="urn:microsoft.com/office/officeart/2005/8/layout/radial5"/>
    <dgm:cxn modelId="{D813A344-BCE6-44E4-B45F-559F83CD280F}" type="presParOf" srcId="{02A9B20A-0EC6-4104-B2C4-629F6F6ECE5B}" destId="{2F00C7DD-7A2A-46F8-82CA-4540E5C17DAA}" srcOrd="0" destOrd="0" presId="urn:microsoft.com/office/officeart/2005/8/layout/radial5"/>
    <dgm:cxn modelId="{F2BA5858-4F31-4CF8-806C-A3D5D73DB6BC}" type="presParOf" srcId="{5BF2ED19-A31B-4C48-91EF-D22B0016205B}" destId="{A795028C-9383-4DBF-964F-DE80973F3250}" srcOrd="4" destOrd="0" presId="urn:microsoft.com/office/officeart/2005/8/layout/radial5"/>
    <dgm:cxn modelId="{59F51DE1-E60B-4776-B04C-1F1B6CB37252}" type="presParOf" srcId="{5BF2ED19-A31B-4C48-91EF-D22B0016205B}" destId="{EB244CD8-8631-498C-BFAC-A9644B777BAC}" srcOrd="5" destOrd="0" presId="urn:microsoft.com/office/officeart/2005/8/layout/radial5"/>
    <dgm:cxn modelId="{28270C87-9A0B-4904-A6F2-7164F72FDD79}" type="presParOf" srcId="{EB244CD8-8631-498C-BFAC-A9644B777BAC}" destId="{A6755E56-3F1F-4B66-ABA3-EC930337C9ED}" srcOrd="0" destOrd="0" presId="urn:microsoft.com/office/officeart/2005/8/layout/radial5"/>
    <dgm:cxn modelId="{6DEB2145-C553-4B5C-89BD-29FDA690DA30}" type="presParOf" srcId="{5BF2ED19-A31B-4C48-91EF-D22B0016205B}" destId="{13FF6455-02B4-4438-B77F-EBEEAF0D8B14}" srcOrd="6" destOrd="0" presId="urn:microsoft.com/office/officeart/2005/8/layout/radial5"/>
    <dgm:cxn modelId="{D790A26F-F364-4F05-8039-E6C7C1E9E192}" type="presParOf" srcId="{5BF2ED19-A31B-4C48-91EF-D22B0016205B}" destId="{D1D0F36D-BD9C-4162-97DD-E3261F953F41}" srcOrd="7" destOrd="0" presId="urn:microsoft.com/office/officeart/2005/8/layout/radial5"/>
    <dgm:cxn modelId="{C6E674A2-F842-47E1-A3EB-A27981BBFE26}" type="presParOf" srcId="{D1D0F36D-BD9C-4162-97DD-E3261F953F41}" destId="{A86C4834-1D9D-4BFD-BE56-C6291C4FE293}" srcOrd="0" destOrd="0" presId="urn:microsoft.com/office/officeart/2005/8/layout/radial5"/>
    <dgm:cxn modelId="{19C1CFB7-2B14-422A-A85D-1D9E767E7887}" type="presParOf" srcId="{5BF2ED19-A31B-4C48-91EF-D22B0016205B}" destId="{269068C8-A4CB-4768-AF01-7923E954D37D}" srcOrd="8" destOrd="0" presId="urn:microsoft.com/office/officeart/2005/8/layout/radial5"/>
    <dgm:cxn modelId="{1A535A68-8EB2-4FE3-8F3C-F0BC58945DAB}" type="presParOf" srcId="{5BF2ED19-A31B-4C48-91EF-D22B0016205B}" destId="{47B0C809-E787-4940-8D39-A39923D9BF3C}" srcOrd="9" destOrd="0" presId="urn:microsoft.com/office/officeart/2005/8/layout/radial5"/>
    <dgm:cxn modelId="{9D8F6935-1B52-4DB8-804B-E480A6B76FF4}" type="presParOf" srcId="{47B0C809-E787-4940-8D39-A39923D9BF3C}" destId="{A74871CD-A656-4C50-88CD-1565A4417715}" srcOrd="0" destOrd="0" presId="urn:microsoft.com/office/officeart/2005/8/layout/radial5"/>
    <dgm:cxn modelId="{041DA3AC-D1C7-49E4-A5B9-AB4851BC5478}" type="presParOf" srcId="{5BF2ED19-A31B-4C48-91EF-D22B0016205B}" destId="{F309EFE2-78EE-4973-B7F3-5573953B3DA8}" srcOrd="10" destOrd="0" presId="urn:microsoft.com/office/officeart/2005/8/layout/radial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F53F5-BAEF-45F8-88CA-BAA4CD73CC2A}">
      <dsp:nvSpPr>
        <dsp:cNvPr id="0" name=""/>
        <dsp:cNvSpPr/>
      </dsp:nvSpPr>
      <dsp:spPr>
        <a:xfrm>
          <a:off x="2608814" y="1807419"/>
          <a:ext cx="1429825" cy="1358650"/>
        </a:xfrm>
        <a:prstGeom prst="ellipse">
          <a:avLst/>
        </a:prstGeom>
        <a:solidFill>
          <a:srgbClr val="4854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SEP Cloud</a:t>
          </a:r>
        </a:p>
      </dsp:txBody>
      <dsp:txXfrm>
        <a:off x="2818207" y="2006389"/>
        <a:ext cx="1011039" cy="960710"/>
      </dsp:txXfrm>
    </dsp:sp>
    <dsp:sp modelId="{90444D6F-595B-4CE1-B29F-216615DD194A}">
      <dsp:nvSpPr>
        <dsp:cNvPr id="0" name=""/>
        <dsp:cNvSpPr/>
      </dsp:nvSpPr>
      <dsp:spPr>
        <a:xfrm rot="16200000">
          <a:off x="3061353" y="1359540"/>
          <a:ext cx="524748" cy="443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127909" y="1514837"/>
        <a:ext cx="391637" cy="266221"/>
      </dsp:txXfrm>
    </dsp:sp>
    <dsp:sp modelId="{F8FB98CE-8672-4430-BA8F-54C42D50B678}">
      <dsp:nvSpPr>
        <dsp:cNvPr id="0" name=""/>
        <dsp:cNvSpPr/>
      </dsp:nvSpPr>
      <dsp:spPr>
        <a:xfrm>
          <a:off x="2598481" y="-21020"/>
          <a:ext cx="1450492" cy="13624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EDR Cloud</a:t>
          </a:r>
        </a:p>
      </dsp:txBody>
      <dsp:txXfrm>
        <a:off x="2810901" y="178499"/>
        <a:ext cx="1025652" cy="963366"/>
      </dsp:txXfrm>
    </dsp:sp>
    <dsp:sp modelId="{0032B50E-0EBD-42DF-B85B-F04CFD1886FF}">
      <dsp:nvSpPr>
        <dsp:cNvPr id="0" name=""/>
        <dsp:cNvSpPr/>
      </dsp:nvSpPr>
      <dsp:spPr>
        <a:xfrm rot="20520000">
          <a:off x="3975073" y="1965831"/>
          <a:ext cx="538145" cy="443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978330" y="2075139"/>
        <a:ext cx="405034" cy="266221"/>
      </dsp:txXfrm>
    </dsp:sp>
    <dsp:sp modelId="{66CD394B-4E11-4EE3-8A7F-2A4A23D10F5E}">
      <dsp:nvSpPr>
        <dsp:cNvPr id="0" name=""/>
        <dsp:cNvSpPr/>
      </dsp:nvSpPr>
      <dsp:spPr>
        <a:xfrm>
          <a:off x="4467336" y="1241634"/>
          <a:ext cx="1359403" cy="13053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ts val="0"/>
            </a:spcAft>
            <a:buNone/>
          </a:pPr>
          <a:r>
            <a:rPr lang="en-US" sz="1800" b="1" kern="1200" dirty="0">
              <a:solidFill>
                <a:schemeClr val="tx1"/>
              </a:solidFill>
            </a:rPr>
            <a:t>Server </a:t>
          </a:r>
        </a:p>
      </dsp:txBody>
      <dsp:txXfrm>
        <a:off x="4666416" y="1432800"/>
        <a:ext cx="961243" cy="923030"/>
      </dsp:txXfrm>
    </dsp:sp>
    <dsp:sp modelId="{1F441188-202C-466F-BE6B-7BBC518625EE}">
      <dsp:nvSpPr>
        <dsp:cNvPr id="0" name=""/>
        <dsp:cNvSpPr/>
      </dsp:nvSpPr>
      <dsp:spPr>
        <a:xfrm rot="2909822">
          <a:off x="3815453" y="2988742"/>
          <a:ext cx="297496" cy="443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3830507" y="3044063"/>
        <a:ext cx="208247" cy="266221"/>
      </dsp:txXfrm>
    </dsp:sp>
    <dsp:sp modelId="{878F4F9D-F891-4F59-98DD-B1D12C8DB219}">
      <dsp:nvSpPr>
        <dsp:cNvPr id="0" name=""/>
        <dsp:cNvSpPr/>
      </dsp:nvSpPr>
      <dsp:spPr>
        <a:xfrm>
          <a:off x="3929761" y="3258249"/>
          <a:ext cx="1341511" cy="1342986"/>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SEP SBE </a:t>
          </a:r>
        </a:p>
        <a:p>
          <a:pPr marL="0" lvl="0" indent="0" algn="ctr" defTabSz="800100">
            <a:lnSpc>
              <a:spcPct val="90000"/>
            </a:lnSpc>
            <a:spcBef>
              <a:spcPct val="0"/>
            </a:spcBef>
            <a:spcAft>
              <a:spcPct val="35000"/>
            </a:spcAft>
            <a:buNone/>
          </a:pPr>
          <a:r>
            <a:rPr lang="en-US" sz="1400" i="1" kern="1200" dirty="0">
              <a:solidFill>
                <a:schemeClr val="tx1"/>
              </a:solidFill>
            </a:rPr>
            <a:t>Will EOL middle of 2018</a:t>
          </a:r>
        </a:p>
      </dsp:txBody>
      <dsp:txXfrm>
        <a:off x="4126221" y="3454925"/>
        <a:ext cx="948591" cy="949634"/>
      </dsp:txXfrm>
    </dsp:sp>
    <dsp:sp modelId="{AB8360C8-B364-45BF-B0AD-81F4E998604E}">
      <dsp:nvSpPr>
        <dsp:cNvPr id="0" name=""/>
        <dsp:cNvSpPr/>
      </dsp:nvSpPr>
      <dsp:spPr>
        <a:xfrm rot="7833015">
          <a:off x="2417208" y="3007959"/>
          <a:ext cx="541505" cy="443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527032" y="3046129"/>
        <a:ext cx="408394" cy="266221"/>
      </dsp:txXfrm>
    </dsp:sp>
    <dsp:sp modelId="{871B0932-C4C7-4E58-8B2C-C76AA7D141B6}">
      <dsp:nvSpPr>
        <dsp:cNvPr id="0" name=""/>
        <dsp:cNvSpPr/>
      </dsp:nvSpPr>
      <dsp:spPr>
        <a:xfrm>
          <a:off x="1382450" y="3307725"/>
          <a:ext cx="1353882" cy="13134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Encryption</a:t>
          </a:r>
        </a:p>
      </dsp:txBody>
      <dsp:txXfrm>
        <a:off x="1580721" y="3500080"/>
        <a:ext cx="957340" cy="928769"/>
      </dsp:txXfrm>
    </dsp:sp>
    <dsp:sp modelId="{48DB8A79-8A95-4DC9-B6D5-18640CC622BD}">
      <dsp:nvSpPr>
        <dsp:cNvPr id="0" name=""/>
        <dsp:cNvSpPr/>
      </dsp:nvSpPr>
      <dsp:spPr>
        <a:xfrm rot="12261586">
          <a:off x="2176847" y="1866869"/>
          <a:ext cx="535603" cy="443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304033" y="1983062"/>
        <a:ext cx="402492" cy="266221"/>
      </dsp:txXfrm>
    </dsp:sp>
    <dsp:sp modelId="{6C24808F-C2E7-44A0-AF9A-7C160A92B4B5}">
      <dsp:nvSpPr>
        <dsp:cNvPr id="0" name=""/>
        <dsp:cNvSpPr/>
      </dsp:nvSpPr>
      <dsp:spPr>
        <a:xfrm>
          <a:off x="812262" y="992826"/>
          <a:ext cx="1455986" cy="13728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SEP Mobile</a:t>
          </a:r>
        </a:p>
      </dsp:txBody>
      <dsp:txXfrm>
        <a:off x="1025486" y="1193871"/>
        <a:ext cx="1029538" cy="9707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2B2F0-DBD5-4C68-BE62-FDAFE6839B26}">
      <dsp:nvSpPr>
        <dsp:cNvPr id="0" name=""/>
        <dsp:cNvSpPr/>
      </dsp:nvSpPr>
      <dsp:spPr>
        <a:xfrm>
          <a:off x="2865605" y="1866532"/>
          <a:ext cx="1331075" cy="1331075"/>
        </a:xfrm>
        <a:prstGeom prst="ellipse">
          <a:avLst/>
        </a:prstGeom>
        <a:solidFill>
          <a:srgbClr val="4854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SEP 14</a:t>
          </a:r>
          <a:endParaRPr lang="en-US" sz="2800" kern="1200" dirty="0"/>
        </a:p>
      </dsp:txBody>
      <dsp:txXfrm>
        <a:off x="3060536" y="2061463"/>
        <a:ext cx="941213" cy="941213"/>
      </dsp:txXfrm>
    </dsp:sp>
    <dsp:sp modelId="{654E6EF7-37FE-430B-893B-F5E02E02DF52}">
      <dsp:nvSpPr>
        <dsp:cNvPr id="0" name=""/>
        <dsp:cNvSpPr/>
      </dsp:nvSpPr>
      <dsp:spPr>
        <a:xfrm rot="16200000">
          <a:off x="3315694" y="1347162"/>
          <a:ext cx="500344" cy="452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383579" y="1505560"/>
        <a:ext cx="364575" cy="271539"/>
      </dsp:txXfrm>
    </dsp:sp>
    <dsp:sp modelId="{7C0F79E0-16C9-423B-8146-6AC155A2BF79}">
      <dsp:nvSpPr>
        <dsp:cNvPr id="0" name=""/>
        <dsp:cNvSpPr/>
      </dsp:nvSpPr>
      <dsp:spPr>
        <a:xfrm>
          <a:off x="2865605" y="2753"/>
          <a:ext cx="1331075" cy="13310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ATP 3.0</a:t>
          </a:r>
        </a:p>
        <a:p>
          <a:pPr marL="0" lvl="0" indent="0" algn="ctr" defTabSz="711200">
            <a:lnSpc>
              <a:spcPct val="90000"/>
            </a:lnSpc>
            <a:spcBef>
              <a:spcPct val="0"/>
            </a:spcBef>
            <a:spcAft>
              <a:spcPct val="35000"/>
            </a:spcAft>
            <a:buNone/>
          </a:pPr>
          <a:r>
            <a:rPr lang="en-US" sz="1200" kern="1200" dirty="0">
              <a:solidFill>
                <a:schemeClr val="tx1"/>
              </a:solidFill>
            </a:rPr>
            <a:t>Endpoint (EDR)</a:t>
          </a:r>
        </a:p>
        <a:p>
          <a:pPr marL="0" lvl="0" indent="0" algn="ctr" defTabSz="711200">
            <a:lnSpc>
              <a:spcPct val="90000"/>
            </a:lnSpc>
            <a:spcBef>
              <a:spcPct val="0"/>
            </a:spcBef>
            <a:spcAft>
              <a:spcPct val="35000"/>
            </a:spcAft>
            <a:buNone/>
          </a:pPr>
          <a:r>
            <a:rPr lang="en-US" sz="1200" kern="1200" dirty="0">
              <a:solidFill>
                <a:schemeClr val="tx1"/>
              </a:solidFill>
            </a:rPr>
            <a:t>Network</a:t>
          </a:r>
        </a:p>
        <a:p>
          <a:pPr marL="0" lvl="0" indent="0" algn="ctr" defTabSz="711200">
            <a:lnSpc>
              <a:spcPct val="90000"/>
            </a:lnSpc>
            <a:spcBef>
              <a:spcPct val="0"/>
            </a:spcBef>
            <a:spcAft>
              <a:spcPct val="35000"/>
            </a:spcAft>
            <a:buNone/>
          </a:pPr>
          <a:r>
            <a:rPr lang="en-US" sz="1200" kern="1200" dirty="0">
              <a:solidFill>
                <a:schemeClr val="tx1"/>
              </a:solidFill>
            </a:rPr>
            <a:t>Email</a:t>
          </a:r>
        </a:p>
      </dsp:txBody>
      <dsp:txXfrm>
        <a:off x="3060536" y="197684"/>
        <a:ext cx="941213" cy="941213"/>
      </dsp:txXfrm>
    </dsp:sp>
    <dsp:sp modelId="{02A9B20A-0EC6-4104-B2C4-629F6F6ECE5B}">
      <dsp:nvSpPr>
        <dsp:cNvPr id="0" name=""/>
        <dsp:cNvSpPr/>
      </dsp:nvSpPr>
      <dsp:spPr>
        <a:xfrm rot="20520000">
          <a:off x="4130347" y="2020286"/>
          <a:ext cx="558951" cy="452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133670" y="2131776"/>
        <a:ext cx="423182" cy="271539"/>
      </dsp:txXfrm>
    </dsp:sp>
    <dsp:sp modelId="{A795028C-9383-4DBF-964F-DE80973F3250}">
      <dsp:nvSpPr>
        <dsp:cNvPr id="0" name=""/>
        <dsp:cNvSpPr/>
      </dsp:nvSpPr>
      <dsp:spPr>
        <a:xfrm>
          <a:off x="4638164" y="1290592"/>
          <a:ext cx="1331075" cy="13310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EDR Cloud</a:t>
          </a:r>
        </a:p>
      </dsp:txBody>
      <dsp:txXfrm>
        <a:off x="4833095" y="1485523"/>
        <a:ext cx="941213" cy="941213"/>
      </dsp:txXfrm>
    </dsp:sp>
    <dsp:sp modelId="{EB244CD8-8631-498C-BFAC-A9644B777BAC}">
      <dsp:nvSpPr>
        <dsp:cNvPr id="0" name=""/>
        <dsp:cNvSpPr/>
      </dsp:nvSpPr>
      <dsp:spPr>
        <a:xfrm rot="3240000">
          <a:off x="3848692" y="3053237"/>
          <a:ext cx="451009" cy="452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3876579" y="3089019"/>
        <a:ext cx="315706" cy="271539"/>
      </dsp:txXfrm>
    </dsp:sp>
    <dsp:sp modelId="{13FF6455-02B4-4438-B77F-EBEEAF0D8B14}">
      <dsp:nvSpPr>
        <dsp:cNvPr id="0" name=""/>
        <dsp:cNvSpPr/>
      </dsp:nvSpPr>
      <dsp:spPr>
        <a:xfrm>
          <a:off x="3961107" y="3374361"/>
          <a:ext cx="1331075" cy="13310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Hardening</a:t>
          </a:r>
        </a:p>
      </dsp:txBody>
      <dsp:txXfrm>
        <a:off x="4156038" y="3569292"/>
        <a:ext cx="941213" cy="941213"/>
      </dsp:txXfrm>
    </dsp:sp>
    <dsp:sp modelId="{D1D0F36D-BD9C-4162-97DD-E3261F953F41}">
      <dsp:nvSpPr>
        <dsp:cNvPr id="0" name=""/>
        <dsp:cNvSpPr/>
      </dsp:nvSpPr>
      <dsp:spPr>
        <a:xfrm rot="7560000">
          <a:off x="2760086" y="3018511"/>
          <a:ext cx="456004" cy="452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867872" y="3054104"/>
        <a:ext cx="320235" cy="271539"/>
      </dsp:txXfrm>
    </dsp:sp>
    <dsp:sp modelId="{269068C8-A4CB-4768-AF01-7923E954D37D}">
      <dsp:nvSpPr>
        <dsp:cNvPr id="0" name=""/>
        <dsp:cNvSpPr/>
      </dsp:nvSpPr>
      <dsp:spPr>
        <a:xfrm>
          <a:off x="1770103" y="3374361"/>
          <a:ext cx="1331075" cy="13310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Deception</a:t>
          </a:r>
        </a:p>
      </dsp:txBody>
      <dsp:txXfrm>
        <a:off x="1965034" y="3569292"/>
        <a:ext cx="941213" cy="941213"/>
      </dsp:txXfrm>
    </dsp:sp>
    <dsp:sp modelId="{47B0C809-E787-4940-8D39-A39923D9BF3C}">
      <dsp:nvSpPr>
        <dsp:cNvPr id="0" name=""/>
        <dsp:cNvSpPr/>
      </dsp:nvSpPr>
      <dsp:spPr>
        <a:xfrm rot="11880000">
          <a:off x="2399968" y="2020286"/>
          <a:ext cx="504989" cy="4525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532414" y="2131776"/>
        <a:ext cx="369220" cy="271539"/>
      </dsp:txXfrm>
    </dsp:sp>
    <dsp:sp modelId="{F309EFE2-78EE-4973-B7F3-5573953B3DA8}">
      <dsp:nvSpPr>
        <dsp:cNvPr id="0" name=""/>
        <dsp:cNvSpPr/>
      </dsp:nvSpPr>
      <dsp:spPr>
        <a:xfrm>
          <a:off x="1093046" y="1290592"/>
          <a:ext cx="1331075" cy="13310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dirty="0"/>
        </a:p>
        <a:p>
          <a:pPr marL="0" lvl="0" indent="0" algn="ctr" defTabSz="800100">
            <a:lnSpc>
              <a:spcPct val="90000"/>
            </a:lnSpc>
            <a:spcBef>
              <a:spcPct val="0"/>
            </a:spcBef>
            <a:spcAft>
              <a:spcPct val="35000"/>
            </a:spcAft>
            <a:buNone/>
          </a:pPr>
          <a:r>
            <a:rPr lang="en-US" sz="1800" b="1" kern="1200" dirty="0">
              <a:solidFill>
                <a:schemeClr val="tx1"/>
              </a:solidFill>
            </a:rPr>
            <a:t>SEP Mobile</a:t>
          </a:r>
        </a:p>
        <a:p>
          <a:pPr marL="0" lvl="0" indent="0" algn="ctr" defTabSz="800100">
            <a:lnSpc>
              <a:spcPct val="90000"/>
            </a:lnSpc>
            <a:spcBef>
              <a:spcPct val="0"/>
            </a:spcBef>
            <a:spcAft>
              <a:spcPct val="35000"/>
            </a:spcAft>
            <a:buNone/>
          </a:pPr>
          <a:endParaRPr lang="en-US" sz="1100" kern="1200" dirty="0"/>
        </a:p>
      </dsp:txBody>
      <dsp:txXfrm>
        <a:off x="1287977" y="1485523"/>
        <a:ext cx="941213" cy="94121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0.83231</cdr:x>
      <cdr:y>0.65177</cdr:y>
    </cdr:from>
    <cdr:to>
      <cdr:x>0.89041</cdr:x>
      <cdr:y>0.80894</cdr:y>
    </cdr:to>
    <cdr:sp macro="" textlink="">
      <cdr:nvSpPr>
        <cdr:cNvPr id="2" name="TextBox 1"/>
        <cdr:cNvSpPr txBox="1"/>
      </cdr:nvSpPr>
      <cdr:spPr>
        <a:xfrm xmlns:a="http://schemas.openxmlformats.org/drawingml/2006/main">
          <a:off x="9130095" y="2930249"/>
          <a:ext cx="637360" cy="706569"/>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noAutofit/>
        </a:bodyPr>
        <a:lstStyle xmlns:a="http://schemas.openxmlformats.org/drawingml/2006/main"/>
        <a:p xmlns:a="http://schemas.openxmlformats.org/drawingml/2006/main">
          <a:pPr>
            <a:lnSpc>
              <a:spcPct val="90000"/>
            </a:lnSpc>
          </a:pPr>
          <a:r>
            <a:rPr lang="en-US" sz="1100" dirty="0">
              <a:solidFill>
                <a:schemeClr val="tx1"/>
              </a:solidFill>
            </a:rPr>
            <a:t>92% </a:t>
          </a:r>
          <a:r>
            <a:rPr lang="en-US" dirty="0">
              <a:solidFill>
                <a:schemeClr val="tx1"/>
              </a:solidFill>
            </a:rPr>
            <a:t>in </a:t>
          </a:r>
        </a:p>
        <a:p xmlns:a="http://schemas.openxmlformats.org/drawingml/2006/main">
          <a:pPr>
            <a:lnSpc>
              <a:spcPct val="90000"/>
            </a:lnSpc>
          </a:pPr>
          <a:r>
            <a:rPr lang="en-US" dirty="0">
              <a:solidFill>
                <a:schemeClr val="tx1"/>
              </a:solidFill>
            </a:rPr>
            <a:t>the Real </a:t>
          </a:r>
        </a:p>
        <a:p xmlns:a="http://schemas.openxmlformats.org/drawingml/2006/main">
          <a:pPr>
            <a:lnSpc>
              <a:spcPct val="90000"/>
            </a:lnSpc>
          </a:pPr>
          <a:r>
            <a:rPr lang="en-US" dirty="0">
              <a:solidFill>
                <a:schemeClr val="tx1"/>
              </a:solidFill>
            </a:rPr>
            <a:t>World Test</a:t>
          </a:r>
          <a:endParaRPr lang="en-US" sz="110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Symantec Sans" panose="02000503080000020004"/>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Symantec Sans" panose="02000503080000020004"/>
                <a:ea typeface="+mn-ea"/>
                <a:cs typeface="+mn-cs"/>
              </a:defRPr>
            </a:lvl1pPr>
          </a:lstStyle>
          <a:p>
            <a:pPr>
              <a:defRPr/>
            </a:pPr>
            <a:fld id="{53D56F72-9360-914B-94EA-3938610E030A}" type="datetimeFigureOut">
              <a:rPr lang="en-US"/>
              <a:pPr>
                <a:defRPr/>
              </a:pPr>
              <a:t>5/2/18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Symantec Sans" panose="02000503080000020004"/>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Symantec Sans" panose="02000503080000020004"/>
                <a:ea typeface="+mn-ea"/>
                <a:cs typeface="+mn-cs"/>
              </a:defRPr>
            </a:lvl1pPr>
          </a:lstStyle>
          <a:p>
            <a:pPr>
              <a:defRPr/>
            </a:pPr>
            <a:fld id="{9485F825-3CFF-7645-AEE9-930F9DCA6F38}" type="slidenum">
              <a:rPr lang="en-US"/>
              <a:pPr>
                <a:defRPr/>
              </a:pPr>
              <a:t>‹#›</a:t>
            </a:fld>
            <a:endParaRPr lang="en-US" dirty="0"/>
          </a:p>
        </p:txBody>
      </p:sp>
    </p:spTree>
    <p:extLst>
      <p:ext uri="{BB962C8B-B14F-4D97-AF65-F5344CB8AC3E}">
        <p14:creationId xmlns:p14="http://schemas.microsoft.com/office/powerpoint/2010/main" val="1379439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Symantec Sans" panose="02000503080000020004"/>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Symantec Sans" panose="02000503080000020004"/>
                <a:ea typeface="+mn-ea"/>
                <a:cs typeface="+mn-cs"/>
              </a:defRPr>
            </a:lvl1pPr>
          </a:lstStyle>
          <a:p>
            <a:pPr>
              <a:defRPr/>
            </a:pPr>
            <a:fld id="{A7508B63-8593-1542-8993-179E2928AE63}" type="datetimeFigureOut">
              <a:rPr lang="en-US"/>
              <a:pPr>
                <a:defRPr/>
              </a:pPr>
              <a:t>5/2/18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Symantec Sans" panose="02000503080000020004"/>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Symantec Sans" panose="02000503080000020004"/>
                <a:ea typeface="+mn-ea"/>
                <a:cs typeface="+mn-cs"/>
              </a:defRPr>
            </a:lvl1pPr>
          </a:lstStyle>
          <a:p>
            <a:pPr>
              <a:defRPr/>
            </a:pPr>
            <a:fld id="{C4A0BB3D-880C-2049-91C1-DC20869C9EF5}" type="slidenum">
              <a:rPr lang="en-US"/>
              <a:pPr>
                <a:defRPr/>
              </a:pPr>
              <a:t>‹#›</a:t>
            </a:fld>
            <a:endParaRPr lang="en-US" dirty="0"/>
          </a:p>
        </p:txBody>
      </p:sp>
    </p:spTree>
    <p:extLst>
      <p:ext uri="{BB962C8B-B14F-4D97-AF65-F5344CB8AC3E}">
        <p14:creationId xmlns:p14="http://schemas.microsoft.com/office/powerpoint/2010/main" val="15705836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Symantec Sans" panose="02000503080000020004"/>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Symantec Sans" panose="02000503080000020004"/>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Symantec Sans" panose="02000503080000020004"/>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Symantec Sans" panose="02000503080000020004"/>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Symantec Sans" panose="02000503080000020004"/>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deck includes all of the SEP</a:t>
            </a:r>
            <a:r>
              <a:rPr lang="en-US" baseline="0" dirty="0"/>
              <a:t> Family products and it laid out so that you can chose the stories you want to share with </a:t>
            </a:r>
            <a:r>
              <a:rPr lang="en-US" baseline="0"/>
              <a:t>your customers. </a:t>
            </a:r>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3367761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Symantec Endpoint Protection Cloud (SEP Cloud) is an easy to use security-as-a-service that provides the same enterprise grade efficacy as SEP 14 to protect and manage PC, Mac, mobile devices and servers from a single cloud console, making it the ideal solution for organizations with limited IT security resources. SEP Cloud effectively stops today’s </a:t>
            </a:r>
            <a:r>
              <a:rPr lang="en-US" sz="1200" kern="1200" dirty="0" err="1">
                <a:solidFill>
                  <a:schemeClr val="tx1"/>
                </a:solidFill>
                <a:effectLst/>
                <a:latin typeface="Symantec Sans" panose="02000503080000020004"/>
                <a:ea typeface="ＭＳ Ｐゴシック" charset="0"/>
                <a:cs typeface="ＭＳ Ｐゴシック" charset="0"/>
              </a:rPr>
              <a:t>ransomware</a:t>
            </a:r>
            <a:r>
              <a:rPr lang="en-US" sz="1200" kern="1200" dirty="0">
                <a:solidFill>
                  <a:schemeClr val="tx1"/>
                </a:solidFill>
                <a:effectLst/>
                <a:latin typeface="Symantec Sans" panose="02000503080000020004"/>
                <a:ea typeface="ＭＳ Ｐゴシック" charset="0"/>
                <a:cs typeface="ＭＳ Ｐゴシック" charset="0"/>
              </a:rPr>
              <a:t>, zero-day threats and other sophisticated attacks using advanced multi-layered technologies including advanced machine learning and behavior analysis. Using SEP Cloud’s built-in default security settings and self-service device enrollment capabilities, this solution quickly protects your endpoints. </a:t>
            </a:r>
          </a:p>
          <a:p>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11</a:t>
            </a:fld>
            <a:endParaRPr lang="en-US" dirty="0"/>
          </a:p>
        </p:txBody>
      </p:sp>
    </p:spTree>
    <p:extLst>
      <p:ext uri="{BB962C8B-B14F-4D97-AF65-F5344CB8AC3E}">
        <p14:creationId xmlns:p14="http://schemas.microsoft.com/office/powerpoint/2010/main" val="727288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Symantec Sans" panose="02000503080000020004"/>
                <a:ea typeface="ＭＳ Ｐゴシック" charset="0"/>
                <a:cs typeface="ＭＳ Ｐゴシック" charset="0"/>
              </a:rPr>
              <a:t>Grey Activity Detection – SEP goes beyond determining if a file is good or bad to include details and risk scoring for suspicious files.</a:t>
            </a:r>
          </a:p>
          <a:p>
            <a:pPr lvl="0"/>
            <a:r>
              <a:rPr lang="en-US" sz="1200" kern="1200" dirty="0">
                <a:solidFill>
                  <a:schemeClr val="tx1"/>
                </a:solidFill>
                <a:effectLst/>
                <a:latin typeface="Symantec Sans" panose="02000503080000020004"/>
                <a:ea typeface="ＭＳ Ｐゴシック" charset="0"/>
                <a:cs typeface="ＭＳ Ｐゴシック" charset="0"/>
              </a:rPr>
              <a:t>By Intensive Protection and Control - easily adjusting the blocking and monitoring sliders, security teams can tune the level of aggressiveness to meet their specific needs for each group of endpoints</a:t>
            </a:r>
          </a:p>
          <a:p>
            <a:r>
              <a:rPr lang="en-US" sz="1200" kern="1200" dirty="0">
                <a:solidFill>
                  <a:schemeClr val="tx1"/>
                </a:solidFill>
                <a:effectLst/>
                <a:latin typeface="Symantec Sans" panose="02000503080000020004"/>
                <a:ea typeface="ＭＳ Ｐゴシック" charset="0"/>
                <a:cs typeface="ＭＳ Ｐゴシック" charset="0"/>
              </a:rPr>
              <a:t>Low Bandwidth Mode – For environments with minimal access or bandwidth, including POS systems use this configuration for once a week content updates.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21DAC03-15A2-5648-BFED-F76A49A05AAD}"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832903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02F30-A820-4C44-9475-11A7CFD9B01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817269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 Sophisticated attackers are increasingly using “living off the land” tactics; one key indicator of this trend is the surge in PowerShell threats.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 A recent Symantec study found that 94.5 percent of PowerShell scripts analyzed were malicious</a:t>
            </a:r>
            <a:r>
              <a:rPr lang="en-US" sz="1200" kern="1200" baseline="30000" dirty="0">
                <a:solidFill>
                  <a:schemeClr val="tx1"/>
                </a:solidFill>
                <a:effectLst/>
                <a:latin typeface="Symantec Sans" panose="02000503080000020004"/>
                <a:ea typeface="ＭＳ Ｐゴシック" charset="0"/>
                <a:cs typeface="ＭＳ Ｐゴシック" charset="0"/>
              </a:rPr>
              <a:t>2</a:t>
            </a:r>
            <a:r>
              <a:rPr lang="en-US" sz="1200" kern="1200" dirty="0">
                <a:solidFill>
                  <a:schemeClr val="tx1"/>
                </a:solidFill>
                <a:effectLst/>
                <a:latin typeface="Symantec Sans" panose="02000503080000020004"/>
                <a:ea typeface="ＭＳ Ｐゴシック" charset="0"/>
                <a:cs typeface="ＭＳ Ｐゴシック"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 Symantec Endpoint Detection and Response solutions (EDR) gives investigators the tools to expose, contain and resolve breaches resulting from advanced attacks.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 Symantec supports endpoint detection and response for devices with SEP and on endpoints without SEP.</a:t>
            </a:r>
          </a:p>
          <a:p>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14</a:t>
            </a:fld>
            <a:endParaRPr lang="en-US" dirty="0"/>
          </a:p>
        </p:txBody>
      </p:sp>
    </p:spTree>
    <p:extLst>
      <p:ext uri="{BB962C8B-B14F-4D97-AF65-F5344CB8AC3E}">
        <p14:creationId xmlns:p14="http://schemas.microsoft.com/office/powerpoint/2010/main" val="2668333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fontScale="77500" lnSpcReduction="20000"/>
          </a:bodyPr>
          <a:lstStyle/>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Symantec Advanced Threat Protection: Endpoint is the EDR solution integrated with SEP and can be ready-to use within an hour. </a:t>
            </a:r>
            <a:br>
              <a:rPr lang="en-US" sz="1200" kern="1200" dirty="0">
                <a:solidFill>
                  <a:schemeClr val="tx1"/>
                </a:solidFill>
                <a:effectLst/>
                <a:latin typeface="Symantec Sans" panose="02000503080000020004"/>
                <a:ea typeface="ＭＳ Ｐゴシック" charset="0"/>
                <a:cs typeface="ＭＳ Ｐゴシック" charset="0"/>
              </a:rPr>
            </a:br>
            <a:r>
              <a:rPr lang="en-US" sz="1200" kern="1200" dirty="0">
                <a:solidFill>
                  <a:schemeClr val="tx1"/>
                </a:solidFill>
                <a:effectLst/>
                <a:latin typeface="Symantec Sans" panose="02000503080000020004"/>
                <a:ea typeface="ＭＳ Ｐゴシック" charset="0"/>
                <a:cs typeface="ＭＳ Ｐゴシック" charset="0"/>
              </a:rPr>
              <a:t>It exposes advanced attacks with precision machine learning and global threat intelligence minimizing false positives and helps ensure high levels of productivity for security teams.  </a:t>
            </a:r>
            <a:br>
              <a:rPr lang="en-US" sz="1200" kern="1200" dirty="0">
                <a:solidFill>
                  <a:schemeClr val="tx1"/>
                </a:solidFill>
                <a:effectLst/>
                <a:latin typeface="Symantec Sans" panose="02000503080000020004"/>
                <a:ea typeface="ＭＳ Ｐゴシック" charset="0"/>
                <a:cs typeface="ＭＳ Ｐゴシック" charset="0"/>
              </a:rPr>
            </a:br>
            <a:r>
              <a:rPr lang="en-US" sz="1200" kern="1200" dirty="0">
                <a:solidFill>
                  <a:schemeClr val="tx1"/>
                </a:solidFill>
                <a:effectLst/>
                <a:latin typeface="Symantec Sans" panose="02000503080000020004"/>
                <a:ea typeface="ＭＳ Ｐゴシック" charset="0"/>
                <a:cs typeface="ＭＳ Ｐゴシック" charset="0"/>
              </a:rPr>
              <a:t>ATP: Endpoint’s EDR capabilities allow incident responders to quickly search, identify and contain all impacted endpoints while investigating threats using a choice of on-premises and cloud-based sandboxing. </a:t>
            </a:r>
          </a:p>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In addition, continuous recording of system activity supports full endpoint visibility and real-time queries. ATP: Endpoint utilizes behavior analytics to detect file-less attacks such as memory based and malicious power shell execution. </a:t>
            </a:r>
          </a:p>
          <a:p>
            <a:pPr marL="0" marR="0" indent="0" algn="l" defTabSz="45707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Use case</a:t>
            </a:r>
            <a:r>
              <a:rPr lang="en-US" sz="1200" kern="1200" baseline="0" dirty="0">
                <a:solidFill>
                  <a:schemeClr val="tx1"/>
                </a:solidFill>
                <a:effectLst/>
                <a:latin typeface="Symantec Sans" panose="02000503080000020004"/>
                <a:ea typeface="ＭＳ Ｐゴシック" charset="0"/>
                <a:cs typeface="ＭＳ Ｐゴシック" charset="0"/>
              </a:rPr>
              <a:t> #1</a:t>
            </a: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lvl="0" indent="-171450" algn="l" defTabSz="45707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Records critical system activity including file operations, registry key changes, process activity, load point changes and user login and logoff</a:t>
            </a:r>
          </a:p>
          <a:p>
            <a:pPr lvl="0"/>
            <a:r>
              <a:rPr lang="en-US" sz="1200" kern="1200" dirty="0">
                <a:solidFill>
                  <a:schemeClr val="tx1"/>
                </a:solidFill>
                <a:effectLst/>
                <a:latin typeface="Symantec Sans" panose="02000503080000020004"/>
                <a:ea typeface="ＭＳ Ｐゴシック" charset="0"/>
                <a:cs typeface="ＭＳ Ｐゴシック" charset="0"/>
              </a:rPr>
              <a:t>-  Search EDR database and endpoints directly</a:t>
            </a:r>
          </a:p>
          <a:p>
            <a:pPr marL="171450" lvl="0" indent="-171450">
              <a:buFontTx/>
              <a:buChar char="-"/>
            </a:pPr>
            <a:r>
              <a:rPr lang="en-US" sz="1200" kern="1200" dirty="0">
                <a:solidFill>
                  <a:schemeClr val="tx1"/>
                </a:solidFill>
                <a:effectLst/>
                <a:latin typeface="Symantec Sans" panose="02000503080000020004"/>
                <a:ea typeface="ＭＳ Ｐゴシック" charset="0"/>
                <a:cs typeface="ＭＳ Ｐゴシック" charset="0"/>
              </a:rPr>
              <a:t>Incident investigators can quickly filter for specific attributes, identify uncommon values and pivot to relevant entity page</a:t>
            </a:r>
          </a:p>
          <a:p>
            <a:pPr marL="171450" lvl="0" indent="-171450">
              <a:buFontTx/>
              <a:buChar char="-"/>
            </a:pPr>
            <a:endParaRPr lang="en-US" sz="1200" kern="1200" dirty="0">
              <a:solidFill>
                <a:schemeClr val="tx1"/>
              </a:solidFill>
              <a:effectLst/>
              <a:latin typeface="Symantec Sans" panose="02000503080000020004"/>
              <a:ea typeface="ＭＳ Ｐゴシック" charset="0"/>
              <a:cs typeface="ＭＳ Ｐゴシック" charset="0"/>
            </a:endParaRPr>
          </a:p>
          <a:p>
            <a:pPr marL="0" lvl="0" indent="0">
              <a:buFontTx/>
              <a:buNone/>
            </a:pPr>
            <a:r>
              <a:rPr lang="en-US" sz="1200" kern="1200" dirty="0">
                <a:solidFill>
                  <a:schemeClr val="tx1"/>
                </a:solidFill>
                <a:effectLst/>
                <a:latin typeface="Symantec Sans" panose="02000503080000020004"/>
                <a:ea typeface="ＭＳ Ｐゴシック" charset="0"/>
                <a:cs typeface="ＭＳ Ｐゴシック" charset="0"/>
              </a:rPr>
              <a:t>Use</a:t>
            </a:r>
            <a:r>
              <a:rPr lang="en-US" sz="1200" kern="1200" baseline="0" dirty="0">
                <a:solidFill>
                  <a:schemeClr val="tx1"/>
                </a:solidFill>
                <a:effectLst/>
                <a:latin typeface="Symantec Sans" panose="02000503080000020004"/>
                <a:ea typeface="ＭＳ Ｐゴシック" charset="0"/>
                <a:cs typeface="ＭＳ Ｐゴシック" charset="0"/>
              </a:rPr>
              <a:t> case #2</a:t>
            </a:r>
          </a:p>
          <a:p>
            <a:pPr lvl="0"/>
            <a:r>
              <a:rPr lang="en-US" sz="1200" kern="1200" dirty="0">
                <a:solidFill>
                  <a:schemeClr val="tx1"/>
                </a:solidFill>
                <a:effectLst/>
                <a:latin typeface="Symantec Sans" panose="02000503080000020004"/>
                <a:ea typeface="ＭＳ Ｐゴシック" charset="0"/>
                <a:cs typeface="ＭＳ Ｐゴシック" charset="0"/>
              </a:rPr>
              <a:t>-</a:t>
            </a:r>
            <a:r>
              <a:rPr lang="en-US" sz="1200" kern="1200" baseline="0" dirty="0">
                <a:solidFill>
                  <a:schemeClr val="tx1"/>
                </a:solidFill>
                <a:effectLst/>
                <a:latin typeface="Symantec Sans" panose="02000503080000020004"/>
                <a:ea typeface="ＭＳ Ｐゴシック" charset="0"/>
                <a:cs typeface="ＭＳ Ｐゴシック" charset="0"/>
              </a:rPr>
              <a:t> </a:t>
            </a:r>
            <a:r>
              <a:rPr lang="en-US" sz="1200" kern="1200" dirty="0">
                <a:solidFill>
                  <a:schemeClr val="tx1"/>
                </a:solidFill>
                <a:effectLst/>
                <a:latin typeface="Symantec Sans" panose="02000503080000020004"/>
                <a:ea typeface="ＭＳ Ｐゴシック" charset="0"/>
                <a:cs typeface="ＭＳ Ｐゴシック" charset="0"/>
              </a:rPr>
              <a:t>View PowerShell processes, rules-based detection identifies and creates incidents for suspicious scripts</a:t>
            </a:r>
          </a:p>
          <a:p>
            <a:pPr marL="0" indent="0">
              <a:buFontTx/>
              <a:buNone/>
            </a:pPr>
            <a:r>
              <a:rPr lang="en-US" sz="1200" kern="1200" dirty="0">
                <a:solidFill>
                  <a:schemeClr val="tx1"/>
                </a:solidFill>
                <a:effectLst/>
                <a:latin typeface="Symantec Sans" panose="02000503080000020004"/>
                <a:ea typeface="ＭＳ Ｐゴシック" charset="0"/>
                <a:cs typeface="ＭＳ Ｐゴシック" charset="0"/>
              </a:rPr>
              <a:t>- Memory Exploits blocked by Symantec Endpoint Protection will automatically generate incidents for investigator to analyze for associated artifacts</a:t>
            </a:r>
            <a:r>
              <a:rPr lang="en-US" dirty="0">
                <a:effectLst/>
              </a:rPr>
              <a:t> </a:t>
            </a:r>
          </a:p>
          <a:p>
            <a:pPr marL="0" indent="0">
              <a:buFontTx/>
              <a:buNone/>
            </a:pPr>
            <a:endParaRPr lang="en-US" sz="1200" kern="1200" dirty="0">
              <a:solidFill>
                <a:schemeClr val="tx1"/>
              </a:solidFill>
              <a:effectLst/>
              <a:latin typeface="Symantec Sans" panose="02000503080000020004"/>
              <a:ea typeface="ＭＳ Ｐゴシック" charset="0"/>
              <a:cs typeface="ＭＳ Ｐゴシック" charset="0"/>
            </a:endParaRPr>
          </a:p>
          <a:p>
            <a:pPr marL="0" indent="0">
              <a:buFontTx/>
              <a:buNone/>
            </a:pPr>
            <a:r>
              <a:rPr lang="en-US" sz="1200" kern="1200" dirty="0">
                <a:solidFill>
                  <a:schemeClr val="tx1"/>
                </a:solidFill>
                <a:effectLst/>
                <a:latin typeface="Symantec Sans" panose="02000503080000020004"/>
                <a:ea typeface="ＭＳ Ｐゴシック" charset="0"/>
                <a:cs typeface="ＭＳ Ｐゴシック" charset="0"/>
              </a:rPr>
              <a:t>Use</a:t>
            </a:r>
            <a:r>
              <a:rPr lang="en-US" sz="1200" kern="1200" baseline="0" dirty="0">
                <a:solidFill>
                  <a:schemeClr val="tx1"/>
                </a:solidFill>
                <a:effectLst/>
                <a:latin typeface="Symantec Sans" panose="02000503080000020004"/>
                <a:ea typeface="ＭＳ Ｐゴシック" charset="0"/>
                <a:cs typeface="ＭＳ Ｐゴシック" charset="0"/>
              </a:rPr>
              <a:t> case #3</a:t>
            </a:r>
          </a:p>
          <a:p>
            <a:pPr lvl="0"/>
            <a:r>
              <a:rPr lang="en-US" sz="1200" kern="1200" dirty="0">
                <a:solidFill>
                  <a:schemeClr val="tx1"/>
                </a:solidFill>
                <a:effectLst/>
                <a:latin typeface="Symantec Sans" panose="02000503080000020004"/>
                <a:ea typeface="ＭＳ Ｐゴシック" charset="0"/>
                <a:cs typeface="ＭＳ Ｐゴシック" charset="0"/>
              </a:rPr>
              <a:t>- Detonate suspicious files using cloud-based or on-premises sandboxing</a:t>
            </a:r>
          </a:p>
          <a:p>
            <a:pPr lvl="0"/>
            <a:r>
              <a:rPr lang="en-US" sz="1200" kern="1200" dirty="0">
                <a:solidFill>
                  <a:schemeClr val="tx1"/>
                </a:solidFill>
                <a:effectLst/>
                <a:latin typeface="Symantec Sans" panose="02000503080000020004"/>
                <a:ea typeface="ＭＳ Ｐゴシック" charset="0"/>
                <a:cs typeface="ＭＳ Ｐゴシック" charset="0"/>
              </a:rPr>
              <a:t>- </a:t>
            </a:r>
            <a:r>
              <a:rPr lang="en-US" sz="1200" kern="1200" baseline="0" dirty="0">
                <a:solidFill>
                  <a:schemeClr val="tx1"/>
                </a:solidFill>
                <a:effectLst/>
                <a:latin typeface="Symantec Sans" panose="02000503080000020004"/>
                <a:ea typeface="ＭＳ Ｐゴシック" charset="0"/>
                <a:cs typeface="ＭＳ Ｐゴシック" charset="0"/>
              </a:rPr>
              <a:t>Cloud sandbox s</a:t>
            </a:r>
            <a:r>
              <a:rPr lang="en-US" sz="1200" kern="1200" dirty="0">
                <a:solidFill>
                  <a:schemeClr val="tx1"/>
                </a:solidFill>
                <a:effectLst/>
                <a:latin typeface="Symantec Sans" panose="02000503080000020004"/>
                <a:ea typeface="ＭＳ Ｐゴシック" charset="0"/>
                <a:cs typeface="ＭＳ Ｐゴシック" charset="0"/>
              </a:rPr>
              <a:t>upports physical and virtual suspicious file awareness</a:t>
            </a:r>
          </a:p>
          <a:p>
            <a:r>
              <a:rPr lang="en-US" sz="1200" kern="1200" dirty="0">
                <a:solidFill>
                  <a:schemeClr val="tx1"/>
                </a:solidFill>
                <a:effectLst/>
                <a:latin typeface="Symantec Sans" panose="02000503080000020004"/>
                <a:ea typeface="ＭＳ Ｐゴシック" charset="0"/>
                <a:cs typeface="ＭＳ Ｐゴシック" charset="0"/>
              </a:rPr>
              <a:t>- Leverage file reputation, network traffic analysis and global telemetry</a:t>
            </a:r>
            <a:r>
              <a:rPr lang="en-US" dirty="0">
                <a:effectLst/>
              </a:rPr>
              <a:t> (GIN)</a:t>
            </a: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indent="-171450" algn="l" defTabSz="457070" rtl="0" eaLnBrk="0" fontAlgn="base" latinLnBrk="0" hangingPunct="0">
              <a:lnSpc>
                <a:spcPct val="100000"/>
              </a:lnSpc>
              <a:spcBef>
                <a:spcPct val="30000"/>
              </a:spcBef>
              <a:spcAft>
                <a:spcPct val="0"/>
              </a:spcAft>
              <a:buClrTx/>
              <a:buSzTx/>
              <a:buFontTx/>
              <a:buChar char="-"/>
              <a:tabLst/>
              <a:defRPr/>
            </a:pPr>
            <a:endParaRPr lang="en-US" sz="1200" kern="1200" dirty="0">
              <a:solidFill>
                <a:schemeClr val="tx1"/>
              </a:solidFill>
              <a:effectLst/>
              <a:latin typeface="Symantec Sans" panose="02000503080000020004"/>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921DAC03-15A2-5648-BFED-F76A49A05AAD}"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974515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fontScale="92500" lnSpcReduction="20000"/>
          </a:bodyPr>
          <a:lstStyle/>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Symantec Endpoint Detection and Response (EDR) Cloud is a unique solution that delivers in-depth threat visibility and breach response across the entire enterprise.  </a:t>
            </a:r>
          </a:p>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Symantec EDR Cloud enhances investigator productivity with automated incident playbook rules and user behavior analytics that brings the skills and best practices of the most experienced security analysts to any organization, resulting in significantly lower costs.</a:t>
            </a:r>
          </a:p>
          <a:p>
            <a:pPr marL="0" marR="0" indent="0" algn="l" defTabSz="45707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Use case #1</a:t>
            </a:r>
          </a:p>
          <a:p>
            <a:pPr marL="171450" marR="0" lvl="0" indent="-171450" algn="l" defTabSz="45707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Detect software, memory, user and network outliers that stand out from baseline activity</a:t>
            </a:r>
          </a:p>
          <a:p>
            <a:pPr marL="171450" lvl="0" indent="-171450">
              <a:buFontTx/>
              <a:buChar char="-"/>
            </a:pPr>
            <a:r>
              <a:rPr lang="en-US" sz="1200" kern="1200" dirty="0">
                <a:solidFill>
                  <a:schemeClr val="tx1"/>
                </a:solidFill>
                <a:effectLst/>
                <a:latin typeface="Symantec Sans" panose="02000503080000020004"/>
                <a:ea typeface="ＭＳ Ｐゴシック" charset="0"/>
                <a:cs typeface="ＭＳ Ｐゴシック" charset="0"/>
              </a:rPr>
              <a:t>Use timeline and path analysis to detect multi-phased attacks</a:t>
            </a:r>
          </a:p>
          <a:p>
            <a:pPr marL="171450" indent="-171450">
              <a:buFontTx/>
              <a:buChar char="-"/>
            </a:pPr>
            <a:r>
              <a:rPr lang="en-US" sz="1200" kern="1200" dirty="0">
                <a:solidFill>
                  <a:schemeClr val="tx1"/>
                </a:solidFill>
                <a:effectLst/>
                <a:latin typeface="Symantec Sans" panose="02000503080000020004"/>
                <a:ea typeface="ＭＳ Ｐゴシック" charset="0"/>
                <a:cs typeface="ＭＳ Ｐゴシック" charset="0"/>
              </a:rPr>
              <a:t>Expose memory-based attacks with analysis of process memory</a:t>
            </a:r>
            <a:r>
              <a:rPr lang="en-US" dirty="0">
                <a:effectLst/>
              </a:rPr>
              <a:t> </a:t>
            </a: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lvl="0" indent="-171450" algn="l" defTabSz="457070" rtl="0" eaLnBrk="0" fontAlgn="base" latinLnBrk="0" hangingPunct="0">
              <a:lnSpc>
                <a:spcPct val="100000"/>
              </a:lnSpc>
              <a:spcBef>
                <a:spcPct val="30000"/>
              </a:spcBef>
              <a:spcAft>
                <a:spcPct val="0"/>
              </a:spcAft>
              <a:buClrTx/>
              <a:buSzTx/>
              <a:buFontTx/>
              <a:buChar char="-"/>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0" marR="0" lvl="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Use case #2</a:t>
            </a:r>
          </a:p>
          <a:p>
            <a:pPr marL="171450" marR="0" lvl="0" indent="-171450" algn="l" defTabSz="45707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Replicate the best practices and analysis of skilled investigators with automated incident playbook rules</a:t>
            </a:r>
          </a:p>
          <a:p>
            <a:pPr marL="171450" marR="0" lvl="0" indent="-171450" algn="l" defTabSz="45707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Gain in-depth visibility into endpoint activity with automated artifact collection</a:t>
            </a:r>
          </a:p>
          <a:p>
            <a:pPr marL="171450" marR="0" lvl="0" indent="-171450" algn="l" defTabSz="45707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Initiate cyber security functions and learn expert investigation methods with built-in playbooks</a:t>
            </a:r>
            <a:r>
              <a:rPr lang="en-US" dirty="0">
                <a:effectLst/>
              </a:rPr>
              <a:t> </a:t>
            </a: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lvl="0" indent="-171450" algn="l" defTabSz="457070" rtl="0" eaLnBrk="0" fontAlgn="base" latinLnBrk="0" hangingPunct="0">
              <a:lnSpc>
                <a:spcPct val="100000"/>
              </a:lnSpc>
              <a:spcBef>
                <a:spcPct val="30000"/>
              </a:spcBef>
              <a:spcAft>
                <a:spcPct val="0"/>
              </a:spcAft>
              <a:buClrTx/>
              <a:buSzTx/>
              <a:buFontTx/>
              <a:buChar char="-"/>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0" marR="0" lvl="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Use</a:t>
            </a:r>
            <a:r>
              <a:rPr lang="en-US" sz="1200" kern="1200" baseline="0" dirty="0">
                <a:solidFill>
                  <a:schemeClr val="tx1"/>
                </a:solidFill>
                <a:effectLst/>
                <a:latin typeface="Symantec Sans" panose="02000503080000020004"/>
                <a:ea typeface="ＭＳ Ｐゴシック" charset="0"/>
                <a:cs typeface="ＭＳ Ｐゴシック" charset="0"/>
              </a:rPr>
              <a:t> case #3</a:t>
            </a:r>
            <a:endParaRPr lang="en-US" sz="1200" kern="1200" dirty="0">
              <a:solidFill>
                <a:schemeClr val="tx1"/>
              </a:solidFill>
              <a:effectLst/>
              <a:latin typeface="Symantec Sans" panose="02000503080000020004"/>
              <a:ea typeface="ＭＳ Ｐゴシック" charset="0"/>
              <a:cs typeface="ＭＳ Ｐゴシック" charset="0"/>
            </a:endParaRPr>
          </a:p>
          <a:p>
            <a:pPr lvl="0"/>
            <a:r>
              <a:rPr lang="en-US" sz="1200" kern="1200" dirty="0">
                <a:solidFill>
                  <a:schemeClr val="tx1"/>
                </a:solidFill>
                <a:effectLst/>
                <a:latin typeface="Symantec Sans" panose="02000503080000020004"/>
                <a:ea typeface="ＭＳ Ｐゴシック" charset="0"/>
                <a:cs typeface="ＭＳ Ｐゴシック" charset="0"/>
              </a:rPr>
              <a:t>-   Understand the contextual relationship between unrelated data types with visual link analysis</a:t>
            </a:r>
          </a:p>
          <a:p>
            <a:pPr marL="171450" lvl="0" indent="-171450">
              <a:buFontTx/>
              <a:buChar char="-"/>
            </a:pPr>
            <a:r>
              <a:rPr lang="en-US" sz="1200" kern="1200" dirty="0">
                <a:solidFill>
                  <a:schemeClr val="tx1"/>
                </a:solidFill>
                <a:effectLst/>
                <a:latin typeface="Symantec Sans" panose="02000503080000020004"/>
                <a:ea typeface="ＭＳ Ｐゴシック" charset="0"/>
                <a:cs typeface="ＭＳ Ｐゴシック" charset="0"/>
              </a:rPr>
              <a:t>Use graphical alerts to quickly learn the source, timing, and impact of an incident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Transform voluminous endpoint telemetry into interactive graphics to focus on relevant activity</a:t>
            </a:r>
          </a:p>
          <a:p>
            <a:pPr marL="0" lvl="0" indent="0">
              <a:buFontTx/>
              <a:buNone/>
            </a:pP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lvl="0" indent="-171450" algn="l" defTabSz="457070" rtl="0" eaLnBrk="0" fontAlgn="base" latinLnBrk="0" hangingPunct="0">
              <a:lnSpc>
                <a:spcPct val="100000"/>
              </a:lnSpc>
              <a:spcBef>
                <a:spcPct val="30000"/>
              </a:spcBef>
              <a:spcAft>
                <a:spcPct val="0"/>
              </a:spcAft>
              <a:buClrTx/>
              <a:buSzTx/>
              <a:buFontTx/>
              <a:buChar char="-"/>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lvl="0" indent="-171450" algn="l" defTabSz="457070" rtl="0" eaLnBrk="0" fontAlgn="base" latinLnBrk="0" hangingPunct="0">
              <a:lnSpc>
                <a:spcPct val="100000"/>
              </a:lnSpc>
              <a:spcBef>
                <a:spcPct val="30000"/>
              </a:spcBef>
              <a:spcAft>
                <a:spcPct val="0"/>
              </a:spcAft>
              <a:buClrTx/>
              <a:buSzTx/>
              <a:buFontTx/>
              <a:buChar char="-"/>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0" marR="0" indent="0" algn="l" defTabSz="45707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defTabSz="457070">
              <a:defRPr/>
            </a:pPr>
            <a:endParaRPr lang="en-US" dirty="0"/>
          </a:p>
        </p:txBody>
      </p:sp>
      <p:sp>
        <p:nvSpPr>
          <p:cNvPr id="4" name="Slide Number Placeholder 3"/>
          <p:cNvSpPr>
            <a:spLocks noGrp="1"/>
          </p:cNvSpPr>
          <p:nvPr>
            <p:ph type="sldNum" sz="quarter" idx="10"/>
          </p:nvPr>
        </p:nvSpPr>
        <p:spPr/>
        <p:txBody>
          <a:bodyPr/>
          <a:lstStyle/>
          <a:p>
            <a:fld id="{921DAC03-15A2-5648-BFED-F76A49A05AAD}"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258389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SEP Deception is an endpoint-based deception solution included with SEP 14 that reveals attacker intent and tactics via early visibility, so that the information can be used to enhance security posture.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Symantec is the only endpoint protection platform vendor offering deception, and SEP Deception features the most accurate and insightful detection while delivering the fastest time to value.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Joint Symantec Endpoint Protection and Symantec Managed Security Services customers benefit from 24x7 real-time SEP Deception monitoring and response by a global team of experts.</a:t>
            </a:r>
          </a:p>
          <a:p>
            <a:endParaRPr lang="en-US" dirty="0"/>
          </a:p>
        </p:txBody>
      </p:sp>
      <p:sp>
        <p:nvSpPr>
          <p:cNvPr id="4" name="Slide Number Placeholder 3"/>
          <p:cNvSpPr>
            <a:spLocks noGrp="1"/>
          </p:cNvSpPr>
          <p:nvPr>
            <p:ph type="sldNum" sz="quarter" idx="10"/>
          </p:nvPr>
        </p:nvSpPr>
        <p:spPr/>
        <p:txBody>
          <a:bodyPr/>
          <a:lstStyle/>
          <a:p>
            <a:fld id="{FAC02F30-A820-4C44-9475-11A7CFD9B01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757182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pPr marL="0" indent="0">
              <a:lnSpc>
                <a:spcPct val="80000"/>
              </a:lnSpc>
              <a:buClr>
                <a:sysClr val="windowText" lastClr="000000"/>
              </a:buClr>
              <a:buNone/>
              <a:defRPr/>
            </a:pPr>
            <a:endParaRPr lang="en-US" sz="1200" dirty="0">
              <a:latin typeface="Symantec Sans" charset="0"/>
              <a:ea typeface="Symantec Sans" charset="0"/>
              <a:cs typeface="Symantec Sans" charset="0"/>
            </a:endParaRPr>
          </a:p>
          <a:p>
            <a:pPr lvl="0"/>
            <a:r>
              <a:rPr lang="en-US" sz="1200" kern="1200" dirty="0">
                <a:solidFill>
                  <a:schemeClr val="tx1"/>
                </a:solidFill>
                <a:effectLst/>
                <a:latin typeface="Symantec Sans" panose="02000503080000020004"/>
                <a:ea typeface="ＭＳ Ｐゴシック" charset="0"/>
                <a:cs typeface="ＭＳ Ｐゴシック" charset="0"/>
              </a:rPr>
              <a:t>Expose Hidden Adversaries – Find the attackers who are lurking on the endpoints (again, averaging 191 days before detection)</a:t>
            </a:r>
          </a:p>
          <a:p>
            <a:pPr lvl="0"/>
            <a:r>
              <a:rPr lang="en-US" sz="1200" kern="1200" dirty="0">
                <a:solidFill>
                  <a:schemeClr val="tx1"/>
                </a:solidFill>
                <a:effectLst/>
                <a:latin typeface="Symantec Sans" panose="02000503080000020004"/>
                <a:ea typeface="ＭＳ Ｐゴシック" charset="0"/>
                <a:cs typeface="ＭＳ Ｐゴシック" charset="0"/>
              </a:rPr>
              <a:t>Generate High Fidelity Alerts – Security staff is already too busy, need to be confident that alerts mean what they say, so that the security team is not chasing false positives. Also, need alerts that provide detail to what the attacker is doing and trying to do.</a:t>
            </a:r>
          </a:p>
          <a:p>
            <a:r>
              <a:rPr lang="en-US" sz="1200" kern="1200" dirty="0">
                <a:solidFill>
                  <a:schemeClr val="tx1"/>
                </a:solidFill>
                <a:effectLst/>
                <a:latin typeface="Symantec Sans" panose="02000503080000020004"/>
                <a:ea typeface="ＭＳ Ｐゴシック" charset="0"/>
                <a:cs typeface="ＭＳ Ｐゴシック" charset="0"/>
              </a:rPr>
              <a:t>Deploy at Scale – Security teams do not want another point product to deploy. For Symantec, Deception is included with SEP 14, so the agents are already installed for current customers. Just configure and deploy.</a:t>
            </a:r>
            <a:r>
              <a:rPr lang="en-US" dirty="0">
                <a:effectLst/>
              </a:rPr>
              <a:t> </a:t>
            </a:r>
            <a:endParaRPr lang="en-US" sz="1200" dirty="0">
              <a:latin typeface="Symantec Sans" charset="0"/>
              <a:ea typeface="Symantec Sans" charset="0"/>
              <a:cs typeface="Symantec Sans" charset="0"/>
            </a:endParaRPr>
          </a:p>
          <a:p>
            <a:pPr marL="0" indent="0">
              <a:lnSpc>
                <a:spcPct val="80000"/>
              </a:lnSpc>
              <a:buClr>
                <a:sysClr val="windowText" lastClr="000000"/>
              </a:buClr>
              <a:buNone/>
              <a:defRPr/>
            </a:pPr>
            <a:endParaRPr lang="en-US" sz="1200" kern="0" dirty="0">
              <a:solidFill>
                <a:srgbClr val="404040"/>
              </a:solidFill>
              <a:latin typeface="Symantec Sans" charset="0"/>
              <a:ea typeface="Symantec Sans" charset="0"/>
              <a:cs typeface="Symantec Sans" charset="0"/>
            </a:endParaRPr>
          </a:p>
          <a:p>
            <a:pPr marL="171450" indent="-171450">
              <a:buFont typeface="Arial"/>
              <a:buChar char="•"/>
            </a:pPr>
            <a:endParaRPr lang="en-US" sz="1200" kern="1200" dirty="0">
              <a:solidFill>
                <a:schemeClr val="tx1"/>
              </a:solidFill>
              <a:effectLst/>
              <a:latin typeface="Symantec Sans" panose="02000503080000020004"/>
              <a:ea typeface="+mn-ea"/>
              <a:cs typeface="+mn-cs"/>
            </a:endParaRPr>
          </a:p>
          <a:p>
            <a:pPr defTabSz="457070">
              <a:defRPr/>
            </a:pPr>
            <a:endParaRPr lang="en-US" dirty="0"/>
          </a:p>
        </p:txBody>
      </p:sp>
      <p:sp>
        <p:nvSpPr>
          <p:cNvPr id="4" name="Slide Number Placeholder 3"/>
          <p:cNvSpPr>
            <a:spLocks noGrp="1"/>
          </p:cNvSpPr>
          <p:nvPr>
            <p:ph type="sldNum" sz="quarter" idx="10"/>
          </p:nvPr>
        </p:nvSpPr>
        <p:spPr/>
        <p:txBody>
          <a:bodyPr/>
          <a:lstStyle/>
          <a:p>
            <a:fld id="{921DAC03-15A2-5648-BFED-F76A49A05AAD}"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926109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SEP Hardening is an advanced application defense solution that delivers comprehensive protection for applications by isolating suspicious apps and shielding trusted ones like browsers. In fact, on average, there were 2.4 browser vulnerabilities discovered per day in 2016</a:t>
            </a:r>
            <a:r>
              <a:rPr lang="en-US" sz="1200" kern="1200" baseline="30000" dirty="0">
                <a:solidFill>
                  <a:schemeClr val="tx1"/>
                </a:solidFill>
                <a:effectLst/>
                <a:latin typeface="Symantec Sans" panose="02000503080000020004"/>
                <a:ea typeface="ＭＳ Ｐゴシック" charset="0"/>
                <a:cs typeface="ＭＳ Ｐゴシック" charset="0"/>
              </a:rPr>
              <a:t> 2</a:t>
            </a:r>
            <a:r>
              <a:rPr lang="en-US" sz="1200" kern="1200" dirty="0">
                <a:solidFill>
                  <a:schemeClr val="tx1"/>
                </a:solidFill>
                <a:effectLst/>
                <a:latin typeface="Symantec Sans" panose="02000503080000020004"/>
                <a:ea typeface="ＭＳ Ｐゴシック" charset="0"/>
                <a:cs typeface="ＭＳ Ｐゴシック" charset="0"/>
              </a:rPr>
              <a:t>. Unlike point products from other application isolation vendors, SEP Hardening uses the same agent as SEP deliver unprecedented efficacy against malware and suspicious applications. In addition, SEP Hardening maintains high employee productivity by fully supporting standard employee workflows.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Symantec Risk Insight is an easy to read cloud delivered threat analytics dashboard that assesses security posture across an Organization’s environment, customers, supply chain and brand. It provides visibility and trends for key metrics, including malware analysis, targeted attacks, infection rate, mean time to remediate and more. Risk Insight collects telemetry from local sources including Symantec Endpoint Protection and the Global Intelligence Network to provide granular industry and regional benchmarks. The cloud-based architecture and use of local telemetry to measure enterprise risk, eliminates the cost and complexity of hardware or installing new agents. </a:t>
            </a:r>
          </a:p>
          <a:p>
            <a:endParaRPr lang="en-US" dirty="0"/>
          </a:p>
        </p:txBody>
      </p:sp>
      <p:sp>
        <p:nvSpPr>
          <p:cNvPr id="4" name="Slide Number Placeholder 3"/>
          <p:cNvSpPr>
            <a:spLocks noGrp="1"/>
          </p:cNvSpPr>
          <p:nvPr>
            <p:ph type="sldNum" sz="quarter" idx="10"/>
          </p:nvPr>
        </p:nvSpPr>
        <p:spPr/>
        <p:txBody>
          <a:bodyPr/>
          <a:lstStyle/>
          <a:p>
            <a:fld id="{FAC02F30-A820-4C44-9475-11A7CFD9B01C}" type="slidenum">
              <a:rPr lang="en-US" smtClean="0"/>
              <a:pPr/>
              <a:t>19</a:t>
            </a:fld>
            <a:endParaRPr lang="en-US" dirty="0"/>
          </a:p>
        </p:txBody>
      </p:sp>
    </p:spTree>
    <p:extLst>
      <p:ext uri="{BB962C8B-B14F-4D97-AF65-F5344CB8AC3E}">
        <p14:creationId xmlns:p14="http://schemas.microsoft.com/office/powerpoint/2010/main" val="2254896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Symantec Sans" panose="02000503080000020004"/>
                <a:ea typeface="ＭＳ Ｐゴシック" charset="0"/>
                <a:cs typeface="ＭＳ Ｐゴシック" charset="0"/>
              </a:rPr>
              <a:t>Assess &amp; Auto-classify Every App – find every app running, installed or not, and get a risk/vulnerability assessment for each </a:t>
            </a:r>
          </a:p>
          <a:p>
            <a:pPr lvl="0"/>
            <a:r>
              <a:rPr lang="en-US" sz="1200" kern="1200" dirty="0">
                <a:solidFill>
                  <a:schemeClr val="tx1"/>
                </a:solidFill>
                <a:effectLst/>
                <a:latin typeface="Symantec Sans" panose="02000503080000020004"/>
                <a:ea typeface="ＭＳ Ｐゴシック" charset="0"/>
                <a:cs typeface="ＭＳ Ｐゴシック" charset="0"/>
              </a:rPr>
              <a:t>Defend Known-good Apps – shield commonly used apps so that vulnerabilities within that software cannot be used to attack the endpoint or network. Prevent malicious activity form originating from these applications.</a:t>
            </a:r>
          </a:p>
          <a:p>
            <a:r>
              <a:rPr lang="en-US" sz="1200" kern="1200" dirty="0">
                <a:solidFill>
                  <a:schemeClr val="tx1"/>
                </a:solidFill>
                <a:effectLst/>
                <a:latin typeface="Symantec Sans" panose="02000503080000020004"/>
                <a:ea typeface="ＭＳ Ｐゴシック" charset="0"/>
                <a:cs typeface="ＭＳ Ｐゴシック" charset="0"/>
              </a:rPr>
              <a:t>Isolate Suspicious Apps – isolate these apps and prevent them from any privileged operations (e.g. downloading other software, making changes to the system/registry, etc.)</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21DAC03-15A2-5648-BFED-F76A49A05AAD}"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83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Traditional security approaches to protect users and data are no longer adequate to address an evolving threat landscape that includes </a:t>
            </a:r>
            <a:r>
              <a:rPr lang="en-US" sz="1200" kern="1200" dirty="0" err="1">
                <a:solidFill>
                  <a:schemeClr val="tx1"/>
                </a:solidFill>
                <a:effectLst/>
                <a:latin typeface="Symantec Sans" panose="02000503080000020004"/>
                <a:ea typeface="ＭＳ Ｐゴシック" charset="0"/>
                <a:cs typeface="ＭＳ Ｐゴシック" charset="0"/>
              </a:rPr>
              <a:t>ransomware</a:t>
            </a:r>
            <a:r>
              <a:rPr lang="en-US" sz="1200" kern="1200" dirty="0">
                <a:solidFill>
                  <a:schemeClr val="tx1"/>
                </a:solidFill>
                <a:effectLst/>
                <a:latin typeface="Symantec Sans" panose="02000503080000020004"/>
                <a:ea typeface="ＭＳ Ｐゴシック" charset="0"/>
                <a:cs typeface="ＭＳ Ｐゴシック" charset="0"/>
              </a:rPr>
              <a:t>, stealthy attacks and malware targeting mobile devices.  In fact, research has found that threats dwell in a customer’s environment an average of 190 days</a:t>
            </a:r>
            <a:r>
              <a:rPr lang="en-US" sz="1200" kern="1200" baseline="30000" dirty="0">
                <a:solidFill>
                  <a:schemeClr val="tx1"/>
                </a:solidFill>
                <a:effectLst/>
                <a:latin typeface="Symantec Sans" panose="02000503080000020004"/>
                <a:ea typeface="ＭＳ Ｐゴシック" charset="0"/>
                <a:cs typeface="ＭＳ Ｐゴシック" charset="0"/>
              </a:rPr>
              <a:t>1</a:t>
            </a:r>
            <a:r>
              <a:rPr lang="en-US" sz="1200" kern="1200" dirty="0">
                <a:solidFill>
                  <a:schemeClr val="tx1"/>
                </a:solidFill>
                <a:effectLst/>
                <a:latin typeface="Symantec Sans" panose="02000503080000020004"/>
                <a:ea typeface="ＭＳ Ｐゴシック" charset="0"/>
                <a:cs typeface="ＭＳ Ｐゴシック" charset="0"/>
              </a:rPr>
              <a:t>.  </a:t>
            </a:r>
          </a:p>
          <a:p>
            <a:pPr marL="0" indent="0">
              <a:buNone/>
            </a:pPr>
            <a:endParaRPr lang="en-US" dirty="0"/>
          </a:p>
          <a:p>
            <a:pPr marL="0" indent="0">
              <a:buNone/>
            </a:pPr>
            <a:r>
              <a:rPr lang="en-US" dirty="0"/>
              <a:t>The latest</a:t>
            </a:r>
            <a:r>
              <a:rPr lang="en-US" baseline="0" dirty="0"/>
              <a:t> Internet Security Threat Report (ISTR) shows an enormous number of malware variants being detected every day. Attackers continuously adapt to organizations’ defenses by creating new variants of  malware designed to evade network and endpoint security.</a:t>
            </a:r>
          </a:p>
          <a:p>
            <a:pPr marL="0" indent="0">
              <a:buNone/>
            </a:pPr>
            <a:endParaRPr lang="en-US" baseline="0" dirty="0"/>
          </a:p>
          <a:p>
            <a:pPr marL="174708" indent="-174708">
              <a:buFont typeface="Arial" panose="020B0604020202020204" pitchFamily="34" charset="0"/>
              <a:buChar char="•"/>
            </a:pPr>
            <a:r>
              <a:rPr lang="en-US" sz="1200" dirty="0"/>
              <a:t>In just the last year, we saw more than one million new malware variants introduced per day and the number of </a:t>
            </a:r>
            <a:r>
              <a:rPr lang="en-US" sz="1200" dirty="0" err="1"/>
              <a:t>ransomware</a:t>
            </a:r>
            <a:r>
              <a:rPr lang="en-US" sz="1200" dirty="0"/>
              <a:t> families tripled. An estimated 76% of websites  that</a:t>
            </a:r>
            <a:r>
              <a:rPr lang="en-US" sz="1200" baseline="0" dirty="0"/>
              <a:t> Symantec </a:t>
            </a:r>
            <a:r>
              <a:rPr lang="en-US" sz="1200" dirty="0"/>
              <a:t>scanned had vulnerabilities that could be exploited by attackers to serve malware.</a:t>
            </a:r>
          </a:p>
          <a:p>
            <a:endParaRPr lang="en-US" sz="1200" dirty="0"/>
          </a:p>
          <a:p>
            <a:pPr marL="174708" indent="-174708">
              <a:buFont typeface="Arial" panose="020B0604020202020204" pitchFamily="34" charset="0"/>
              <a:buChar char="•"/>
            </a:pPr>
            <a:r>
              <a:rPr lang="en-US" sz="1200" dirty="0"/>
              <a:t>In 2016, Symantec blocked 18.4 million mobile malware infections. 1 in 20 devices will have experienced an attempted infection in 2016.</a:t>
            </a:r>
          </a:p>
          <a:p>
            <a:r>
              <a:rPr lang="en-US" sz="1200" dirty="0"/>
              <a:t> </a:t>
            </a:r>
          </a:p>
          <a:p>
            <a:pPr marL="174708" indent="-174708">
              <a:buFont typeface="Arial" panose="020B0604020202020204" pitchFamily="34" charset="0"/>
              <a:buChar char="•"/>
            </a:pPr>
            <a:r>
              <a:rPr lang="en-US" sz="1200" dirty="0"/>
              <a:t>Well over half al all organizations were hit by some sort of </a:t>
            </a:r>
            <a:r>
              <a:rPr lang="en-US" sz="1200" dirty="0" err="1"/>
              <a:t>ransomware</a:t>
            </a:r>
            <a:r>
              <a:rPr lang="en-US" sz="1200" dirty="0"/>
              <a:t> attack last year.</a:t>
            </a:r>
          </a:p>
          <a:p>
            <a:endParaRPr lang="en-US" sz="1200" dirty="0"/>
          </a:p>
          <a:p>
            <a:r>
              <a:rPr lang="en-US" sz="1200" dirty="0"/>
              <a:t>Internet Security Threat Report, 2016</a:t>
            </a:r>
          </a:p>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a:t>
            </a:fld>
            <a:endParaRPr lang="en-US" dirty="0"/>
          </a:p>
        </p:txBody>
      </p:sp>
    </p:spTree>
    <p:extLst>
      <p:ext uri="{BB962C8B-B14F-4D97-AF65-F5344CB8AC3E}">
        <p14:creationId xmlns:p14="http://schemas.microsoft.com/office/powerpoint/2010/main" val="2300660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pPr defTabSz="457070">
              <a:defRPr/>
            </a:pPr>
            <a:endParaRPr lang="en-US" dirty="0"/>
          </a:p>
        </p:txBody>
      </p:sp>
      <p:sp>
        <p:nvSpPr>
          <p:cNvPr id="4" name="Slide Number Placeholder 3"/>
          <p:cNvSpPr>
            <a:spLocks noGrp="1"/>
          </p:cNvSpPr>
          <p:nvPr>
            <p:ph type="sldNum" sz="quarter" idx="10"/>
          </p:nvPr>
        </p:nvSpPr>
        <p:spPr/>
        <p:txBody>
          <a:bodyPr/>
          <a:lstStyle/>
          <a:p>
            <a:fld id="{921DAC03-15A2-5648-BFED-F76A49A05AAD}"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016050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pPr defTabSz="457070">
              <a:defRPr/>
            </a:pPr>
            <a:endParaRPr lang="en-US" dirty="0"/>
          </a:p>
        </p:txBody>
      </p:sp>
      <p:sp>
        <p:nvSpPr>
          <p:cNvPr id="4" name="Slide Number Placeholder 3"/>
          <p:cNvSpPr>
            <a:spLocks noGrp="1"/>
          </p:cNvSpPr>
          <p:nvPr>
            <p:ph type="sldNum" sz="quarter" idx="10"/>
          </p:nvPr>
        </p:nvSpPr>
        <p:spPr/>
        <p:txBody>
          <a:bodyPr/>
          <a:lstStyle/>
          <a:p>
            <a:fld id="{921DAC03-15A2-5648-BFED-F76A49A05AAD}"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070110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anose="020F0502020204030204" pitchFamily="34" charset="0"/>
                <a:ea typeface="+mn-ea"/>
                <a:cs typeface="+mn-cs"/>
              </a:rPr>
              <a:t>SEP Mobile collects threat intelligence from multiple sources: </a:t>
            </a:r>
          </a:p>
          <a:p>
            <a:pPr lvl="0"/>
            <a:r>
              <a:rPr lang="en-US" sz="1200" kern="1200" dirty="0">
                <a:solidFill>
                  <a:schemeClr val="tx1"/>
                </a:solidFill>
                <a:effectLst/>
                <a:latin typeface="Calibri" panose="020F0502020204030204" pitchFamily="34" charset="0"/>
                <a:ea typeface="+mn-ea"/>
                <a:cs typeface="+mn-cs"/>
              </a:rPr>
              <a:t>SEP Mobile research team and install base for mobile security specific intel</a:t>
            </a:r>
          </a:p>
          <a:p>
            <a:pPr lvl="0"/>
            <a:r>
              <a:rPr lang="en-US" sz="1200" kern="1200" dirty="0">
                <a:solidFill>
                  <a:schemeClr val="tx1"/>
                </a:solidFill>
                <a:effectLst/>
                <a:latin typeface="Calibri" panose="020F0502020204030204" pitchFamily="34" charset="0"/>
                <a:ea typeface="+mn-ea"/>
                <a:cs typeface="+mn-cs"/>
              </a:rPr>
              <a:t>Symantec Global Intelligence Network that has more than 1000 cyber warriors from around 9 SOCs around the world, analyzing data from 175M endpoints and responding to more than 8 billion daily security requests</a:t>
            </a:r>
          </a:p>
          <a:p>
            <a:pPr lvl="0"/>
            <a:r>
              <a:rPr lang="en-US" sz="1200" kern="1200" dirty="0">
                <a:solidFill>
                  <a:schemeClr val="tx1"/>
                </a:solidFill>
                <a:effectLst/>
                <a:latin typeface="Calibri" panose="020F0502020204030204" pitchFamily="34" charset="0"/>
                <a:ea typeface="+mn-ea"/>
                <a:cs typeface="+mn-cs"/>
              </a:rPr>
              <a:t>Third party sources </a:t>
            </a:r>
          </a:p>
          <a:p>
            <a:r>
              <a:rPr lang="en-US" sz="1200" kern="1200" dirty="0">
                <a:solidFill>
                  <a:schemeClr val="tx1"/>
                </a:solidFill>
                <a:effectLst/>
                <a:latin typeface="Calibri" panose="020F0502020204030204" pitchFamily="34" charset="0"/>
                <a:ea typeface="+mn-ea"/>
                <a:cs typeface="+mn-cs"/>
              </a:rPr>
              <a:t>This helps us provide industry’s unparalleled threat intelligence for all endpoints – traditional and modern. </a:t>
            </a:r>
            <a:endParaRPr lang="en-US" dirty="0"/>
          </a:p>
        </p:txBody>
      </p:sp>
      <p:sp>
        <p:nvSpPr>
          <p:cNvPr id="4" name="Slide Number Placeholder 3"/>
          <p:cNvSpPr>
            <a:spLocks noGrp="1"/>
          </p:cNvSpPr>
          <p:nvPr>
            <p:ph type="sldNum" sz="quarter" idx="10"/>
          </p:nvPr>
        </p:nvSpPr>
        <p:spPr/>
        <p:txBody>
          <a:bodyPr/>
          <a:lstStyle/>
          <a:p>
            <a:fld id="{FAC02F30-A820-4C44-9475-11A7CFD9B01C}" type="slidenum">
              <a:rPr lang="en-US" smtClean="0">
                <a:solidFill>
                  <a:prstClr val="black"/>
                </a:solidFill>
                <a:latin typeface="Calibri"/>
              </a:rPr>
              <a:pPr/>
              <a:t>23</a:t>
            </a:fld>
            <a:endParaRPr lang="en-US" dirty="0">
              <a:solidFill>
                <a:prstClr val="black"/>
              </a:solidFill>
              <a:latin typeface="Calibri"/>
            </a:endParaRPr>
          </a:p>
        </p:txBody>
      </p:sp>
    </p:spTree>
    <p:extLst>
      <p:ext uri="{BB962C8B-B14F-4D97-AF65-F5344CB8AC3E}">
        <p14:creationId xmlns:p14="http://schemas.microsoft.com/office/powerpoint/2010/main" val="1027867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25</a:t>
            </a:fld>
            <a:endParaRPr lang="en-US"/>
          </a:p>
        </p:txBody>
      </p:sp>
    </p:spTree>
    <p:extLst>
      <p:ext uri="{BB962C8B-B14F-4D97-AF65-F5344CB8AC3E}">
        <p14:creationId xmlns:p14="http://schemas.microsoft.com/office/powerpoint/2010/main" val="2117069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374650"/>
            <a:ext cx="4497388" cy="2530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404040"/>
                </a:solidFill>
              </a:rPr>
              <a:pPr/>
              <a:t>26</a:t>
            </a:fld>
            <a:endParaRPr lang="en-US" dirty="0">
              <a:solidFill>
                <a:srgbClr val="404040"/>
              </a:solidFill>
            </a:endParaRPr>
          </a:p>
        </p:txBody>
      </p:sp>
    </p:spTree>
    <p:extLst>
      <p:ext uri="{BB962C8B-B14F-4D97-AF65-F5344CB8AC3E}">
        <p14:creationId xmlns:p14="http://schemas.microsoft.com/office/powerpoint/2010/main" val="1378615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27</a:t>
            </a:fld>
            <a:endParaRPr lang="en-US" dirty="0"/>
          </a:p>
        </p:txBody>
      </p:sp>
    </p:spTree>
    <p:extLst>
      <p:ext uri="{BB962C8B-B14F-4D97-AF65-F5344CB8AC3E}">
        <p14:creationId xmlns:p14="http://schemas.microsoft.com/office/powerpoint/2010/main" val="111052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With end users requiring access to corporate resources in the office, at home, or on the road, IT security teams need to enable safe ad secure productivity anywhere and at anytime. </a:t>
            </a:r>
          </a:p>
          <a:p>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28</a:t>
            </a:fld>
            <a:endParaRPr lang="en-US" dirty="0"/>
          </a:p>
        </p:txBody>
      </p:sp>
    </p:spTree>
    <p:extLst>
      <p:ext uri="{BB962C8B-B14F-4D97-AF65-F5344CB8AC3E}">
        <p14:creationId xmlns:p14="http://schemas.microsoft.com/office/powerpoint/2010/main" val="1819096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kern="1200" dirty="0">
                <a:solidFill>
                  <a:schemeClr val="tx1"/>
                </a:solidFill>
                <a:effectLst/>
                <a:latin typeface="+mn-lt"/>
                <a:ea typeface="+mn-ea"/>
                <a:cs typeface="+mn-cs"/>
              </a:rPr>
              <a:t>Updated for SEP</a:t>
            </a:r>
            <a:r>
              <a:rPr lang="en-US" sz="1100" b="0" kern="1200" baseline="0" dirty="0">
                <a:solidFill>
                  <a:schemeClr val="tx1"/>
                </a:solidFill>
                <a:effectLst/>
                <a:latin typeface="+mn-lt"/>
                <a:ea typeface="+mn-ea"/>
                <a:cs typeface="+mn-cs"/>
              </a:rPr>
              <a:t> 14.1</a:t>
            </a:r>
          </a:p>
          <a:p>
            <a:r>
              <a:rPr lang="en-US" sz="1100" b="0" kern="1200" baseline="0" dirty="0">
                <a:solidFill>
                  <a:schemeClr val="tx1"/>
                </a:solidFill>
                <a:effectLst/>
                <a:latin typeface="+mn-lt"/>
                <a:ea typeface="+mn-ea"/>
                <a:cs typeface="+mn-cs"/>
              </a:rPr>
              <a:t>MEM </a:t>
            </a:r>
            <a:r>
              <a:rPr lang="mr-IN" sz="1100" b="0" kern="1200" baseline="0" dirty="0">
                <a:solidFill>
                  <a:schemeClr val="tx1"/>
                </a:solidFill>
                <a:effectLst/>
                <a:latin typeface="+mn-lt"/>
                <a:ea typeface="+mn-ea"/>
                <a:cs typeface="+mn-cs"/>
              </a:rPr>
              <a:t>–</a:t>
            </a:r>
            <a:r>
              <a:rPr lang="en-US" sz="1100" b="0" kern="1200" baseline="0" dirty="0">
                <a:solidFill>
                  <a:schemeClr val="tx1"/>
                </a:solidFill>
                <a:effectLst/>
                <a:latin typeface="+mn-lt"/>
                <a:ea typeface="+mn-ea"/>
                <a:cs typeface="+mn-cs"/>
              </a:rPr>
              <a:t> Adds 9 new techniques </a:t>
            </a:r>
          </a:p>
          <a:p>
            <a:r>
              <a:rPr lang="en-US" sz="1100" b="0" kern="1200" baseline="0" dirty="0">
                <a:solidFill>
                  <a:schemeClr val="tx1"/>
                </a:solidFill>
                <a:effectLst/>
                <a:latin typeface="+mn-lt"/>
                <a:ea typeface="+mn-ea"/>
                <a:cs typeface="+mn-cs"/>
              </a:rPr>
              <a:t>AML </a:t>
            </a:r>
            <a:r>
              <a:rPr lang="mr-IN" sz="1100" b="0" kern="1200" baseline="0" dirty="0">
                <a:solidFill>
                  <a:schemeClr val="tx1"/>
                </a:solidFill>
                <a:effectLst/>
                <a:latin typeface="+mn-lt"/>
                <a:ea typeface="+mn-ea"/>
                <a:cs typeface="+mn-cs"/>
              </a:rPr>
              <a:t>–</a:t>
            </a:r>
            <a:r>
              <a:rPr lang="en-US" sz="1100" b="0" kern="1200" baseline="0" dirty="0">
                <a:solidFill>
                  <a:schemeClr val="tx1"/>
                </a:solidFill>
                <a:effectLst/>
                <a:latin typeface="+mn-lt"/>
                <a:ea typeface="+mn-ea"/>
                <a:cs typeface="+mn-cs"/>
              </a:rPr>
              <a:t>  Now supported on Mac and can block malicious scripts before they run.</a:t>
            </a:r>
          </a:p>
          <a:p>
            <a:r>
              <a:rPr lang="en-US" sz="1100" b="0" kern="1200" baseline="0" dirty="0">
                <a:solidFill>
                  <a:schemeClr val="tx1"/>
                </a:solidFill>
                <a:effectLst/>
                <a:latin typeface="+mn-lt"/>
                <a:ea typeface="+mn-ea"/>
                <a:cs typeface="+mn-cs"/>
              </a:rPr>
              <a:t>Reputation </a:t>
            </a:r>
            <a:r>
              <a:rPr lang="mr-IN" sz="1100" b="0" kern="1200" baseline="0" dirty="0">
                <a:solidFill>
                  <a:schemeClr val="tx1"/>
                </a:solidFill>
                <a:effectLst/>
                <a:latin typeface="+mn-lt"/>
                <a:ea typeface="+mn-ea"/>
                <a:cs typeface="+mn-cs"/>
              </a:rPr>
              <a:t>–</a:t>
            </a:r>
            <a:r>
              <a:rPr lang="en-US" sz="1100" b="0" kern="1200" baseline="0" dirty="0">
                <a:solidFill>
                  <a:schemeClr val="tx1"/>
                </a:solidFill>
                <a:effectLst/>
                <a:latin typeface="+mn-lt"/>
                <a:ea typeface="+mn-ea"/>
                <a:cs typeface="+mn-cs"/>
              </a:rPr>
              <a:t> Now includes </a:t>
            </a:r>
            <a:r>
              <a:rPr lang="en-US" sz="1100" b="0" kern="1200" baseline="0" dirty="0" err="1">
                <a:solidFill>
                  <a:schemeClr val="tx1"/>
                </a:solidFill>
                <a:effectLst/>
                <a:latin typeface="+mn-lt"/>
                <a:ea typeface="+mn-ea"/>
                <a:cs typeface="+mn-cs"/>
              </a:rPr>
              <a:t>BlueCoat</a:t>
            </a:r>
            <a:r>
              <a:rPr lang="en-US" sz="1100" b="0" kern="1200" baseline="0" dirty="0">
                <a:solidFill>
                  <a:schemeClr val="tx1"/>
                </a:solidFill>
                <a:effectLst/>
                <a:latin typeface="+mn-lt"/>
                <a:ea typeface="+mn-ea"/>
                <a:cs typeface="+mn-cs"/>
              </a:rPr>
              <a:t> GIN that provides new insights on IP and URL reputation</a:t>
            </a:r>
          </a:p>
          <a:p>
            <a:r>
              <a:rPr lang="en-US" sz="1100" b="0" kern="1200" baseline="0" dirty="0">
                <a:solidFill>
                  <a:schemeClr val="tx1"/>
                </a:solidFill>
                <a:effectLst/>
                <a:latin typeface="+mn-lt"/>
                <a:ea typeface="+mn-ea"/>
                <a:cs typeface="+mn-cs"/>
              </a:rPr>
              <a:t>Behavior Monitoring </a:t>
            </a:r>
            <a:r>
              <a:rPr lang="mr-IN" sz="1100" b="0" kern="1200" baseline="0" dirty="0">
                <a:solidFill>
                  <a:schemeClr val="tx1"/>
                </a:solidFill>
                <a:effectLst/>
                <a:latin typeface="+mn-lt"/>
                <a:ea typeface="+mn-ea"/>
                <a:cs typeface="+mn-cs"/>
              </a:rPr>
              <a:t>–</a:t>
            </a:r>
            <a:r>
              <a:rPr lang="en-US" sz="1100" b="0" kern="1200" baseline="0" dirty="0">
                <a:solidFill>
                  <a:schemeClr val="tx1"/>
                </a:solidFill>
                <a:effectLst/>
                <a:latin typeface="+mn-lt"/>
                <a:ea typeface="+mn-ea"/>
                <a:cs typeface="+mn-cs"/>
              </a:rPr>
              <a:t> Includes better ransomware protection as well as protection against malicious script executions.</a:t>
            </a: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2D9AE-7182-4680-8F79-479C4181FF08}" type="slidenum">
              <a:rPr lang="en-US" smtClean="0"/>
              <a:pPr/>
              <a:t>29</a:t>
            </a:fld>
            <a:endParaRPr lang="en-US" dirty="0"/>
          </a:p>
        </p:txBody>
      </p:sp>
    </p:spTree>
    <p:extLst>
      <p:ext uri="{BB962C8B-B14F-4D97-AF65-F5344CB8AC3E}">
        <p14:creationId xmlns:p14="http://schemas.microsoft.com/office/powerpoint/2010/main" val="560289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spcAft>
                <a:spcPts val="600"/>
              </a:spcAft>
              <a:buFont typeface="Arial"/>
              <a:buNone/>
            </a:pPr>
            <a:r>
              <a:rPr lang="en-US" sz="1200" b="0" dirty="0">
                <a:latin typeface="Helvetica Light"/>
                <a:cs typeface="Helvetica Light"/>
              </a:rPr>
              <a:t>SEP</a:t>
            </a:r>
            <a:r>
              <a:rPr lang="en-US" sz="1200" b="0" baseline="0" dirty="0">
                <a:latin typeface="Helvetica Light"/>
                <a:cs typeface="Helvetica Light"/>
              </a:rPr>
              <a:t> EDR  - Now has full endpoint capture (EAR </a:t>
            </a:r>
            <a:r>
              <a:rPr lang="mr-IN" sz="1200" b="0" baseline="0" dirty="0">
                <a:latin typeface="Helvetica Light"/>
                <a:cs typeface="Helvetica Light"/>
              </a:rPr>
              <a:t>–</a:t>
            </a:r>
            <a:r>
              <a:rPr lang="en-US" sz="1200" b="0" baseline="0" dirty="0">
                <a:latin typeface="Helvetica Light"/>
                <a:cs typeface="Helvetica Light"/>
              </a:rPr>
              <a:t> Endpoint Activity Recording) as well as real time search, hunt and remediate</a:t>
            </a:r>
          </a:p>
          <a:p>
            <a:pPr marL="0" indent="0">
              <a:spcAft>
                <a:spcPts val="600"/>
              </a:spcAft>
              <a:buFont typeface="Arial"/>
              <a:buNone/>
            </a:pPr>
            <a:r>
              <a:rPr lang="en-US" sz="1200" b="0" baseline="0" dirty="0">
                <a:latin typeface="Helvetica Light"/>
                <a:cs typeface="Helvetica Light"/>
              </a:rPr>
              <a:t>Threat Insights </a:t>
            </a:r>
            <a:r>
              <a:rPr lang="mr-IN" sz="1200" b="0" baseline="0" dirty="0">
                <a:latin typeface="Helvetica Light"/>
                <a:cs typeface="Helvetica Light"/>
              </a:rPr>
              <a:t>–</a:t>
            </a:r>
            <a:r>
              <a:rPr lang="en-US" sz="1200" b="0" baseline="0" dirty="0">
                <a:latin typeface="Helvetica Light"/>
                <a:cs typeface="Helvetica Light"/>
              </a:rPr>
              <a:t> (coming soon) will provide new insights into active persistent threats in the environment </a:t>
            </a:r>
          </a:p>
          <a:p>
            <a:pPr marL="0" indent="0">
              <a:spcAft>
                <a:spcPts val="600"/>
              </a:spcAft>
              <a:buFont typeface="Arial"/>
              <a:buNone/>
            </a:pPr>
            <a:r>
              <a:rPr lang="en-US" sz="1200" b="0" baseline="0" dirty="0">
                <a:latin typeface="Helvetica Light"/>
                <a:cs typeface="Helvetica Light"/>
              </a:rPr>
              <a:t>SEP Hardening </a:t>
            </a:r>
            <a:r>
              <a:rPr lang="mr-IN" sz="1200" b="0" baseline="0" dirty="0">
                <a:latin typeface="Helvetica Light"/>
                <a:cs typeface="Helvetica Light"/>
              </a:rPr>
              <a:t>–</a:t>
            </a:r>
            <a:r>
              <a:rPr lang="en-US" sz="1200" b="0" baseline="0" dirty="0">
                <a:latin typeface="Helvetica Light"/>
                <a:cs typeface="Helvetica Light"/>
              </a:rPr>
              <a:t> Provides visibility into unknown untrusted apps and vulnerable trusted apps on the endpoint with controls to isolate and protect them,</a:t>
            </a:r>
            <a:endParaRPr lang="en-US" b="0"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30</a:t>
            </a:fld>
            <a:endParaRPr lang="en-US" dirty="0"/>
          </a:p>
        </p:txBody>
      </p:sp>
    </p:spTree>
    <p:extLst>
      <p:ext uri="{BB962C8B-B14F-4D97-AF65-F5344CB8AC3E}">
        <p14:creationId xmlns:p14="http://schemas.microsoft.com/office/powerpoint/2010/main" val="253657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kern="1200" dirty="0">
                <a:solidFill>
                  <a:schemeClr val="tx1"/>
                </a:solidFill>
                <a:effectLst/>
                <a:latin typeface="+mn-lt"/>
                <a:ea typeface="+mn-ea"/>
                <a:cs typeface="+mn-cs"/>
              </a:rPr>
              <a:t>SEP 14 introduces</a:t>
            </a:r>
            <a:r>
              <a:rPr lang="en-US" sz="1100" b="0" kern="1200" baseline="0" dirty="0">
                <a:solidFill>
                  <a:schemeClr val="tx1"/>
                </a:solidFill>
                <a:effectLst/>
                <a:latin typeface="+mn-lt"/>
                <a:ea typeface="+mn-ea"/>
                <a:cs typeface="+mn-cs"/>
              </a:rPr>
              <a:t> new Advanced Machine Learning, which works on the endpoint, something emerging competitors tout highly, and in the cloud.  It compliments what we already have with Reputation and Behavioral Analysis.</a:t>
            </a:r>
          </a:p>
          <a:p>
            <a:endParaRPr lang="en-US" sz="1100" b="0" kern="1200" dirty="0">
              <a:solidFill>
                <a:schemeClr val="tx1"/>
              </a:solidFill>
              <a:effectLst/>
              <a:latin typeface="+mn-lt"/>
              <a:ea typeface="+mn-ea"/>
              <a:cs typeface="+mn-cs"/>
            </a:endParaRPr>
          </a:p>
          <a:p>
            <a:pPr marL="36576" marR="0" lvl="0" indent="-36576" algn="l" defTabSz="914400" rtl="0" eaLnBrk="1" fontAlgn="auto" latinLnBrk="0" hangingPunct="1">
              <a:lnSpc>
                <a:spcPct val="100000"/>
              </a:lnSpc>
              <a:spcBef>
                <a:spcPts val="600"/>
              </a:spcBef>
              <a:spcAft>
                <a:spcPts val="0"/>
              </a:spcAft>
              <a:buClrTx/>
              <a:buSzPct val="25000"/>
              <a:buFont typeface="Calibri" panose="020F0502020204030204" pitchFamily="34" charset="0"/>
              <a:buChar char=" "/>
              <a:tabLst/>
              <a:defRPr/>
            </a:pPr>
            <a:r>
              <a:rPr lang="en-US" sz="1100" kern="1200" dirty="0">
                <a:solidFill>
                  <a:schemeClr val="tx1"/>
                </a:solidFill>
                <a:effectLst/>
                <a:latin typeface="+mn-lt"/>
                <a:ea typeface="+mn-ea"/>
                <a:cs typeface="+mn-cs"/>
              </a:rPr>
              <a:t>Advanced Machine Learning</a:t>
            </a:r>
            <a:r>
              <a:rPr lang="en-US" sz="1100" kern="1200" baseline="0" dirty="0">
                <a:solidFill>
                  <a:schemeClr val="tx1"/>
                </a:solidFill>
                <a:effectLst/>
                <a:latin typeface="+mn-lt"/>
                <a:ea typeface="+mn-ea"/>
                <a:cs typeface="+mn-cs"/>
              </a:rPr>
              <a:t> is most useful for detecting unknown threats or evolving threat families.  For example, if a variant of known malware surfaces, advanced machine learning is generally smart enough to detect it for zero</a:t>
            </a:r>
            <a:r>
              <a:rPr lang="en-US" sz="1100" kern="1200" dirty="0">
                <a:solidFill>
                  <a:schemeClr val="tx1"/>
                </a:solidFill>
                <a:effectLst/>
                <a:latin typeface="+mn-lt"/>
                <a:ea typeface="+mn-ea"/>
                <a:cs typeface="+mn-cs"/>
              </a:rPr>
              <a:t>-day protection.  On the attack chain it </a:t>
            </a:r>
            <a:r>
              <a:rPr lang="en-US" sz="1100" kern="1200" baseline="0" dirty="0">
                <a:solidFill>
                  <a:schemeClr val="tx1"/>
                </a:solidFill>
                <a:effectLst/>
                <a:latin typeface="+mn-lt"/>
                <a:ea typeface="+mn-ea"/>
                <a:cs typeface="+mn-cs"/>
              </a:rPr>
              <a:t>works during the early part of infection, to stop threats before they have a chance to </a:t>
            </a:r>
            <a:r>
              <a:rPr lang="en-US" sz="1100" kern="1200" dirty="0">
                <a:solidFill>
                  <a:schemeClr val="tx1"/>
                </a:solidFill>
                <a:effectLst/>
                <a:latin typeface="+mn-lt"/>
                <a:ea typeface="+mn-ea"/>
                <a:cs typeface="+mn-cs"/>
              </a:rPr>
              <a:t>execution.  </a:t>
            </a:r>
          </a:p>
          <a:p>
            <a:pPr marL="36576" marR="0" lvl="0" indent="-36576" algn="l" defTabSz="914400" rtl="0" eaLnBrk="1" fontAlgn="auto" latinLnBrk="0" hangingPunct="1">
              <a:lnSpc>
                <a:spcPct val="100000"/>
              </a:lnSpc>
              <a:spcBef>
                <a:spcPts val="600"/>
              </a:spcBef>
              <a:spcAft>
                <a:spcPts val="0"/>
              </a:spcAft>
              <a:buClrTx/>
              <a:buSzPct val="25000"/>
              <a:buFont typeface="Calibri" panose="020F0502020204030204" pitchFamily="34" charset="0"/>
              <a:buChar char=" "/>
              <a:tabLst/>
              <a:defRPr/>
            </a:pPr>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It</a:t>
            </a:r>
            <a:r>
              <a:rPr lang="en-US" sz="1100" kern="1200" baseline="0" dirty="0">
                <a:solidFill>
                  <a:schemeClr val="tx1"/>
                </a:solidFill>
                <a:effectLst/>
                <a:latin typeface="+mn-lt"/>
                <a:ea typeface="+mn-ea"/>
                <a:cs typeface="+mn-cs"/>
              </a:rPr>
              <a:t> uses the p</a:t>
            </a:r>
            <a:r>
              <a:rPr lang="en-US" sz="1100" kern="1200" dirty="0">
                <a:solidFill>
                  <a:schemeClr val="tx1"/>
                </a:solidFill>
                <a:effectLst/>
                <a:latin typeface="+mn-lt"/>
                <a:ea typeface="+mn-ea"/>
                <a:cs typeface="+mn-cs"/>
              </a:rPr>
              <a:t>ower and scale of a real time cloud-based machine learning engine to detect large classes of malware generically with a very low False</a:t>
            </a:r>
            <a:r>
              <a:rPr lang="en-US" sz="1100" kern="1200" baseline="0" dirty="0">
                <a:solidFill>
                  <a:schemeClr val="tx1"/>
                </a:solidFill>
                <a:effectLst/>
                <a:latin typeface="+mn-lt"/>
                <a:ea typeface="+mn-ea"/>
                <a:cs typeface="+mn-cs"/>
              </a:rPr>
              <a:t> Positive</a:t>
            </a:r>
            <a:r>
              <a:rPr lang="en-US" sz="1100" kern="1200" dirty="0">
                <a:solidFill>
                  <a:schemeClr val="tx1"/>
                </a:solidFill>
                <a:effectLst/>
                <a:latin typeface="+mn-lt"/>
                <a:ea typeface="+mn-ea"/>
                <a:cs typeface="+mn-cs"/>
              </a:rPr>
              <a:t> rate.</a:t>
            </a:r>
          </a:p>
          <a:p>
            <a:pPr lvl="0"/>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The quality of the dataset</a:t>
            </a:r>
            <a:r>
              <a:rPr lang="en-US" sz="1100" kern="1200" baseline="0" dirty="0">
                <a:solidFill>
                  <a:schemeClr val="tx1"/>
                </a:solidFill>
                <a:effectLst/>
                <a:latin typeface="+mn-lt"/>
                <a:ea typeface="+mn-ea"/>
                <a:cs typeface="+mn-cs"/>
              </a:rPr>
              <a:t> that machine learning is trained with determines the effectiveness the technology.  Symantec machine learning is trained using the largest civilian global threat intelligence network in the global with big data analysis , and a team of security analysts.  Other vendor’s machine learning cannot achieve that richness of data and size of dataset.  How big is it?</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C72D9AE-7182-4680-8F79-479C4181FF08}" type="slidenum">
              <a:rPr lang="en-US" smtClean="0"/>
              <a:pPr/>
              <a:t>31</a:t>
            </a:fld>
            <a:endParaRPr lang="en-US" dirty="0"/>
          </a:p>
        </p:txBody>
      </p:sp>
    </p:spTree>
    <p:extLst>
      <p:ext uri="{BB962C8B-B14F-4D97-AF65-F5344CB8AC3E}">
        <p14:creationId xmlns:p14="http://schemas.microsoft.com/office/powerpoint/2010/main" val="57539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Symantec Sans" panose="02000503080000020004"/>
                <a:ea typeface="ＭＳ Ｐゴシック" charset="0"/>
                <a:cs typeface="ＭＳ Ｐゴシック" charset="0"/>
              </a:rPr>
              <a:t>In the wake of the disruption that the cloud and ‘bring your own device’ (BYOD) trends created, vendors emerged offering a myriad of point products all attempting to solve a portion of the security problem.   Enterprises now face a set of disjointed products that require costly custom integrations and require high management overhead.  With shortages of trained IT security personnel and increased operational complexity, the mobile workforce is more vulnerable than ever before.</a:t>
            </a:r>
          </a:p>
          <a:p>
            <a:endParaRPr lang="en-US" dirty="0"/>
          </a:p>
        </p:txBody>
      </p:sp>
      <p:sp>
        <p:nvSpPr>
          <p:cNvPr id="4" name="Slide Number Placeholder 3"/>
          <p:cNvSpPr>
            <a:spLocks noGrp="1"/>
          </p:cNvSpPr>
          <p:nvPr>
            <p:ph type="sldNum" sz="quarter" idx="10"/>
          </p:nvPr>
        </p:nvSpPr>
        <p:spPr/>
        <p:txBody>
          <a:bodyPr/>
          <a:lstStyle/>
          <a:p>
            <a:fld id="{7C6722AC-2B8A-42ED-AF17-085B0B9231C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896227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Pct val="25000"/>
              <a:buFont typeface="Calibri" panose="020F0502020204030204" pitchFamily="34" charset="0"/>
              <a:buNone/>
              <a:tabLst/>
              <a:defRPr/>
            </a:pPr>
            <a:r>
              <a:rPr lang="en-US" dirty="0"/>
              <a:t>Memory Exploit Mitigation, a key capability we are introducing in</a:t>
            </a:r>
            <a:r>
              <a:rPr lang="en-US" baseline="0" dirty="0"/>
              <a:t> SEP14, will significantly reduce the Product’s “time to Protect” in dealing with zero-day Exploits.  </a:t>
            </a:r>
            <a:r>
              <a:rPr lang="en-US" b="0" baseline="0" dirty="0"/>
              <a:t>Many targeted attacks increasingly use </a:t>
            </a:r>
            <a:r>
              <a:rPr lang="en-US" sz="1100" kern="1200" dirty="0">
                <a:solidFill>
                  <a:schemeClr val="tx1"/>
                </a:solidFill>
                <a:effectLst/>
                <a:latin typeface="+mn-lt"/>
                <a:ea typeface="+mn-ea"/>
                <a:cs typeface="+mn-cs"/>
              </a:rPr>
              <a:t>zero-day exploits to take advantage of known or recently discovered vulnerabilities in popular software</a:t>
            </a:r>
            <a:r>
              <a:rPr lang="en-US" sz="1100" kern="1200" baseline="0" dirty="0">
                <a:solidFill>
                  <a:schemeClr val="tx1"/>
                </a:solidFill>
                <a:effectLst/>
                <a:latin typeface="+mn-lt"/>
                <a:ea typeface="+mn-ea"/>
                <a:cs typeface="+mn-cs"/>
              </a:rPr>
              <a:t> like </a:t>
            </a:r>
            <a:r>
              <a:rPr lang="en-US" sz="1100" kern="1200" dirty="0">
                <a:solidFill>
                  <a:schemeClr val="tx1"/>
                </a:solidFill>
                <a:effectLst/>
                <a:latin typeface="+mn-lt"/>
                <a:ea typeface="+mn-ea"/>
                <a:cs typeface="+mn-cs"/>
              </a:rPr>
              <a:t>Internet Explorer,</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Adobe,</a:t>
            </a:r>
            <a:r>
              <a:rPr lang="en-US" sz="1100" kern="1200" baseline="0" dirty="0">
                <a:solidFill>
                  <a:schemeClr val="tx1"/>
                </a:solidFill>
                <a:effectLst/>
                <a:latin typeface="+mn-lt"/>
                <a:ea typeface="+mn-ea"/>
                <a:cs typeface="+mn-cs"/>
              </a:rPr>
              <a:t> or Microsoft </a:t>
            </a:r>
            <a:r>
              <a:rPr lang="en-US" sz="1100" kern="1200" dirty="0">
                <a:solidFill>
                  <a:schemeClr val="tx1"/>
                </a:solidFill>
                <a:effectLst/>
                <a:latin typeface="+mn-lt"/>
                <a:ea typeface="+mn-ea"/>
                <a:cs typeface="+mn-cs"/>
              </a:rPr>
              <a:t>Office. </a:t>
            </a:r>
            <a:r>
              <a:rPr lang="en-US" b="0" baseline="0" dirty="0"/>
              <a:t>Memory Exploit Mitigation is signature-less and </a:t>
            </a:r>
            <a:r>
              <a:rPr lang="en-US" sz="1100" kern="1200" dirty="0">
                <a:solidFill>
                  <a:schemeClr val="tx1"/>
                </a:solidFill>
                <a:effectLst/>
                <a:latin typeface="+mn-lt"/>
                <a:ea typeface="+mn-ea"/>
                <a:cs typeface="+mn-cs"/>
              </a:rPr>
              <a:t>hardens the operating system to stop</a:t>
            </a:r>
            <a:r>
              <a:rPr lang="en-US" sz="1100" kern="1200" baseline="0" dirty="0">
                <a:solidFill>
                  <a:schemeClr val="tx1"/>
                </a:solidFill>
                <a:effectLst/>
                <a:latin typeface="+mn-lt"/>
                <a:ea typeface="+mn-ea"/>
                <a:cs typeface="+mn-cs"/>
              </a:rPr>
              <a:t> the attack regardless of the </a:t>
            </a:r>
            <a:r>
              <a:rPr lang="en-US" sz="1100" kern="1200" dirty="0">
                <a:solidFill>
                  <a:schemeClr val="tx1"/>
                </a:solidFill>
                <a:effectLst/>
                <a:latin typeface="+mn-lt"/>
                <a:ea typeface="+mn-ea"/>
                <a:cs typeface="+mn-cs"/>
              </a:rPr>
              <a:t>flaw,</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bug,</a:t>
            </a:r>
            <a:r>
              <a:rPr lang="en-US" sz="1100" kern="1200" baseline="0" dirty="0">
                <a:solidFill>
                  <a:schemeClr val="tx1"/>
                </a:solidFill>
                <a:effectLst/>
                <a:latin typeface="+mn-lt"/>
                <a:ea typeface="+mn-ea"/>
                <a:cs typeface="+mn-cs"/>
              </a:rPr>
              <a:t> or </a:t>
            </a:r>
            <a:r>
              <a:rPr lang="en-US" sz="1100" kern="1200" dirty="0">
                <a:solidFill>
                  <a:schemeClr val="tx1"/>
                </a:solidFill>
                <a:effectLst/>
                <a:latin typeface="+mn-lt"/>
                <a:ea typeface="+mn-ea"/>
                <a:cs typeface="+mn-cs"/>
              </a:rPr>
              <a:t>vulnerability</a:t>
            </a:r>
            <a:r>
              <a:rPr lang="en-US" sz="1100" kern="1200" baseline="0" dirty="0">
                <a:solidFill>
                  <a:schemeClr val="tx1"/>
                </a:solidFill>
                <a:effectLst/>
                <a:latin typeface="+mn-lt"/>
                <a:ea typeface="+mn-ea"/>
                <a:cs typeface="+mn-cs"/>
              </a:rPr>
              <a:t> in the software on day 0, instead of waiting for a patch from the vendor then scheduling time to apply the patch – leaving customers vulnerable for several weeks or months.</a:t>
            </a:r>
          </a:p>
          <a:p>
            <a:pPr marL="0" marR="0" lvl="0" indent="0" algn="l" defTabSz="914400" rtl="0" eaLnBrk="1" fontAlgn="auto" latinLnBrk="0" hangingPunct="1">
              <a:lnSpc>
                <a:spcPct val="100000"/>
              </a:lnSpc>
              <a:spcBef>
                <a:spcPts val="600"/>
              </a:spcBef>
              <a:spcAft>
                <a:spcPts val="0"/>
              </a:spcAft>
              <a:buClrTx/>
              <a:buSzPct val="25000"/>
              <a:buFont typeface="Calibri" panose="020F0502020204030204" pitchFamily="34" charset="0"/>
              <a:buNone/>
              <a:tabLst/>
              <a:defRPr/>
            </a:pPr>
            <a:endParaRPr lang="en-US" sz="11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Pct val="25000"/>
              <a:buFont typeface="Calibri" panose="020F0502020204030204" pitchFamily="34" charset="0"/>
              <a:buNone/>
              <a:tabLst/>
              <a:defRPr/>
            </a:pPr>
            <a:r>
              <a:rPr lang="en-US" sz="1100" kern="1200" baseline="0" dirty="0">
                <a:solidFill>
                  <a:schemeClr val="tx1"/>
                </a:solidFill>
                <a:effectLst/>
                <a:latin typeface="+mn-lt"/>
                <a:ea typeface="+mn-ea"/>
                <a:cs typeface="+mn-cs"/>
              </a:rPr>
              <a:t>The Memory Exploit Mitigation techniques added in SEP 14 </a:t>
            </a:r>
            <a:r>
              <a:rPr lang="en-US" sz="1100" kern="1200" dirty="0">
                <a:solidFill>
                  <a:schemeClr val="tx1"/>
                </a:solidFill>
                <a:effectLst/>
                <a:latin typeface="+mn-lt"/>
                <a:ea typeface="+mn-ea"/>
                <a:cs typeface="+mn-cs"/>
              </a:rPr>
              <a:t>would have neutralized 80% of the top memory based attacks in the past few years.</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 And</a:t>
            </a:r>
            <a:r>
              <a:rPr lang="en-US" sz="1100" kern="1200" baseline="0" dirty="0">
                <a:solidFill>
                  <a:schemeClr val="tx1"/>
                </a:solidFill>
                <a:effectLst/>
                <a:latin typeface="+mn-lt"/>
                <a:ea typeface="+mn-ea"/>
                <a:cs typeface="+mn-cs"/>
              </a:rPr>
              <a:t> m</a:t>
            </a:r>
            <a:r>
              <a:rPr lang="en-US" sz="1100" kern="1200" dirty="0">
                <a:solidFill>
                  <a:schemeClr val="tx1"/>
                </a:solidFill>
                <a:effectLst/>
                <a:latin typeface="+mn-lt"/>
                <a:ea typeface="+mn-ea"/>
                <a:cs typeface="+mn-cs"/>
              </a:rPr>
              <a:t>ore</a:t>
            </a:r>
            <a:r>
              <a:rPr lang="en-US" sz="1100" kern="1200" baseline="0" dirty="0">
                <a:solidFill>
                  <a:schemeClr val="tx1"/>
                </a:solidFill>
                <a:effectLst/>
                <a:latin typeface="+mn-lt"/>
                <a:ea typeface="+mn-ea"/>
                <a:cs typeface="+mn-cs"/>
              </a:rPr>
              <a:t> mitigation are planned for future releases.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2D9AE-7182-4680-8F79-479C4181FF08}" type="slidenum">
              <a:rPr lang="en-US" smtClean="0"/>
              <a:t>32</a:t>
            </a:fld>
            <a:endParaRPr lang="en-US"/>
          </a:p>
        </p:txBody>
      </p:sp>
    </p:spTree>
    <p:extLst>
      <p:ext uri="{BB962C8B-B14F-4D97-AF65-F5344CB8AC3E}">
        <p14:creationId xmlns:p14="http://schemas.microsoft.com/office/powerpoint/2010/main" val="1338313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nSpc>
                <a:spcPct val="90000"/>
              </a:lnSpc>
              <a:spcBef>
                <a:spcPct val="20000"/>
              </a:spcBef>
              <a:spcAft>
                <a:spcPct val="20000"/>
              </a:spcAft>
              <a:buSzTx/>
              <a:buFontTx/>
              <a:buNone/>
            </a:pPr>
            <a:r>
              <a:rPr lang="en-US" altLang="en-US" dirty="0"/>
              <a:t>Behavioral</a:t>
            </a:r>
            <a:r>
              <a:rPr lang="en-US" altLang="en-US" baseline="0" dirty="0"/>
              <a:t> Monitoring (also known as </a:t>
            </a:r>
            <a:r>
              <a:rPr lang="en-US" altLang="en-US" dirty="0"/>
              <a:t>SONAR™) technology monitors nearly 1400 file behavior as they execute in real-time. If any skeptical behavior is found, SONAR will block it automatically. With both Advanced Machine Learning, Insight, and SONAR, Symantec allows customers to protect against new and rapidly mutating malware and to stop zero-day threats without compromising performance or false-positive.</a:t>
            </a:r>
          </a:p>
          <a:p>
            <a:pPr marL="0" indent="0">
              <a:lnSpc>
                <a:spcPct val="90000"/>
              </a:lnSpc>
              <a:spcBef>
                <a:spcPct val="20000"/>
              </a:spcBef>
              <a:spcAft>
                <a:spcPct val="20000"/>
              </a:spcAft>
              <a:buSzTx/>
              <a:buFontTx/>
              <a:buNone/>
            </a:pPr>
            <a:endParaRPr lang="en-US" altLang="en-US" dirty="0"/>
          </a:p>
          <a:p>
            <a:pPr marL="0" indent="0">
              <a:lnSpc>
                <a:spcPct val="90000"/>
              </a:lnSpc>
              <a:spcBef>
                <a:spcPct val="20000"/>
              </a:spcBef>
              <a:spcAft>
                <a:spcPct val="20000"/>
              </a:spcAft>
              <a:buSzTx/>
              <a:buFontTx/>
              <a:buNone/>
            </a:pPr>
            <a:r>
              <a:rPr lang="en-US" altLang="en-US" dirty="0"/>
              <a:t>The most advanced zero-day threats require file behavior monitoring only available through SONAR. Symantec’s SONAR uses artificial intelligence, behavior signatures, and policy lockdown to monitor nearly 1400 file behaviors as they execute in real-time. Rather than relying on how a file looks like, SONAR watches what a file does. Having analyzed millions of applications, SONAR quickly determines the behaviors of an application are good or bad. When an executable is launched, SONAR identifies malicious behavior and blocks it in real-time. Malware is stopped before it can run.</a:t>
            </a:r>
          </a:p>
          <a:p>
            <a:pPr marL="0" indent="0" eaLnBrk="1" hangingPunct="1"/>
            <a:endParaRPr lang="en-US" altLang="en-US" dirty="0"/>
          </a:p>
          <a:p>
            <a:pPr marL="0" indent="0" eaLnBrk="1" hangingPunct="1"/>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ts val="600"/>
              </a:spcBef>
              <a:buSzPct val="25000"/>
              <a:buFont typeface="Calibri" panose="020F0502020204030204" pitchFamily="34" charset="0"/>
              <a:buChar char=" "/>
              <a:defRPr sz="1100">
                <a:solidFill>
                  <a:schemeClr val="tx1"/>
                </a:solidFill>
                <a:latin typeface="Calibri" panose="020F0502020204030204" pitchFamily="34" charset="0"/>
                <a:ea typeface="MS PGothic" panose="020B0600070205080204" pitchFamily="34" charset="-128"/>
              </a:defRPr>
            </a:lvl1pPr>
            <a:lvl2pPr marL="742950" indent="-285750" eaLnBrk="0" hangingPunct="0">
              <a:spcBef>
                <a:spcPts val="600"/>
              </a:spcBef>
              <a:buFont typeface="Arial" panose="020B0604020202020204" pitchFamily="34" charset="0"/>
              <a:buChar char="•"/>
              <a:defRPr sz="1000">
                <a:solidFill>
                  <a:schemeClr val="tx1"/>
                </a:solidFill>
                <a:latin typeface="Calibri" panose="020F0502020204030204" pitchFamily="34" charset="0"/>
                <a:ea typeface="MS PGothic" panose="020B0600070205080204" pitchFamily="34" charset="-128"/>
              </a:defRPr>
            </a:lvl2pPr>
            <a:lvl3pPr marL="1143000" indent="-228600" eaLnBrk="0" hangingPunct="0">
              <a:spcBef>
                <a:spcPts val="600"/>
              </a:spcBef>
              <a:buFont typeface="Arial" panose="020B0604020202020204" pitchFamily="34" charset="0"/>
              <a:buChar char="–"/>
              <a:defRPr sz="900">
                <a:solidFill>
                  <a:schemeClr val="tx1"/>
                </a:solidFill>
                <a:latin typeface="Calibri" panose="020F0502020204030204" pitchFamily="34" charset="0"/>
                <a:ea typeface="MS PGothic" panose="020B0600070205080204" pitchFamily="34" charset="-128"/>
              </a:defRPr>
            </a:lvl3pPr>
            <a:lvl4pPr marL="1600200" indent="-228600" eaLnBrk="0" hangingPunct="0">
              <a:spcBef>
                <a:spcPts val="600"/>
              </a:spcBef>
              <a:buFont typeface="Arial" panose="020B0604020202020204" pitchFamily="34" charset="0"/>
              <a:buChar char="•"/>
              <a:defRPr sz="900">
                <a:solidFill>
                  <a:schemeClr val="tx1"/>
                </a:solidFill>
                <a:latin typeface="Calibri" panose="020F0502020204030204" pitchFamily="34" charset="0"/>
                <a:ea typeface="MS PGothic" panose="020B0600070205080204" pitchFamily="34" charset="-128"/>
              </a:defRPr>
            </a:lvl4pPr>
            <a:lvl5pPr marL="2057400" indent="-228600" eaLnBrk="0" hangingPunct="0">
              <a:spcBef>
                <a:spcPts val="600"/>
              </a:spcBef>
              <a:buFont typeface="Arial" panose="020B0604020202020204" pitchFamily="34" charset="0"/>
              <a:buChar char="–"/>
              <a:defRPr sz="8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Font typeface="Arial" panose="020B0604020202020204" pitchFamily="34" charset="0"/>
              <a:buChar char="–"/>
              <a:defRPr sz="8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Font typeface="Arial" panose="020B0604020202020204" pitchFamily="34" charset="0"/>
              <a:buChar char="–"/>
              <a:defRPr sz="8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Font typeface="Arial" panose="020B0604020202020204" pitchFamily="34" charset="0"/>
              <a:buChar char="–"/>
              <a:defRPr sz="8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Font typeface="Arial" panose="020B0604020202020204" pitchFamily="34" charset="0"/>
              <a:buChar char="–"/>
              <a:defRPr sz="8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SzTx/>
              <a:buFontTx/>
              <a:buNone/>
            </a:pPr>
            <a:fld id="{113E5BFB-2F63-4906-AE96-29DB31E54A52}" type="slidenum">
              <a:rPr lang="en-US" altLang="en-US" sz="900"/>
              <a:pPr eaLnBrk="1" hangingPunct="1">
                <a:spcBef>
                  <a:spcPct val="0"/>
                </a:spcBef>
                <a:buSzTx/>
                <a:buFontTx/>
                <a:buNone/>
              </a:pPr>
              <a:t>33</a:t>
            </a:fld>
            <a:endParaRPr lang="en-US" altLang="en-US" sz="900"/>
          </a:p>
        </p:txBody>
      </p:sp>
    </p:spTree>
    <p:extLst>
      <p:ext uri="{BB962C8B-B14F-4D97-AF65-F5344CB8AC3E}">
        <p14:creationId xmlns:p14="http://schemas.microsoft.com/office/powerpoint/2010/main" val="408255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Symantec Insight also uses the Global Intelligence Network</a:t>
            </a:r>
            <a:r>
              <a:rPr lang="en-US" altLang="en-US" baseline="0" dirty="0"/>
              <a:t> and</a:t>
            </a:r>
            <a:r>
              <a:rPr lang="en-US" altLang="en-US" dirty="0"/>
              <a:t> reputation security technology that tracks billions of files from millions of systems to put files in context, using their age, frequency, location and more to identify low-risk vs high-risk threats. Based on advanced data mining techniques, Insight seeks out changing encryption and mutating code. Because of the security expertise of our analytics, robust analytics and warehouse of contextual data, Symantec Insight can identify how common or rare a file is, how old it is, its security rating, and how it might be associated with malware. Through context, Insight can identify new or rapidly mutating threats as well as targeted attacks. </a:t>
            </a:r>
          </a:p>
          <a:p>
            <a:endParaRPr lang="en-US" altLang="en-US" dirty="0"/>
          </a:p>
          <a:p>
            <a:endParaRPr lang="en-US" altLang="en-US" dirty="0"/>
          </a:p>
          <a:p>
            <a:r>
              <a:rPr lang="en-US" altLang="en-US" dirty="0"/>
              <a:t>Insight separates files at risk from those that are safe, for faster and more accurate malware detection. Insight will boost the detection, performance, and accuracy of Symantec Endpoint Protection </a:t>
            </a: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ts val="600"/>
              </a:spcBef>
              <a:buSzPct val="25000"/>
              <a:buFont typeface="Calibri" panose="020F0502020204030204" pitchFamily="34" charset="0"/>
              <a:buChar char=" "/>
              <a:defRPr sz="1100">
                <a:solidFill>
                  <a:schemeClr val="tx1"/>
                </a:solidFill>
                <a:latin typeface="Calibri" panose="020F0502020204030204" pitchFamily="34" charset="0"/>
                <a:ea typeface="MS PGothic" panose="020B0600070205080204" pitchFamily="34" charset="-128"/>
              </a:defRPr>
            </a:lvl1pPr>
            <a:lvl2pPr marL="742950" indent="-285750" eaLnBrk="0" hangingPunct="0">
              <a:spcBef>
                <a:spcPts val="600"/>
              </a:spcBef>
              <a:buFont typeface="Arial" panose="020B0604020202020204" pitchFamily="34" charset="0"/>
              <a:buChar char="•"/>
              <a:defRPr sz="1000">
                <a:solidFill>
                  <a:schemeClr val="tx1"/>
                </a:solidFill>
                <a:latin typeface="Calibri" panose="020F0502020204030204" pitchFamily="34" charset="0"/>
                <a:ea typeface="MS PGothic" panose="020B0600070205080204" pitchFamily="34" charset="-128"/>
              </a:defRPr>
            </a:lvl2pPr>
            <a:lvl3pPr marL="1143000" indent="-228600" eaLnBrk="0" hangingPunct="0">
              <a:spcBef>
                <a:spcPts val="600"/>
              </a:spcBef>
              <a:buFont typeface="Arial" panose="020B0604020202020204" pitchFamily="34" charset="0"/>
              <a:buChar char="–"/>
              <a:defRPr sz="900">
                <a:solidFill>
                  <a:schemeClr val="tx1"/>
                </a:solidFill>
                <a:latin typeface="Calibri" panose="020F0502020204030204" pitchFamily="34" charset="0"/>
                <a:ea typeface="MS PGothic" panose="020B0600070205080204" pitchFamily="34" charset="-128"/>
              </a:defRPr>
            </a:lvl3pPr>
            <a:lvl4pPr marL="1600200" indent="-228600" eaLnBrk="0" hangingPunct="0">
              <a:spcBef>
                <a:spcPts val="600"/>
              </a:spcBef>
              <a:buFont typeface="Arial" panose="020B0604020202020204" pitchFamily="34" charset="0"/>
              <a:buChar char="•"/>
              <a:defRPr sz="900">
                <a:solidFill>
                  <a:schemeClr val="tx1"/>
                </a:solidFill>
                <a:latin typeface="Calibri" panose="020F0502020204030204" pitchFamily="34" charset="0"/>
                <a:ea typeface="MS PGothic" panose="020B0600070205080204" pitchFamily="34" charset="-128"/>
              </a:defRPr>
            </a:lvl4pPr>
            <a:lvl5pPr marL="2057400" indent="-228600" eaLnBrk="0" hangingPunct="0">
              <a:spcBef>
                <a:spcPts val="600"/>
              </a:spcBef>
              <a:buFont typeface="Arial" panose="020B0604020202020204" pitchFamily="34" charset="0"/>
              <a:buChar char="–"/>
              <a:defRPr sz="8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Font typeface="Arial" panose="020B0604020202020204" pitchFamily="34" charset="0"/>
              <a:buChar char="–"/>
              <a:defRPr sz="8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Font typeface="Arial" panose="020B0604020202020204" pitchFamily="34" charset="0"/>
              <a:buChar char="–"/>
              <a:defRPr sz="8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Font typeface="Arial" panose="020B0604020202020204" pitchFamily="34" charset="0"/>
              <a:buChar char="–"/>
              <a:defRPr sz="8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Font typeface="Arial" panose="020B0604020202020204" pitchFamily="34" charset="0"/>
              <a:buChar char="–"/>
              <a:defRPr sz="8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SzTx/>
              <a:buFontTx/>
              <a:buNone/>
            </a:pPr>
            <a:fld id="{5A57324A-381E-4B26-94FC-0DB788BA0CF9}" type="slidenum">
              <a:rPr lang="en-US" altLang="en-US" sz="900"/>
              <a:pPr eaLnBrk="1" hangingPunct="1">
                <a:spcBef>
                  <a:spcPct val="0"/>
                </a:spcBef>
                <a:buSzTx/>
                <a:buFontTx/>
                <a:buNone/>
              </a:pPr>
              <a:t>34</a:t>
            </a:fld>
            <a:endParaRPr lang="en-US" altLang="en-US" sz="900"/>
          </a:p>
        </p:txBody>
      </p:sp>
    </p:spTree>
    <p:extLst>
      <p:ext uri="{BB962C8B-B14F-4D97-AF65-F5344CB8AC3E}">
        <p14:creationId xmlns:p14="http://schemas.microsoft.com/office/powerpoint/2010/main" val="2382955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kern="1200" dirty="0">
                <a:solidFill>
                  <a:schemeClr val="tx1"/>
                </a:solidFill>
                <a:effectLst/>
                <a:latin typeface="+mn-lt"/>
                <a:ea typeface="+mn-ea"/>
                <a:cs typeface="+mn-cs"/>
              </a:rPr>
              <a:t>Attackers</a:t>
            </a:r>
            <a:r>
              <a:rPr lang="en-US" sz="1100" b="0" kern="1200" baseline="0" dirty="0">
                <a:solidFill>
                  <a:schemeClr val="tx1"/>
                </a:solidFill>
                <a:effectLst/>
                <a:latin typeface="+mn-lt"/>
                <a:ea typeface="+mn-ea"/>
                <a:cs typeface="+mn-cs"/>
              </a:rPr>
              <a:t> use sophisticated tactics to hide malware, hoping the endpoint protection solution won’t detect it until it’s too late.  The new Emulator </a:t>
            </a:r>
            <a:r>
              <a:rPr lang="en-US" sz="1100" kern="1200" dirty="0">
                <a:solidFill>
                  <a:schemeClr val="tx1"/>
                </a:solidFill>
                <a:effectLst/>
                <a:latin typeface="+mn-lt"/>
                <a:ea typeface="+mn-ea"/>
                <a:cs typeface="+mn-cs"/>
              </a:rPr>
              <a:t>foils</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malware’s attempts to evade detection, by using polymorphic custom packers, by unpacking in a virtual environment.   </a:t>
            </a:r>
          </a:p>
          <a:p>
            <a:endParaRPr lang="en-US" sz="1100" kern="1200" dirty="0">
              <a:solidFill>
                <a:schemeClr val="tx1"/>
              </a:solidFill>
              <a:effectLst/>
              <a:latin typeface="+mn-lt"/>
              <a:ea typeface="+mn-ea"/>
              <a:cs typeface="+mn-cs"/>
            </a:endParaRPr>
          </a:p>
          <a:p>
            <a:pPr marL="0" indent="0">
              <a:buFont typeface="Arial" panose="020B0604020202020204" pitchFamily="34" charset="0"/>
              <a:buNone/>
            </a:pP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The static data scanner</a:t>
            </a:r>
            <a:r>
              <a:rPr lang="en-US" sz="1100" kern="1200" baseline="0" dirty="0">
                <a:solidFill>
                  <a:schemeClr val="tx1"/>
                </a:solidFill>
                <a:effectLst/>
                <a:latin typeface="+mn-lt"/>
                <a:ea typeface="+mn-ea"/>
                <a:cs typeface="+mn-cs"/>
              </a:rPr>
              <a:t> r</a:t>
            </a:r>
            <a:r>
              <a:rPr lang="en-US" sz="1100" kern="1200" dirty="0">
                <a:solidFill>
                  <a:schemeClr val="tx1"/>
                </a:solidFill>
                <a:effectLst/>
                <a:latin typeface="+mn-lt"/>
                <a:ea typeface="+mn-ea"/>
                <a:cs typeface="+mn-cs"/>
              </a:rPr>
              <a:t>uns each file in a lightweight virtual machine to cause threats to reveal themselves improving our detection rates.  </a:t>
            </a:r>
          </a:p>
          <a:p>
            <a:pPr marL="0" indent="0">
              <a:buFont typeface="Arial" panose="020B0604020202020204" pitchFamily="34" charset="0"/>
              <a:buNone/>
            </a:pP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There</a:t>
            </a:r>
            <a:r>
              <a:rPr lang="en-US" sz="1100" kern="1200" baseline="0" dirty="0">
                <a:solidFill>
                  <a:schemeClr val="tx1"/>
                </a:solidFill>
                <a:effectLst/>
                <a:latin typeface="+mn-lt"/>
                <a:ea typeface="+mn-ea"/>
                <a:cs typeface="+mn-cs"/>
              </a:rPr>
              <a:t> is </a:t>
            </a:r>
            <a:r>
              <a:rPr lang="en-US" sz="1100" kern="1200" dirty="0">
                <a:solidFill>
                  <a:schemeClr val="tx1"/>
                </a:solidFill>
                <a:effectLst/>
                <a:latin typeface="+mn-lt"/>
                <a:ea typeface="+mn-ea"/>
                <a:cs typeface="+mn-cs"/>
              </a:rPr>
              <a:t>no performance over-head,</a:t>
            </a:r>
            <a:r>
              <a:rPr lang="en-US" sz="1100" kern="1200" baseline="0" dirty="0">
                <a:solidFill>
                  <a:schemeClr val="tx1"/>
                </a:solidFill>
                <a:effectLst/>
                <a:latin typeface="+mn-lt"/>
                <a:ea typeface="+mn-ea"/>
                <a:cs typeface="+mn-cs"/>
              </a:rPr>
              <a:t> the scan </a:t>
            </a:r>
            <a:r>
              <a:rPr lang="en-US" sz="1100" kern="1200" dirty="0">
                <a:solidFill>
                  <a:schemeClr val="tx1"/>
                </a:solidFill>
                <a:effectLst/>
                <a:latin typeface="+mn-lt"/>
                <a:ea typeface="+mn-ea"/>
                <a:cs typeface="+mn-cs"/>
              </a:rPr>
              <a:t>happens in milliseconds as a user opens the file, delivering faster scan time </a:t>
            </a:r>
            <a:r>
              <a:rPr lang="en-US" sz="1100" kern="1200" baseline="0" dirty="0">
                <a:solidFill>
                  <a:schemeClr val="tx1"/>
                </a:solidFill>
                <a:effectLst/>
                <a:latin typeface="+mn-lt"/>
                <a:ea typeface="+mn-ea"/>
                <a:cs typeface="+mn-cs"/>
              </a:rPr>
              <a:t>compared to our previous emulator.</a:t>
            </a:r>
            <a:endParaRPr lang="en-US" sz="1100" kern="1200" dirty="0">
              <a:solidFill>
                <a:schemeClr val="tx1"/>
              </a:solidFill>
              <a:effectLst/>
              <a:latin typeface="+mn-lt"/>
              <a:ea typeface="+mn-ea"/>
              <a:cs typeface="+mn-cs"/>
            </a:endParaRPr>
          </a:p>
          <a:p>
            <a:pPr marL="0" indent="0">
              <a:buFont typeface="Arial" panose="020B0604020202020204" pitchFamily="34" charset="0"/>
              <a:buNone/>
            </a:pPr>
            <a:endParaRPr lang="en-US" sz="1100" kern="1200" baseline="0" dirty="0">
              <a:solidFill>
                <a:schemeClr val="tx1"/>
              </a:solidFill>
              <a:effectLst/>
              <a:latin typeface="+mn-lt"/>
              <a:ea typeface="+mn-ea"/>
              <a:cs typeface="+mn-cs"/>
            </a:endParaRPr>
          </a:p>
          <a:p>
            <a:pPr marL="0" indent="0">
              <a:buFont typeface="Arial" panose="020B0604020202020204" pitchFamily="34" charset="0"/>
              <a:buNone/>
            </a:pPr>
            <a:r>
              <a:rPr lang="en-US" sz="1100" kern="1200" dirty="0">
                <a:solidFill>
                  <a:schemeClr val="tx1"/>
                </a:solidFill>
                <a:effectLst/>
                <a:latin typeface="+mn-lt"/>
                <a:ea typeface="+mn-ea"/>
                <a:cs typeface="+mn-cs"/>
              </a:rPr>
              <a:t>The</a:t>
            </a:r>
            <a:r>
              <a:rPr lang="en-US" sz="1100" kern="1200" baseline="0" dirty="0">
                <a:solidFill>
                  <a:schemeClr val="tx1"/>
                </a:solidFill>
                <a:effectLst/>
                <a:latin typeface="+mn-lt"/>
                <a:ea typeface="+mn-ea"/>
                <a:cs typeface="+mn-cs"/>
              </a:rPr>
              <a:t> combination of i</a:t>
            </a:r>
            <a:r>
              <a:rPr lang="en-US" sz="1100" kern="1200" dirty="0">
                <a:solidFill>
                  <a:schemeClr val="tx1"/>
                </a:solidFill>
                <a:effectLst/>
                <a:latin typeface="+mn-lt"/>
                <a:ea typeface="+mn-ea"/>
                <a:cs typeface="+mn-cs"/>
              </a:rPr>
              <a:t>mproved scan performance and detection rates result in better overall effectiveness</a:t>
            </a:r>
            <a:r>
              <a:rPr lang="en-US" sz="1100" kern="1200" baseline="0" dirty="0">
                <a:solidFill>
                  <a:schemeClr val="tx1"/>
                </a:solidFill>
                <a:effectLst/>
                <a:latin typeface="+mn-lt"/>
                <a:ea typeface="+mn-ea"/>
                <a:cs typeface="+mn-cs"/>
              </a:rPr>
              <a:t> in SEP 14.</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C72D9AE-7182-4680-8F79-479C4181FF08}" type="slidenum">
              <a:rPr lang="en-US" smtClean="0"/>
              <a:pPr/>
              <a:t>35</a:t>
            </a:fld>
            <a:endParaRPr lang="en-US" dirty="0"/>
          </a:p>
        </p:txBody>
      </p:sp>
    </p:spTree>
    <p:extLst>
      <p:ext uri="{BB962C8B-B14F-4D97-AF65-F5344CB8AC3E}">
        <p14:creationId xmlns:p14="http://schemas.microsoft.com/office/powerpoint/2010/main" val="4058172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36</a:t>
            </a:fld>
            <a:endParaRPr lang="en-US" dirty="0"/>
          </a:p>
        </p:txBody>
      </p:sp>
    </p:spTree>
    <p:extLst>
      <p:ext uri="{BB962C8B-B14F-4D97-AF65-F5344CB8AC3E}">
        <p14:creationId xmlns:p14="http://schemas.microsoft.com/office/powerpoint/2010/main" val="2498423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Symantec Sans" panose="02000503080000020004"/>
                <a:ea typeface="ＭＳ Ｐゴシック" charset="0"/>
                <a:cs typeface="ＭＳ Ｐゴシック" charset="0"/>
              </a:rPr>
              <a:t>Grey Activity Detection - Whereas in the past, SEP would determine if a file is good or bad, now it delivers enhanced visibility into suspicious files too, so that the security team can take immediate action in the easy-to-use workflow to properly whitelist and blacklist accordingly.</a:t>
            </a:r>
            <a:endParaRPr lang="en-US" sz="1100" kern="1200" dirty="0">
              <a:solidFill>
                <a:schemeClr val="tx1"/>
              </a:solidFill>
              <a:effectLst/>
              <a:latin typeface="Symantec Sans" panose="02000503080000020004"/>
              <a:ea typeface="ＭＳ Ｐゴシック" charset="0"/>
              <a:cs typeface="ＭＳ Ｐゴシック" charset="0"/>
            </a:endParaRPr>
          </a:p>
          <a:p>
            <a:pPr lvl="1"/>
            <a:r>
              <a:rPr lang="en-US" sz="1200" kern="1200" dirty="0">
                <a:solidFill>
                  <a:schemeClr val="tx1"/>
                </a:solidFill>
                <a:effectLst/>
                <a:latin typeface="Symantec Sans" panose="02000503080000020004"/>
                <a:ea typeface="ＭＳ Ｐゴシック" charset="0"/>
                <a:cs typeface="+mn-cs"/>
              </a:rPr>
              <a:t>Use Advanced Machine Learning, Behavioral Analysis, and Reputation Analysis to identify the suspicious files</a:t>
            </a:r>
            <a:endParaRPr lang="en-US" sz="1100" kern="1200" dirty="0">
              <a:solidFill>
                <a:schemeClr val="tx1"/>
              </a:solidFill>
              <a:effectLst/>
              <a:latin typeface="Symantec Sans" panose="02000503080000020004"/>
              <a:ea typeface="ＭＳ Ｐゴシック" charset="0"/>
              <a:cs typeface="+mn-cs"/>
            </a:endParaRPr>
          </a:p>
          <a:p>
            <a:pPr lvl="1"/>
            <a:r>
              <a:rPr lang="en-US" sz="1200" kern="1200" dirty="0">
                <a:solidFill>
                  <a:schemeClr val="tx1"/>
                </a:solidFill>
                <a:effectLst/>
                <a:latin typeface="Symantec Sans" panose="02000503080000020004"/>
                <a:ea typeface="ＭＳ Ｐゴシック" charset="0"/>
                <a:cs typeface="+mn-cs"/>
              </a:rPr>
              <a:t>Classify files by risk and prioritize remediation (including whitelisting and blacklisting)</a:t>
            </a:r>
            <a:endParaRPr lang="en-US" sz="1100" kern="1200" dirty="0">
              <a:solidFill>
                <a:schemeClr val="tx1"/>
              </a:solidFill>
              <a:effectLst/>
              <a:latin typeface="Symantec Sans" panose="02000503080000020004"/>
              <a:ea typeface="ＭＳ Ｐゴシック" charset="0"/>
              <a:cs typeface="+mn-cs"/>
            </a:endParaRPr>
          </a:p>
          <a:p>
            <a:pPr lvl="1"/>
            <a:r>
              <a:rPr lang="en-US" sz="1200" kern="1200" dirty="0">
                <a:solidFill>
                  <a:schemeClr val="tx1"/>
                </a:solidFill>
                <a:effectLst/>
                <a:latin typeface="Symantec Sans" panose="02000503080000020004"/>
                <a:ea typeface="ＭＳ Ｐゴシック" charset="0"/>
                <a:cs typeface="+mn-cs"/>
              </a:rPr>
              <a:t>Make informed policy decisions to reduce risk and attack surface</a:t>
            </a:r>
            <a:endParaRPr lang="en-US" sz="1100" kern="1200" dirty="0">
              <a:solidFill>
                <a:schemeClr val="tx1"/>
              </a:solidFill>
              <a:effectLst/>
              <a:latin typeface="Symantec Sans" panose="02000503080000020004"/>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37</a:t>
            </a:fld>
            <a:endParaRPr lang="en-US" dirty="0"/>
          </a:p>
        </p:txBody>
      </p:sp>
    </p:spTree>
    <p:extLst>
      <p:ext uri="{BB962C8B-B14F-4D97-AF65-F5344CB8AC3E}">
        <p14:creationId xmlns:p14="http://schemas.microsoft.com/office/powerpoint/2010/main" val="2531007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374650"/>
            <a:ext cx="4497388" cy="2530475"/>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Symantec Sans" panose="02000503080000020004"/>
                <a:ea typeface="ＭＳ Ｐゴシック" charset="0"/>
                <a:cs typeface="ＭＳ Ｐゴシック" charset="0"/>
              </a:rPr>
              <a:t>Separate sliders (can be configured at different settings) for blocking and monitoring allow security teams to easily see more and block appropriately.</a:t>
            </a:r>
          </a:p>
          <a:p>
            <a:pPr lvl="0"/>
            <a:r>
              <a:rPr lang="en-US" sz="1200" kern="1200" dirty="0">
                <a:solidFill>
                  <a:schemeClr val="tx1"/>
                </a:solidFill>
                <a:effectLst/>
                <a:latin typeface="Symantec Sans" panose="02000503080000020004"/>
                <a:ea typeface="ＭＳ Ｐゴシック" charset="0"/>
                <a:cs typeface="ＭＳ Ｐゴシック" charset="0"/>
              </a:rPr>
              <a:t>Integrated workflow to block more threats</a:t>
            </a:r>
          </a:p>
          <a:p>
            <a:pPr lvl="0"/>
            <a:r>
              <a:rPr lang="en-US" sz="1200" kern="1200" dirty="0">
                <a:solidFill>
                  <a:schemeClr val="tx1"/>
                </a:solidFill>
                <a:effectLst/>
                <a:latin typeface="Symantec Sans" panose="02000503080000020004"/>
                <a:ea typeface="ＭＳ Ｐゴシック" charset="0"/>
                <a:cs typeface="ＭＳ Ｐゴシック" charset="0"/>
              </a:rPr>
              <a:t>Review list of suspicious files</a:t>
            </a:r>
          </a:p>
          <a:p>
            <a:pPr lvl="0"/>
            <a:r>
              <a:rPr lang="en-US" sz="1200" kern="1200" dirty="0">
                <a:solidFill>
                  <a:schemeClr val="tx1"/>
                </a:solidFill>
                <a:effectLst/>
                <a:latin typeface="Symantec Sans" panose="02000503080000020004"/>
                <a:ea typeface="ＭＳ Ｐゴシック" charset="0"/>
                <a:cs typeface="ＭＳ Ｐゴシック" charset="0"/>
              </a:rPr>
              <a:t>Whitelist potential false positives and blacklist true positives</a:t>
            </a:r>
          </a:p>
          <a:p>
            <a:pPr lvl="0"/>
            <a:r>
              <a:rPr lang="en-US" sz="1200" kern="1200" dirty="0">
                <a:solidFill>
                  <a:schemeClr val="tx1"/>
                </a:solidFill>
                <a:effectLst/>
                <a:latin typeface="Symantec Sans" panose="02000503080000020004"/>
                <a:ea typeface="ＭＳ Ｐゴシック" charset="0"/>
                <a:cs typeface="ＭＳ Ｐゴシック" charset="0"/>
              </a:rPr>
              <a:t>Set suitable protection (blocking) threshold</a:t>
            </a:r>
          </a:p>
          <a:p>
            <a:pPr lvl="0"/>
            <a:r>
              <a:rPr lang="en-US" sz="1200" kern="1200" dirty="0">
                <a:solidFill>
                  <a:schemeClr val="tx1"/>
                </a:solidFill>
                <a:effectLst/>
                <a:latin typeface="Symantec Sans" panose="02000503080000020004"/>
                <a:ea typeface="ＭＳ Ｐゴシック" charset="0"/>
                <a:cs typeface="ＭＳ Ｐゴシック" charset="0"/>
              </a:rPr>
              <a:t>Apply to individual groups (of devices) or globally</a:t>
            </a:r>
          </a:p>
          <a:p>
            <a:endParaRPr lang="en-US" dirty="0"/>
          </a:p>
        </p:txBody>
      </p:sp>
      <p:sp>
        <p:nvSpPr>
          <p:cNvPr id="4" name="Slide Number Placeholder 3"/>
          <p:cNvSpPr>
            <a:spLocks noGrp="1"/>
          </p:cNvSpPr>
          <p:nvPr>
            <p:ph type="sldNum" sz="quarter" idx="10"/>
          </p:nvPr>
        </p:nvSpPr>
        <p:spPr/>
        <p:txBody>
          <a:bodyPr/>
          <a:lstStyle/>
          <a:p>
            <a:fld id="{118F8C85-367F-E842-824A-B7493F051957}" type="slidenum">
              <a:rPr lang="en-US" smtClean="0"/>
              <a:t>38</a:t>
            </a:fld>
            <a:endParaRPr lang="en-US"/>
          </a:p>
        </p:txBody>
      </p:sp>
    </p:spTree>
    <p:extLst>
      <p:ext uri="{BB962C8B-B14F-4D97-AF65-F5344CB8AC3E}">
        <p14:creationId xmlns:p14="http://schemas.microsoft.com/office/powerpoint/2010/main" val="4100318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ymantec Sans" panose="02000503080000020004"/>
                <a:ea typeface="ＭＳ Ｐゴシック" charset="0"/>
                <a:cs typeface="ＭＳ Ｐゴシック" charset="0"/>
              </a:rPr>
              <a:t>SEP 14 default is at level 2 for blocking; opportunity to block and see more in 14.1 up to level 5</a:t>
            </a:r>
            <a:r>
              <a:rPr lang="en-US" dirty="0">
                <a:effectLst/>
              </a:rPr>
              <a:t> </a:t>
            </a:r>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39</a:t>
            </a:fld>
            <a:endParaRPr lang="en-US" dirty="0"/>
          </a:p>
        </p:txBody>
      </p:sp>
    </p:spTree>
    <p:extLst>
      <p:ext uri="{BB962C8B-B14F-4D97-AF65-F5344CB8AC3E}">
        <p14:creationId xmlns:p14="http://schemas.microsoft.com/office/powerpoint/2010/main" val="2828795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ymantec Sans" panose="02000503080000020004"/>
                <a:ea typeface="ＭＳ Ｐゴシック" charset="0"/>
                <a:cs typeface="ＭＳ Ｐゴシック" charset="0"/>
              </a:rPr>
              <a:t>Even with less frequent updates, security teams can maintain the same security efficacy by turning up the protections on the blocking and monitoring sliders.</a:t>
            </a:r>
            <a:r>
              <a:rPr lang="en-US" dirty="0">
                <a:effectLst/>
              </a:rPr>
              <a:t> </a:t>
            </a:r>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40</a:t>
            </a:fld>
            <a:endParaRPr lang="en-US" dirty="0"/>
          </a:p>
        </p:txBody>
      </p:sp>
    </p:spTree>
    <p:extLst>
      <p:ext uri="{BB962C8B-B14F-4D97-AF65-F5344CB8AC3E}">
        <p14:creationId xmlns:p14="http://schemas.microsoft.com/office/powerpoint/2010/main" val="3863049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41</a:t>
            </a:fld>
            <a:endParaRPr lang="en-US" dirty="0"/>
          </a:p>
        </p:txBody>
      </p:sp>
    </p:spTree>
    <p:extLst>
      <p:ext uri="{BB962C8B-B14F-4D97-AF65-F5344CB8AC3E}">
        <p14:creationId xmlns:p14="http://schemas.microsoft.com/office/powerpoint/2010/main" val="154825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Symantec Sans" panose="02000503080000020004"/>
                <a:ea typeface="ＭＳ Ｐゴシック" charset="0"/>
                <a:cs typeface="ＭＳ Ｐゴシック" charset="0"/>
              </a:rPr>
              <a:t>- The Symantec approach provides a complete endpoint security solution that secures the Enterprise and its mobile workforce across traditional and modern OS devices over any network and from any location.  </a:t>
            </a:r>
          </a:p>
          <a:p>
            <a:r>
              <a:rPr lang="en-US" sz="1200" kern="1200" dirty="0">
                <a:solidFill>
                  <a:schemeClr val="tx1"/>
                </a:solidFill>
                <a:effectLst/>
                <a:latin typeface="Symantec Sans" panose="02000503080000020004"/>
                <a:ea typeface="ＭＳ Ｐゴシック" charset="0"/>
                <a:cs typeface="ＭＳ Ｐゴシック" charset="0"/>
              </a:rPr>
              <a:t>- Multiple layers of endpoint security technologies result in industry-leading efficacy against emerging threats. </a:t>
            </a:r>
          </a:p>
          <a:p>
            <a:r>
              <a:rPr lang="en-US" sz="1200" kern="1200" dirty="0">
                <a:solidFill>
                  <a:schemeClr val="tx1"/>
                </a:solidFill>
                <a:effectLst/>
                <a:latin typeface="Symantec Sans" panose="02000503080000020004"/>
                <a:ea typeface="ＭＳ Ｐゴシック" charset="0"/>
                <a:cs typeface="ＭＳ Ｐゴシック" charset="0"/>
              </a:rPr>
              <a:t>- And the Symantec endpoint is integrated into a larger cyber defense platform covering web and email security, threat analytics, security orchestration and automation.  </a:t>
            </a:r>
          </a:p>
          <a:p>
            <a:r>
              <a:rPr lang="en-US" sz="1200" kern="1200" dirty="0">
                <a:solidFill>
                  <a:schemeClr val="tx1"/>
                </a:solidFill>
                <a:effectLst/>
                <a:latin typeface="Symantec Sans" panose="02000503080000020004"/>
                <a:ea typeface="ＭＳ Ｐゴシック" charset="0"/>
                <a:cs typeface="ＭＳ Ｐゴシック" charset="0"/>
              </a:rPr>
              <a:t>- Symantec's single agent architecture and hybrid management capabilities support operational efficiency and a lower total cost of ownership.</a:t>
            </a:r>
          </a:p>
          <a:p>
            <a:br>
              <a:rPr lang="en-US" sz="1200" kern="1200" dirty="0">
                <a:solidFill>
                  <a:schemeClr val="tx1"/>
                </a:solidFill>
                <a:effectLst/>
                <a:latin typeface="Symantec Sans" panose="02000503080000020004"/>
                <a:ea typeface="ＭＳ Ｐゴシック" charset="0"/>
                <a:cs typeface="ＭＳ Ｐゴシック" charset="0"/>
              </a:rPr>
            </a:br>
            <a:endParaRPr lang="en-US" sz="1200" kern="1200" dirty="0">
              <a:solidFill>
                <a:schemeClr val="tx1"/>
              </a:solidFill>
              <a:effectLst/>
              <a:latin typeface="Symantec Sans" panose="02000503080000020004"/>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7C6722AC-2B8A-42ED-AF17-085B0B9231C8}"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548587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42</a:t>
            </a:fld>
            <a:endParaRPr lang="en-US"/>
          </a:p>
        </p:txBody>
      </p:sp>
    </p:spTree>
    <p:extLst>
      <p:ext uri="{BB962C8B-B14F-4D97-AF65-F5344CB8AC3E}">
        <p14:creationId xmlns:p14="http://schemas.microsoft.com/office/powerpoint/2010/main" val="2117069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936625" y="284163"/>
            <a:ext cx="4984750" cy="280511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Symantec Sans" panose="02000503080000020004"/>
                <a:ea typeface="ＭＳ Ｐゴシック" charset="0"/>
                <a:cs typeface="ＭＳ Ｐゴシック" charset="0"/>
              </a:rPr>
              <a:t>SEP 14 helps address performance issues that could result in Help Desk calls with new Intelligent Threat Cloud. To do so we now have Intelligent Threat Cloud.  It uses patented real-time cloud lookup, which delivers faster scanning times with advanced design techniques, like pipelining , trust propagation, and batched queries to provide the most up to date protection.  What happens if we can’t connect to the cloud?  We have a fairly definitive verdict already at the endpoint, so if we can’t corroborate it, we convict it. The fact that we can quickly lookup signatures in the cloud means that we don’t need to keep all the definitions on the endpoint, so definition file updates can focus on the newest threat information.  This reduces the frequency and size, of our signature definition files, which in turn lowers network usage and increases performance. </a:t>
            </a:r>
          </a:p>
          <a:p>
            <a:r>
              <a:rPr lang="en-US" sz="1200" kern="1200" dirty="0">
                <a:solidFill>
                  <a:schemeClr val="tx1"/>
                </a:solidFill>
                <a:effectLst/>
                <a:latin typeface="Symantec Sans" panose="02000503080000020004"/>
                <a:ea typeface="ＭＳ Ｐゴシック" charset="0"/>
                <a:cs typeface="ＭＳ Ｐゴシック" charset="0"/>
              </a:rPr>
              <a:t> </a:t>
            </a:r>
          </a:p>
          <a:p>
            <a:r>
              <a:rPr lang="en-US" sz="1200" kern="1200" dirty="0">
                <a:solidFill>
                  <a:schemeClr val="tx1"/>
                </a:solidFill>
                <a:effectLst/>
                <a:latin typeface="Symantec Sans" panose="02000503080000020004"/>
                <a:ea typeface="ＭＳ Ｐゴシック" charset="0"/>
                <a:cs typeface="ＭＳ Ｐゴシック" charset="0"/>
              </a:rPr>
              <a:t>In addition, low bandwidth mode reduces content updates to once a week for minimal impact to end user and endpoints without sacrificing security efficacy.</a:t>
            </a:r>
            <a:r>
              <a:rPr lang="en-US" dirty="0">
                <a:effectLst/>
              </a:rPr>
              <a:t> </a:t>
            </a:r>
            <a:endParaRPr lang="en-US" dirty="0"/>
          </a:p>
        </p:txBody>
      </p:sp>
      <p:sp>
        <p:nvSpPr>
          <p:cNvPr id="276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AA521C3-5BB6-4411-A81F-555C8E1EDEAA}" type="slidenum">
              <a:rPr lang="en-US" altLang="en-US"/>
              <a:pPr/>
              <a:t>43</a:t>
            </a:fld>
            <a:endParaRPr lang="en-US" altLang="en-US" dirty="0"/>
          </a:p>
        </p:txBody>
      </p:sp>
    </p:spTree>
    <p:extLst>
      <p:ext uri="{BB962C8B-B14F-4D97-AF65-F5344CB8AC3E}">
        <p14:creationId xmlns:p14="http://schemas.microsoft.com/office/powerpoint/2010/main" val="988330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44</a:t>
            </a:fld>
            <a:endParaRPr lang="en-US" dirty="0"/>
          </a:p>
        </p:txBody>
      </p:sp>
    </p:spTree>
    <p:extLst>
      <p:ext uri="{BB962C8B-B14F-4D97-AF65-F5344CB8AC3E}">
        <p14:creationId xmlns:p14="http://schemas.microsoft.com/office/powerpoint/2010/main" val="889420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Symantec Sans" panose="02000503080000020004"/>
                <a:ea typeface="ＭＳ Ｐゴシック" charset="0"/>
                <a:cs typeface="ＭＳ Ｐゴシック" charset="0"/>
              </a:rPr>
              <a:t>SEP 14 integrates with Symantec Content Analysis to provide rapid endpoint remediation of malicious content that originated from Symantec Messaging Gateway and </a:t>
            </a:r>
            <a:r>
              <a:rPr lang="en-US" sz="1200" kern="1200" dirty="0" err="1">
                <a:solidFill>
                  <a:schemeClr val="tx1"/>
                </a:solidFill>
                <a:effectLst/>
                <a:latin typeface="Symantec Sans" panose="02000503080000020004"/>
                <a:ea typeface="ＭＳ Ｐゴシック" charset="0"/>
                <a:cs typeface="ＭＳ Ｐゴシック" charset="0"/>
              </a:rPr>
              <a:t>ProxySG</a:t>
            </a:r>
            <a:r>
              <a:rPr lang="en-US" sz="1200" kern="1200" dirty="0">
                <a:solidFill>
                  <a:schemeClr val="tx1"/>
                </a:solidFill>
                <a:effectLst/>
                <a:latin typeface="Symantec Sans" panose="02000503080000020004"/>
                <a:ea typeface="ＭＳ Ｐゴシック" charset="0"/>
                <a:cs typeface="ＭＳ Ｐゴシック" charset="0"/>
              </a:rPr>
              <a:t> channels. With a single click, you can blacklist and delete malware on SEP endpoints. Finally, Symantec’s Global Intelligence Network is updated with the IOC information.</a:t>
            </a:r>
          </a:p>
          <a:p>
            <a:pPr lvl="0"/>
            <a:r>
              <a:rPr lang="en-US" sz="1200" kern="1200" dirty="0">
                <a:solidFill>
                  <a:schemeClr val="tx1"/>
                </a:solidFill>
                <a:effectLst/>
                <a:latin typeface="Symantec Sans" panose="02000503080000020004"/>
                <a:ea typeface="ＭＳ Ｐゴシック" charset="0"/>
                <a:cs typeface="ＭＳ Ｐゴシック" charset="0"/>
              </a:rPr>
              <a:t>SEP/WSS integration</a:t>
            </a:r>
          </a:p>
          <a:p>
            <a:endParaRPr lang="en-US" b="1" dirty="0">
              <a:latin typeface="Symantec Sans" panose="02000503080000020004"/>
              <a:ea typeface="Calibri" panose="020F0502020204030204" pitchFamily="34" charset="0"/>
              <a:cs typeface="Calibri" panose="020F0502020204030204" pitchFamily="34" charset="0"/>
            </a:endParaRPr>
          </a:p>
          <a:p>
            <a:endParaRPr lang="en-US" b="1" dirty="0">
              <a:latin typeface="Symantec Sans" panose="02000503080000020004"/>
              <a:ea typeface="Calibri" panose="020F0502020204030204" pitchFamily="34" charset="0"/>
              <a:cs typeface="Calibri" panose="020F0502020204030204" pitchFamily="34" charset="0"/>
            </a:endParaRPr>
          </a:p>
          <a:p>
            <a:r>
              <a:rPr lang="en-US" b="1" dirty="0">
                <a:latin typeface="Symantec Sans" panose="02000503080000020004"/>
                <a:ea typeface="Calibri" panose="020F0502020204030204" pitchFamily="34" charset="0"/>
                <a:cs typeface="Calibri" panose="020F0502020204030204" pitchFamily="34" charset="0"/>
              </a:rPr>
              <a:t>Blocks targeted attacks </a:t>
            </a:r>
            <a:r>
              <a:rPr lang="en-US" dirty="0">
                <a:latin typeface="Symantec Sans" panose="02000503080000020004"/>
                <a:ea typeface="Calibri" panose="020F0502020204030204" pitchFamily="34" charset="0"/>
                <a:cs typeface="Calibri" panose="020F0502020204030204" pitchFamily="34" charset="0"/>
              </a:rPr>
              <a:t>using advanced detection technologies </a:t>
            </a:r>
          </a:p>
          <a:p>
            <a:r>
              <a:rPr lang="en-US" dirty="0">
                <a:latin typeface="Symantec Sans" panose="02000503080000020004"/>
                <a:ea typeface="Calibri" panose="020F0502020204030204" pitchFamily="34" charset="0"/>
                <a:cs typeface="Calibri" panose="020F0502020204030204" pitchFamily="34" charset="0"/>
              </a:rPr>
              <a:t>- static, dynamic &amp; behavior analysis</a:t>
            </a:r>
            <a:endParaRPr lang="en-US" dirty="0">
              <a:latin typeface="Symantec Sans" panose="02000503080000020004"/>
            </a:endParaRPr>
          </a:p>
          <a:p>
            <a:endParaRPr lang="en-US" dirty="0">
              <a:latin typeface="Symantec Sans" panose="02000503080000020004" pitchFamily="50" charset="0"/>
            </a:endParaRPr>
          </a:p>
          <a:p>
            <a:r>
              <a:rPr lang="en-US" b="1" dirty="0">
                <a:latin typeface="Symantec Sans" panose="02000503080000020004" pitchFamily="50" charset="0"/>
              </a:rPr>
              <a:t>Provides rich threat intelligence </a:t>
            </a:r>
            <a:r>
              <a:rPr lang="en-US" dirty="0">
                <a:latin typeface="Symantec Sans" panose="02000503080000020004" pitchFamily="50" charset="0"/>
              </a:rPr>
              <a:t>including key malicious indicators, event timeline &amp; threat risk score</a:t>
            </a:r>
          </a:p>
          <a:p>
            <a:endParaRPr lang="en-US" dirty="0">
              <a:latin typeface="Symantec Sans" panose="02000503080000020004" pitchFamily="50" charset="0"/>
            </a:endParaRPr>
          </a:p>
          <a:p>
            <a:r>
              <a:rPr lang="en-US" b="1" dirty="0">
                <a:latin typeface="Symantec Sans" panose="02000503080000020004" pitchFamily="50" charset="0"/>
              </a:rPr>
              <a:t>Complete Cyber Defense Platform </a:t>
            </a:r>
            <a:r>
              <a:rPr lang="en-US" dirty="0">
                <a:latin typeface="Symantec Sans" panose="02000503080000020004" pitchFamily="50" charset="0"/>
              </a:rPr>
              <a:t>protects mail, web &amp; endpoint channels</a:t>
            </a:r>
          </a:p>
          <a:p>
            <a:endParaRPr lang="en-US" b="1" i="1" dirty="0">
              <a:latin typeface="Symantec Sans" charset="0"/>
              <a:ea typeface="Symantec Sans" charset="0"/>
              <a:cs typeface="Symantec Sans" charset="0"/>
            </a:endParaRPr>
          </a:p>
          <a:p>
            <a:r>
              <a:rPr lang="en-US" b="1" dirty="0">
                <a:latin typeface="Symantec Sans" charset="0"/>
                <a:ea typeface="Symantec Sans" charset="0"/>
                <a:cs typeface="Symantec Sans" charset="0"/>
              </a:rPr>
              <a:t>Rapid Remediation</a:t>
            </a:r>
            <a:r>
              <a:rPr lang="en-US" b="1" i="1" dirty="0">
                <a:latin typeface="Symantec Sans" charset="0"/>
                <a:ea typeface="Symantec Sans" charset="0"/>
                <a:cs typeface="Symantec Sans" charset="0"/>
              </a:rPr>
              <a:t>: </a:t>
            </a:r>
            <a:r>
              <a:rPr lang="en-US" dirty="0">
                <a:latin typeface="Symantec Sans" charset="0"/>
                <a:ea typeface="Symantec Sans" charset="0"/>
                <a:cs typeface="Symantec Sans" charset="0"/>
              </a:rPr>
              <a:t>Perform single-click remediation (blacklist, delete malware) of threats on endpoints</a:t>
            </a:r>
            <a:endParaRPr lang="en-US" b="1" i="1" dirty="0">
              <a:latin typeface="Symantec Sans" charset="0"/>
              <a:ea typeface="Symantec Sans" charset="0"/>
              <a:cs typeface="Symantec Sans" charset="0"/>
            </a:endParaRPr>
          </a:p>
          <a:p>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46</a:t>
            </a:fld>
            <a:endParaRPr lang="en-US" dirty="0"/>
          </a:p>
        </p:txBody>
      </p:sp>
    </p:spTree>
    <p:extLst>
      <p:ext uri="{BB962C8B-B14F-4D97-AF65-F5344CB8AC3E}">
        <p14:creationId xmlns:p14="http://schemas.microsoft.com/office/powerpoint/2010/main" val="4069840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47</a:t>
            </a:fld>
            <a:endParaRPr lang="en-US" dirty="0"/>
          </a:p>
        </p:txBody>
      </p:sp>
    </p:spTree>
    <p:extLst>
      <p:ext uri="{BB962C8B-B14F-4D97-AF65-F5344CB8AC3E}">
        <p14:creationId xmlns:p14="http://schemas.microsoft.com/office/powerpoint/2010/main" val="3508176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fontScale="77500" lnSpcReduction="20000"/>
          </a:bodyPr>
          <a:lstStyle/>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Symantec Advanced Threat Protection: Endpoint is the EDR solution integrated with SEP and can be ready-to use within an hour. </a:t>
            </a:r>
            <a:br>
              <a:rPr lang="en-US" sz="1200" kern="1200" dirty="0">
                <a:solidFill>
                  <a:schemeClr val="tx1"/>
                </a:solidFill>
                <a:effectLst/>
                <a:latin typeface="Symantec Sans" panose="02000503080000020004"/>
                <a:ea typeface="ＭＳ Ｐゴシック" charset="0"/>
                <a:cs typeface="ＭＳ Ｐゴシック" charset="0"/>
              </a:rPr>
            </a:br>
            <a:r>
              <a:rPr lang="en-US" sz="1200" kern="1200" dirty="0">
                <a:solidFill>
                  <a:schemeClr val="tx1"/>
                </a:solidFill>
                <a:effectLst/>
                <a:latin typeface="Symantec Sans" panose="02000503080000020004"/>
                <a:ea typeface="ＭＳ Ｐゴシック" charset="0"/>
                <a:cs typeface="ＭＳ Ｐゴシック" charset="0"/>
              </a:rPr>
              <a:t>It exposes advanced attacks with precision machine learning and global threat intelligence minimizing false positives and helps ensure high levels of productivity for security teams.  </a:t>
            </a:r>
            <a:br>
              <a:rPr lang="en-US" sz="1200" kern="1200" dirty="0">
                <a:solidFill>
                  <a:schemeClr val="tx1"/>
                </a:solidFill>
                <a:effectLst/>
                <a:latin typeface="Symantec Sans" panose="02000503080000020004"/>
                <a:ea typeface="ＭＳ Ｐゴシック" charset="0"/>
                <a:cs typeface="ＭＳ Ｐゴシック" charset="0"/>
              </a:rPr>
            </a:br>
            <a:r>
              <a:rPr lang="en-US" sz="1200" kern="1200" dirty="0">
                <a:solidFill>
                  <a:schemeClr val="tx1"/>
                </a:solidFill>
                <a:effectLst/>
                <a:latin typeface="Symantec Sans" panose="02000503080000020004"/>
                <a:ea typeface="ＭＳ Ｐゴシック" charset="0"/>
                <a:cs typeface="ＭＳ Ｐゴシック" charset="0"/>
              </a:rPr>
              <a:t>ATP: Endpoint’s EDR capabilities allow incident responders to quickly search, identify and contain all impacted endpoints while investigating threats using a choice of on-premises and cloud-based sandboxing. </a:t>
            </a:r>
          </a:p>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In addition, continuous recording of system activity supports full endpoint visibility and real-time queries. ATP: Endpoint utilizes behavior analytics to detect file-less attacks such as memory based and malicious power shell execution. </a:t>
            </a:r>
          </a:p>
          <a:p>
            <a:pPr marL="0" marR="0" indent="0" algn="l" defTabSz="45707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Use case</a:t>
            </a:r>
            <a:r>
              <a:rPr lang="en-US" sz="1200" kern="1200" baseline="0" dirty="0">
                <a:solidFill>
                  <a:schemeClr val="tx1"/>
                </a:solidFill>
                <a:effectLst/>
                <a:latin typeface="Symantec Sans" panose="02000503080000020004"/>
                <a:ea typeface="ＭＳ Ｐゴシック" charset="0"/>
                <a:cs typeface="ＭＳ Ｐゴシック" charset="0"/>
              </a:rPr>
              <a:t> #1</a:t>
            </a: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lvl="0" indent="-171450" algn="l" defTabSz="45707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Records critical system activity including file operations, registry key changes, process activity, load point changes and user login and logoff</a:t>
            </a:r>
          </a:p>
          <a:p>
            <a:pPr lvl="0"/>
            <a:r>
              <a:rPr lang="en-US" sz="1200" kern="1200" dirty="0">
                <a:solidFill>
                  <a:schemeClr val="tx1"/>
                </a:solidFill>
                <a:effectLst/>
                <a:latin typeface="Symantec Sans" panose="02000503080000020004"/>
                <a:ea typeface="ＭＳ Ｐゴシック" charset="0"/>
                <a:cs typeface="ＭＳ Ｐゴシック" charset="0"/>
              </a:rPr>
              <a:t>-  Search EDR database and endpoints directly</a:t>
            </a:r>
          </a:p>
          <a:p>
            <a:pPr marL="171450" lvl="0" indent="-171450">
              <a:buFontTx/>
              <a:buChar char="-"/>
            </a:pPr>
            <a:r>
              <a:rPr lang="en-US" sz="1200" kern="1200" dirty="0">
                <a:solidFill>
                  <a:schemeClr val="tx1"/>
                </a:solidFill>
                <a:effectLst/>
                <a:latin typeface="Symantec Sans" panose="02000503080000020004"/>
                <a:ea typeface="ＭＳ Ｐゴシック" charset="0"/>
                <a:cs typeface="ＭＳ Ｐゴシック" charset="0"/>
              </a:rPr>
              <a:t>Incident investigators can quickly filter for specific attributes, identify uncommon values and pivot to relevant entity page</a:t>
            </a:r>
          </a:p>
          <a:p>
            <a:pPr marL="171450" lvl="0" indent="-171450">
              <a:buFontTx/>
              <a:buChar char="-"/>
            </a:pPr>
            <a:endParaRPr lang="en-US" sz="1200" kern="1200" dirty="0">
              <a:solidFill>
                <a:schemeClr val="tx1"/>
              </a:solidFill>
              <a:effectLst/>
              <a:latin typeface="Symantec Sans" panose="02000503080000020004"/>
              <a:ea typeface="ＭＳ Ｐゴシック" charset="0"/>
              <a:cs typeface="ＭＳ Ｐゴシック" charset="0"/>
            </a:endParaRPr>
          </a:p>
          <a:p>
            <a:pPr marL="0" lvl="0" indent="0">
              <a:buFontTx/>
              <a:buNone/>
            </a:pPr>
            <a:r>
              <a:rPr lang="en-US" sz="1200" kern="1200" dirty="0">
                <a:solidFill>
                  <a:schemeClr val="tx1"/>
                </a:solidFill>
                <a:effectLst/>
                <a:latin typeface="Symantec Sans" panose="02000503080000020004"/>
                <a:ea typeface="ＭＳ Ｐゴシック" charset="0"/>
                <a:cs typeface="ＭＳ Ｐゴシック" charset="0"/>
              </a:rPr>
              <a:t>Use</a:t>
            </a:r>
            <a:r>
              <a:rPr lang="en-US" sz="1200" kern="1200" baseline="0" dirty="0">
                <a:solidFill>
                  <a:schemeClr val="tx1"/>
                </a:solidFill>
                <a:effectLst/>
                <a:latin typeface="Symantec Sans" panose="02000503080000020004"/>
                <a:ea typeface="ＭＳ Ｐゴシック" charset="0"/>
                <a:cs typeface="ＭＳ Ｐゴシック" charset="0"/>
              </a:rPr>
              <a:t> case #2</a:t>
            </a:r>
          </a:p>
          <a:p>
            <a:pPr lvl="0"/>
            <a:r>
              <a:rPr lang="en-US" sz="1200" kern="1200" dirty="0">
                <a:solidFill>
                  <a:schemeClr val="tx1"/>
                </a:solidFill>
                <a:effectLst/>
                <a:latin typeface="Symantec Sans" panose="02000503080000020004"/>
                <a:ea typeface="ＭＳ Ｐゴシック" charset="0"/>
                <a:cs typeface="ＭＳ Ｐゴシック" charset="0"/>
              </a:rPr>
              <a:t>-</a:t>
            </a:r>
            <a:r>
              <a:rPr lang="en-US" sz="1200" kern="1200" baseline="0" dirty="0">
                <a:solidFill>
                  <a:schemeClr val="tx1"/>
                </a:solidFill>
                <a:effectLst/>
                <a:latin typeface="Symantec Sans" panose="02000503080000020004"/>
                <a:ea typeface="ＭＳ Ｐゴシック" charset="0"/>
                <a:cs typeface="ＭＳ Ｐゴシック" charset="0"/>
              </a:rPr>
              <a:t> </a:t>
            </a:r>
            <a:r>
              <a:rPr lang="en-US" sz="1200" kern="1200" dirty="0">
                <a:solidFill>
                  <a:schemeClr val="tx1"/>
                </a:solidFill>
                <a:effectLst/>
                <a:latin typeface="Symantec Sans" panose="02000503080000020004"/>
                <a:ea typeface="ＭＳ Ｐゴシック" charset="0"/>
                <a:cs typeface="ＭＳ Ｐゴシック" charset="0"/>
              </a:rPr>
              <a:t>View PowerShell processes, rules-based detection identifies and creates incidents for suspicious scripts</a:t>
            </a:r>
          </a:p>
          <a:p>
            <a:pPr marL="0" indent="0">
              <a:buFontTx/>
              <a:buNone/>
            </a:pPr>
            <a:r>
              <a:rPr lang="en-US" sz="1200" kern="1200" dirty="0">
                <a:solidFill>
                  <a:schemeClr val="tx1"/>
                </a:solidFill>
                <a:effectLst/>
                <a:latin typeface="Symantec Sans" panose="02000503080000020004"/>
                <a:ea typeface="ＭＳ Ｐゴシック" charset="0"/>
                <a:cs typeface="ＭＳ Ｐゴシック" charset="0"/>
              </a:rPr>
              <a:t>- Memory Exploits blocked by Symantec Endpoint Protection will automatically generate incidents for investigator to analyze for associated artifacts</a:t>
            </a:r>
            <a:r>
              <a:rPr lang="en-US" dirty="0">
                <a:effectLst/>
              </a:rPr>
              <a:t> </a:t>
            </a:r>
          </a:p>
          <a:p>
            <a:pPr marL="0" indent="0">
              <a:buFontTx/>
              <a:buNone/>
            </a:pPr>
            <a:endParaRPr lang="en-US" sz="1200" kern="1200" dirty="0">
              <a:solidFill>
                <a:schemeClr val="tx1"/>
              </a:solidFill>
              <a:effectLst/>
              <a:latin typeface="Symantec Sans" panose="02000503080000020004"/>
              <a:ea typeface="ＭＳ Ｐゴシック" charset="0"/>
              <a:cs typeface="ＭＳ Ｐゴシック" charset="0"/>
            </a:endParaRPr>
          </a:p>
          <a:p>
            <a:pPr marL="0" indent="0">
              <a:buFontTx/>
              <a:buNone/>
            </a:pPr>
            <a:r>
              <a:rPr lang="en-US" sz="1200" kern="1200" dirty="0">
                <a:solidFill>
                  <a:schemeClr val="tx1"/>
                </a:solidFill>
                <a:effectLst/>
                <a:latin typeface="Symantec Sans" panose="02000503080000020004"/>
                <a:ea typeface="ＭＳ Ｐゴシック" charset="0"/>
                <a:cs typeface="ＭＳ Ｐゴシック" charset="0"/>
              </a:rPr>
              <a:t>Use</a:t>
            </a:r>
            <a:r>
              <a:rPr lang="en-US" sz="1200" kern="1200" baseline="0" dirty="0">
                <a:solidFill>
                  <a:schemeClr val="tx1"/>
                </a:solidFill>
                <a:effectLst/>
                <a:latin typeface="Symantec Sans" panose="02000503080000020004"/>
                <a:ea typeface="ＭＳ Ｐゴシック" charset="0"/>
                <a:cs typeface="ＭＳ Ｐゴシック" charset="0"/>
              </a:rPr>
              <a:t> case #3</a:t>
            </a:r>
          </a:p>
          <a:p>
            <a:pPr lvl="0"/>
            <a:r>
              <a:rPr lang="en-US" sz="1200" kern="1200" dirty="0">
                <a:solidFill>
                  <a:schemeClr val="tx1"/>
                </a:solidFill>
                <a:effectLst/>
                <a:latin typeface="Symantec Sans" panose="02000503080000020004"/>
                <a:ea typeface="ＭＳ Ｐゴシック" charset="0"/>
                <a:cs typeface="ＭＳ Ｐゴシック" charset="0"/>
              </a:rPr>
              <a:t>- Detonate suspicious files using cloud-based or on-premises sandboxing</a:t>
            </a:r>
          </a:p>
          <a:p>
            <a:pPr lvl="0"/>
            <a:r>
              <a:rPr lang="en-US" sz="1200" kern="1200" dirty="0">
                <a:solidFill>
                  <a:schemeClr val="tx1"/>
                </a:solidFill>
                <a:effectLst/>
                <a:latin typeface="Symantec Sans" panose="02000503080000020004"/>
                <a:ea typeface="ＭＳ Ｐゴシック" charset="0"/>
                <a:cs typeface="ＭＳ Ｐゴシック" charset="0"/>
              </a:rPr>
              <a:t>- </a:t>
            </a:r>
            <a:r>
              <a:rPr lang="en-US" sz="1200" kern="1200" baseline="0" dirty="0">
                <a:solidFill>
                  <a:schemeClr val="tx1"/>
                </a:solidFill>
                <a:effectLst/>
                <a:latin typeface="Symantec Sans" panose="02000503080000020004"/>
                <a:ea typeface="ＭＳ Ｐゴシック" charset="0"/>
                <a:cs typeface="ＭＳ Ｐゴシック" charset="0"/>
              </a:rPr>
              <a:t>Cloud sandbox s</a:t>
            </a:r>
            <a:r>
              <a:rPr lang="en-US" sz="1200" kern="1200" dirty="0">
                <a:solidFill>
                  <a:schemeClr val="tx1"/>
                </a:solidFill>
                <a:effectLst/>
                <a:latin typeface="Symantec Sans" panose="02000503080000020004"/>
                <a:ea typeface="ＭＳ Ｐゴシック" charset="0"/>
                <a:cs typeface="ＭＳ Ｐゴシック" charset="0"/>
              </a:rPr>
              <a:t>upports physical and virtual suspicious file awareness</a:t>
            </a:r>
          </a:p>
          <a:p>
            <a:r>
              <a:rPr lang="en-US" sz="1200" kern="1200" dirty="0">
                <a:solidFill>
                  <a:schemeClr val="tx1"/>
                </a:solidFill>
                <a:effectLst/>
                <a:latin typeface="Symantec Sans" panose="02000503080000020004"/>
                <a:ea typeface="ＭＳ Ｐゴシック" charset="0"/>
                <a:cs typeface="ＭＳ Ｐゴシック" charset="0"/>
              </a:rPr>
              <a:t>- Leverage file reputation, network traffic analysis and global telemetry</a:t>
            </a:r>
            <a:r>
              <a:rPr lang="en-US" dirty="0">
                <a:effectLst/>
              </a:rPr>
              <a:t> (GIN)</a:t>
            </a: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indent="-171450" algn="l" defTabSz="457070" rtl="0" eaLnBrk="0" fontAlgn="base" latinLnBrk="0" hangingPunct="0">
              <a:lnSpc>
                <a:spcPct val="100000"/>
              </a:lnSpc>
              <a:spcBef>
                <a:spcPct val="30000"/>
              </a:spcBef>
              <a:spcAft>
                <a:spcPct val="0"/>
              </a:spcAft>
              <a:buClrTx/>
              <a:buSzTx/>
              <a:buFontTx/>
              <a:buChar char="-"/>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defTabSz="457070">
              <a:defRPr/>
            </a:pPr>
            <a:endParaRPr lang="en-US" dirty="0"/>
          </a:p>
        </p:txBody>
      </p:sp>
      <p:sp>
        <p:nvSpPr>
          <p:cNvPr id="4" name="Slide Number Placeholder 3"/>
          <p:cNvSpPr>
            <a:spLocks noGrp="1"/>
          </p:cNvSpPr>
          <p:nvPr>
            <p:ph type="sldNum" sz="quarter" idx="10"/>
          </p:nvPr>
        </p:nvSpPr>
        <p:spPr/>
        <p:txBody>
          <a:bodyPr/>
          <a:lstStyle/>
          <a:p>
            <a:fld id="{921DAC03-15A2-5648-BFED-F76A49A05AAD}"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9745158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387350"/>
            <a:ext cx="4651375" cy="2616200"/>
          </a:xfrm>
        </p:spPr>
      </p:sp>
      <p:sp>
        <p:nvSpPr>
          <p:cNvPr id="3" name="Notes Placeholder 2"/>
          <p:cNvSpPr>
            <a:spLocks noGrp="1"/>
          </p:cNvSpPr>
          <p:nvPr>
            <p:ph type="body" idx="1"/>
          </p:nvPr>
        </p:nvSpPr>
        <p:spPr/>
        <p:txBody>
          <a:bodyPr/>
          <a:lstStyle/>
          <a:p>
            <a:pPr marL="0" indent="0">
              <a:buNone/>
            </a:pPr>
            <a:r>
              <a:rPr lang="en-US" dirty="0"/>
              <a:t>This</a:t>
            </a:r>
            <a:r>
              <a:rPr lang="en-US" baseline="0" dirty="0"/>
              <a:t> is the high level overview of our EDR value proposition and architecture.</a:t>
            </a:r>
          </a:p>
          <a:p>
            <a:pPr marL="0" indent="0">
              <a:buNone/>
            </a:pPr>
            <a:endParaRPr lang="en-US" baseline="0" dirty="0"/>
          </a:p>
          <a:p>
            <a:pPr marL="0" indent="0">
              <a:buNone/>
            </a:pPr>
            <a:r>
              <a:rPr lang="en-US" b="1" baseline="0" dirty="0"/>
              <a:t>Architecture:</a:t>
            </a:r>
          </a:p>
          <a:p>
            <a:pPr marL="0" indent="0">
              <a:buNone/>
            </a:pPr>
            <a:r>
              <a:rPr lang="en-US" b="0" baseline="0" dirty="0"/>
              <a:t>ATP:EP is part of the broader ATP solution- One of the3 ATP modules that also includes ATP: Network, and Email</a:t>
            </a:r>
          </a:p>
          <a:p>
            <a:pPr marL="0" indent="0" defTabSz="931774">
              <a:spcBef>
                <a:spcPts val="611"/>
              </a:spcBef>
              <a:buNone/>
            </a:pPr>
            <a:r>
              <a:rPr lang="en-US" b="0" baseline="0" dirty="0"/>
              <a:t>The ATP Endpoint module leverages SEP to collect all the endpoint events.</a:t>
            </a:r>
          </a:p>
          <a:p>
            <a:pPr marL="0" indent="0" defTabSz="931774">
              <a:spcBef>
                <a:spcPts val="611"/>
              </a:spcBef>
              <a:buNone/>
            </a:pPr>
            <a:r>
              <a:rPr lang="en-US" b="0" baseline="0" dirty="0"/>
              <a:t>These events get sent to the ATP appliance where we do sandboxing, payload detonation, and correlation.</a:t>
            </a:r>
          </a:p>
          <a:p>
            <a:pPr marL="0" indent="0">
              <a:buNone/>
            </a:pPr>
            <a:r>
              <a:rPr lang="en-US" b="0" baseline="0" dirty="0"/>
              <a:t>Today, ATP can be delivered by a physical or a virtual appliance.</a:t>
            </a:r>
          </a:p>
          <a:p>
            <a:pPr marL="0" indent="0">
              <a:buNone/>
            </a:pPr>
            <a:endParaRPr lang="en-US" b="0" baseline="0" dirty="0"/>
          </a:p>
          <a:p>
            <a:pPr marL="0" indent="0">
              <a:buNone/>
            </a:pPr>
            <a:r>
              <a:rPr lang="en-US" b="1" baseline="0" dirty="0"/>
              <a:t>Value Prop:</a:t>
            </a:r>
          </a:p>
          <a:p>
            <a:pPr marL="37271" indent="-37271">
              <a:buFont typeface="Wingdings" panose="05000000000000000000" pitchFamily="2" charset="2"/>
              <a:buChar char="§"/>
            </a:pPr>
            <a:r>
              <a:rPr lang="en-US" b="0" baseline="0" dirty="0"/>
              <a:t>Detect, Expose and investigate suspicious events. Hunt for Indicators-Of-Compromise</a:t>
            </a:r>
          </a:p>
          <a:p>
            <a:pPr marL="37271" indent="-37271">
              <a:buFont typeface="Wingdings" panose="05000000000000000000" pitchFamily="2" charset="2"/>
              <a:buChar char="§"/>
            </a:pPr>
            <a:r>
              <a:rPr lang="en-US" b="0" baseline="0" dirty="0"/>
              <a:t>Fix endpoints and and associated artifacts of an attack in minutes, as simple as clicking a single button</a:t>
            </a:r>
          </a:p>
          <a:p>
            <a:pPr marL="37271" indent="-37271">
              <a:buFont typeface="Wingdings" panose="05000000000000000000" pitchFamily="2" charset="2"/>
              <a:buChar char="§"/>
            </a:pPr>
            <a:r>
              <a:rPr lang="en-US" b="0" baseline="0" dirty="0"/>
              <a:t>Does not require a new endpoint agent to be deployed</a:t>
            </a:r>
          </a:p>
        </p:txBody>
      </p:sp>
      <p:sp>
        <p:nvSpPr>
          <p:cNvPr id="4" name="Slide Number Placeholder 3"/>
          <p:cNvSpPr>
            <a:spLocks noGrp="1"/>
          </p:cNvSpPr>
          <p:nvPr>
            <p:ph type="sldNum" sz="quarter" idx="10"/>
          </p:nvPr>
        </p:nvSpPr>
        <p:spPr/>
        <p:txBody>
          <a:bodyPr/>
          <a:lstStyle/>
          <a:p>
            <a:fld id="{8C72D9AE-7182-4680-8F79-479C4181FF08}" type="slidenum">
              <a:rPr lang="en-US" smtClean="0"/>
              <a:t>50</a:t>
            </a:fld>
            <a:endParaRPr lang="en-US" dirty="0"/>
          </a:p>
        </p:txBody>
      </p:sp>
    </p:spTree>
    <p:extLst>
      <p:ext uri="{BB962C8B-B14F-4D97-AF65-F5344CB8AC3E}">
        <p14:creationId xmlns:p14="http://schemas.microsoft.com/office/powerpoint/2010/main" val="3372910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Investigators can take advantage of Endpoint Activity Recording to hunt for Indicators of Attack and perform endpoint analysis. ATP: Endpoint supports on-demand retrieval for a wide range of events including session, process, module load point modifications, file and folder operations, registry changes and network connection activity.</a:t>
            </a:r>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uk-UA" smtClean="0"/>
              <a:pPr/>
              <a:t>51</a:t>
            </a:fld>
            <a:endParaRPr lang="uk-UA"/>
          </a:p>
        </p:txBody>
      </p:sp>
    </p:spTree>
    <p:extLst>
      <p:ext uri="{BB962C8B-B14F-4D97-AF65-F5344CB8AC3E}">
        <p14:creationId xmlns:p14="http://schemas.microsoft.com/office/powerpoint/2010/main" val="1585418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52</a:t>
            </a:fld>
            <a:endParaRPr lang="en-US" dirty="0"/>
          </a:p>
        </p:txBody>
      </p:sp>
    </p:spTree>
    <p:extLst>
      <p:ext uri="{BB962C8B-B14F-4D97-AF65-F5344CB8AC3E}">
        <p14:creationId xmlns:p14="http://schemas.microsoft.com/office/powerpoint/2010/main" val="3794175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387350"/>
            <a:ext cx="4651375" cy="2616200"/>
          </a:xfrm>
        </p:spPr>
      </p:sp>
      <p:sp>
        <p:nvSpPr>
          <p:cNvPr id="3" name="Notes Placeholder 2"/>
          <p:cNvSpPr>
            <a:spLocks noGrp="1"/>
          </p:cNvSpPr>
          <p:nvPr>
            <p:ph type="body" idx="1"/>
          </p:nvPr>
        </p:nvSpPr>
        <p:spPr/>
        <p:txBody>
          <a:bodyPr>
            <a:normAutofit/>
          </a:bodyPr>
          <a:lstStyle/>
          <a:p>
            <a:pPr marL="37271" indent="-37271" defTabSz="931774">
              <a:spcBef>
                <a:spcPts val="611"/>
              </a:spcBef>
              <a:defRPr/>
            </a:pPr>
            <a:r>
              <a:rPr lang="en-US" dirty="0">
                <a:solidFill>
                  <a:schemeClr val="tx2">
                    <a:lumMod val="65000"/>
                    <a:lumOff val="35000"/>
                  </a:schemeClr>
                </a:solidFill>
              </a:rPr>
              <a:t>Endpoint Activity Recorder</a:t>
            </a:r>
            <a:r>
              <a:rPr lang="en-US" baseline="0" dirty="0">
                <a:solidFill>
                  <a:schemeClr val="tx2">
                    <a:lumMod val="65000"/>
                    <a:lumOff val="35000"/>
                  </a:schemeClr>
                </a:solidFill>
              </a:rPr>
              <a:t> </a:t>
            </a:r>
            <a:r>
              <a:rPr lang="en-US" dirty="0">
                <a:solidFill>
                  <a:schemeClr val="tx2">
                    <a:lumMod val="65000"/>
                    <a:lumOff val="35000"/>
                  </a:schemeClr>
                </a:solidFill>
              </a:rPr>
              <a:t>would allow customers to conduct endpoint forensic analysis. It serves as a DVR that records everything happening on their endpoint. </a:t>
            </a:r>
          </a:p>
          <a:p>
            <a:pPr marL="37271" indent="-37271" defTabSz="931774">
              <a:spcBef>
                <a:spcPts val="611"/>
              </a:spcBef>
              <a:defRPr/>
            </a:pPr>
            <a:r>
              <a:rPr lang="en-US" dirty="0">
                <a:solidFill>
                  <a:schemeClr val="tx2">
                    <a:lumMod val="65000"/>
                    <a:lumOff val="35000"/>
                  </a:schemeClr>
                </a:solidFill>
              </a:rPr>
              <a:t>Customers can retrieve everything on the local queue, including all files and registry I/O, network connections, and more*.</a:t>
            </a:r>
          </a:p>
          <a:p>
            <a:pPr marL="37271" indent="-37271" defTabSz="931774">
              <a:spcBef>
                <a:spcPts val="611"/>
              </a:spcBef>
              <a:defRPr/>
            </a:pPr>
            <a:r>
              <a:rPr lang="en-US" dirty="0">
                <a:solidFill>
                  <a:schemeClr val="tx2">
                    <a:lumMod val="65000"/>
                    <a:lumOff val="35000"/>
                  </a:schemeClr>
                </a:solidFill>
              </a:rPr>
              <a:t>With EDR, Symantec provides answers to all these questions, such as…</a:t>
            </a:r>
          </a:p>
          <a:p>
            <a:pPr marL="37271" indent="-37271" defTabSz="931774">
              <a:spcBef>
                <a:spcPts val="611"/>
              </a:spcBef>
              <a:defRPr/>
            </a:pPr>
            <a:endParaRPr lang="en-US" dirty="0">
              <a:solidFill>
                <a:schemeClr val="tx2">
                  <a:lumMod val="65000"/>
                  <a:lumOff val="35000"/>
                </a:schemeClr>
              </a:solidFill>
            </a:endParaRPr>
          </a:p>
          <a:p>
            <a:pPr>
              <a:lnSpc>
                <a:spcPct val="90000"/>
              </a:lnSpc>
            </a:pPr>
            <a:r>
              <a:rPr lang="en-US" sz="1200"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What happened on my endpoints?</a:t>
            </a:r>
          </a:p>
          <a:p>
            <a:pPr>
              <a:lnSpc>
                <a:spcPct val="90000"/>
              </a:lnSpc>
            </a:pPr>
            <a:endParaRPr lang="en-US" sz="12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r>
              <a:rPr lang="en-US" sz="1200"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Which files were used and where did they come form?</a:t>
            </a:r>
          </a:p>
          <a:p>
            <a:pPr>
              <a:lnSpc>
                <a:spcPct val="90000"/>
              </a:lnSpc>
            </a:pPr>
            <a:endParaRPr lang="en-US" sz="12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r>
              <a:rPr lang="en-US" sz="1200"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Did malware spread to other endpoints?</a:t>
            </a:r>
          </a:p>
          <a:p>
            <a:pPr>
              <a:lnSpc>
                <a:spcPct val="90000"/>
              </a:lnSpc>
            </a:pPr>
            <a:endParaRPr lang="en-US" sz="12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r>
              <a:rPr lang="en-US" sz="1200"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What process has been changed on my endpoints?</a:t>
            </a:r>
          </a:p>
          <a:p>
            <a:pPr marL="37271" indent="-37271" defTabSz="931774">
              <a:spcBef>
                <a:spcPts val="611"/>
              </a:spcBef>
              <a:defRPr/>
            </a:pPr>
            <a:endParaRPr lang="en-US" dirty="0">
              <a:solidFill>
                <a:schemeClr val="tx2">
                  <a:lumMod val="65000"/>
                  <a:lumOff val="35000"/>
                </a:schemeClr>
              </a:solidFill>
            </a:endParaRPr>
          </a:p>
          <a:p>
            <a:pPr marL="37271" indent="-37271" defTabSz="931774">
              <a:spcBef>
                <a:spcPts val="611"/>
              </a:spcBef>
              <a:defRPr/>
            </a:pPr>
            <a:endParaRPr lang="en-US" dirty="0">
              <a:solidFill>
                <a:schemeClr val="tx2">
                  <a:lumMod val="65000"/>
                  <a:lumOff val="35000"/>
                </a:schemeClr>
              </a:solidFill>
            </a:endParaRPr>
          </a:p>
          <a:p>
            <a:pPr marL="37271" indent="-37271" defTabSz="931774">
              <a:spcBef>
                <a:spcPts val="611"/>
              </a:spcBef>
              <a:defRPr/>
            </a:pPr>
            <a:r>
              <a:rPr lang="en-US" dirty="0">
                <a:solidFill>
                  <a:schemeClr val="tx2">
                    <a:lumMod val="65000"/>
                    <a:lumOff val="35000"/>
                  </a:schemeClr>
                </a:solidFill>
              </a:rPr>
              <a:t>*All file and registry I/O, network connections, </a:t>
            </a:r>
            <a:r>
              <a:rPr lang="en-US" dirty="0" err="1">
                <a:solidFill>
                  <a:schemeClr val="tx2">
                    <a:lumMod val="65000"/>
                    <a:lumOff val="35000"/>
                  </a:schemeClr>
                </a:solidFill>
              </a:rPr>
              <a:t>mutex</a:t>
            </a:r>
            <a:r>
              <a:rPr lang="en-US" dirty="0">
                <a:solidFill>
                  <a:schemeClr val="tx2">
                    <a:lumMod val="65000"/>
                    <a:lumOff val="35000"/>
                  </a:schemeClr>
                </a:solidFill>
              </a:rPr>
              <a:t> (lock) and process events, and service registration events on the machine</a:t>
            </a:r>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54</a:t>
            </a:fld>
            <a:endParaRPr lang="en-US" dirty="0"/>
          </a:p>
        </p:txBody>
      </p:sp>
    </p:spTree>
    <p:extLst>
      <p:ext uri="{BB962C8B-B14F-4D97-AF65-F5344CB8AC3E}">
        <p14:creationId xmlns:p14="http://schemas.microsoft.com/office/powerpoint/2010/main" val="3900436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Skycure allows us to extend advanced </a:t>
            </a:r>
            <a:r>
              <a:rPr lang="en-US" baseline="0" dirty="0"/>
              <a:t>endpoint security to mobile devices.</a:t>
            </a:r>
            <a:endParaRPr lang="en-US" dirty="0"/>
          </a:p>
        </p:txBody>
      </p:sp>
      <p:sp>
        <p:nvSpPr>
          <p:cNvPr id="4" name="Slide Number Placeholder 3"/>
          <p:cNvSpPr>
            <a:spLocks noGrp="1"/>
          </p:cNvSpPr>
          <p:nvPr>
            <p:ph type="sldNum" sz="quarter" idx="10"/>
          </p:nvPr>
        </p:nvSpPr>
        <p:spPr/>
        <p:txBody>
          <a:bodyPr/>
          <a:lstStyle/>
          <a:p>
            <a:fld id="{FAC02F30-A820-4C44-9475-11A7CFD9B01C}" type="slidenum">
              <a:rPr lang="en-US">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83816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55</a:t>
            </a:fld>
            <a:endParaRPr lang="en-US" dirty="0"/>
          </a:p>
        </p:txBody>
      </p:sp>
    </p:spTree>
    <p:extLst>
      <p:ext uri="{BB962C8B-B14F-4D97-AF65-F5344CB8AC3E}">
        <p14:creationId xmlns:p14="http://schemas.microsoft.com/office/powerpoint/2010/main" val="4882730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fontScale="92500" lnSpcReduction="20000"/>
          </a:bodyPr>
          <a:lstStyle/>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Symantec Endpoint Detection and Response (EDR) Cloud is a unique solution that delivers in-depth threat visibility and breach response across the entire enterprise.  </a:t>
            </a:r>
          </a:p>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Symantec EDR Cloud enhances investigator productivity with automated incident playbook rules and user behavior analytics that brings the skills and best practices of the most experienced security analysts to any organization, resulting in significantly lower costs.</a:t>
            </a:r>
          </a:p>
          <a:p>
            <a:pPr marL="0" marR="0" indent="0" algn="l" defTabSz="45707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0" marR="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Use case #1</a:t>
            </a:r>
          </a:p>
          <a:p>
            <a:pPr marL="171450" marR="0" lvl="0" indent="-171450" algn="l" defTabSz="45707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Detect software, memory, user and network outliers that stand out from baseline activity</a:t>
            </a:r>
          </a:p>
          <a:p>
            <a:pPr marL="171450" lvl="0" indent="-171450">
              <a:buFontTx/>
              <a:buChar char="-"/>
            </a:pPr>
            <a:r>
              <a:rPr lang="en-US" sz="1200" kern="1200" dirty="0">
                <a:solidFill>
                  <a:schemeClr val="tx1"/>
                </a:solidFill>
                <a:effectLst/>
                <a:latin typeface="Symantec Sans" panose="02000503080000020004"/>
                <a:ea typeface="ＭＳ Ｐゴシック" charset="0"/>
                <a:cs typeface="ＭＳ Ｐゴシック" charset="0"/>
              </a:rPr>
              <a:t>Use timeline and path analysis to detect multi-phased attacks</a:t>
            </a:r>
          </a:p>
          <a:p>
            <a:pPr marL="171450" indent="-171450">
              <a:buFontTx/>
              <a:buChar char="-"/>
            </a:pPr>
            <a:r>
              <a:rPr lang="en-US" sz="1200" kern="1200" dirty="0">
                <a:solidFill>
                  <a:schemeClr val="tx1"/>
                </a:solidFill>
                <a:effectLst/>
                <a:latin typeface="Symantec Sans" panose="02000503080000020004"/>
                <a:ea typeface="ＭＳ Ｐゴシック" charset="0"/>
                <a:cs typeface="ＭＳ Ｐゴシック" charset="0"/>
              </a:rPr>
              <a:t>Expose memory-based attacks with analysis of process memory</a:t>
            </a:r>
            <a:r>
              <a:rPr lang="en-US" dirty="0">
                <a:effectLst/>
              </a:rPr>
              <a:t> </a:t>
            </a: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lvl="0" indent="-171450" algn="l" defTabSz="457070" rtl="0" eaLnBrk="0" fontAlgn="base" latinLnBrk="0" hangingPunct="0">
              <a:lnSpc>
                <a:spcPct val="100000"/>
              </a:lnSpc>
              <a:spcBef>
                <a:spcPct val="30000"/>
              </a:spcBef>
              <a:spcAft>
                <a:spcPct val="0"/>
              </a:spcAft>
              <a:buClrTx/>
              <a:buSzTx/>
              <a:buFontTx/>
              <a:buChar char="-"/>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0" marR="0" lvl="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Use case #2</a:t>
            </a:r>
          </a:p>
          <a:p>
            <a:pPr marL="171450" marR="0" lvl="0" indent="-171450" algn="l" defTabSz="45707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Replicate the best practices and analysis of skilled investigators with automated incident playbook rules</a:t>
            </a:r>
          </a:p>
          <a:p>
            <a:pPr marL="171450" marR="0" lvl="0" indent="-171450" algn="l" defTabSz="45707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Gain in-depth visibility into endpoint activity with automated artifact collection</a:t>
            </a:r>
          </a:p>
          <a:p>
            <a:pPr marL="171450" marR="0" lvl="0" indent="-171450" algn="l" defTabSz="45707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Initiate cyber security functions and learn expert investigation methods with built-in playbooks</a:t>
            </a:r>
            <a:r>
              <a:rPr lang="en-US" dirty="0">
                <a:effectLst/>
              </a:rPr>
              <a:t> </a:t>
            </a: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lvl="0" indent="-171450" algn="l" defTabSz="457070" rtl="0" eaLnBrk="0" fontAlgn="base" latinLnBrk="0" hangingPunct="0">
              <a:lnSpc>
                <a:spcPct val="100000"/>
              </a:lnSpc>
              <a:spcBef>
                <a:spcPct val="30000"/>
              </a:spcBef>
              <a:spcAft>
                <a:spcPct val="0"/>
              </a:spcAft>
              <a:buClrTx/>
              <a:buSzTx/>
              <a:buFontTx/>
              <a:buChar char="-"/>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0" marR="0" lvl="0" indent="0" algn="l" defTabSz="45707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Use</a:t>
            </a:r>
            <a:r>
              <a:rPr lang="en-US" sz="1200" kern="1200" baseline="0" dirty="0">
                <a:solidFill>
                  <a:schemeClr val="tx1"/>
                </a:solidFill>
                <a:effectLst/>
                <a:latin typeface="Symantec Sans" panose="02000503080000020004"/>
                <a:ea typeface="ＭＳ Ｐゴシック" charset="0"/>
                <a:cs typeface="ＭＳ Ｐゴシック" charset="0"/>
              </a:rPr>
              <a:t> case #3</a:t>
            </a:r>
            <a:endParaRPr lang="en-US" sz="1200" kern="1200" dirty="0">
              <a:solidFill>
                <a:schemeClr val="tx1"/>
              </a:solidFill>
              <a:effectLst/>
              <a:latin typeface="Symantec Sans" panose="02000503080000020004"/>
              <a:ea typeface="ＭＳ Ｐゴシック" charset="0"/>
              <a:cs typeface="ＭＳ Ｐゴシック" charset="0"/>
            </a:endParaRPr>
          </a:p>
          <a:p>
            <a:pPr lvl="0"/>
            <a:r>
              <a:rPr lang="en-US" sz="1200" kern="1200" dirty="0">
                <a:solidFill>
                  <a:schemeClr val="tx1"/>
                </a:solidFill>
                <a:effectLst/>
                <a:latin typeface="Symantec Sans" panose="02000503080000020004"/>
                <a:ea typeface="ＭＳ Ｐゴシック" charset="0"/>
                <a:cs typeface="ＭＳ Ｐゴシック" charset="0"/>
              </a:rPr>
              <a:t>-   Understand the contextual relationship between unrelated data types with visual link analysis</a:t>
            </a:r>
          </a:p>
          <a:p>
            <a:pPr marL="171450" lvl="0" indent="-171450">
              <a:buFontTx/>
              <a:buChar char="-"/>
            </a:pPr>
            <a:r>
              <a:rPr lang="en-US" sz="1200" kern="1200" dirty="0">
                <a:solidFill>
                  <a:schemeClr val="tx1"/>
                </a:solidFill>
                <a:effectLst/>
                <a:latin typeface="Symantec Sans" panose="02000503080000020004"/>
                <a:ea typeface="ＭＳ Ｐゴシック" charset="0"/>
                <a:cs typeface="ＭＳ Ｐゴシック" charset="0"/>
              </a:rPr>
              <a:t>Use graphical alerts to quickly learn the source, timing, and impact of an incident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Symantec Sans" panose="02000503080000020004"/>
                <a:ea typeface="ＭＳ Ｐゴシック" charset="0"/>
                <a:cs typeface="ＭＳ Ｐゴシック" charset="0"/>
              </a:rPr>
              <a:t>Transform voluminous endpoint telemetry into interactive graphics to focus on relevant activity</a:t>
            </a:r>
          </a:p>
          <a:p>
            <a:pPr marL="0" lvl="0" indent="0">
              <a:buFontTx/>
              <a:buNone/>
            </a:pP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lvl="0" indent="-171450" algn="l" defTabSz="457070" rtl="0" eaLnBrk="0" fontAlgn="base" latinLnBrk="0" hangingPunct="0">
              <a:lnSpc>
                <a:spcPct val="100000"/>
              </a:lnSpc>
              <a:spcBef>
                <a:spcPct val="30000"/>
              </a:spcBef>
              <a:spcAft>
                <a:spcPct val="0"/>
              </a:spcAft>
              <a:buClrTx/>
              <a:buSzTx/>
              <a:buFontTx/>
              <a:buChar char="-"/>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171450" marR="0" lvl="0" indent="-171450" algn="l" defTabSz="457070" rtl="0" eaLnBrk="0" fontAlgn="base" latinLnBrk="0" hangingPunct="0">
              <a:lnSpc>
                <a:spcPct val="100000"/>
              </a:lnSpc>
              <a:spcBef>
                <a:spcPct val="30000"/>
              </a:spcBef>
              <a:spcAft>
                <a:spcPct val="0"/>
              </a:spcAft>
              <a:buClrTx/>
              <a:buSzTx/>
              <a:buFontTx/>
              <a:buChar char="-"/>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marL="0" marR="0" indent="0" algn="l" defTabSz="45707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Symantec Sans" panose="02000503080000020004"/>
              <a:ea typeface="ＭＳ Ｐゴシック" charset="0"/>
              <a:cs typeface="ＭＳ Ｐゴシック" charset="0"/>
            </a:endParaRPr>
          </a:p>
          <a:p>
            <a:pPr defTabSz="457070">
              <a:defRPr/>
            </a:pPr>
            <a:endParaRPr lang="en-US" dirty="0"/>
          </a:p>
          <a:p>
            <a:pPr defTabSz="457070">
              <a:defRPr/>
            </a:pPr>
            <a:endParaRPr lang="en-US" dirty="0"/>
          </a:p>
        </p:txBody>
      </p:sp>
      <p:sp>
        <p:nvSpPr>
          <p:cNvPr id="4" name="Slide Number Placeholder 3"/>
          <p:cNvSpPr>
            <a:spLocks noGrp="1"/>
          </p:cNvSpPr>
          <p:nvPr>
            <p:ph type="sldNum" sz="quarter" idx="10"/>
          </p:nvPr>
        </p:nvSpPr>
        <p:spPr/>
        <p:txBody>
          <a:bodyPr/>
          <a:lstStyle/>
          <a:p>
            <a:fld id="{921DAC03-15A2-5648-BFED-F76A49A05AAD}"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2583895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ymantec Sans" panose="02000503080000020004"/>
                <a:ea typeface="ＭＳ Ｐゴシック" charset="0"/>
                <a:cs typeface="ＭＳ Ｐゴシック" charset="0"/>
              </a:rPr>
              <a:t>Symantec EDR Cloud simplifies the hunt for attackers within the environment by providing an across the board view of software, memory, user, and network baseline activity.  When attackers operate in the environment, their malware and user activity stands out as anomalies.  Symantec EDR Cloud detects these outliers across the environment including:</a:t>
            </a:r>
          </a:p>
          <a:p>
            <a:r>
              <a:rPr lang="en-US" sz="1200" kern="1200" dirty="0">
                <a:solidFill>
                  <a:schemeClr val="tx1"/>
                </a:solidFill>
                <a:effectLst/>
                <a:latin typeface="Symantec Sans" panose="02000503080000020004"/>
                <a:ea typeface="ＭＳ Ｐゴシック" charset="0"/>
                <a:cs typeface="ＭＳ Ｐゴシック" charset="0"/>
              </a:rPr>
              <a:t> </a:t>
            </a:r>
          </a:p>
          <a:p>
            <a:pPr lvl="0"/>
            <a:r>
              <a:rPr lang="en-US" sz="1200" kern="1200" dirty="0">
                <a:solidFill>
                  <a:schemeClr val="tx1"/>
                </a:solidFill>
                <a:effectLst/>
                <a:latin typeface="Symantec Sans" panose="02000503080000020004"/>
                <a:ea typeface="ＭＳ Ｐゴシック" charset="0"/>
                <a:cs typeface="ＭＳ Ｐゴシック" charset="0"/>
              </a:rPr>
              <a:t>- Software outliers – Expose endpoints that have uncommon software, build discrepancies, unpatched or old operating system (OS) releases</a:t>
            </a:r>
          </a:p>
          <a:p>
            <a:pPr lvl="0"/>
            <a:r>
              <a:rPr lang="en-US" sz="1200" kern="1200" dirty="0">
                <a:solidFill>
                  <a:schemeClr val="tx1"/>
                </a:solidFill>
                <a:effectLst/>
                <a:latin typeface="Symantec Sans" panose="02000503080000020004"/>
                <a:ea typeface="ＭＳ Ｐゴシック" charset="0"/>
                <a:cs typeface="ＭＳ Ｐゴシック" charset="0"/>
              </a:rPr>
              <a:t>- Memory outliers – Detect memory-resident outliers using forensic examination of process memory, file and OS object, and system settings</a:t>
            </a:r>
          </a:p>
          <a:p>
            <a:pPr lvl="0"/>
            <a:r>
              <a:rPr lang="en-US" sz="1200" kern="1200" dirty="0">
                <a:solidFill>
                  <a:schemeClr val="tx1"/>
                </a:solidFill>
                <a:effectLst/>
                <a:latin typeface="Symantec Sans" panose="02000503080000020004"/>
                <a:ea typeface="ＭＳ Ｐゴシック" charset="0"/>
                <a:cs typeface="ＭＳ Ｐゴシック" charset="0"/>
              </a:rPr>
              <a:t>- User outliers – User behavior analytics detect attackers acting as legitimate users performing unusual activity</a:t>
            </a:r>
          </a:p>
          <a:p>
            <a:pPr lvl="0"/>
            <a:r>
              <a:rPr lang="en-US" sz="1200" kern="1200" dirty="0">
                <a:solidFill>
                  <a:schemeClr val="tx1"/>
                </a:solidFill>
                <a:effectLst/>
                <a:latin typeface="Symantec Sans" panose="02000503080000020004"/>
                <a:ea typeface="ＭＳ Ｐゴシック" charset="0"/>
                <a:cs typeface="ＭＳ Ｐゴシック" charset="0"/>
              </a:rPr>
              <a:t>- Network outliers – Leverage statistical analysis to identify anomalous IP addresses, reputation lookups identify IP address and domains associated with data exfiltration</a:t>
            </a:r>
          </a:p>
          <a:p>
            <a:r>
              <a:rPr lang="en-US" sz="1200" kern="1200" dirty="0">
                <a:solidFill>
                  <a:schemeClr val="tx1"/>
                </a:solidFill>
                <a:effectLst/>
                <a:latin typeface="Symantec Sans" panose="02000503080000020004"/>
                <a:ea typeface="ＭＳ Ｐゴシック" charset="0"/>
                <a:cs typeface="ＭＳ Ｐゴシック" charset="0"/>
              </a:rPr>
              <a:t> </a:t>
            </a:r>
          </a:p>
          <a:p>
            <a:r>
              <a:rPr lang="en-US" sz="1200" kern="1200" dirty="0">
                <a:solidFill>
                  <a:schemeClr val="tx1"/>
                </a:solidFill>
                <a:effectLst/>
                <a:latin typeface="Symantec Sans" panose="02000503080000020004"/>
                <a:ea typeface="ＭＳ Ｐゴシック" charset="0"/>
                <a:cs typeface="ＭＳ Ｐゴシック" charset="0"/>
              </a:rPr>
              <a:t>In addition, Symantec EDR Cloud includes multiple threat engines which risk score files, users accounts, network connections.  Detection capabilities also include:</a:t>
            </a:r>
          </a:p>
          <a:p>
            <a:r>
              <a:rPr lang="en-US" sz="1200" kern="1200" dirty="0">
                <a:solidFill>
                  <a:schemeClr val="tx1"/>
                </a:solidFill>
                <a:effectLst/>
                <a:latin typeface="Symantec Sans" panose="02000503080000020004"/>
                <a:ea typeface="ＭＳ Ｐゴシック" charset="0"/>
                <a:cs typeface="ＭＳ Ｐゴシック" charset="0"/>
              </a:rPr>
              <a:t> </a:t>
            </a:r>
          </a:p>
          <a:p>
            <a:pPr lvl="0"/>
            <a:r>
              <a:rPr lang="en-US" sz="1200" kern="1200" dirty="0">
                <a:solidFill>
                  <a:schemeClr val="tx1"/>
                </a:solidFill>
                <a:effectLst/>
                <a:latin typeface="Symantec Sans" panose="02000503080000020004"/>
                <a:ea typeface="ＭＳ Ｐゴシック" charset="0"/>
                <a:cs typeface="ＭＳ Ｐゴシック" charset="0"/>
              </a:rPr>
              <a:t>- Neural network based machine learning using millions of good and bad files</a:t>
            </a:r>
          </a:p>
          <a:p>
            <a:pPr lvl="0"/>
            <a:r>
              <a:rPr lang="en-US" sz="1200" kern="1200" dirty="0">
                <a:solidFill>
                  <a:schemeClr val="tx1"/>
                </a:solidFill>
                <a:effectLst/>
                <a:latin typeface="Symantec Sans" panose="02000503080000020004"/>
                <a:ea typeface="ＭＳ Ｐゴシック" charset="0"/>
                <a:cs typeface="ＭＳ Ｐゴシック" charset="0"/>
              </a:rPr>
              <a:t>- Customer supplied and third-party threat intelligence sources</a:t>
            </a:r>
          </a:p>
          <a:p>
            <a:pPr lvl="0"/>
            <a:r>
              <a:rPr lang="en-US" sz="1200" kern="1200" dirty="0">
                <a:solidFill>
                  <a:schemeClr val="tx1"/>
                </a:solidFill>
                <a:effectLst/>
                <a:latin typeface="Symantec Sans" panose="02000503080000020004"/>
                <a:ea typeface="ＭＳ Ｐゴシック" charset="0"/>
                <a:cs typeface="ＭＳ Ｐゴシック" charset="0"/>
              </a:rPr>
              <a:t>- Examination of registry changes and scheduled tasks help expose persistent threats</a:t>
            </a:r>
          </a:p>
          <a:p>
            <a:pPr lvl="0"/>
            <a:r>
              <a:rPr lang="en-US" sz="1200" kern="1200" dirty="0">
                <a:solidFill>
                  <a:schemeClr val="tx1"/>
                </a:solidFill>
                <a:effectLst/>
                <a:latin typeface="Symantec Sans" panose="02000503080000020004"/>
                <a:ea typeface="ＭＳ Ｐゴシック" charset="0"/>
                <a:cs typeface="ＭＳ Ｐゴシック" charset="0"/>
              </a:rPr>
              <a:t>- Multiple anti-malware engines</a:t>
            </a:r>
          </a:p>
          <a:p>
            <a:pPr lvl="0" eaLnBrk="1" hangingPunct="1">
              <a:buClr>
                <a:srgbClr val="4C4744"/>
              </a:buClr>
              <a:buFont typeface="Arial" charset="0"/>
              <a:buNone/>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58</a:t>
            </a:fld>
            <a:endParaRPr lang="en-US" dirty="0"/>
          </a:p>
        </p:txBody>
      </p:sp>
    </p:spTree>
    <p:extLst>
      <p:ext uri="{BB962C8B-B14F-4D97-AF65-F5344CB8AC3E}">
        <p14:creationId xmlns:p14="http://schemas.microsoft.com/office/powerpoint/2010/main" val="3412404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456" marR="0" lvl="1" indent="0" algn="l" defTabSz="914400" rtl="0" eaLnBrk="0" fontAlgn="base" latinLnBrk="0" hangingPunct="0">
              <a:lnSpc>
                <a:spcPct val="100000"/>
              </a:lnSpc>
              <a:spcBef>
                <a:spcPts val="450"/>
              </a:spcBef>
              <a:spcAft>
                <a:spcPts val="450"/>
              </a:spcAft>
              <a:buClr>
                <a:schemeClr val="bg1">
                  <a:lumMod val="75000"/>
                </a:schemeClr>
              </a:buClr>
              <a:buSzTx/>
              <a:buFont typeface="Arial"/>
              <a:buNone/>
              <a:tabLst/>
              <a:defRPr/>
            </a:pPr>
            <a:r>
              <a:rPr lang="en-US" sz="1200" kern="1200" dirty="0">
                <a:solidFill>
                  <a:schemeClr val="tx1"/>
                </a:solidFill>
                <a:effectLst/>
                <a:latin typeface="Symantec Sans" panose="02000503080000020004"/>
                <a:ea typeface="ＭＳ Ｐゴシック" charset="0"/>
                <a:cs typeface="+mn-cs"/>
              </a:rPr>
              <a:t>Symantec EDR Cloud supports playbooks that automate the complex, multi-step investigation workflows of security analysts.   Built-in playbooks quickly expose suspicious behaviors, unknown threats, lateral movement and policy violations. The security team can view the playbooks to learn expert hunting and investigation techniques.  In addition, Investigators can create their playbooks to automate best practices and document specific threat hunting scenarios.</a:t>
            </a:r>
          </a:p>
          <a:p>
            <a:pPr marL="219456" lvl="1" indent="0">
              <a:spcBef>
                <a:spcPts val="450"/>
              </a:spcBef>
              <a:spcAft>
                <a:spcPts val="450"/>
              </a:spcAft>
              <a:buClr>
                <a:schemeClr val="bg1">
                  <a:lumMod val="75000"/>
                </a:schemeClr>
              </a:buClr>
              <a:buFont typeface="Arial"/>
              <a:buNone/>
            </a:pPr>
            <a:endParaRPr lang="en-US" sz="2100" dirty="0"/>
          </a:p>
          <a:p>
            <a:pPr marL="493776" lvl="1" indent="-274320">
              <a:spcBef>
                <a:spcPts val="450"/>
              </a:spcBef>
              <a:spcAft>
                <a:spcPts val="450"/>
              </a:spcAft>
              <a:buClr>
                <a:schemeClr val="bg1">
                  <a:lumMod val="75000"/>
                </a:schemeClr>
              </a:buClr>
              <a:buFont typeface="Arial"/>
              <a:buChar char="•"/>
            </a:pPr>
            <a:endParaRPr lang="en-US" sz="2100" dirty="0"/>
          </a:p>
          <a:p>
            <a:pPr marL="493776" lvl="1" indent="-274320">
              <a:spcBef>
                <a:spcPts val="450"/>
              </a:spcBef>
              <a:spcAft>
                <a:spcPts val="450"/>
              </a:spcAft>
              <a:buClr>
                <a:schemeClr val="bg1">
                  <a:lumMod val="75000"/>
                </a:schemeClr>
              </a:buClr>
              <a:buFont typeface="Arial"/>
              <a:buChar char="•"/>
            </a:pPr>
            <a:r>
              <a:rPr lang="en-US" sz="2100" dirty="0"/>
              <a:t>Replicates and automates best practices of human security experts</a:t>
            </a:r>
          </a:p>
          <a:p>
            <a:pPr marL="493776" lvl="1" indent="-274320">
              <a:spcBef>
                <a:spcPts val="450"/>
              </a:spcBef>
              <a:spcAft>
                <a:spcPts val="450"/>
              </a:spcAft>
              <a:buClr>
                <a:schemeClr val="bg1">
                  <a:lumMod val="75000"/>
                </a:schemeClr>
              </a:buClr>
              <a:buFont typeface="Arial"/>
              <a:buChar char="•"/>
            </a:pPr>
            <a:r>
              <a:rPr lang="en-US" sz="2100" dirty="0"/>
              <a:t>Programmable analytics with logical building blocks</a:t>
            </a:r>
          </a:p>
          <a:p>
            <a:pPr marL="493776" lvl="1" indent="-274320">
              <a:spcBef>
                <a:spcPts val="450"/>
              </a:spcBef>
              <a:spcAft>
                <a:spcPts val="450"/>
              </a:spcAft>
              <a:buClr>
                <a:schemeClr val="bg1">
                  <a:lumMod val="75000"/>
                </a:schemeClr>
              </a:buClr>
              <a:buFont typeface="Arial"/>
              <a:buChar char="•"/>
            </a:pPr>
            <a:r>
              <a:rPr lang="en-US" sz="2100" dirty="0"/>
              <a:t>Visualize analytics logic to “show our work” |  Not a “black box”</a:t>
            </a:r>
          </a:p>
          <a:p>
            <a:pPr marL="493776" lvl="1" indent="-274320">
              <a:spcBef>
                <a:spcPts val="450"/>
              </a:spcBef>
              <a:spcAft>
                <a:spcPts val="450"/>
              </a:spcAft>
              <a:buClr>
                <a:schemeClr val="bg1">
                  <a:lumMod val="75000"/>
                </a:schemeClr>
              </a:buClr>
              <a:buFont typeface="Arial"/>
              <a:buChar char="•"/>
            </a:pPr>
            <a:r>
              <a:rPr lang="en-US" sz="2100" dirty="0"/>
              <a:t>Infinitely extendible  </a:t>
            </a:r>
          </a:p>
          <a:p>
            <a:pPr marL="493776" lvl="1" indent="-274320">
              <a:spcBef>
                <a:spcPts val="450"/>
              </a:spcBef>
              <a:spcAft>
                <a:spcPts val="450"/>
              </a:spcAft>
              <a:buClr>
                <a:schemeClr val="bg1">
                  <a:lumMod val="75000"/>
                </a:schemeClr>
              </a:buClr>
              <a:buFont typeface="Arial"/>
              <a:buChar char="•"/>
            </a:pPr>
            <a:r>
              <a:rPr lang="en-US" sz="2100" dirty="0"/>
              <a:t>Makes security teams more productive</a:t>
            </a:r>
          </a:p>
          <a:p>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59</a:t>
            </a:fld>
            <a:endParaRPr lang="en-US" dirty="0"/>
          </a:p>
        </p:txBody>
      </p:sp>
    </p:spTree>
    <p:extLst>
      <p:ext uri="{BB962C8B-B14F-4D97-AF65-F5344CB8AC3E}">
        <p14:creationId xmlns:p14="http://schemas.microsoft.com/office/powerpoint/2010/main" val="10506070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spcAft>
                <a:spcPts val="450"/>
              </a:spcAft>
            </a:pPr>
            <a:r>
              <a:rPr lang="en-US" sz="1200" kern="1200" dirty="0">
                <a:solidFill>
                  <a:schemeClr val="tx1"/>
                </a:solidFill>
                <a:effectLst/>
                <a:latin typeface="Symantec Sans" panose="02000503080000020004"/>
                <a:ea typeface="ＭＳ Ｐゴシック" charset="0"/>
                <a:cs typeface="ＭＳ Ｐゴシック" charset="0"/>
              </a:rPr>
              <a:t>Traditional cyber systems generate too much data presented in rows and columns and require too much expertise to operate. </a:t>
            </a:r>
          </a:p>
          <a:p>
            <a:pPr>
              <a:spcBef>
                <a:spcPts val="450"/>
              </a:spcBef>
              <a:spcAft>
                <a:spcPts val="450"/>
              </a:spcAft>
            </a:pPr>
            <a:r>
              <a:rPr lang="en-US" sz="1200" kern="1200" dirty="0">
                <a:solidFill>
                  <a:schemeClr val="tx1"/>
                </a:solidFill>
                <a:effectLst/>
                <a:latin typeface="Symantec Sans" panose="02000503080000020004"/>
                <a:ea typeface="ＭＳ Ｐゴシック" charset="0"/>
                <a:cs typeface="ＭＳ Ｐゴシック" charset="0"/>
              </a:rPr>
              <a:t>Symantec EDR Cloud is visually powerful. The system provides visual link analysis with interactive graphics to transform how security professionals use and relate to computer and network data. </a:t>
            </a:r>
            <a:br>
              <a:rPr lang="en-US" sz="1200" kern="1200" dirty="0">
                <a:solidFill>
                  <a:schemeClr val="tx1"/>
                </a:solidFill>
                <a:effectLst/>
                <a:latin typeface="Symantec Sans" panose="02000503080000020004"/>
                <a:ea typeface="ＭＳ Ｐゴシック" charset="0"/>
                <a:cs typeface="ＭＳ Ｐゴシック" charset="0"/>
              </a:rPr>
            </a:br>
            <a:r>
              <a:rPr lang="en-US" sz="1200" kern="1200" dirty="0">
                <a:solidFill>
                  <a:schemeClr val="tx1"/>
                </a:solidFill>
                <a:effectLst/>
                <a:latin typeface="Symantec Sans" panose="02000503080000020004"/>
                <a:ea typeface="ＭＳ Ｐゴシック" charset="0"/>
                <a:cs typeface="ＭＳ Ｐゴシック" charset="0"/>
              </a:rPr>
              <a:t>Machine-assisted analysis allows interaction with all the relevant data at scale.  Link analysis provides a fast conceptual association of complex relationships between disparate data types</a:t>
            </a:r>
            <a:r>
              <a:rPr lang="en-US" dirty="0">
                <a:effectLst/>
              </a:rPr>
              <a:t> </a:t>
            </a:r>
          </a:p>
          <a:p>
            <a:pPr>
              <a:spcBef>
                <a:spcPts val="450"/>
              </a:spcBef>
              <a:spcAft>
                <a:spcPts val="450"/>
              </a:spcAft>
            </a:pPr>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60</a:t>
            </a:fld>
            <a:endParaRPr lang="en-US" dirty="0"/>
          </a:p>
        </p:txBody>
      </p:sp>
    </p:spTree>
    <p:extLst>
      <p:ext uri="{BB962C8B-B14F-4D97-AF65-F5344CB8AC3E}">
        <p14:creationId xmlns:p14="http://schemas.microsoft.com/office/powerpoint/2010/main" val="4246767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008">
              <a:defRPr/>
            </a:pPr>
            <a:r>
              <a:rPr lang="en-US" dirty="0">
                <a:latin typeface="Symantec Sans" panose="02000503080000020004"/>
                <a:ea typeface="ＭＳ Ｐゴシック" charset="0"/>
                <a:cs typeface="ＭＳ Ｐゴシック" charset="0"/>
              </a:rPr>
              <a:t>Symantec Endpoint Protection Cloud (SEP Cloud) is an easy to use security-as-a-service that provides the same enterprise grade efficacy as SEP 14 to protect and manage PC, Mac, mobile devices and servers from a single cloud console, making it the ideal solution for organizations with limited IT security resources. SEP Cloud effectively stops today’s </a:t>
            </a:r>
            <a:r>
              <a:rPr lang="en-US" dirty="0" err="1">
                <a:latin typeface="Symantec Sans" panose="02000503080000020004"/>
                <a:ea typeface="ＭＳ Ｐゴシック" charset="0"/>
                <a:cs typeface="ＭＳ Ｐゴシック" charset="0"/>
              </a:rPr>
              <a:t>ransomware</a:t>
            </a:r>
            <a:r>
              <a:rPr lang="en-US" dirty="0">
                <a:latin typeface="Symantec Sans" panose="02000503080000020004"/>
                <a:ea typeface="ＭＳ Ｐゴシック" charset="0"/>
                <a:cs typeface="ＭＳ Ｐゴシック" charset="0"/>
              </a:rPr>
              <a:t>, zero-day threats and other sophisticated attacks using advanced multi-layered technologies including advanced machine learning and behavior analysis. Using SEP Cloud’s built-in default security settings and self-service device enrollment capabilities, this solution quickly protects your endpoints. </a:t>
            </a:r>
          </a:p>
          <a:p>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62</a:t>
            </a:fld>
            <a:endParaRPr lang="en-US" dirty="0"/>
          </a:p>
        </p:txBody>
      </p:sp>
    </p:spTree>
    <p:extLst>
      <p:ext uri="{BB962C8B-B14F-4D97-AF65-F5344CB8AC3E}">
        <p14:creationId xmlns:p14="http://schemas.microsoft.com/office/powerpoint/2010/main" val="15709655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63</a:t>
            </a:fld>
            <a:endParaRPr lang="en-US" dirty="0"/>
          </a:p>
        </p:txBody>
      </p:sp>
    </p:spTree>
    <p:extLst>
      <p:ext uri="{BB962C8B-B14F-4D97-AF65-F5344CB8AC3E}">
        <p14:creationId xmlns:p14="http://schemas.microsoft.com/office/powerpoint/2010/main" val="10267215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t>
            </a:r>
            <a:r>
              <a:rPr lang="en-US" baseline="0" dirty="0"/>
              <a:t> Cloud is licensed either per User (5 devices) or per device (PC &amp; Mac endpoints – no mobile) customers can add on SEP cloud Server and SEP Cloud Encryption</a:t>
            </a:r>
          </a:p>
          <a:p>
            <a:r>
              <a:rPr lang="en-US" baseline="0" dirty="0"/>
              <a:t>*SEP Hardening is a cloud sku and will likely have limited traction via channel partners – </a:t>
            </a:r>
          </a:p>
          <a:p>
            <a:r>
              <a:rPr lang="en-US" baseline="0" dirty="0"/>
              <a:t>**SEP Deception – requires partners to sell their consulting services</a:t>
            </a:r>
          </a:p>
          <a:p>
            <a:r>
              <a:rPr lang="en-US" baseline="0" dirty="0"/>
              <a:t>ATP Email requires that Email Security Cloud is installed prior to adding in ATP Email</a:t>
            </a:r>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690143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a:t>
            </a:r>
            <a:br>
              <a:rPr lang="en-US" dirty="0"/>
            </a:br>
            <a:r>
              <a:rPr lang="en-US" dirty="0"/>
              <a:t>This is what we ask of you</a:t>
            </a:r>
            <a:r>
              <a:rPr lang="mr-IN" dirty="0"/>
              <a: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applicable - </a:t>
            </a:r>
            <a:r>
              <a:rPr lang="en-US" sz="1200" b="1" dirty="0">
                <a:solidFill>
                  <a:schemeClr val="accent1"/>
                </a:solidFill>
              </a:rPr>
              <a:t>Write a FY18 business plan </a:t>
            </a:r>
            <a:r>
              <a:rPr lang="en-US" sz="1200" dirty="0"/>
              <a:t>with your Symantec Channel Account Manager </a:t>
            </a:r>
            <a:br>
              <a:rPr lang="en-US" sz="1200" dirty="0"/>
            </a:br>
            <a:r>
              <a:rPr lang="en-US" sz="1200" dirty="0"/>
              <a:t>to take advantage of cross-selling and the SMB market</a:t>
            </a:r>
          </a:p>
          <a:p>
            <a:endParaRPr lang="en-US" dirty="0"/>
          </a:p>
        </p:txBody>
      </p:sp>
      <p:sp>
        <p:nvSpPr>
          <p:cNvPr id="4" name="Slide Number Placeholder 3"/>
          <p:cNvSpPr>
            <a:spLocks noGrp="1"/>
          </p:cNvSpPr>
          <p:nvPr>
            <p:ph type="sldNum" sz="quarter" idx="10"/>
          </p:nvPr>
        </p:nvSpPr>
        <p:spPr/>
        <p:txBody>
          <a:bodyPr/>
          <a:lstStyle/>
          <a:p>
            <a:fld id="{FAC02F30-A820-4C44-9475-11A7CFD9B01C}" type="slidenum">
              <a:rPr lang="en-US" smtClean="0"/>
              <a:pPr/>
              <a:t>66</a:t>
            </a:fld>
            <a:endParaRPr lang="en-US" dirty="0"/>
          </a:p>
        </p:txBody>
      </p:sp>
    </p:spTree>
    <p:extLst>
      <p:ext uri="{BB962C8B-B14F-4D97-AF65-F5344CB8AC3E}">
        <p14:creationId xmlns:p14="http://schemas.microsoft.com/office/powerpoint/2010/main" val="24853720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C02F30-A820-4C44-9475-11A7CFD9B01C}"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3275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02F30-A820-4C44-9475-11A7CFD9B01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7870644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C02F30-A820-4C44-9475-11A7CFD9B01C}"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9009687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C02F30-A820-4C44-9475-11A7CFD9B01C}"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964759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02F30-A820-4C44-9475-11A7CFD9B01C}" type="slidenum">
              <a:rPr lang="en-US" smtClean="0"/>
              <a:pPr/>
              <a:t>70</a:t>
            </a:fld>
            <a:endParaRPr lang="en-US" dirty="0"/>
          </a:p>
        </p:txBody>
      </p:sp>
    </p:spTree>
    <p:extLst>
      <p:ext uri="{BB962C8B-B14F-4D97-AF65-F5344CB8AC3E}">
        <p14:creationId xmlns:p14="http://schemas.microsoft.com/office/powerpoint/2010/main" val="5938955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r>
              <a:rPr lang="en-US" dirty="0"/>
              <a:t>Industry winners continue</a:t>
            </a:r>
            <a:r>
              <a:rPr lang="en-US" baseline="0" dirty="0"/>
              <a:t> to rate SEP as a leader in the endpoint protection space. SEP often wins awards from third parties test labs by consistently providing high levels of protection against advanced threats.</a:t>
            </a: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74</a:t>
            </a:fld>
            <a:endParaRPr lang="en-US"/>
          </a:p>
        </p:txBody>
      </p:sp>
    </p:spTree>
    <p:extLst>
      <p:ext uri="{BB962C8B-B14F-4D97-AF65-F5344CB8AC3E}">
        <p14:creationId xmlns:p14="http://schemas.microsoft.com/office/powerpoint/2010/main" val="1531975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dirty="0" err="1"/>
              <a:t>Passmark</a:t>
            </a:r>
            <a:r>
              <a:rPr lang="en-US" baseline="0" dirty="0"/>
              <a:t> is trusted by the industry for providing performance analysis reports on enterprise software. SEP beat its top competitors when </a:t>
            </a:r>
            <a:r>
              <a:rPr lang="en-US" baseline="0" dirty="0" err="1"/>
              <a:t>Passmark</a:t>
            </a:r>
            <a:r>
              <a:rPr lang="en-US" baseline="0" dirty="0"/>
              <a:t> performed 17 different tests. The detailed report is available on </a:t>
            </a:r>
            <a:r>
              <a:rPr lang="en-US" baseline="0" dirty="0" err="1"/>
              <a:t>SalesCentral</a:t>
            </a:r>
            <a:r>
              <a:rPr lang="en-US" baseline="0" dirty="0"/>
              <a:t> and can be distributed to customers.</a:t>
            </a: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76</a:t>
            </a:fld>
            <a:endParaRPr lang="en-US"/>
          </a:p>
        </p:txBody>
      </p:sp>
    </p:spTree>
    <p:extLst>
      <p:ext uri="{BB962C8B-B14F-4D97-AF65-F5344CB8AC3E}">
        <p14:creationId xmlns:p14="http://schemas.microsoft.com/office/powerpoint/2010/main" val="27249278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fontScale="85000" lnSpcReduction="20000"/>
          </a:bodyPr>
          <a:lstStyle/>
          <a:p>
            <a:r>
              <a:rPr lang="en-US" dirty="0"/>
              <a:t>Real-World</a:t>
            </a:r>
            <a:r>
              <a:rPr lang="en-US" baseline="0" dirty="0"/>
              <a:t> Tests: </a:t>
            </a:r>
          </a:p>
          <a:p>
            <a:r>
              <a:rPr lang="en-US" sz="1100" kern="1200" dirty="0">
                <a:solidFill>
                  <a:schemeClr val="tx1"/>
                </a:solidFill>
                <a:effectLst/>
                <a:latin typeface="+mn-lt"/>
                <a:ea typeface="+mn-ea"/>
                <a:cs typeface="+mn-cs"/>
              </a:rPr>
              <a:t>The most important category where the protective effect of products is concerned is the test against current online threats. This involves accessing known malicious websites or e-mails in order to test whether the protection product is able to ward off attacks.</a:t>
            </a:r>
          </a:p>
          <a:p>
            <a:endParaRPr lang="en-US" sz="1100" kern="1200" dirty="0">
              <a:solidFill>
                <a:schemeClr val="tx1"/>
              </a:solidFill>
              <a:effectLst/>
              <a:latin typeface="+mn-lt"/>
              <a:ea typeface="+mn-ea"/>
              <a:cs typeface="+mn-cs"/>
            </a:endParaRPr>
          </a:p>
          <a:p>
            <a:r>
              <a:rPr lang="en-US" dirty="0"/>
              <a:t>The fact that this test only uses real current threats means that it perfectly reflects the actual risk situation and threat potential. Given the complexity of the test procedure and the analysis of the results, the quantity of test cases must be limited to a reasonable number. This typically has no influence on the validity of the test because the thousands of different threats present online always only concern variations of a small number of specific malware </a:t>
            </a:r>
            <a:r>
              <a:rPr lang="en-US" dirty="0">
                <a:effectLst/>
              </a:rPr>
              <a:t>families.</a:t>
            </a:r>
            <a:r>
              <a:rPr lang="en-US" dirty="0"/>
              <a:t> </a:t>
            </a:r>
          </a:p>
          <a:p>
            <a:endParaRPr lang="en-US" dirty="0"/>
          </a:p>
          <a:p>
            <a:r>
              <a:rPr lang="en-US" dirty="0"/>
              <a:t>Prevalence Test:</a:t>
            </a:r>
          </a:p>
          <a:p>
            <a:r>
              <a:rPr lang="en-US" dirty="0"/>
              <a:t>In order to increase the statistical relevance of the tests, further analyses are carried out with regard to a large number of current threats. This involves decreasing the complexity of the test and in turn increasing the number of test cases many times over. This test refers to the static detection of files, which includes detection with signatures, heuristics and in-the-cloud queries. AV-TEST uses two different test sets to carry out these analyses:</a:t>
            </a:r>
          </a:p>
          <a:p>
            <a:endParaRPr lang="en-US" dirty="0"/>
          </a:p>
          <a:p>
            <a:pPr marL="36576" indent="-36576"/>
            <a:r>
              <a:rPr lang="en-US" dirty="0"/>
              <a:t>         1.</a:t>
            </a:r>
            <a:r>
              <a:rPr lang="en-US" baseline="0" dirty="0"/>
              <a:t> </a:t>
            </a:r>
            <a:r>
              <a:rPr lang="en-US" dirty="0"/>
              <a:t> All malicious files that were discovered by AV-TEST in the last 4 weeks prior to the beginning of the test, usually around 10,000 to 15,000 files.</a:t>
            </a:r>
          </a:p>
          <a:p>
            <a:r>
              <a:rPr lang="en-US" dirty="0"/>
              <a:t>         2.</a:t>
            </a:r>
            <a:r>
              <a:rPr lang="en-US" baseline="0" dirty="0"/>
              <a:t> </a:t>
            </a:r>
            <a:r>
              <a:rPr lang="en-US" dirty="0"/>
              <a:t> Extremely widespread malicious files that were discovered by AV-TEST in the last 4 weeks prior to the beginning of the test (detection of widespread malware): around 2,000 to 2,500 files.</a:t>
            </a:r>
          </a:p>
          <a:p>
            <a:endParaRPr lang="en-US" dirty="0"/>
          </a:p>
          <a:p>
            <a:r>
              <a:rPr lang="en-US" dirty="0"/>
              <a:t>Both test sets only use files that have been discovered and </a:t>
            </a:r>
            <a:r>
              <a:rPr lang="en-US" dirty="0" err="1"/>
              <a:t>analysed</a:t>
            </a:r>
            <a:r>
              <a:rPr lang="en-US" dirty="0"/>
              <a:t> by AV-TEST. In order to prevent the test sets from being influenced by the manufacturers in their </a:t>
            </a:r>
            <a:r>
              <a:rPr lang="en-US" dirty="0" err="1"/>
              <a:t>favour</a:t>
            </a:r>
            <a:r>
              <a:rPr lang="en-US" dirty="0"/>
              <a:t>, data from manufacturers are not incorporated into the tests. As a result, the independent analysis carried out by AV-TEST achieves a very high level of quality.</a:t>
            </a:r>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77</a:t>
            </a:fld>
            <a:endParaRPr lang="en-US"/>
          </a:p>
        </p:txBody>
      </p:sp>
    </p:spTree>
    <p:extLst>
      <p:ext uri="{BB962C8B-B14F-4D97-AF65-F5344CB8AC3E}">
        <p14:creationId xmlns:p14="http://schemas.microsoft.com/office/powerpoint/2010/main" val="12926914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a:bodyPr>
          <a:lstStyle/>
          <a:p>
            <a:r>
              <a:rPr lang="en-US" sz="1100" b="0" i="0" u="none" strike="noStrike" kern="1200" baseline="0" dirty="0">
                <a:solidFill>
                  <a:schemeClr val="tx1"/>
                </a:solidFill>
                <a:latin typeface="+mn-lt"/>
                <a:ea typeface="+mn-ea"/>
                <a:cs typeface="+mn-cs"/>
              </a:rPr>
              <a:t>In this test, the protection offered by the products were evaluated. The tests were performed from</a:t>
            </a:r>
          </a:p>
          <a:p>
            <a:r>
              <a:rPr lang="en-US" sz="1100" b="0" i="0" u="none" strike="noStrike" kern="1200" baseline="0" dirty="0">
                <a:solidFill>
                  <a:schemeClr val="tx1"/>
                </a:solidFill>
                <a:latin typeface="+mn-lt"/>
                <a:ea typeface="+mn-ea"/>
                <a:cs typeface="+mn-cs"/>
              </a:rPr>
              <a:t>September till October 2016.</a:t>
            </a:r>
          </a:p>
          <a:p>
            <a:pPr marL="0" indent="0">
              <a:buNone/>
            </a:pPr>
            <a:endParaRPr lang="en-US" sz="1100" b="0" i="0" u="none" strike="noStrike" kern="1200" baseline="0" dirty="0">
              <a:solidFill>
                <a:schemeClr val="tx1"/>
              </a:solidFill>
              <a:latin typeface="+mn-lt"/>
              <a:ea typeface="+mn-ea"/>
              <a:cs typeface="+mn-cs"/>
            </a:endParaRPr>
          </a:p>
          <a:p>
            <a:pPr marL="0" indent="0">
              <a:buNone/>
            </a:pPr>
            <a:r>
              <a:rPr lang="en-US" sz="1100" b="0" i="0" u="none" strike="noStrike" kern="1200" baseline="0" dirty="0">
                <a:solidFill>
                  <a:schemeClr val="tx1"/>
                </a:solidFill>
                <a:latin typeface="+mn-lt"/>
                <a:ea typeface="+mn-ea"/>
                <a:cs typeface="+mn-cs"/>
              </a:rPr>
              <a:t>The following tests were performed:</a:t>
            </a:r>
          </a:p>
          <a:p>
            <a:pPr marL="36576" indent="-36576">
              <a:lnSpc>
                <a:spcPct val="114000"/>
              </a:lnSpc>
              <a:spcAft>
                <a:spcPts val="600"/>
              </a:spcAft>
            </a:pPr>
            <a:r>
              <a:rPr lang="en-US" sz="1100" b="1" i="0" u="none" strike="noStrike" kern="1200" baseline="0" dirty="0">
                <a:solidFill>
                  <a:schemeClr val="tx1"/>
                </a:solidFill>
                <a:latin typeface="+mn-lt"/>
                <a:ea typeface="+mn-ea"/>
                <a:cs typeface="+mn-cs"/>
              </a:rPr>
              <a:t>Exploit Test</a:t>
            </a:r>
            <a:r>
              <a:rPr lang="en-US" sz="1100" b="0" i="0" u="none" strike="noStrike" kern="1200" baseline="0" dirty="0">
                <a:solidFill>
                  <a:schemeClr val="tx1"/>
                </a:solidFill>
                <a:latin typeface="+mn-lt"/>
                <a:ea typeface="+mn-ea"/>
                <a:cs typeface="+mn-cs"/>
              </a:rPr>
              <a:t>: 21 exploits have been used in the Exploit test.</a:t>
            </a:r>
          </a:p>
          <a:p>
            <a:pPr marL="0" indent="0">
              <a:lnSpc>
                <a:spcPct val="114000"/>
              </a:lnSpc>
              <a:spcAft>
                <a:spcPts val="600"/>
              </a:spcAft>
              <a:buNone/>
            </a:pPr>
            <a:endParaRPr lang="en-US" sz="11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C72D9AE-7182-4680-8F79-479C4181FF08}" type="slidenum">
              <a:rPr lang="en-US" smtClean="0"/>
              <a:t>78</a:t>
            </a:fld>
            <a:endParaRPr lang="en-US"/>
          </a:p>
        </p:txBody>
      </p:sp>
    </p:spTree>
    <p:extLst>
      <p:ext uri="{BB962C8B-B14F-4D97-AF65-F5344CB8AC3E}">
        <p14:creationId xmlns:p14="http://schemas.microsoft.com/office/powerpoint/2010/main" val="40015270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36576" marR="0" indent="-36576" algn="l" defTabSz="914400" rtl="0" eaLnBrk="1" fontAlgn="auto" latinLnBrk="0" hangingPunct="1">
              <a:lnSpc>
                <a:spcPct val="100000"/>
              </a:lnSpc>
              <a:spcBef>
                <a:spcPts val="600"/>
              </a:spcBef>
              <a:spcAft>
                <a:spcPts val="0"/>
              </a:spcAft>
              <a:buClrTx/>
              <a:buSzPct val="25000"/>
              <a:buFont typeface="Calibri" panose="020F0502020204030204" pitchFamily="34" charset="0"/>
              <a:buChar char=" "/>
              <a:tabLst/>
              <a:defRPr/>
            </a:pPr>
            <a:r>
              <a:rPr lang="en-US" altLang="en-US" sz="1100" b="1" dirty="0">
                <a:latin typeface="Symantec Sans" panose="02000503080000020004"/>
              </a:rPr>
              <a:t>RADICATI APT PROTECTION MQ</a:t>
            </a:r>
            <a:r>
              <a:rPr lang="en-US" altLang="en-US" sz="1100" b="1" baseline="0" dirty="0">
                <a:latin typeface="Symantec Sans" panose="02000503080000020004"/>
              </a:rPr>
              <a:t> </a:t>
            </a:r>
            <a:r>
              <a:rPr lang="en-US" altLang="en-US" sz="1100" b="1" dirty="0">
                <a:latin typeface="Symantec Sans" panose="02000503080000020004"/>
              </a:rPr>
              <a:t>TOP PLAYER 2017</a:t>
            </a:r>
          </a:p>
          <a:p>
            <a:r>
              <a:rPr lang="en-US" dirty="0"/>
              <a:t>Top Players – These are the current market leaders with products that offer, both breadth and depth of functionality, as well as posses a solid vision for the future. Top Players shape the market with their technology and strategic vision. Vendors don’t become Top Players overnight. Most of the companies in this quadrant were first Specialists or Trail Blazers (some were both). As companies reach this stage, they must fight complacency and continue to innovate.</a:t>
            </a:r>
            <a:br>
              <a:rPr lang="en-US" dirty="0"/>
            </a:br>
            <a:br>
              <a:rPr lang="en-US" dirty="0"/>
            </a:br>
            <a:r>
              <a:rPr lang="en-US" altLang="en-US" sz="1100" b="1" dirty="0">
                <a:latin typeface="Symantec Sans" panose="02000503080000020004"/>
              </a:rPr>
              <a:t>GARTNER EDR</a:t>
            </a:r>
            <a:r>
              <a:rPr lang="en-US" altLang="en-US" sz="1100" b="1" baseline="0" dirty="0">
                <a:latin typeface="Symantec Sans" panose="02000503080000020004"/>
              </a:rPr>
              <a:t> </a:t>
            </a:r>
            <a:r>
              <a:rPr lang="en-US" altLang="en-US" sz="1100" b="1" dirty="0">
                <a:latin typeface="Symantec Sans" panose="02000503080000020004"/>
              </a:rPr>
              <a:t>COMPETITIVE</a:t>
            </a:r>
            <a:r>
              <a:rPr lang="en-US" altLang="en-US" sz="1100" b="1" baseline="0" dirty="0">
                <a:latin typeface="Symantec Sans" panose="02000503080000020004"/>
              </a:rPr>
              <a:t> </a:t>
            </a:r>
            <a:r>
              <a:rPr lang="en-US" altLang="en-US" sz="1100" b="1" dirty="0">
                <a:latin typeface="Symantec Sans" panose="02000503080000020004"/>
              </a:rPr>
              <a:t>LANDSCAPE</a:t>
            </a:r>
          </a:p>
          <a:p>
            <a:pPr marL="0" indent="0">
              <a:buNone/>
            </a:pPr>
            <a:r>
              <a:rPr lang="en-US" baseline="0" dirty="0"/>
              <a:t> T</a:t>
            </a:r>
            <a:r>
              <a:rPr lang="en-US" sz="1100" kern="1200" dirty="0">
                <a:solidFill>
                  <a:schemeClr val="tx1"/>
                </a:solidFill>
                <a:effectLst/>
                <a:latin typeface="+mn-lt"/>
                <a:ea typeface="+mn-ea"/>
                <a:cs typeface="+mn-cs"/>
              </a:rPr>
              <a:t>he ATP: Endpoint product adds EDR capabilities to SEP without new endpoint agents to deploy. Added on top of SEP, ATP: Endpoint analyzes the endpoint activities monitored by SEP, regardless if they have been blocked. </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 It reduces the amount of endpoint activity that must be dissected by creating incidents from correlated event data. </a:t>
            </a:r>
            <a:endParaRPr lang="en-US" dirty="0"/>
          </a:p>
          <a:p>
            <a:pPr marL="0" indent="0">
              <a:buNone/>
            </a:pPr>
            <a:endParaRPr lang="en-US" dirty="0"/>
          </a:p>
          <a:p>
            <a:pPr marL="36576" marR="0" indent="-36576" algn="l" defTabSz="914400" rtl="0" eaLnBrk="1" fontAlgn="auto" latinLnBrk="0" hangingPunct="1">
              <a:lnSpc>
                <a:spcPct val="100000"/>
              </a:lnSpc>
              <a:spcBef>
                <a:spcPts val="600"/>
              </a:spcBef>
              <a:spcAft>
                <a:spcPts val="0"/>
              </a:spcAft>
              <a:buClrTx/>
              <a:buSzPct val="25000"/>
              <a:buFont typeface="Calibri" panose="020F0502020204030204" pitchFamily="34" charset="0"/>
              <a:buChar char=" "/>
              <a:tabLst/>
              <a:defRPr/>
            </a:pPr>
            <a:r>
              <a:rPr lang="en-US" dirty="0"/>
              <a:t> </a:t>
            </a:r>
            <a:r>
              <a:rPr lang="en-US" altLang="en-US" sz="1100" b="1" dirty="0">
                <a:latin typeface="Symantec Sans" panose="02000503080000020004"/>
              </a:rPr>
              <a:t>NSS LABS RECOMMENED</a:t>
            </a:r>
          </a:p>
          <a:p>
            <a:pPr marL="36576" marR="0" indent="-36576" algn="l" defTabSz="914400" rtl="0" eaLnBrk="1" fontAlgn="auto" latinLnBrk="0" hangingPunct="1">
              <a:lnSpc>
                <a:spcPct val="100000"/>
              </a:lnSpc>
              <a:spcBef>
                <a:spcPts val="600"/>
              </a:spcBef>
              <a:spcAft>
                <a:spcPts val="0"/>
              </a:spcAft>
              <a:buClrTx/>
              <a:buSzPct val="25000"/>
              <a:buFont typeface="Calibri" panose="020F0502020204030204" pitchFamily="34" charset="0"/>
              <a:buChar char=" "/>
              <a:tabLst/>
              <a:defRPr/>
            </a:pPr>
            <a:r>
              <a:rPr lang="en-US" altLang="en-US" sz="1100" b="1" baseline="0" dirty="0">
                <a:latin typeface="Symantec Sans" panose="02000503080000020004"/>
              </a:rPr>
              <a:t> Security Effectiveness - </a:t>
            </a:r>
            <a:r>
              <a:rPr lang="en-US" altLang="en-US" sz="1100" b="0" baseline="0" dirty="0">
                <a:latin typeface="Symantec Sans" panose="02000503080000020004"/>
              </a:rPr>
              <a:t>Symantec Endpoint Protection 14 with ATP Endpoint received an overall Security Effectiveness rating of 98.7%.</a:t>
            </a:r>
            <a:br>
              <a:rPr lang="en-US" altLang="en-US" sz="1100" b="0" baseline="0" dirty="0">
                <a:latin typeface="Symantec Sans" panose="02000503080000020004"/>
              </a:rPr>
            </a:br>
            <a:r>
              <a:rPr lang="en-US" altLang="en-US" sz="1100" b="0" baseline="0" dirty="0">
                <a:latin typeface="Symantec Sans" panose="02000503080000020004"/>
              </a:rPr>
              <a:t> </a:t>
            </a:r>
            <a:r>
              <a:rPr lang="en-US" altLang="en-US" sz="1100" b="1" baseline="0" dirty="0">
                <a:latin typeface="Symantec Sans" panose="02000503080000020004"/>
              </a:rPr>
              <a:t>Evasions</a:t>
            </a:r>
            <a:r>
              <a:rPr lang="en-US" altLang="en-US" sz="1100" b="0" baseline="0" dirty="0">
                <a:latin typeface="Symantec Sans" panose="02000503080000020004"/>
              </a:rPr>
              <a:t> - Symantec Endpoint Protection 14 with ATP Endpoint detected 100.0% of the evasions techniques tested.</a:t>
            </a:r>
            <a:br>
              <a:rPr lang="en-US" altLang="en-US" sz="1100" b="0" baseline="0" dirty="0">
                <a:latin typeface="Symantec Sans" panose="02000503080000020004"/>
              </a:rPr>
            </a:br>
            <a:r>
              <a:rPr lang="en-US" altLang="en-US" sz="1100" b="0" baseline="0" dirty="0">
                <a:latin typeface="Symantec Sans" panose="02000503080000020004"/>
              </a:rPr>
              <a:t> </a:t>
            </a:r>
            <a:r>
              <a:rPr lang="en-US" altLang="en-US" sz="1100" b="1" baseline="0" dirty="0">
                <a:latin typeface="Symantec Sans" panose="02000503080000020004"/>
              </a:rPr>
              <a:t>False Positives</a:t>
            </a:r>
            <a:r>
              <a:rPr lang="en-US" altLang="en-US" sz="1100" b="0" baseline="0" dirty="0">
                <a:latin typeface="Symantec Sans" panose="02000503080000020004"/>
              </a:rPr>
              <a:t> - After the initial tuning, the Symantec Endpoint Protection 14 with ATP Endpoint (EDR) V2.2 did not alert on any false positives during testing.</a:t>
            </a:r>
            <a:endParaRPr lang="en-US" altLang="en-US" sz="1100" b="0" dirty="0">
              <a:latin typeface="Symantec Sans" panose="02000503080000020004"/>
            </a:endParaRPr>
          </a:p>
          <a:p>
            <a:endParaRPr lang="en-US" dirty="0"/>
          </a:p>
          <a:p>
            <a:pPr marL="36576" marR="0" indent="-36576" algn="l" defTabSz="914400" rtl="0" eaLnBrk="1" fontAlgn="auto" latinLnBrk="0" hangingPunct="1">
              <a:lnSpc>
                <a:spcPct val="100000"/>
              </a:lnSpc>
              <a:spcBef>
                <a:spcPts val="600"/>
              </a:spcBef>
              <a:spcAft>
                <a:spcPts val="0"/>
              </a:spcAft>
              <a:buClrTx/>
              <a:buSzPct val="25000"/>
              <a:buFont typeface="Calibri" panose="020F0502020204030204" pitchFamily="34" charset="0"/>
              <a:buChar char=" "/>
              <a:tabLst/>
              <a:defRPr/>
            </a:pPr>
            <a:r>
              <a:rPr lang="en-US" altLang="en-US" sz="1100" b="1" dirty="0">
                <a:latin typeface="Symantec Sans" panose="02000503080000020004"/>
              </a:rPr>
              <a:t>IDC STAP MARKET GUIDE</a:t>
            </a:r>
            <a:r>
              <a:rPr lang="en-US" altLang="en-US" sz="1100" b="1" baseline="0" dirty="0">
                <a:latin typeface="Symantec Sans" panose="02000503080000020004"/>
              </a:rPr>
              <a:t> </a:t>
            </a:r>
            <a:r>
              <a:rPr lang="en-US" altLang="en-US" sz="1100" b="1" dirty="0">
                <a:latin typeface="Symantec Sans" panose="02000503080000020004"/>
              </a:rPr>
              <a:t>LEADER 2017</a:t>
            </a:r>
          </a:p>
          <a:p>
            <a:pPr marL="36576" marR="0" indent="-36576" algn="l" defTabSz="914400" rtl="0" eaLnBrk="1" fontAlgn="auto" latinLnBrk="0" hangingPunct="1">
              <a:lnSpc>
                <a:spcPct val="100000"/>
              </a:lnSpc>
              <a:spcBef>
                <a:spcPts val="600"/>
              </a:spcBef>
              <a:spcAft>
                <a:spcPts val="0"/>
              </a:spcAft>
              <a:buClrTx/>
              <a:buSzPct val="25000"/>
              <a:buFont typeface="Calibri" panose="020F0502020204030204" pitchFamily="34" charset="0"/>
              <a:buChar char=" "/>
              <a:tabLst/>
              <a:defRPr/>
            </a:pPr>
            <a:r>
              <a:rPr lang="en-US" altLang="en-US" sz="1100" b="0" dirty="0">
                <a:latin typeface="Symantec Sans" panose="02000503080000020004"/>
              </a:rPr>
              <a:t>SEP 14 is also tightly integrated with the ATP product, creating comprehensive endpoint threat detection, threat hunting, and rapid incident response and remediation solution set.</a:t>
            </a:r>
          </a:p>
          <a:p>
            <a:pPr marL="36576" marR="0" indent="-36576" algn="l" defTabSz="914400" rtl="0" eaLnBrk="1" fontAlgn="auto" latinLnBrk="0" hangingPunct="1">
              <a:lnSpc>
                <a:spcPct val="100000"/>
              </a:lnSpc>
              <a:spcBef>
                <a:spcPts val="600"/>
              </a:spcBef>
              <a:spcAft>
                <a:spcPts val="0"/>
              </a:spcAft>
              <a:buClrTx/>
              <a:buSzPct val="25000"/>
              <a:buFont typeface="Calibri" panose="020F0502020204030204" pitchFamily="34" charset="0"/>
              <a:buChar char=" "/>
              <a:tabLst/>
              <a:defRPr/>
            </a:pPr>
            <a:endParaRPr lang="en-US" altLang="en-US" sz="1100" b="0" dirty="0">
              <a:latin typeface="Symantec Sans" panose="02000503080000020004"/>
            </a:endParaRPr>
          </a:p>
          <a:p>
            <a:pPr marL="36576" marR="0" indent="-36576" algn="l" defTabSz="914400" rtl="0" eaLnBrk="1" fontAlgn="auto" latinLnBrk="0" hangingPunct="1">
              <a:lnSpc>
                <a:spcPct val="100000"/>
              </a:lnSpc>
              <a:spcBef>
                <a:spcPts val="600"/>
              </a:spcBef>
              <a:spcAft>
                <a:spcPts val="0"/>
              </a:spcAft>
              <a:buClrTx/>
              <a:buSzPct val="25000"/>
              <a:buFont typeface="Calibri" panose="020F0502020204030204" pitchFamily="34" charset="0"/>
              <a:buChar char=" "/>
              <a:tabLst/>
              <a:defRPr/>
            </a:pPr>
            <a:r>
              <a:rPr lang="en-US" altLang="en-US" sz="1100" b="1" dirty="0">
                <a:latin typeface="Symantec Sans" panose="02000503080000020004"/>
              </a:rPr>
              <a:t>GLOBAL ENDPOINT SECURITY MARKET</a:t>
            </a:r>
            <a:r>
              <a:rPr lang="en-US" altLang="en-US" sz="1100" b="1" baseline="0" dirty="0">
                <a:latin typeface="Symantec Sans" panose="02000503080000020004"/>
              </a:rPr>
              <a:t> </a:t>
            </a:r>
            <a:r>
              <a:rPr lang="en-US" altLang="en-US" sz="1100" b="1" dirty="0">
                <a:latin typeface="Symantec Sans" panose="02000503080000020004"/>
              </a:rPr>
              <a:t>FORECAST 2021</a:t>
            </a:r>
          </a:p>
          <a:p>
            <a:pPr marL="36576" marR="0" indent="-36576" algn="l" defTabSz="914400" rtl="0" eaLnBrk="1" fontAlgn="auto" latinLnBrk="0" hangingPunct="1">
              <a:lnSpc>
                <a:spcPct val="100000"/>
              </a:lnSpc>
              <a:spcBef>
                <a:spcPts val="600"/>
              </a:spcBef>
              <a:spcAft>
                <a:spcPts val="0"/>
              </a:spcAft>
              <a:buClrTx/>
              <a:buSzPct val="25000"/>
              <a:buFont typeface="Calibri" panose="020F0502020204030204" pitchFamily="34" charset="0"/>
              <a:buChar char=" "/>
              <a:tabLst/>
              <a:defRPr/>
            </a:pPr>
            <a:r>
              <a:rPr lang="en-US" altLang="en-US" sz="1100" b="0" dirty="0">
                <a:latin typeface="Symantec Sans" panose="02000503080000020004"/>
              </a:rPr>
              <a:t>Symantec</a:t>
            </a:r>
            <a:r>
              <a:rPr lang="en-US" altLang="en-US" sz="1100" b="0" baseline="0" dirty="0">
                <a:latin typeface="Symantec Sans" panose="02000503080000020004"/>
              </a:rPr>
              <a:t> is the EDR  market share leader among EPP vendors (followed by Sophos and Trend Micro)</a:t>
            </a:r>
            <a:br>
              <a:rPr lang="en-US" altLang="en-US" sz="1100" b="0" baseline="0" dirty="0">
                <a:latin typeface="Symantec Sans" panose="02000503080000020004"/>
              </a:rPr>
            </a:br>
            <a:endParaRPr lang="en-US" altLang="en-US" sz="1100" b="0" dirty="0">
              <a:latin typeface="Symantec Sans" panose="02000503080000020004"/>
            </a:endParaRPr>
          </a:p>
          <a:p>
            <a:endParaRPr lang="en-US" dirty="0"/>
          </a:p>
        </p:txBody>
      </p:sp>
      <p:sp>
        <p:nvSpPr>
          <p:cNvPr id="4" name="Slide Number Placeholder 3"/>
          <p:cNvSpPr>
            <a:spLocks noGrp="1"/>
          </p:cNvSpPr>
          <p:nvPr>
            <p:ph type="sldNum" sz="quarter" idx="10"/>
          </p:nvPr>
        </p:nvSpPr>
        <p:spPr/>
        <p:txBody>
          <a:bodyPr/>
          <a:lstStyle/>
          <a:p>
            <a:fld id="{159A1A47-A3E2-4D71-98D6-379A1CA68D82}" type="slidenum">
              <a:rPr lang="en-US" smtClean="0"/>
              <a:t>80</a:t>
            </a:fld>
            <a:endParaRPr lang="en-US"/>
          </a:p>
        </p:txBody>
      </p:sp>
    </p:spTree>
    <p:extLst>
      <p:ext uri="{BB962C8B-B14F-4D97-AF65-F5344CB8AC3E}">
        <p14:creationId xmlns:p14="http://schemas.microsoft.com/office/powerpoint/2010/main" val="41202800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82</a:t>
            </a:fld>
            <a:endParaRPr lang="en-US" dirty="0"/>
          </a:p>
        </p:txBody>
      </p:sp>
    </p:spTree>
    <p:extLst>
      <p:ext uri="{BB962C8B-B14F-4D97-AF65-F5344CB8AC3E}">
        <p14:creationId xmlns:p14="http://schemas.microsoft.com/office/powerpoint/2010/main" val="9705054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12+ weeks to patch an application vulnerability – is too long. Attackers can exploit a vulnerability in that window and cause havoc. Security teams need a faster way to protect their systems.</a:t>
            </a:r>
          </a:p>
          <a:p>
            <a:pPr marL="171450" lvl="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Security training is ineffective - With a 10% click-through rate for phishing, end users are clearly still clinking where they should not and falling prey to phishing. Compromised credentials are used for attack.</a:t>
            </a:r>
          </a:p>
          <a:p>
            <a:pPr marL="17145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Current hardening solutions negatively impact end user productivity – Solutions today wrap a security envelope around each protected application which bogs down applications and the system. End users need a solution that will not interrupt their work or hamper their productivity.</a:t>
            </a:r>
            <a:r>
              <a:rPr lang="en-US" dirty="0">
                <a:effectLst/>
              </a:rPr>
              <a:t> </a:t>
            </a:r>
            <a:endParaRPr lang="en-US" dirty="0"/>
          </a:p>
          <a:p>
            <a:endParaRPr lang="en-US" dirty="0"/>
          </a:p>
          <a:p>
            <a:endParaRPr lang="en-US" dirty="0"/>
          </a:p>
          <a:p>
            <a:r>
              <a:rPr lang="en-US" dirty="0"/>
              <a:t>Lack of visibility into old</a:t>
            </a:r>
            <a:r>
              <a:rPr lang="en-US" baseline="0" dirty="0"/>
              <a:t> and vulnerable applications in the environment</a:t>
            </a:r>
          </a:p>
          <a:p>
            <a:r>
              <a:rPr lang="en-US" baseline="0" dirty="0"/>
              <a:t>Known good applications have become vectors of infection</a:t>
            </a:r>
          </a:p>
          <a:p>
            <a:r>
              <a:rPr lang="en-US" baseline="0" dirty="0"/>
              <a:t>End users are tricked into downloading malware through increasingly sophisticated spear phishing attacks</a:t>
            </a:r>
          </a:p>
          <a:p>
            <a:r>
              <a:rPr lang="en-US" baseline="0" dirty="0"/>
              <a:t>Security safeguards often hamper end user productivity</a:t>
            </a:r>
          </a:p>
          <a:p>
            <a:endParaRPr lang="en-US" dirty="0"/>
          </a:p>
        </p:txBody>
      </p:sp>
      <p:sp>
        <p:nvSpPr>
          <p:cNvPr id="4" name="Slide Number Placeholder 3"/>
          <p:cNvSpPr>
            <a:spLocks noGrp="1"/>
          </p:cNvSpPr>
          <p:nvPr>
            <p:ph type="sldNum" sz="quarter" idx="10"/>
          </p:nvPr>
        </p:nvSpPr>
        <p:spPr/>
        <p:txBody>
          <a:bodyPr/>
          <a:lstStyle/>
          <a:p>
            <a:fld id="{FAC02F30-A820-4C44-9475-11A7CFD9B01C}" type="slidenum">
              <a:rPr lang="en-US" smtClean="0"/>
              <a:pPr/>
              <a:t>83</a:t>
            </a:fld>
            <a:endParaRPr lang="en-US" dirty="0"/>
          </a:p>
        </p:txBody>
      </p:sp>
    </p:spTree>
    <p:extLst>
      <p:ext uri="{BB962C8B-B14F-4D97-AF65-F5344CB8AC3E}">
        <p14:creationId xmlns:p14="http://schemas.microsoft.com/office/powerpoint/2010/main" val="251381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 Symantec Endpoint Protection (SEP) 14 delivers superior, multi-layer protection to stop threats regardless of how they attack your endpoints.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 SEP provides advanced </a:t>
            </a:r>
            <a:r>
              <a:rPr lang="en-US" sz="1200" kern="1200" dirty="0" err="1">
                <a:solidFill>
                  <a:schemeClr val="tx1"/>
                </a:solidFill>
                <a:effectLst/>
                <a:latin typeface="Symantec Sans" panose="02000503080000020004"/>
                <a:ea typeface="ＭＳ Ｐゴシック" charset="0"/>
                <a:cs typeface="ＭＳ Ｐゴシック" charset="0"/>
              </a:rPr>
              <a:t>ransomware</a:t>
            </a:r>
            <a:r>
              <a:rPr lang="en-US" sz="1200" kern="1200" dirty="0">
                <a:solidFill>
                  <a:schemeClr val="tx1"/>
                </a:solidFill>
                <a:effectLst/>
                <a:latin typeface="Symantec Sans" panose="02000503080000020004"/>
                <a:ea typeface="ＭＳ Ｐゴシック" charset="0"/>
                <a:cs typeface="ＭＳ Ｐゴシック" charset="0"/>
              </a:rPr>
              <a:t> protection by combining artificial intelligence techniques such as advanced machine learning (AML) technologies, behavior analysis with proven technologies like intrusion prevention.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 Signature-less exploit prevention technology in SEP 14 prevents vulnerabilities in popular software like browsers and productivity tools from being exploited.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 An easy-to-use workflow allows customers to fine-tune AML, behavior analysis and intrusion prevention to gain advanced visibility into suspicious files and customize protection to suit different environmental needs.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Symantec Sans" panose="02000503080000020004"/>
                <a:ea typeface="ＭＳ Ｐゴシック" charset="0"/>
                <a:cs typeface="ＭＳ Ｐゴシック" charset="0"/>
              </a:rPr>
              <a:t>- A low-bandwidth mode protects network constrained environments with the same superior efficacy. </a:t>
            </a:r>
          </a:p>
          <a:p>
            <a:endParaRPr lang="en-US" dirty="0"/>
          </a:p>
        </p:txBody>
      </p:sp>
      <p:sp>
        <p:nvSpPr>
          <p:cNvPr id="4" name="Slide Number Placeholder 3"/>
          <p:cNvSpPr>
            <a:spLocks noGrp="1"/>
          </p:cNvSpPr>
          <p:nvPr>
            <p:ph type="sldNum" sz="quarter" idx="10"/>
          </p:nvPr>
        </p:nvSpPr>
        <p:spPr/>
        <p:txBody>
          <a:bodyPr/>
          <a:lstStyle/>
          <a:p>
            <a:fld id="{FAC02F30-A820-4C44-9475-11A7CFD9B01C}"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5456445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pPr marL="171450" lvl="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Assess &amp; Auto-classify Every App – find every app running, installed or not, and get a risk/vulnerability assessment for each </a:t>
            </a:r>
          </a:p>
          <a:p>
            <a:pPr marL="171450" lvl="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Defend Known-good Apps – shield commonly used apps so that vulnerabilities within that software cannot be used to attack the endpoint or network. Prevent malicious activity form originating from these applications.</a:t>
            </a:r>
          </a:p>
          <a:p>
            <a:pPr marL="17145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Isolate Suspicious Apps – isolate these apps and prevent them from any privileged operations (e.g. downloading other software, making changes to the system/registry, etc.)</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21DAC03-15A2-5648-BFED-F76A49A05AAD}"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11033756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Auto-classify all installed and running apps (including exe files that have not yet been installed, i.e. on the hard drive)</a:t>
            </a:r>
          </a:p>
          <a:p>
            <a:pPr marL="171450" lvl="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Identify Suspicious Apps - Out of box risk categorization based on apps source, behavior, signer, whitelisting status and reputation and powered by Symantec File Insight &amp; tunable with intensive protection from SEP 14</a:t>
            </a:r>
          </a:p>
          <a:p>
            <a:pPr marL="171450" lvl="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Analyze attack surface for Known Good Apps - Assess vulnerabilities for known good applications and identify top applications that need protection; powered by Symantec </a:t>
            </a:r>
            <a:r>
              <a:rPr lang="en-US" sz="1200" kern="1200" dirty="0" err="1">
                <a:solidFill>
                  <a:schemeClr val="tx1"/>
                </a:solidFill>
                <a:effectLst/>
                <a:latin typeface="Symantec Sans" panose="02000503080000020004"/>
                <a:ea typeface="ＭＳ Ｐゴシック" charset="0"/>
                <a:cs typeface="ＭＳ Ｐゴシック" charset="0"/>
              </a:rPr>
              <a:t>DeepSight</a:t>
            </a:r>
            <a:endParaRPr lang="en-US" sz="1200" kern="1200" dirty="0">
              <a:solidFill>
                <a:schemeClr val="tx1"/>
              </a:solidFill>
              <a:effectLst/>
              <a:latin typeface="Symantec Sans" panose="02000503080000020004"/>
              <a:ea typeface="ＭＳ Ｐゴシック" charset="0"/>
              <a:cs typeface="ＭＳ Ｐゴシック" charset="0"/>
            </a:endParaRPr>
          </a:p>
          <a:p>
            <a:pPr marL="285750" indent="-285750">
              <a:buFont typeface="Arial"/>
              <a:buChar char="•"/>
            </a:pPr>
            <a:endParaRPr lang="en-US" sz="1800" kern="1200" dirty="0">
              <a:solidFill>
                <a:schemeClr val="tx1"/>
              </a:solidFill>
              <a:latin typeface="Symantec Sans" panose="02000503080000020004"/>
              <a:ea typeface="ＭＳ Ｐゴシック" charset="0"/>
              <a:cs typeface="ＭＳ Ｐゴシック" charset="0"/>
            </a:endParaRPr>
          </a:p>
          <a:p>
            <a:pPr>
              <a:buFont typeface="Arial" charset="0"/>
              <a:buChar char="•"/>
            </a:pPr>
            <a:endParaRPr lang="en-US" sz="1800" kern="1200" dirty="0">
              <a:solidFill>
                <a:schemeClr val="tx1"/>
              </a:solidFill>
              <a:latin typeface="Symantec Sans" panose="02000503080000020004"/>
              <a:ea typeface="ＭＳ Ｐゴシック" charset="0"/>
              <a:cs typeface="ＭＳ Ｐゴシック" charset="0"/>
            </a:endParaRPr>
          </a:p>
          <a:p>
            <a:pPr>
              <a:buFont typeface="Arial" charset="0"/>
              <a:buChar char="•"/>
            </a:pPr>
            <a:r>
              <a:rPr lang="en-US" sz="1800" kern="1200" dirty="0">
                <a:solidFill>
                  <a:schemeClr val="tx1"/>
                </a:solidFill>
                <a:latin typeface="Symantec Sans" panose="02000503080000020004"/>
                <a:ea typeface="ＭＳ Ｐゴシック" charset="0"/>
                <a:cs typeface="ＭＳ Ｐゴシック" charset="0"/>
              </a:rPr>
              <a:t>Auto-classify all installed and running apps</a:t>
            </a:r>
          </a:p>
          <a:p>
            <a:pPr>
              <a:buFont typeface="Arial" charset="0"/>
              <a:buChar char="•"/>
            </a:pPr>
            <a:r>
              <a:rPr lang="en-US" sz="1800" kern="1200" dirty="0">
                <a:solidFill>
                  <a:schemeClr val="tx1"/>
                </a:solidFill>
                <a:latin typeface="Symantec Sans" panose="02000503080000020004"/>
                <a:ea typeface="ＭＳ Ｐゴシック" charset="0"/>
                <a:cs typeface="ＭＳ Ｐゴシック" charset="0"/>
              </a:rPr>
              <a:t>Identify Suspicious Apps</a:t>
            </a:r>
          </a:p>
          <a:p>
            <a:pPr lvl="1">
              <a:buFont typeface="Arial" charset="0"/>
              <a:buChar char="•"/>
            </a:pPr>
            <a:r>
              <a:rPr lang="en-US" sz="1600" kern="1200" dirty="0">
                <a:solidFill>
                  <a:schemeClr val="tx1"/>
                </a:solidFill>
                <a:latin typeface="Symantec Sans" panose="02000503080000020004"/>
                <a:ea typeface="ＭＳ Ｐゴシック" charset="0"/>
                <a:cs typeface="+mn-cs"/>
              </a:rPr>
              <a:t>Out of box risk categorization </a:t>
            </a:r>
            <a:r>
              <a:rPr lang="en-US" sz="1400" kern="1200" dirty="0">
                <a:solidFill>
                  <a:schemeClr val="tx1"/>
                </a:solidFill>
                <a:latin typeface="Symantec Sans" panose="02000503080000020004"/>
                <a:ea typeface="ＭＳ Ｐゴシック" charset="0"/>
                <a:cs typeface="+mn-cs"/>
              </a:rPr>
              <a:t>b</a:t>
            </a:r>
            <a:r>
              <a:rPr lang="en-US" sz="1600" kern="1200" dirty="0">
                <a:solidFill>
                  <a:schemeClr val="tx1"/>
                </a:solidFill>
                <a:latin typeface="Symantec Sans" panose="02000503080000020004"/>
                <a:ea typeface="ＭＳ Ｐゴシック" charset="0"/>
                <a:cs typeface="+mn-cs"/>
              </a:rPr>
              <a:t>ased on apps source, behavior, signer, whitelisting status and reputation</a:t>
            </a:r>
          </a:p>
          <a:p>
            <a:pPr lvl="1">
              <a:buFont typeface="Arial" charset="0"/>
              <a:buChar char="•"/>
            </a:pPr>
            <a:r>
              <a:rPr lang="en-US" sz="1600" kern="1200" dirty="0">
                <a:solidFill>
                  <a:schemeClr val="tx1"/>
                </a:solidFill>
                <a:latin typeface="Symantec Sans" panose="02000503080000020004"/>
                <a:ea typeface="ＭＳ Ｐゴシック" charset="0"/>
                <a:cs typeface="+mn-cs"/>
              </a:rPr>
              <a:t>Powered by Symantec File Insight &amp; tunable with SEP Intensive Protection</a:t>
            </a:r>
          </a:p>
          <a:p>
            <a:pPr>
              <a:buFont typeface="Arial" charset="0"/>
              <a:buChar char="•"/>
            </a:pPr>
            <a:r>
              <a:rPr lang="en-US" sz="1800" kern="1200" dirty="0">
                <a:solidFill>
                  <a:schemeClr val="tx1"/>
                </a:solidFill>
                <a:latin typeface="Symantec Sans" panose="02000503080000020004"/>
                <a:ea typeface="ＭＳ Ｐゴシック" charset="0"/>
                <a:cs typeface="ＭＳ Ｐゴシック" charset="0"/>
              </a:rPr>
              <a:t>Analyze attack </a:t>
            </a:r>
            <a:r>
              <a:rPr lang="en-US" sz="1800" dirty="0"/>
              <a:t>s</a:t>
            </a:r>
            <a:r>
              <a:rPr lang="en-US" sz="1800" kern="1200" dirty="0">
                <a:solidFill>
                  <a:schemeClr val="tx1"/>
                </a:solidFill>
                <a:latin typeface="Symantec Sans" panose="02000503080000020004"/>
                <a:ea typeface="ＭＳ Ｐゴシック" charset="0"/>
                <a:cs typeface="ＭＳ Ｐゴシック" charset="0"/>
              </a:rPr>
              <a:t>urface for Known Good Apps</a:t>
            </a:r>
          </a:p>
          <a:p>
            <a:pPr lvl="1">
              <a:buFont typeface="Arial" charset="0"/>
              <a:buChar char="•"/>
            </a:pPr>
            <a:r>
              <a:rPr lang="en-US" sz="1600" kern="1200" dirty="0">
                <a:solidFill>
                  <a:schemeClr val="tx1"/>
                </a:solidFill>
                <a:latin typeface="Symantec Sans" panose="02000503080000020004"/>
                <a:ea typeface="ＭＳ Ｐゴシック" charset="0"/>
                <a:cs typeface="+mn-cs"/>
              </a:rPr>
              <a:t>Assess vulnerabilities for known good applications and identify top apps that need protection</a:t>
            </a:r>
          </a:p>
          <a:p>
            <a:pPr lvl="1">
              <a:buFont typeface="Arial" charset="0"/>
              <a:buChar char="•"/>
            </a:pPr>
            <a:r>
              <a:rPr lang="en-US" sz="1600" kern="1200" dirty="0">
                <a:solidFill>
                  <a:schemeClr val="tx1"/>
                </a:solidFill>
                <a:latin typeface="Symantec Sans" panose="02000503080000020004"/>
                <a:ea typeface="ＭＳ Ｐゴシック" charset="0"/>
                <a:cs typeface="+mn-cs"/>
              </a:rPr>
              <a:t>Powered by Symantec </a:t>
            </a:r>
            <a:r>
              <a:rPr lang="en-US" sz="1600" kern="1200" dirty="0" err="1">
                <a:solidFill>
                  <a:schemeClr val="tx1"/>
                </a:solidFill>
                <a:latin typeface="Symantec Sans" panose="02000503080000020004"/>
                <a:ea typeface="ＭＳ Ｐゴシック" charset="0"/>
                <a:cs typeface="+mn-cs"/>
              </a:rPr>
              <a:t>DeepSight</a:t>
            </a:r>
            <a:endParaRPr lang="en-US" sz="1600" kern="1200" dirty="0">
              <a:solidFill>
                <a:schemeClr val="tx1"/>
              </a:solidFill>
              <a:latin typeface="Symantec Sans" panose="02000503080000020004"/>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FAC02F30-A820-4C44-9475-11A7CFD9B01C}" type="slidenum">
              <a:rPr lang="en-US" smtClean="0"/>
              <a:pPr/>
              <a:t>85</a:t>
            </a:fld>
            <a:endParaRPr lang="en-US" dirty="0"/>
          </a:p>
        </p:txBody>
      </p:sp>
    </p:spTree>
    <p:extLst>
      <p:ext uri="{BB962C8B-B14F-4D97-AF65-F5344CB8AC3E}">
        <p14:creationId xmlns:p14="http://schemas.microsoft.com/office/powerpoint/2010/main" val="23590337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ymantec Sans" panose="02000503080000020004"/>
                <a:ea typeface="ＭＳ Ｐゴシック" charset="0"/>
                <a:cs typeface="ＭＳ Ｐゴシック" charset="0"/>
              </a:rPr>
              <a:t>How SEP Hardening Works?</a:t>
            </a:r>
            <a:endParaRPr lang="en-US" sz="1100" kern="1200" dirty="0">
              <a:solidFill>
                <a:schemeClr val="tx1"/>
              </a:solidFill>
              <a:effectLst/>
              <a:latin typeface="Symantec Sans" panose="02000503080000020004"/>
              <a:ea typeface="ＭＳ Ｐゴシック" charset="0"/>
              <a:cs typeface="ＭＳ Ｐゴシック" charset="0"/>
            </a:endParaRPr>
          </a:p>
          <a:p>
            <a:pPr lvl="0"/>
            <a:r>
              <a:rPr lang="en-US" sz="1200" kern="1200" dirty="0">
                <a:solidFill>
                  <a:schemeClr val="tx1"/>
                </a:solidFill>
                <a:effectLst/>
                <a:latin typeface="Symantec Sans" panose="02000503080000020004"/>
                <a:ea typeface="ＭＳ Ｐゴシック" charset="0"/>
                <a:cs typeface="ＭＳ Ｐゴシック" charset="0"/>
              </a:rPr>
              <a:t>Shield browsers and email clients from attacks. They are the main source of how files and attachments are downloaded (common infection vectors)</a:t>
            </a:r>
            <a:endParaRPr lang="en-US" sz="1100" kern="1200" dirty="0">
              <a:solidFill>
                <a:schemeClr val="tx1"/>
              </a:solidFill>
              <a:effectLst/>
              <a:latin typeface="Symantec Sans" panose="02000503080000020004"/>
              <a:ea typeface="ＭＳ Ｐゴシック" charset="0"/>
              <a:cs typeface="ＭＳ Ｐゴシック" charset="0"/>
            </a:endParaRPr>
          </a:p>
          <a:p>
            <a:pPr lvl="0"/>
            <a:r>
              <a:rPr lang="en-US" sz="1200" kern="1200" dirty="0">
                <a:solidFill>
                  <a:schemeClr val="tx1"/>
                </a:solidFill>
                <a:effectLst/>
                <a:latin typeface="Symantec Sans" panose="02000503080000020004"/>
                <a:ea typeface="ＭＳ Ｐゴシック" charset="0"/>
                <a:cs typeface="ＭＳ Ｐゴシック" charset="0"/>
              </a:rPr>
              <a:t>Auto-classify downloaded files and email attachments</a:t>
            </a:r>
            <a:endParaRPr lang="en-US" sz="1100" kern="1200" dirty="0">
              <a:solidFill>
                <a:schemeClr val="tx1"/>
              </a:solidFill>
              <a:effectLst/>
              <a:latin typeface="Symantec Sans" panose="02000503080000020004"/>
              <a:ea typeface="ＭＳ Ｐゴシック" charset="0"/>
              <a:cs typeface="ＭＳ Ｐゴシック" charset="0"/>
            </a:endParaRPr>
          </a:p>
          <a:p>
            <a:pPr lvl="1"/>
            <a:r>
              <a:rPr lang="en-US" sz="1200" kern="1200" dirty="0">
                <a:solidFill>
                  <a:schemeClr val="tx1"/>
                </a:solidFill>
                <a:effectLst/>
                <a:latin typeface="Symantec Sans" panose="02000503080000020004"/>
                <a:ea typeface="ＭＳ Ｐゴシック" charset="0"/>
                <a:cs typeface="+mn-cs"/>
              </a:rPr>
              <a:t>If the file is an </a:t>
            </a:r>
            <a:r>
              <a:rPr lang="en-US" sz="1200" kern="1200" dirty="0" err="1">
                <a:solidFill>
                  <a:schemeClr val="tx1"/>
                </a:solidFill>
                <a:effectLst/>
                <a:latin typeface="Symantec Sans" panose="02000503080000020004"/>
                <a:ea typeface="ＭＳ Ｐゴシック" charset="0"/>
                <a:cs typeface="+mn-cs"/>
              </a:rPr>
              <a:t>exectubale</a:t>
            </a:r>
            <a:r>
              <a:rPr lang="en-US" sz="1200" kern="1200" dirty="0">
                <a:solidFill>
                  <a:schemeClr val="tx1"/>
                </a:solidFill>
                <a:effectLst/>
                <a:latin typeface="Symantec Sans" panose="02000503080000020004"/>
                <a:ea typeface="ＭＳ Ｐゴシック" charset="0"/>
                <a:cs typeface="+mn-cs"/>
              </a:rPr>
              <a:t>, classify it by risk. If suspicious isolate it, if it’s a good file, no action needed.</a:t>
            </a:r>
            <a:endParaRPr lang="en-US" sz="1100" kern="1200" dirty="0">
              <a:solidFill>
                <a:schemeClr val="tx1"/>
              </a:solidFill>
              <a:effectLst/>
              <a:latin typeface="Symantec Sans" panose="02000503080000020004"/>
              <a:ea typeface="ＭＳ Ｐゴシック" charset="0"/>
              <a:cs typeface="+mn-cs"/>
            </a:endParaRPr>
          </a:p>
          <a:p>
            <a:r>
              <a:rPr lang="en-US" sz="1200" kern="1200" dirty="0">
                <a:solidFill>
                  <a:schemeClr val="tx1"/>
                </a:solidFill>
                <a:effectLst/>
                <a:latin typeface="Symantec Sans" panose="02000503080000020004"/>
                <a:ea typeface="ＭＳ Ｐゴシック" charset="0"/>
                <a:cs typeface="ＭＳ Ｐゴシック" charset="0"/>
              </a:rPr>
              <a:t>If the file is a content file (Adobe, Microsoft, or others), shield it to prevent </a:t>
            </a:r>
            <a:r>
              <a:rPr lang="en-US" sz="1200" kern="1200" dirty="0" err="1">
                <a:solidFill>
                  <a:schemeClr val="tx1"/>
                </a:solidFill>
                <a:effectLst/>
                <a:latin typeface="Symantec Sans" panose="02000503080000020004"/>
                <a:ea typeface="ＭＳ Ｐゴシック" charset="0"/>
                <a:cs typeface="ＭＳ Ｐゴシック" charset="0"/>
              </a:rPr>
              <a:t>weaponized</a:t>
            </a:r>
            <a:r>
              <a:rPr lang="en-US" sz="1200" kern="1200" dirty="0">
                <a:solidFill>
                  <a:schemeClr val="tx1"/>
                </a:solidFill>
                <a:effectLst/>
                <a:latin typeface="Symantec Sans" panose="02000503080000020004"/>
                <a:ea typeface="ＭＳ Ｐゴシック" charset="0"/>
                <a:cs typeface="ＭＳ Ｐゴシック" charset="0"/>
              </a:rPr>
              <a:t> content from executing malicious activity; also block vulnerabilities from being exploited. </a:t>
            </a:r>
            <a:endParaRPr lang="en-US" dirty="0"/>
          </a:p>
        </p:txBody>
      </p:sp>
      <p:sp>
        <p:nvSpPr>
          <p:cNvPr id="4" name="Slide Number Placeholder 3"/>
          <p:cNvSpPr>
            <a:spLocks noGrp="1"/>
          </p:cNvSpPr>
          <p:nvPr>
            <p:ph type="sldNum" sz="quarter" idx="10"/>
          </p:nvPr>
        </p:nvSpPr>
        <p:spPr/>
        <p:txBody>
          <a:bodyPr/>
          <a:lstStyle/>
          <a:p>
            <a:pPr>
              <a:defRPr/>
            </a:pPr>
            <a:fld id="{C4A0BB3D-880C-2049-91C1-DC20869C9EF5}" type="slidenum">
              <a:rPr lang="en-US" smtClean="0"/>
              <a:pPr>
                <a:defRPr/>
              </a:pPr>
              <a:t>86</a:t>
            </a:fld>
            <a:endParaRPr lang="en-US" dirty="0"/>
          </a:p>
        </p:txBody>
      </p:sp>
    </p:spTree>
    <p:extLst>
      <p:ext uri="{BB962C8B-B14F-4D97-AF65-F5344CB8AC3E}">
        <p14:creationId xmlns:p14="http://schemas.microsoft.com/office/powerpoint/2010/main" val="15231590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Application discovery and attack surface assessment – Find all applications: running, installed or just on the hard drive as an executable. Determine risk of existing vulnerabilities to score each app.</a:t>
            </a:r>
          </a:p>
          <a:p>
            <a:pPr marL="171450" lvl="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Automatic detection and isolation of suspicious apps – Suspicious files will be automatically isolated to prevent them from executing privileged operations.</a:t>
            </a:r>
          </a:p>
          <a:p>
            <a:pPr marL="171450" lvl="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Low impact to end user productivity – Other vendors use a security envelope around each app which bogs down the system, our technology delivers better protection at minimal impact.</a:t>
            </a:r>
          </a:p>
          <a:p>
            <a:pPr marL="171450" indent="-171450">
              <a:buFont typeface="Arial"/>
              <a:buChar char="•"/>
            </a:pPr>
            <a:r>
              <a:rPr lang="en-US" sz="1200" kern="1200" dirty="0">
                <a:solidFill>
                  <a:schemeClr val="tx1"/>
                </a:solidFill>
                <a:effectLst/>
                <a:latin typeface="Symantec Sans" panose="02000503080000020004"/>
                <a:ea typeface="ＭＳ Ｐゴシック" charset="0"/>
                <a:cs typeface="ＭＳ Ｐゴシック" charset="0"/>
              </a:rPr>
              <a:t>Integrated with SEP – no additional agents – Using the same single SEP agent, just configure and deploy for fastest time to value.</a:t>
            </a:r>
            <a:r>
              <a:rPr lang="en-US" sz="1100" dirty="0">
                <a:effectLst/>
              </a:rPr>
              <a:t> </a:t>
            </a:r>
            <a:endParaRPr lang="en-US" sz="1100" kern="1200" dirty="0">
              <a:solidFill>
                <a:schemeClr val="tx1"/>
              </a:solidFill>
              <a:effectLst/>
              <a:latin typeface="Symantec Sans" panose="02000503080000020004"/>
              <a:ea typeface="+mn-ea"/>
              <a:cs typeface="+mn-cs"/>
            </a:endParaRPr>
          </a:p>
        </p:txBody>
      </p:sp>
      <p:sp>
        <p:nvSpPr>
          <p:cNvPr id="4" name="Slide Number Placeholder 3"/>
          <p:cNvSpPr>
            <a:spLocks noGrp="1"/>
          </p:cNvSpPr>
          <p:nvPr>
            <p:ph type="sldNum" sz="quarter" idx="10"/>
          </p:nvPr>
        </p:nvSpPr>
        <p:spPr/>
        <p:txBody>
          <a:bodyPr/>
          <a:lstStyle/>
          <a:p>
            <a:fld id="{FAC02F30-A820-4C44-9475-11A7CFD9B01C}"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11137609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88</a:t>
            </a:fld>
            <a:endParaRPr lang="en-US" dirty="0"/>
          </a:p>
        </p:txBody>
      </p:sp>
    </p:spTree>
    <p:extLst>
      <p:ext uri="{BB962C8B-B14F-4D97-AF65-F5344CB8AC3E}">
        <p14:creationId xmlns:p14="http://schemas.microsoft.com/office/powerpoint/2010/main" val="3628001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kern="1200" dirty="0">
                <a:solidFill>
                  <a:schemeClr val="tx1"/>
                </a:solidFill>
                <a:effectLst/>
                <a:latin typeface="+mn-lt"/>
                <a:ea typeface="+mn-ea"/>
                <a:cs typeface="+mn-cs"/>
              </a:rPr>
              <a:t>Updated for SEP</a:t>
            </a:r>
            <a:r>
              <a:rPr lang="en-US" sz="1100" b="0" kern="1200" baseline="0" dirty="0">
                <a:solidFill>
                  <a:schemeClr val="tx1"/>
                </a:solidFill>
                <a:effectLst/>
                <a:latin typeface="+mn-lt"/>
                <a:ea typeface="+mn-ea"/>
                <a:cs typeface="+mn-cs"/>
              </a:rPr>
              <a:t> 14.1</a:t>
            </a:r>
          </a:p>
          <a:p>
            <a:r>
              <a:rPr lang="en-US" sz="1100" b="0" kern="1200" baseline="0" dirty="0">
                <a:solidFill>
                  <a:schemeClr val="tx1"/>
                </a:solidFill>
                <a:effectLst/>
                <a:latin typeface="+mn-lt"/>
                <a:ea typeface="+mn-ea"/>
                <a:cs typeface="+mn-cs"/>
              </a:rPr>
              <a:t>MEM </a:t>
            </a:r>
            <a:r>
              <a:rPr lang="mr-IN" sz="1100" b="0" kern="1200" baseline="0" dirty="0">
                <a:solidFill>
                  <a:schemeClr val="tx1"/>
                </a:solidFill>
                <a:effectLst/>
                <a:latin typeface="+mn-lt"/>
                <a:ea typeface="+mn-ea"/>
                <a:cs typeface="+mn-cs"/>
              </a:rPr>
              <a:t>–</a:t>
            </a:r>
            <a:r>
              <a:rPr lang="en-US" sz="1100" b="0" kern="1200" baseline="0" dirty="0">
                <a:solidFill>
                  <a:schemeClr val="tx1"/>
                </a:solidFill>
                <a:effectLst/>
                <a:latin typeface="+mn-lt"/>
                <a:ea typeface="+mn-ea"/>
                <a:cs typeface="+mn-cs"/>
              </a:rPr>
              <a:t> Adds 9 new techniques </a:t>
            </a:r>
          </a:p>
          <a:p>
            <a:r>
              <a:rPr lang="en-US" sz="1100" b="0" kern="1200" baseline="0" dirty="0">
                <a:solidFill>
                  <a:schemeClr val="tx1"/>
                </a:solidFill>
                <a:effectLst/>
                <a:latin typeface="+mn-lt"/>
                <a:ea typeface="+mn-ea"/>
                <a:cs typeface="+mn-cs"/>
              </a:rPr>
              <a:t>AML </a:t>
            </a:r>
            <a:r>
              <a:rPr lang="mr-IN" sz="1100" b="0" kern="1200" baseline="0" dirty="0">
                <a:solidFill>
                  <a:schemeClr val="tx1"/>
                </a:solidFill>
                <a:effectLst/>
                <a:latin typeface="+mn-lt"/>
                <a:ea typeface="+mn-ea"/>
                <a:cs typeface="+mn-cs"/>
              </a:rPr>
              <a:t>–</a:t>
            </a:r>
            <a:r>
              <a:rPr lang="en-US" sz="1100" b="0" kern="1200" baseline="0" dirty="0">
                <a:solidFill>
                  <a:schemeClr val="tx1"/>
                </a:solidFill>
                <a:effectLst/>
                <a:latin typeface="+mn-lt"/>
                <a:ea typeface="+mn-ea"/>
                <a:cs typeface="+mn-cs"/>
              </a:rPr>
              <a:t>  Now supported on Mac and can block malicious scripts before they run.</a:t>
            </a:r>
          </a:p>
          <a:p>
            <a:r>
              <a:rPr lang="en-US" sz="1100" b="0" kern="1200" baseline="0" dirty="0">
                <a:solidFill>
                  <a:schemeClr val="tx1"/>
                </a:solidFill>
                <a:effectLst/>
                <a:latin typeface="+mn-lt"/>
                <a:ea typeface="+mn-ea"/>
                <a:cs typeface="+mn-cs"/>
              </a:rPr>
              <a:t>Reputation </a:t>
            </a:r>
            <a:r>
              <a:rPr lang="mr-IN" sz="1100" b="0" kern="1200" baseline="0" dirty="0">
                <a:solidFill>
                  <a:schemeClr val="tx1"/>
                </a:solidFill>
                <a:effectLst/>
                <a:latin typeface="+mn-lt"/>
                <a:ea typeface="+mn-ea"/>
                <a:cs typeface="+mn-cs"/>
              </a:rPr>
              <a:t>–</a:t>
            </a:r>
            <a:r>
              <a:rPr lang="en-US" sz="1100" b="0" kern="1200" baseline="0" dirty="0">
                <a:solidFill>
                  <a:schemeClr val="tx1"/>
                </a:solidFill>
                <a:effectLst/>
                <a:latin typeface="+mn-lt"/>
                <a:ea typeface="+mn-ea"/>
                <a:cs typeface="+mn-cs"/>
              </a:rPr>
              <a:t> Now includes </a:t>
            </a:r>
            <a:r>
              <a:rPr lang="en-US" sz="1100" b="0" kern="1200" baseline="0" dirty="0" err="1">
                <a:solidFill>
                  <a:schemeClr val="tx1"/>
                </a:solidFill>
                <a:effectLst/>
                <a:latin typeface="+mn-lt"/>
                <a:ea typeface="+mn-ea"/>
                <a:cs typeface="+mn-cs"/>
              </a:rPr>
              <a:t>BlueCoat</a:t>
            </a:r>
            <a:r>
              <a:rPr lang="en-US" sz="1100" b="0" kern="1200" baseline="0" dirty="0">
                <a:solidFill>
                  <a:schemeClr val="tx1"/>
                </a:solidFill>
                <a:effectLst/>
                <a:latin typeface="+mn-lt"/>
                <a:ea typeface="+mn-ea"/>
                <a:cs typeface="+mn-cs"/>
              </a:rPr>
              <a:t> GIN that provides new insights on IP and URL reputation</a:t>
            </a:r>
          </a:p>
          <a:p>
            <a:r>
              <a:rPr lang="en-US" sz="1100" b="0" kern="1200" baseline="0" dirty="0">
                <a:solidFill>
                  <a:schemeClr val="tx1"/>
                </a:solidFill>
                <a:effectLst/>
                <a:latin typeface="+mn-lt"/>
                <a:ea typeface="+mn-ea"/>
                <a:cs typeface="+mn-cs"/>
              </a:rPr>
              <a:t>Behavior Monitoring </a:t>
            </a:r>
            <a:r>
              <a:rPr lang="mr-IN" sz="1100" b="0" kern="1200" baseline="0" dirty="0">
                <a:solidFill>
                  <a:schemeClr val="tx1"/>
                </a:solidFill>
                <a:effectLst/>
                <a:latin typeface="+mn-lt"/>
                <a:ea typeface="+mn-ea"/>
                <a:cs typeface="+mn-cs"/>
              </a:rPr>
              <a:t>–</a:t>
            </a:r>
            <a:r>
              <a:rPr lang="en-US" sz="1100" b="0" kern="1200" baseline="0" dirty="0">
                <a:solidFill>
                  <a:schemeClr val="tx1"/>
                </a:solidFill>
                <a:effectLst/>
                <a:latin typeface="+mn-lt"/>
                <a:ea typeface="+mn-ea"/>
                <a:cs typeface="+mn-cs"/>
              </a:rPr>
              <a:t> Includes better ransomware protection as well as protection against malicious script executions.</a:t>
            </a: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2D9AE-7182-4680-8F79-479C4181FF08}" type="slidenum">
              <a:rPr lang="en-US" smtClean="0"/>
              <a:pPr/>
              <a:t>9</a:t>
            </a:fld>
            <a:endParaRPr lang="en-US" dirty="0"/>
          </a:p>
        </p:txBody>
      </p:sp>
    </p:spTree>
    <p:extLst>
      <p:ext uri="{BB962C8B-B14F-4D97-AF65-F5344CB8AC3E}">
        <p14:creationId xmlns:p14="http://schemas.microsoft.com/office/powerpoint/2010/main" val="56028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spcAft>
                <a:spcPts val="600"/>
              </a:spcAft>
              <a:buFont typeface="Arial"/>
              <a:buNone/>
            </a:pPr>
            <a:r>
              <a:rPr lang="en-US" sz="1200" b="0" dirty="0">
                <a:latin typeface="Helvetica Light"/>
                <a:cs typeface="Helvetica Light"/>
              </a:rPr>
              <a:t>SEP</a:t>
            </a:r>
            <a:r>
              <a:rPr lang="en-US" sz="1200" b="0" baseline="0" dirty="0">
                <a:latin typeface="Helvetica Light"/>
                <a:cs typeface="Helvetica Light"/>
              </a:rPr>
              <a:t> EDR  - Now has full endpoint capture (EAR </a:t>
            </a:r>
            <a:r>
              <a:rPr lang="mr-IN" sz="1200" b="0" baseline="0" dirty="0">
                <a:latin typeface="Helvetica Light"/>
                <a:cs typeface="Helvetica Light"/>
              </a:rPr>
              <a:t>–</a:t>
            </a:r>
            <a:r>
              <a:rPr lang="en-US" sz="1200" b="0" baseline="0" dirty="0">
                <a:latin typeface="Helvetica Light"/>
                <a:cs typeface="Helvetica Light"/>
              </a:rPr>
              <a:t> Endpoint Activity Recording) as well as real time search, hunt and remediate</a:t>
            </a:r>
          </a:p>
          <a:p>
            <a:pPr marL="0" indent="0">
              <a:spcAft>
                <a:spcPts val="600"/>
              </a:spcAft>
              <a:buFont typeface="Arial"/>
              <a:buNone/>
            </a:pPr>
            <a:r>
              <a:rPr lang="en-US" sz="1200" b="0" baseline="0" dirty="0">
                <a:latin typeface="Helvetica Light"/>
                <a:cs typeface="Helvetica Light"/>
              </a:rPr>
              <a:t>Threat Insights </a:t>
            </a:r>
            <a:r>
              <a:rPr lang="mr-IN" sz="1200" b="0" baseline="0" dirty="0">
                <a:latin typeface="Helvetica Light"/>
                <a:cs typeface="Helvetica Light"/>
              </a:rPr>
              <a:t>–</a:t>
            </a:r>
            <a:r>
              <a:rPr lang="en-US" sz="1200" b="0" baseline="0" dirty="0">
                <a:latin typeface="Helvetica Light"/>
                <a:cs typeface="Helvetica Light"/>
              </a:rPr>
              <a:t> (coming soon) will provide new insights into active persistent threats in the environment </a:t>
            </a:r>
          </a:p>
          <a:p>
            <a:pPr marL="0" indent="0">
              <a:spcAft>
                <a:spcPts val="600"/>
              </a:spcAft>
              <a:buFont typeface="Arial"/>
              <a:buNone/>
            </a:pPr>
            <a:r>
              <a:rPr lang="en-US" sz="1200" b="0" baseline="0" dirty="0">
                <a:latin typeface="Helvetica Light"/>
                <a:cs typeface="Helvetica Light"/>
              </a:rPr>
              <a:t>SEP Hardening </a:t>
            </a:r>
            <a:r>
              <a:rPr lang="mr-IN" sz="1200" b="0" baseline="0" dirty="0">
                <a:latin typeface="Helvetica Light"/>
                <a:cs typeface="Helvetica Light"/>
              </a:rPr>
              <a:t>–</a:t>
            </a:r>
            <a:r>
              <a:rPr lang="en-US" sz="1200" b="0" baseline="0" dirty="0">
                <a:latin typeface="Helvetica Light"/>
                <a:cs typeface="Helvetica Light"/>
              </a:rPr>
              <a:t> Provides visibility into unknown untrusted apps and vulnerable trusted apps on the endpoint with controls to isolate and protect them,</a:t>
            </a:r>
            <a:endParaRPr lang="en-US" b="0"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10</a:t>
            </a:fld>
            <a:endParaRPr lang="en-US" dirty="0"/>
          </a:p>
        </p:txBody>
      </p:sp>
    </p:spTree>
    <p:extLst>
      <p:ext uri="{BB962C8B-B14F-4D97-AF65-F5344CB8AC3E}">
        <p14:creationId xmlns:p14="http://schemas.microsoft.com/office/powerpoint/2010/main" val="253657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3.xml"/><Relationship Id="rId1" Type="http://schemas.openxmlformats.org/officeDocument/2006/relationships/tags" Target="../tags/tag5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3.xml"/><Relationship Id="rId1" Type="http://schemas.openxmlformats.org/officeDocument/2006/relationships/tags" Target="../tags/tag59.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3.xml"/><Relationship Id="rId1" Type="http://schemas.openxmlformats.org/officeDocument/2006/relationships/tags" Target="../tags/tag8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YMC17 - Title Slide - ALT">
    <p:bg>
      <p:bgPr>
        <a:solidFill>
          <a:srgbClr val="19233C"/>
        </a:solidFill>
        <a:effectLst/>
      </p:bgPr>
    </p:bg>
    <p:spTree>
      <p:nvGrpSpPr>
        <p:cNvPr id="1" name=""/>
        <p:cNvGrpSpPr/>
        <p:nvPr/>
      </p:nvGrpSpPr>
      <p:grpSpPr>
        <a:xfrm>
          <a:off x="0" y="0"/>
          <a:ext cx="0" cy="0"/>
          <a:chOff x="0" y="0"/>
          <a:chExt cx="0" cy="0"/>
        </a:xfrm>
      </p:grpSpPr>
      <p:grpSp>
        <p:nvGrpSpPr>
          <p:cNvPr id="7" name="Group 80"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5"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6" hidden="1"/>
            <p:cNvGrpSpPr>
              <a:grpSpLocks/>
            </p:cNvGrpSpPr>
            <p:nvPr userDrawn="1"/>
          </p:nvGrpSpPr>
          <p:grpSpPr bwMode="auto">
            <a:xfrm>
              <a:off x="-282027" y="-714736"/>
              <a:ext cx="12740305" cy="8287473"/>
              <a:chOff x="-282026" y="-714736"/>
              <a:chExt cx="12740305" cy="8287473"/>
            </a:xfrm>
          </p:grpSpPr>
          <p:grpSp>
            <p:nvGrpSpPr>
              <p:cNvPr id="13" name="Group 87"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8"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9"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90"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7" name="Group 101"/>
          <p:cNvGrpSpPr>
            <a:grpSpLocks/>
          </p:cNvGrpSpPr>
          <p:nvPr userDrawn="1"/>
        </p:nvGrpSpPr>
        <p:grpSpPr bwMode="auto">
          <a:xfrm>
            <a:off x="503238" y="377829"/>
            <a:ext cx="2735262" cy="727075"/>
            <a:chOff x="590710" y="3178038"/>
            <a:chExt cx="13400723" cy="3557588"/>
          </a:xfrm>
        </p:grpSpPr>
        <p:sp>
          <p:nvSpPr>
            <p:cNvPr id="28"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2"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6"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39"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40"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41" name="Rectangle 18"/>
            <p:cNvSpPr>
              <a:spLocks noChangeArrowheads="1"/>
            </p:cNvSpPr>
            <p:nvPr userDrawn="1"/>
          </p:nvSpPr>
          <p:spPr bwMode="auto">
            <a:xfrm>
              <a:off x="3223000" y="3784271"/>
              <a:ext cx="111668"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42" name="Rectangle 19"/>
            <p:cNvSpPr>
              <a:spLocks noChangeArrowheads="1"/>
            </p:cNvSpPr>
            <p:nvPr userDrawn="1"/>
          </p:nvSpPr>
          <p:spPr bwMode="auto">
            <a:xfrm>
              <a:off x="3558013" y="3656645"/>
              <a:ext cx="127626" cy="12762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43" name="Rectangle 20"/>
            <p:cNvSpPr>
              <a:spLocks noChangeArrowheads="1"/>
            </p:cNvSpPr>
            <p:nvPr userDrawn="1"/>
          </p:nvSpPr>
          <p:spPr bwMode="auto">
            <a:xfrm>
              <a:off x="3111322" y="3672594"/>
              <a:ext cx="111668"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44" name="Rectangle 21"/>
            <p:cNvSpPr>
              <a:spLocks noChangeArrowheads="1"/>
            </p:cNvSpPr>
            <p:nvPr userDrawn="1"/>
          </p:nvSpPr>
          <p:spPr bwMode="auto">
            <a:xfrm>
              <a:off x="3446345" y="3784271"/>
              <a:ext cx="111668"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45" name="Rectangle 22"/>
            <p:cNvSpPr>
              <a:spLocks noChangeArrowheads="1"/>
            </p:cNvSpPr>
            <p:nvPr userDrawn="1"/>
          </p:nvSpPr>
          <p:spPr bwMode="auto">
            <a:xfrm>
              <a:off x="3669691" y="3305664"/>
              <a:ext cx="127626" cy="12762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46" name="Rectangle 23"/>
            <p:cNvSpPr>
              <a:spLocks noChangeArrowheads="1"/>
            </p:cNvSpPr>
            <p:nvPr userDrawn="1"/>
          </p:nvSpPr>
          <p:spPr bwMode="auto">
            <a:xfrm>
              <a:off x="3446345" y="3433290"/>
              <a:ext cx="223345"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47" name="Rectangle 24"/>
            <p:cNvSpPr>
              <a:spLocks noChangeArrowheads="1"/>
            </p:cNvSpPr>
            <p:nvPr userDrawn="1"/>
          </p:nvSpPr>
          <p:spPr bwMode="auto">
            <a:xfrm>
              <a:off x="3334668" y="3544968"/>
              <a:ext cx="111668" cy="23930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48"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bwMode="gray">
          <a:xfrm>
            <a:off x="495300" y="2367502"/>
            <a:ext cx="7848600" cy="1177673"/>
          </a:xfrm>
        </p:spPr>
        <p:txBody>
          <a:bodyPr>
            <a:noAutofit/>
          </a:bodyPr>
          <a:lstStyle>
            <a:lvl1pPr algn="l">
              <a:lnSpc>
                <a:spcPct val="90000"/>
              </a:lnSpc>
              <a:defRPr sz="4000" b="1" i="0" cap="none" baseline="0">
                <a:solidFill>
                  <a:schemeClr val="bg1"/>
                </a:solidFill>
                <a:latin typeface="+mn-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gray">
          <a:xfrm>
            <a:off x="495300" y="4064671"/>
            <a:ext cx="5600700" cy="378101"/>
          </a:xfrm>
          <a:prstGeom prst="rect">
            <a:avLst/>
          </a:prstGeom>
        </p:spPr>
        <p:txBody>
          <a:bodyPr anchor="b">
            <a:noAutofit/>
          </a:bodyPr>
          <a:lstStyle>
            <a:lvl1pPr marL="0" indent="0" algn="l">
              <a:buNone/>
              <a:defRPr sz="3000" b="1" i="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0" name="Text Placeholder 69"/>
          <p:cNvSpPr>
            <a:spLocks noGrp="1"/>
          </p:cNvSpPr>
          <p:nvPr>
            <p:ph type="body" sz="quarter" idx="10"/>
          </p:nvPr>
        </p:nvSpPr>
        <p:spPr bwMode="gray">
          <a:xfrm>
            <a:off x="495300" y="5188128"/>
            <a:ext cx="5600700" cy="378101"/>
          </a:xfrm>
          <a:prstGeom prst="rect">
            <a:avLst/>
          </a:prstGeom>
        </p:spPr>
        <p:txBody>
          <a:bodyPr anchor="b" anchorCtr="0"/>
          <a:lstStyle>
            <a:lvl1pPr marL="0" indent="0">
              <a:lnSpc>
                <a:spcPct val="80000"/>
              </a:lnSpc>
              <a:buNone/>
              <a:defRPr sz="2000" b="1" i="0" cap="none" spc="100" baseline="0">
                <a:solidFill>
                  <a:schemeClr val="bg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4"/>
          <p:cNvSpPr>
            <a:spLocks noGrp="1"/>
          </p:cNvSpPr>
          <p:nvPr>
            <p:ph type="body" sz="quarter" idx="11"/>
          </p:nvPr>
        </p:nvSpPr>
        <p:spPr>
          <a:xfrm>
            <a:off x="495300" y="4443482"/>
            <a:ext cx="5600700" cy="546100"/>
          </a:xfrm>
          <a:prstGeom prst="rect">
            <a:avLst/>
          </a:prstGeom>
        </p:spPr>
        <p:txBody>
          <a:bodyPr>
            <a:noAutofit/>
          </a:bodyPr>
          <a:lstStyle>
            <a:lvl1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1pPr>
            <a:lvl2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2pPr>
            <a:lvl3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3pPr>
            <a:lvl4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4pPr>
            <a:lvl5pPr marL="0" indent="0" algn="l" defTabSz="914400" rtl="0" eaLnBrk="1" latinLnBrk="0" hangingPunct="1">
              <a:lnSpc>
                <a:spcPct val="90000"/>
              </a:lnSpc>
              <a:spcBef>
                <a:spcPts val="1000"/>
              </a:spcBef>
              <a:buFont typeface="Courier New" panose="02070309020205020404" pitchFamily="49" charset="0"/>
              <a:buNone/>
              <a:defRPr lang="en-US" sz="2000" b="0" i="0" kern="1200" dirty="0">
                <a:solidFill>
                  <a:schemeClr val="bg1"/>
                </a:solidFill>
                <a:latin typeface="+mn-lt"/>
                <a:ea typeface="+mn-ea"/>
                <a:cs typeface="Arial" panose="020B0604020202020204" pitchFamily="34" charset="0"/>
              </a:defRPr>
            </a:lvl5pPr>
          </a:lstStyle>
          <a:p>
            <a:pPr lvl="0"/>
            <a:r>
              <a:rPr lang="en-US"/>
              <a:t>Click to edit Master text styles</a:t>
            </a:r>
          </a:p>
        </p:txBody>
      </p:sp>
      <p:pic>
        <p:nvPicPr>
          <p:cNvPr id="49" name="Picture 48" descr="iStock-503680362-s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399" y="0"/>
            <a:ext cx="3657601" cy="6858000"/>
          </a:xfrm>
          <a:prstGeom prst="rect">
            <a:avLst/>
          </a:prstGeom>
        </p:spPr>
      </p:pic>
    </p:spTree>
    <p:extLst>
      <p:ext uri="{BB962C8B-B14F-4D97-AF65-F5344CB8AC3E}">
        <p14:creationId xmlns:p14="http://schemas.microsoft.com/office/powerpoint/2010/main" val="3143223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YMC17 - Title, Subtitle">
    <p:spTree>
      <p:nvGrpSpPr>
        <p:cNvPr id="1" name=""/>
        <p:cNvGrpSpPr/>
        <p:nvPr/>
      </p:nvGrpSpPr>
      <p:grpSpPr>
        <a:xfrm>
          <a:off x="0" y="0"/>
          <a:ext cx="0" cy="0"/>
          <a:chOff x="0" y="0"/>
          <a:chExt cx="0" cy="0"/>
        </a:xfrm>
      </p:grpSpPr>
      <p:grpSp>
        <p:nvGrpSpPr>
          <p:cNvPr id="4"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4"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5" hidden="1"/>
            <p:cNvGrpSpPr>
              <a:grpSpLocks/>
            </p:cNvGrpSpPr>
            <p:nvPr userDrawn="1"/>
          </p:nvGrpSpPr>
          <p:grpSpPr bwMode="auto">
            <a:xfrm>
              <a:off x="-282027" y="-714736"/>
              <a:ext cx="12740305" cy="8287473"/>
              <a:chOff x="-282026" y="-714736"/>
              <a:chExt cx="12740305" cy="8287473"/>
            </a:xfrm>
          </p:grpSpPr>
          <p:grpSp>
            <p:nvGrpSpPr>
              <p:cNvPr id="10" name="Group 86"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7"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8"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9"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48" name="Subtitle 2"/>
          <p:cNvSpPr>
            <a:spLocks noGrp="1"/>
          </p:cNvSpPr>
          <p:nvPr>
            <p:ph type="subTitle" idx="1"/>
          </p:nvPr>
        </p:nvSpPr>
        <p:spPr>
          <a:xfrm>
            <a:off x="495302" y="952500"/>
            <a:ext cx="9686133" cy="457200"/>
          </a:xfrm>
          <a:prstGeom prst="rect">
            <a:avLst/>
          </a:prstGeom>
        </p:spPr>
        <p:txBody>
          <a:bodyPr anchor="t"/>
          <a:lstStyle>
            <a:lvl1pPr marL="0" indent="0" algn="l" defTabSz="914400" rtl="0" eaLnBrk="1" latinLnBrk="0" hangingPunct="1">
              <a:lnSpc>
                <a:spcPct val="90000"/>
              </a:lnSpc>
              <a:spcBef>
                <a:spcPts val="0"/>
              </a:spcBef>
              <a:buFont typeface="Arial" panose="020B0604020202020204" pitchFamily="34" charset="0"/>
              <a:buNone/>
              <a:defRPr lang="en-US" sz="2800" b="1" i="0" kern="1200" dirty="0">
                <a:solidFill>
                  <a:schemeClr val="tx1">
                    <a:lumMod val="65000"/>
                    <a:lumOff val="35000"/>
                  </a:schemeClr>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24" name="Footer Placeholder 1">
            <a:extLst/>
          </p:cNvPr>
          <p:cNvSpPr>
            <a:spLocks noGrp="1"/>
          </p:cNvSpPr>
          <p:nvPr>
            <p:ph type="ftr" sz="quarter" idx="10"/>
          </p:nvPr>
        </p:nvSpPr>
        <p:spPr/>
        <p:txBody>
          <a:bodyPr/>
          <a:lstStyle>
            <a:lvl1pPr>
              <a:lnSpc>
                <a:spcPct val="90000"/>
              </a:lnSpc>
              <a:defRPr/>
            </a:lvl1pPr>
          </a:lstStyle>
          <a:p>
            <a:pPr>
              <a:defRPr/>
            </a:pPr>
            <a:endParaRPr/>
          </a:p>
        </p:txBody>
      </p:sp>
      <p:sp>
        <p:nvSpPr>
          <p:cNvPr id="25" name="Slide Number Placeholder 7">
            <a:extLst/>
          </p:cNvPr>
          <p:cNvSpPr>
            <a:spLocks noGrp="1"/>
          </p:cNvSpPr>
          <p:nvPr>
            <p:ph type="sldNum" sz="quarter" idx="11"/>
          </p:nvPr>
        </p:nvSpPr>
        <p:spPr/>
        <p:txBody>
          <a:bodyPr/>
          <a:lstStyle>
            <a:lvl1pPr algn="ctr">
              <a:defRPr sz="1200" b="1">
                <a:solidFill>
                  <a:schemeClr val="tx1"/>
                </a:solidFill>
              </a:defRPr>
            </a:lvl1pPr>
          </a:lstStyle>
          <a:p>
            <a:pPr>
              <a:defRPr/>
            </a:pPr>
            <a:fld id="{80580003-9227-5047-B92E-E30C419494B2}" type="slidenum">
              <a:rPr lang="en-US" smtClean="0"/>
              <a:pPr>
                <a:defRPr/>
              </a:pPr>
              <a:t>‹#›</a:t>
            </a:fld>
            <a:endParaRPr lang="en-US" dirty="0"/>
          </a:p>
        </p:txBody>
      </p:sp>
    </p:spTree>
    <p:extLst>
      <p:ext uri="{BB962C8B-B14F-4D97-AF65-F5344CB8AC3E}">
        <p14:creationId xmlns:p14="http://schemas.microsoft.com/office/powerpoint/2010/main" val="3460230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YMC17 - Title Only">
    <p:spTree>
      <p:nvGrpSpPr>
        <p:cNvPr id="1" name=""/>
        <p:cNvGrpSpPr/>
        <p:nvPr/>
      </p:nvGrpSpPr>
      <p:grpSpPr>
        <a:xfrm>
          <a:off x="0" y="0"/>
          <a:ext cx="0" cy="0"/>
          <a:chOff x="0" y="0"/>
          <a:chExt cx="0" cy="0"/>
        </a:xfrm>
      </p:grpSpPr>
      <p:grpSp>
        <p:nvGrpSpPr>
          <p:cNvPr id="4"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4"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5" hidden="1"/>
            <p:cNvGrpSpPr>
              <a:grpSpLocks/>
            </p:cNvGrpSpPr>
            <p:nvPr userDrawn="1"/>
          </p:nvGrpSpPr>
          <p:grpSpPr bwMode="auto">
            <a:xfrm>
              <a:off x="-282027" y="-714736"/>
              <a:ext cx="12740305" cy="8287473"/>
              <a:chOff x="-282026" y="-714736"/>
              <a:chExt cx="12740305" cy="8287473"/>
            </a:xfrm>
          </p:grpSpPr>
          <p:grpSp>
            <p:nvGrpSpPr>
              <p:cNvPr id="10" name="Group 86"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7"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8"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9"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24" name="Footer Placeholder 1">
            <a:extLst/>
          </p:cNvPr>
          <p:cNvSpPr>
            <a:spLocks noGrp="1"/>
          </p:cNvSpPr>
          <p:nvPr>
            <p:ph type="ftr" sz="quarter" idx="10"/>
          </p:nvPr>
        </p:nvSpPr>
        <p:spPr/>
        <p:txBody>
          <a:bodyPr/>
          <a:lstStyle>
            <a:lvl1pPr>
              <a:lnSpc>
                <a:spcPct val="90000"/>
              </a:lnSpc>
              <a:defRPr/>
            </a:lvl1pPr>
          </a:lstStyle>
          <a:p>
            <a:pPr>
              <a:defRPr/>
            </a:pPr>
            <a:endParaRPr/>
          </a:p>
        </p:txBody>
      </p:sp>
      <p:sp>
        <p:nvSpPr>
          <p:cNvPr id="25" name="Slide Number Placeholder 7">
            <a:extLst/>
          </p:cNvPr>
          <p:cNvSpPr>
            <a:spLocks noGrp="1"/>
          </p:cNvSpPr>
          <p:nvPr>
            <p:ph type="sldNum" sz="quarter" idx="11"/>
          </p:nvPr>
        </p:nvSpPr>
        <p:spPr/>
        <p:txBody>
          <a:bodyPr/>
          <a:lstStyle>
            <a:lvl1pPr algn="ctr">
              <a:defRPr sz="1200" b="1">
                <a:solidFill>
                  <a:schemeClr val="tx1"/>
                </a:solidFill>
              </a:defRPr>
            </a:lvl1pPr>
          </a:lstStyle>
          <a:p>
            <a:pPr>
              <a:defRPr/>
            </a:pPr>
            <a:fld id="{E62CC78C-68AD-0C4B-B210-58B08DE4E24E}" type="slidenum">
              <a:rPr lang="en-US" smtClean="0"/>
              <a:pPr>
                <a:defRPr/>
              </a:pPr>
              <a:t>‹#›</a:t>
            </a:fld>
            <a:endParaRPr lang="en-US" dirty="0"/>
          </a:p>
        </p:txBody>
      </p:sp>
    </p:spTree>
    <p:extLst>
      <p:ext uri="{BB962C8B-B14F-4D97-AF65-F5344CB8AC3E}">
        <p14:creationId xmlns:p14="http://schemas.microsoft.com/office/powerpoint/2010/main" val="241784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YMC17 - Title &amp; Graphics 1">
    <p:spTree>
      <p:nvGrpSpPr>
        <p:cNvPr id="1" name=""/>
        <p:cNvGrpSpPr/>
        <p:nvPr/>
      </p:nvGrpSpPr>
      <p:grpSpPr>
        <a:xfrm>
          <a:off x="0" y="0"/>
          <a:ext cx="0" cy="0"/>
          <a:chOff x="0" y="0"/>
          <a:chExt cx="0" cy="0"/>
        </a:xfrm>
      </p:grpSpPr>
      <p:grpSp>
        <p:nvGrpSpPr>
          <p:cNvPr id="11"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12" name="Straight Connector 11"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5" name="Group 84" hidden="1"/>
            <p:cNvGrpSpPr>
              <a:grpSpLocks/>
            </p:cNvGrpSpPr>
            <p:nvPr userDrawn="1"/>
          </p:nvGrpSpPr>
          <p:grpSpPr bwMode="auto">
            <a:xfrm>
              <a:off x="11640116" y="-714736"/>
              <a:ext cx="551884" cy="8287473"/>
              <a:chOff x="11640116" y="-714736"/>
              <a:chExt cx="551884" cy="8287473"/>
            </a:xfrm>
          </p:grpSpPr>
          <p:cxnSp>
            <p:nvCxnSpPr>
              <p:cNvPr id="29" name="Straight Connector 28"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5" hidden="1"/>
            <p:cNvGrpSpPr>
              <a:grpSpLocks/>
            </p:cNvGrpSpPr>
            <p:nvPr userDrawn="1"/>
          </p:nvGrpSpPr>
          <p:grpSpPr bwMode="auto">
            <a:xfrm>
              <a:off x="-282027" y="-714736"/>
              <a:ext cx="12740305" cy="8287473"/>
              <a:chOff x="-282026" y="-714736"/>
              <a:chExt cx="12740305" cy="8287473"/>
            </a:xfrm>
          </p:grpSpPr>
          <p:grpSp>
            <p:nvGrpSpPr>
              <p:cNvPr id="17" name="Group 86" hidden="1"/>
              <p:cNvGrpSpPr>
                <a:grpSpLocks/>
              </p:cNvGrpSpPr>
              <p:nvPr userDrawn="1"/>
            </p:nvGrpSpPr>
            <p:grpSpPr bwMode="auto">
              <a:xfrm>
                <a:off x="-282026" y="0"/>
                <a:ext cx="12740305" cy="246887"/>
                <a:chOff x="-282026" y="0"/>
                <a:chExt cx="12740305" cy="246887"/>
              </a:xfrm>
            </p:grpSpPr>
            <p:cxnSp>
              <p:nvCxnSpPr>
                <p:cNvPr id="27" name="Straight Connector 26"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7" hidden="1"/>
              <p:cNvGrpSpPr>
                <a:grpSpLocks/>
              </p:cNvGrpSpPr>
              <p:nvPr userDrawn="1"/>
            </p:nvGrpSpPr>
            <p:grpSpPr bwMode="auto">
              <a:xfrm>
                <a:off x="-282026" y="1280053"/>
                <a:ext cx="12740305" cy="442593"/>
                <a:chOff x="-282026" y="1280053"/>
                <a:chExt cx="12740305" cy="442593"/>
              </a:xfrm>
            </p:grpSpPr>
            <p:cxnSp>
              <p:nvCxnSpPr>
                <p:cNvPr id="25" name="Straight Connector 24"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8" hidden="1"/>
              <p:cNvGrpSpPr>
                <a:grpSpLocks/>
              </p:cNvGrpSpPr>
              <p:nvPr userDrawn="1"/>
            </p:nvGrpSpPr>
            <p:grpSpPr bwMode="auto">
              <a:xfrm>
                <a:off x="0" y="-714736"/>
                <a:ext cx="551884" cy="8287473"/>
                <a:chOff x="11640116" y="-714736"/>
                <a:chExt cx="551884" cy="8287473"/>
              </a:xfrm>
            </p:grpSpPr>
            <p:cxnSp>
              <p:nvCxnSpPr>
                <p:cNvPr id="23" name="Straight Connector 22"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9" hidden="1"/>
              <p:cNvGrpSpPr>
                <a:grpSpLocks/>
              </p:cNvGrpSpPr>
              <p:nvPr userDrawn="1"/>
            </p:nvGrpSpPr>
            <p:grpSpPr bwMode="auto">
              <a:xfrm>
                <a:off x="-282026" y="6584314"/>
                <a:ext cx="12740305" cy="273686"/>
                <a:chOff x="-282026" y="0"/>
                <a:chExt cx="12740305" cy="273686"/>
              </a:xfrm>
            </p:grpSpPr>
            <p:cxnSp>
              <p:nvCxnSpPr>
                <p:cNvPr id="21" name="Straight Connector 20"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1" name="Rectangle 27"/>
          <p:cNvSpPr>
            <a:spLocks noChangeArrowheads="1"/>
          </p:cNvSpPr>
          <p:nvPr userDrawn="1"/>
        </p:nvSpPr>
        <p:spPr bwMode="auto">
          <a:xfrm>
            <a:off x="9074150" y="1827216"/>
            <a:ext cx="1588" cy="1587"/>
          </a:xfrm>
          <a:prstGeom prst="rect">
            <a:avLst/>
          </a:prstGeom>
          <a:solidFill>
            <a:srgbClr val="FDC4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2" name="Rectangle 28"/>
          <p:cNvSpPr>
            <a:spLocks noChangeArrowheads="1"/>
          </p:cNvSpPr>
          <p:nvPr userDrawn="1"/>
        </p:nvSpPr>
        <p:spPr bwMode="auto">
          <a:xfrm>
            <a:off x="9359900" y="1827216"/>
            <a:ext cx="1588" cy="1587"/>
          </a:xfrm>
          <a:prstGeom prst="rect">
            <a:avLst/>
          </a:prstGeom>
          <a:solidFill>
            <a:srgbClr val="FDC4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80" name="Content Placeholder 79">
            <a:extLst/>
          </p:cNvPr>
          <p:cNvSpPr>
            <a:spLocks noGrp="1"/>
          </p:cNvSpPr>
          <p:nvPr>
            <p:ph sz="quarter" idx="12"/>
          </p:nvPr>
        </p:nvSpPr>
        <p:spPr>
          <a:xfrm>
            <a:off x="495300" y="3649673"/>
            <a:ext cx="2258568" cy="2408231"/>
          </a:xfrm>
        </p:spPr>
        <p:txBody>
          <a:bodyPr/>
          <a:lstStyle>
            <a:lvl1pPr marL="0" indent="0">
              <a:buNone/>
              <a:defRPr/>
            </a:lvl1pPr>
          </a:lstStyle>
          <a:p>
            <a:pPr lvl="0"/>
            <a:r>
              <a:rPr lang="en-US"/>
              <a:t>Click to edit Master text styles</a:t>
            </a:r>
          </a:p>
        </p:txBody>
      </p:sp>
      <p:sp>
        <p:nvSpPr>
          <p:cNvPr id="81" name="Content Placeholder 79">
            <a:extLst/>
          </p:cNvPr>
          <p:cNvSpPr>
            <a:spLocks noGrp="1"/>
          </p:cNvSpPr>
          <p:nvPr>
            <p:ph sz="quarter" idx="13"/>
          </p:nvPr>
        </p:nvSpPr>
        <p:spPr>
          <a:xfrm>
            <a:off x="3042286" y="3649673"/>
            <a:ext cx="2258568" cy="2408231"/>
          </a:xfrm>
        </p:spPr>
        <p:txBody>
          <a:bodyPr/>
          <a:lstStyle>
            <a:lvl1pPr marL="0" indent="0">
              <a:buNone/>
              <a:defRPr/>
            </a:lvl1pPr>
          </a:lstStyle>
          <a:p>
            <a:pPr lvl="0"/>
            <a:r>
              <a:rPr lang="en-US"/>
              <a:t>Click to edit Master text styles</a:t>
            </a:r>
          </a:p>
        </p:txBody>
      </p:sp>
      <p:sp>
        <p:nvSpPr>
          <p:cNvPr id="82" name="Content Placeholder 79">
            <a:extLst/>
          </p:cNvPr>
          <p:cNvSpPr>
            <a:spLocks noGrp="1"/>
          </p:cNvSpPr>
          <p:nvPr>
            <p:ph sz="quarter" idx="14"/>
          </p:nvPr>
        </p:nvSpPr>
        <p:spPr>
          <a:xfrm>
            <a:off x="5566409" y="3649673"/>
            <a:ext cx="2258568" cy="2408231"/>
          </a:xfrm>
        </p:spPr>
        <p:txBody>
          <a:bodyPr/>
          <a:lstStyle>
            <a:lvl1pPr marL="0" indent="0">
              <a:buNone/>
              <a:defRPr/>
            </a:lvl1pPr>
          </a:lstStyle>
          <a:p>
            <a:pPr lvl="0"/>
            <a:r>
              <a:rPr lang="en-US"/>
              <a:t>Click to edit Master text styles</a:t>
            </a:r>
          </a:p>
        </p:txBody>
      </p:sp>
      <p:sp>
        <p:nvSpPr>
          <p:cNvPr id="83" name="Content Placeholder 79">
            <a:extLst/>
          </p:cNvPr>
          <p:cNvSpPr>
            <a:spLocks noGrp="1"/>
          </p:cNvSpPr>
          <p:nvPr>
            <p:ph sz="quarter" idx="15"/>
          </p:nvPr>
        </p:nvSpPr>
        <p:spPr>
          <a:xfrm>
            <a:off x="8090534" y="3649673"/>
            <a:ext cx="2258568" cy="2408231"/>
          </a:xfrm>
        </p:spPr>
        <p:txBody>
          <a:bodyPr/>
          <a:lstStyle>
            <a:lvl1pPr marL="0" indent="0">
              <a:buNone/>
              <a:defRPr/>
            </a:lvl1pPr>
          </a:lstStyle>
          <a:p>
            <a:pPr lvl="0"/>
            <a:r>
              <a:rPr lang="en-US"/>
              <a:t>Click to edit Master text styles</a:t>
            </a:r>
          </a:p>
        </p:txBody>
      </p:sp>
      <p:sp>
        <p:nvSpPr>
          <p:cNvPr id="94" name="Text Placeholder 93">
            <a:extLst/>
          </p:cNvPr>
          <p:cNvSpPr>
            <a:spLocks noGrp="1"/>
          </p:cNvSpPr>
          <p:nvPr>
            <p:ph type="body" sz="quarter" idx="16"/>
          </p:nvPr>
        </p:nvSpPr>
        <p:spPr>
          <a:xfrm>
            <a:off x="495300" y="3159847"/>
            <a:ext cx="2258568"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5" name="Text Placeholder 93">
            <a:extLst/>
          </p:cNvPr>
          <p:cNvSpPr>
            <a:spLocks noGrp="1"/>
          </p:cNvSpPr>
          <p:nvPr>
            <p:ph type="body" sz="quarter" idx="17"/>
          </p:nvPr>
        </p:nvSpPr>
        <p:spPr>
          <a:xfrm>
            <a:off x="3042285" y="3159847"/>
            <a:ext cx="2258568"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6" name="Text Placeholder 93">
            <a:extLst/>
          </p:cNvPr>
          <p:cNvSpPr>
            <a:spLocks noGrp="1"/>
          </p:cNvSpPr>
          <p:nvPr>
            <p:ph type="body" sz="quarter" idx="18"/>
          </p:nvPr>
        </p:nvSpPr>
        <p:spPr>
          <a:xfrm>
            <a:off x="5561457" y="3159847"/>
            <a:ext cx="2258568"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7" name="Text Placeholder 93">
            <a:extLst/>
          </p:cNvPr>
          <p:cNvSpPr>
            <a:spLocks noGrp="1"/>
          </p:cNvSpPr>
          <p:nvPr>
            <p:ph type="body" sz="quarter" idx="19"/>
          </p:nvPr>
        </p:nvSpPr>
        <p:spPr>
          <a:xfrm>
            <a:off x="8090532" y="3159847"/>
            <a:ext cx="2258568"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Footer Placeholder 1">
            <a:extLst/>
          </p:cNvPr>
          <p:cNvSpPr>
            <a:spLocks noGrp="1"/>
          </p:cNvSpPr>
          <p:nvPr>
            <p:ph type="ftr" sz="quarter" idx="20"/>
          </p:nvPr>
        </p:nvSpPr>
        <p:spPr/>
        <p:txBody>
          <a:bodyPr/>
          <a:lstStyle>
            <a:lvl1pPr>
              <a:lnSpc>
                <a:spcPct val="90000"/>
              </a:lnSpc>
              <a:defRPr/>
            </a:lvl1pPr>
          </a:lstStyle>
          <a:p>
            <a:pPr>
              <a:defRPr/>
            </a:pPr>
            <a:endParaRPr/>
          </a:p>
        </p:txBody>
      </p:sp>
      <p:sp>
        <p:nvSpPr>
          <p:cNvPr id="34" name="Slide Number Placeholder 7">
            <a:extLst/>
          </p:cNvPr>
          <p:cNvSpPr>
            <a:spLocks noGrp="1"/>
          </p:cNvSpPr>
          <p:nvPr>
            <p:ph type="sldNum" sz="quarter" idx="21"/>
          </p:nvPr>
        </p:nvSpPr>
        <p:spPr/>
        <p:txBody>
          <a:bodyPr/>
          <a:lstStyle>
            <a:lvl1pPr algn="ctr">
              <a:defRPr sz="1200" b="1">
                <a:solidFill>
                  <a:schemeClr val="tx1"/>
                </a:solidFill>
              </a:defRPr>
            </a:lvl1pPr>
          </a:lstStyle>
          <a:p>
            <a:pPr>
              <a:defRPr/>
            </a:pPr>
            <a:fld id="{38FD8F41-8204-A84F-A81E-F5683D8C4DEA}" type="slidenum">
              <a:rPr lang="en-US" smtClean="0"/>
              <a:pPr>
                <a:defRPr/>
              </a:pPr>
              <a:t>‹#›</a:t>
            </a:fld>
            <a:endParaRPr lang="en-US" dirty="0"/>
          </a:p>
        </p:txBody>
      </p:sp>
    </p:spTree>
    <p:extLst>
      <p:ext uri="{BB962C8B-B14F-4D97-AF65-F5344CB8AC3E}">
        <p14:creationId xmlns:p14="http://schemas.microsoft.com/office/powerpoint/2010/main" val="228584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YMC17 - Title &amp; Graphics 2">
    <p:spTree>
      <p:nvGrpSpPr>
        <p:cNvPr id="1" name=""/>
        <p:cNvGrpSpPr/>
        <p:nvPr/>
      </p:nvGrpSpPr>
      <p:grpSpPr>
        <a:xfrm>
          <a:off x="0" y="0"/>
          <a:ext cx="0" cy="0"/>
          <a:chOff x="0" y="0"/>
          <a:chExt cx="0" cy="0"/>
        </a:xfrm>
      </p:grpSpPr>
      <p:grpSp>
        <p:nvGrpSpPr>
          <p:cNvPr id="7"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7" name="Rectangle 27"/>
          <p:cNvSpPr>
            <a:spLocks noChangeArrowheads="1"/>
          </p:cNvSpPr>
          <p:nvPr userDrawn="1"/>
        </p:nvSpPr>
        <p:spPr bwMode="auto">
          <a:xfrm>
            <a:off x="9015415" y="1624017"/>
            <a:ext cx="1587" cy="1587"/>
          </a:xfrm>
          <a:prstGeom prst="rect">
            <a:avLst/>
          </a:prstGeom>
          <a:solidFill>
            <a:srgbClr val="FDC4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8" name="Rectangle 28"/>
          <p:cNvSpPr>
            <a:spLocks noChangeArrowheads="1"/>
          </p:cNvSpPr>
          <p:nvPr userDrawn="1"/>
        </p:nvSpPr>
        <p:spPr bwMode="auto">
          <a:xfrm>
            <a:off x="9301165" y="1624017"/>
            <a:ext cx="1587" cy="1587"/>
          </a:xfrm>
          <a:prstGeom prst="rect">
            <a:avLst/>
          </a:prstGeom>
          <a:solidFill>
            <a:srgbClr val="FDC4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81" name="Content Placeholder 79">
            <a:extLst/>
          </p:cNvPr>
          <p:cNvSpPr>
            <a:spLocks noGrp="1"/>
          </p:cNvSpPr>
          <p:nvPr>
            <p:ph sz="quarter" idx="13"/>
          </p:nvPr>
        </p:nvSpPr>
        <p:spPr>
          <a:xfrm>
            <a:off x="3249787" y="2496686"/>
            <a:ext cx="1846725" cy="3358019"/>
          </a:xfrm>
        </p:spPr>
        <p:txBody>
          <a:bodyPr/>
          <a:lstStyle>
            <a:lvl1pPr marL="0" indent="0">
              <a:buNone/>
              <a:defRPr/>
            </a:lvl1pPr>
          </a:lstStyle>
          <a:p>
            <a:pPr lvl="0"/>
            <a:r>
              <a:rPr lang="en-US"/>
              <a:t>Click to edit Master text styles</a:t>
            </a:r>
          </a:p>
        </p:txBody>
      </p:sp>
      <p:sp>
        <p:nvSpPr>
          <p:cNvPr id="83" name="Content Placeholder 79">
            <a:extLst/>
          </p:cNvPr>
          <p:cNvSpPr>
            <a:spLocks noGrp="1"/>
          </p:cNvSpPr>
          <p:nvPr>
            <p:ph sz="quarter" idx="15"/>
          </p:nvPr>
        </p:nvSpPr>
        <p:spPr>
          <a:xfrm>
            <a:off x="8298037" y="2496686"/>
            <a:ext cx="1846725" cy="3358019"/>
          </a:xfrm>
        </p:spPr>
        <p:txBody>
          <a:bodyPr/>
          <a:lstStyle>
            <a:lvl1pPr marL="0" indent="0">
              <a:buNone/>
              <a:defRPr/>
            </a:lvl1pPr>
          </a:lstStyle>
          <a:p>
            <a:pPr lvl="0"/>
            <a:r>
              <a:rPr lang="en-US"/>
              <a:t>Click to edit Master text styles</a:t>
            </a:r>
          </a:p>
        </p:txBody>
      </p:sp>
      <p:sp>
        <p:nvSpPr>
          <p:cNvPr id="95" name="Text Placeholder 93">
            <a:extLst/>
          </p:cNvPr>
          <p:cNvSpPr>
            <a:spLocks noGrp="1"/>
          </p:cNvSpPr>
          <p:nvPr>
            <p:ph type="body" sz="quarter" idx="17"/>
          </p:nvPr>
        </p:nvSpPr>
        <p:spPr>
          <a:xfrm>
            <a:off x="3249786" y="1588304"/>
            <a:ext cx="1846725" cy="839936"/>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7" name="Text Placeholder 93">
            <a:extLst/>
          </p:cNvPr>
          <p:cNvSpPr>
            <a:spLocks noGrp="1"/>
          </p:cNvSpPr>
          <p:nvPr>
            <p:ph type="body" sz="quarter" idx="19"/>
          </p:nvPr>
        </p:nvSpPr>
        <p:spPr>
          <a:xfrm>
            <a:off x="8298035" y="1588304"/>
            <a:ext cx="1846725" cy="839936"/>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Footer Placeholder 1">
            <a:extLst/>
          </p:cNvPr>
          <p:cNvSpPr>
            <a:spLocks noGrp="1"/>
          </p:cNvSpPr>
          <p:nvPr>
            <p:ph type="ftr" sz="quarter" idx="20"/>
          </p:nvPr>
        </p:nvSpPr>
        <p:spPr/>
        <p:txBody>
          <a:bodyPr/>
          <a:lstStyle>
            <a:lvl1pPr>
              <a:lnSpc>
                <a:spcPct val="90000"/>
              </a:lnSpc>
              <a:defRPr/>
            </a:lvl1pPr>
          </a:lstStyle>
          <a:p>
            <a:pPr>
              <a:defRPr/>
            </a:pPr>
            <a:endParaRPr/>
          </a:p>
        </p:txBody>
      </p:sp>
      <p:sp>
        <p:nvSpPr>
          <p:cNvPr id="30" name="Slide Number Placeholder 7">
            <a:extLst/>
          </p:cNvPr>
          <p:cNvSpPr>
            <a:spLocks noGrp="1"/>
          </p:cNvSpPr>
          <p:nvPr>
            <p:ph type="sldNum" sz="quarter" idx="21"/>
          </p:nvPr>
        </p:nvSpPr>
        <p:spPr/>
        <p:txBody>
          <a:bodyPr/>
          <a:lstStyle>
            <a:lvl1pPr algn="ctr">
              <a:defRPr sz="1200" b="1">
                <a:solidFill>
                  <a:schemeClr val="tx1">
                    <a:tint val="75000"/>
                  </a:schemeClr>
                </a:solidFill>
              </a:defRPr>
            </a:lvl1pPr>
          </a:lstStyle>
          <a:p>
            <a:pPr>
              <a:defRPr/>
            </a:pPr>
            <a:fld id="{89F3981E-4D41-2345-8172-8F9BDE32223F}" type="slidenum">
              <a:rPr lang="en-US"/>
              <a:pPr>
                <a:defRPr/>
              </a:pPr>
              <a:t>‹#›</a:t>
            </a:fld>
            <a:endParaRPr lang="en-US" dirty="0"/>
          </a:p>
        </p:txBody>
      </p:sp>
    </p:spTree>
    <p:extLst>
      <p:ext uri="{BB962C8B-B14F-4D97-AF65-F5344CB8AC3E}">
        <p14:creationId xmlns:p14="http://schemas.microsoft.com/office/powerpoint/2010/main" val="3637207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YMC17 - Title &amp; Graphics 3">
    <p:spTree>
      <p:nvGrpSpPr>
        <p:cNvPr id="1" name=""/>
        <p:cNvGrpSpPr/>
        <p:nvPr/>
      </p:nvGrpSpPr>
      <p:grpSpPr>
        <a:xfrm>
          <a:off x="0" y="0"/>
          <a:ext cx="0" cy="0"/>
          <a:chOff x="0" y="0"/>
          <a:chExt cx="0" cy="0"/>
        </a:xfrm>
      </p:grpSpPr>
      <p:grpSp>
        <p:nvGrpSpPr>
          <p:cNvPr id="10"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11" name="Straight Connector 10"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4" name="Group 84" hidden="1"/>
            <p:cNvGrpSpPr>
              <a:grpSpLocks/>
            </p:cNvGrpSpPr>
            <p:nvPr userDrawn="1"/>
          </p:nvGrpSpPr>
          <p:grpSpPr bwMode="auto">
            <a:xfrm>
              <a:off x="11640116" y="-714736"/>
              <a:ext cx="551884" cy="8287473"/>
              <a:chOff x="11640116" y="-714736"/>
              <a:chExt cx="551884" cy="8287473"/>
            </a:xfrm>
          </p:grpSpPr>
          <p:cxnSp>
            <p:nvCxnSpPr>
              <p:cNvPr id="28" name="Straight Connector 27"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5" hidden="1"/>
            <p:cNvGrpSpPr>
              <a:grpSpLocks/>
            </p:cNvGrpSpPr>
            <p:nvPr userDrawn="1"/>
          </p:nvGrpSpPr>
          <p:grpSpPr bwMode="auto">
            <a:xfrm>
              <a:off x="-282027" y="-714736"/>
              <a:ext cx="12740305" cy="8287473"/>
              <a:chOff x="-282026" y="-714736"/>
              <a:chExt cx="12740305" cy="8287473"/>
            </a:xfrm>
          </p:grpSpPr>
          <p:grpSp>
            <p:nvGrpSpPr>
              <p:cNvPr id="16" name="Group 86" hidden="1"/>
              <p:cNvGrpSpPr>
                <a:grpSpLocks/>
              </p:cNvGrpSpPr>
              <p:nvPr userDrawn="1"/>
            </p:nvGrpSpPr>
            <p:grpSpPr bwMode="auto">
              <a:xfrm>
                <a:off x="-282026" y="0"/>
                <a:ext cx="12740305" cy="246887"/>
                <a:chOff x="-282026" y="0"/>
                <a:chExt cx="12740305" cy="246887"/>
              </a:xfrm>
            </p:grpSpPr>
            <p:cxnSp>
              <p:nvCxnSpPr>
                <p:cNvPr id="26" name="Straight Connector 25"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7" hidden="1"/>
              <p:cNvGrpSpPr>
                <a:grpSpLocks/>
              </p:cNvGrpSpPr>
              <p:nvPr userDrawn="1"/>
            </p:nvGrpSpPr>
            <p:grpSpPr bwMode="auto">
              <a:xfrm>
                <a:off x="-282026" y="1280053"/>
                <a:ext cx="12740305" cy="442593"/>
                <a:chOff x="-282026" y="1280053"/>
                <a:chExt cx="12740305" cy="442593"/>
              </a:xfrm>
            </p:grpSpPr>
            <p:cxnSp>
              <p:nvCxnSpPr>
                <p:cNvPr id="24" name="Straight Connector 23"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8" hidden="1"/>
              <p:cNvGrpSpPr>
                <a:grpSpLocks/>
              </p:cNvGrpSpPr>
              <p:nvPr userDrawn="1"/>
            </p:nvGrpSpPr>
            <p:grpSpPr bwMode="auto">
              <a:xfrm>
                <a:off x="0" y="-714736"/>
                <a:ext cx="551884" cy="8287473"/>
                <a:chOff x="11640116" y="-714736"/>
                <a:chExt cx="551884" cy="8287473"/>
              </a:xfrm>
            </p:grpSpPr>
            <p:cxnSp>
              <p:nvCxnSpPr>
                <p:cNvPr id="22" name="Straight Connector 21"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9" hidden="1"/>
              <p:cNvGrpSpPr>
                <a:grpSpLocks/>
              </p:cNvGrpSpPr>
              <p:nvPr userDrawn="1"/>
            </p:nvGrpSpPr>
            <p:grpSpPr bwMode="auto">
              <a:xfrm>
                <a:off x="-282026" y="6584314"/>
                <a:ext cx="12740305" cy="273686"/>
                <a:chOff x="-282026" y="0"/>
                <a:chExt cx="12740305" cy="273686"/>
              </a:xfrm>
            </p:grpSpPr>
            <p:cxnSp>
              <p:nvCxnSpPr>
                <p:cNvPr id="20" name="Straight Connector 19"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 name="Picture Placeholder 5">
            <a:extLst/>
          </p:cNvPr>
          <p:cNvSpPr>
            <a:spLocks noGrp="1"/>
          </p:cNvSpPr>
          <p:nvPr>
            <p:ph type="pic" sz="quarter" idx="22"/>
          </p:nvPr>
        </p:nvSpPr>
        <p:spPr>
          <a:xfrm>
            <a:off x="495300" y="1128720"/>
            <a:ext cx="2305050" cy="4929180"/>
          </a:xfrm>
        </p:spPr>
        <p:txBody>
          <a:bodyPr/>
          <a:lstStyle/>
          <a:p>
            <a:pPr lvl="0"/>
            <a:r>
              <a:rPr lang="en-US" noProof="0"/>
              <a:t>Drag picture to placeholder or click icon to add</a:t>
            </a:r>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81" name="Content Placeholder 79">
            <a:extLst/>
          </p:cNvPr>
          <p:cNvSpPr>
            <a:spLocks noGrp="1"/>
          </p:cNvSpPr>
          <p:nvPr>
            <p:ph sz="quarter" idx="13"/>
          </p:nvPr>
        </p:nvSpPr>
        <p:spPr>
          <a:xfrm>
            <a:off x="3249787" y="2236564"/>
            <a:ext cx="2160415" cy="3358019"/>
          </a:xfrm>
        </p:spPr>
        <p:txBody>
          <a:bodyPr/>
          <a:lstStyle>
            <a:lvl1pPr marL="0" indent="0">
              <a:buNone/>
              <a:defRPr/>
            </a:lvl1pPr>
          </a:lstStyle>
          <a:p>
            <a:pPr lvl="0"/>
            <a:r>
              <a:rPr lang="en-US"/>
              <a:t>Click to edit Master text styles</a:t>
            </a:r>
          </a:p>
        </p:txBody>
      </p:sp>
      <p:sp>
        <p:nvSpPr>
          <p:cNvPr id="83" name="Content Placeholder 79">
            <a:extLst/>
          </p:cNvPr>
          <p:cNvSpPr>
            <a:spLocks noGrp="1"/>
          </p:cNvSpPr>
          <p:nvPr>
            <p:ph sz="quarter" idx="15"/>
          </p:nvPr>
        </p:nvSpPr>
        <p:spPr>
          <a:xfrm>
            <a:off x="8298037" y="2236564"/>
            <a:ext cx="2160415" cy="3358019"/>
          </a:xfrm>
        </p:spPr>
        <p:txBody>
          <a:bodyPr/>
          <a:lstStyle>
            <a:lvl1pPr marL="0" indent="0">
              <a:buNone/>
              <a:defRPr/>
            </a:lvl1pPr>
          </a:lstStyle>
          <a:p>
            <a:pPr lvl="0"/>
            <a:r>
              <a:rPr lang="en-US"/>
              <a:t>Click to edit Master text styles</a:t>
            </a:r>
          </a:p>
        </p:txBody>
      </p:sp>
      <p:sp>
        <p:nvSpPr>
          <p:cNvPr id="95" name="Text Placeholder 93">
            <a:extLst/>
          </p:cNvPr>
          <p:cNvSpPr>
            <a:spLocks noGrp="1"/>
          </p:cNvSpPr>
          <p:nvPr>
            <p:ph type="body" sz="quarter" idx="17"/>
          </p:nvPr>
        </p:nvSpPr>
        <p:spPr>
          <a:xfrm>
            <a:off x="3249786" y="1328186"/>
            <a:ext cx="2160415"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7" name="Text Placeholder 93">
            <a:extLst/>
          </p:cNvPr>
          <p:cNvSpPr>
            <a:spLocks noGrp="1"/>
          </p:cNvSpPr>
          <p:nvPr>
            <p:ph type="body" sz="quarter" idx="19"/>
          </p:nvPr>
        </p:nvSpPr>
        <p:spPr>
          <a:xfrm>
            <a:off x="8298035" y="1328186"/>
            <a:ext cx="2160415"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Content Placeholder 79">
            <a:extLst/>
          </p:cNvPr>
          <p:cNvSpPr>
            <a:spLocks noGrp="1"/>
          </p:cNvSpPr>
          <p:nvPr>
            <p:ph sz="quarter" idx="20"/>
          </p:nvPr>
        </p:nvSpPr>
        <p:spPr>
          <a:xfrm>
            <a:off x="5773911" y="2236564"/>
            <a:ext cx="2160415" cy="3358019"/>
          </a:xfrm>
        </p:spPr>
        <p:txBody>
          <a:bodyPr/>
          <a:lstStyle>
            <a:lvl1pPr marL="0" indent="0">
              <a:buNone/>
              <a:defRPr/>
            </a:lvl1pPr>
          </a:lstStyle>
          <a:p>
            <a:pPr lvl="0"/>
            <a:r>
              <a:rPr lang="en-US"/>
              <a:t>Click to edit Master text styles</a:t>
            </a:r>
          </a:p>
        </p:txBody>
      </p:sp>
      <p:sp>
        <p:nvSpPr>
          <p:cNvPr id="52" name="Text Placeholder 93">
            <a:extLst/>
          </p:cNvPr>
          <p:cNvSpPr>
            <a:spLocks noGrp="1"/>
          </p:cNvSpPr>
          <p:nvPr>
            <p:ph type="body" sz="quarter" idx="21"/>
          </p:nvPr>
        </p:nvSpPr>
        <p:spPr>
          <a:xfrm>
            <a:off x="5773910" y="1328186"/>
            <a:ext cx="2160415"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Footer Placeholder 1">
            <a:extLst/>
          </p:cNvPr>
          <p:cNvSpPr>
            <a:spLocks noGrp="1"/>
          </p:cNvSpPr>
          <p:nvPr>
            <p:ph type="ftr" sz="quarter" idx="23"/>
          </p:nvPr>
        </p:nvSpPr>
        <p:spPr/>
        <p:txBody>
          <a:bodyPr/>
          <a:lstStyle>
            <a:lvl1pPr>
              <a:lnSpc>
                <a:spcPct val="90000"/>
              </a:lnSpc>
              <a:defRPr/>
            </a:lvl1pPr>
          </a:lstStyle>
          <a:p>
            <a:pPr>
              <a:defRPr/>
            </a:pPr>
            <a:endParaRPr/>
          </a:p>
        </p:txBody>
      </p:sp>
      <p:sp>
        <p:nvSpPr>
          <p:cNvPr id="31" name="Slide Number Placeholder 7">
            <a:extLst/>
          </p:cNvPr>
          <p:cNvSpPr>
            <a:spLocks noGrp="1"/>
          </p:cNvSpPr>
          <p:nvPr>
            <p:ph type="sldNum" sz="quarter" idx="24"/>
          </p:nvPr>
        </p:nvSpPr>
        <p:spPr/>
        <p:txBody>
          <a:bodyPr/>
          <a:lstStyle>
            <a:lvl1pPr algn="ctr">
              <a:defRPr sz="1200" b="1">
                <a:solidFill>
                  <a:schemeClr val="tx1">
                    <a:tint val="75000"/>
                  </a:schemeClr>
                </a:solidFill>
              </a:defRPr>
            </a:lvl1pPr>
          </a:lstStyle>
          <a:p>
            <a:pPr>
              <a:defRPr/>
            </a:pPr>
            <a:fld id="{4B7DF4DF-06CF-9546-AE84-6321813CE599}" type="slidenum">
              <a:rPr lang="en-US"/>
              <a:pPr>
                <a:defRPr/>
              </a:pPr>
              <a:t>‹#›</a:t>
            </a:fld>
            <a:endParaRPr lang="en-US" dirty="0"/>
          </a:p>
        </p:txBody>
      </p:sp>
    </p:spTree>
    <p:extLst>
      <p:ext uri="{BB962C8B-B14F-4D97-AF65-F5344CB8AC3E}">
        <p14:creationId xmlns:p14="http://schemas.microsoft.com/office/powerpoint/2010/main" val="1664461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YMC17 - Large Image &amp; Text">
    <p:spTree>
      <p:nvGrpSpPr>
        <p:cNvPr id="1" name=""/>
        <p:cNvGrpSpPr/>
        <p:nvPr/>
      </p:nvGrpSpPr>
      <p:grpSpPr>
        <a:xfrm>
          <a:off x="0" y="0"/>
          <a:ext cx="0" cy="0"/>
          <a:chOff x="0" y="0"/>
          <a:chExt cx="0" cy="0"/>
        </a:xfrm>
      </p:grpSpPr>
      <p:grpSp>
        <p:nvGrpSpPr>
          <p:cNvPr id="5"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2" name="Group 84" hidden="1"/>
            <p:cNvGrpSpPr>
              <a:grpSpLocks/>
            </p:cNvGrpSpPr>
            <p:nvPr userDrawn="1"/>
          </p:nvGrpSpPr>
          <p:grpSpPr bwMode="auto">
            <a:xfrm>
              <a:off x="11640116" y="-714736"/>
              <a:ext cx="551884" cy="8287473"/>
              <a:chOff x="11640116" y="-714736"/>
              <a:chExt cx="551884" cy="8287473"/>
            </a:xfrm>
          </p:grpSpPr>
          <p:cxnSp>
            <p:nvCxnSpPr>
              <p:cNvPr id="26" name="Straight Connector 25"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5" hidden="1"/>
            <p:cNvGrpSpPr>
              <a:grpSpLocks/>
            </p:cNvGrpSpPr>
            <p:nvPr userDrawn="1"/>
          </p:nvGrpSpPr>
          <p:grpSpPr bwMode="auto">
            <a:xfrm>
              <a:off x="-282027" y="-714736"/>
              <a:ext cx="12740305" cy="8287473"/>
              <a:chOff x="-282026" y="-714736"/>
              <a:chExt cx="12740305" cy="8287473"/>
            </a:xfrm>
          </p:grpSpPr>
          <p:grpSp>
            <p:nvGrpSpPr>
              <p:cNvPr id="14" name="Group 86" hidden="1"/>
              <p:cNvGrpSpPr>
                <a:grpSpLocks/>
              </p:cNvGrpSpPr>
              <p:nvPr userDrawn="1"/>
            </p:nvGrpSpPr>
            <p:grpSpPr bwMode="auto">
              <a:xfrm>
                <a:off x="-282026" y="0"/>
                <a:ext cx="12740305" cy="246887"/>
                <a:chOff x="-282026" y="0"/>
                <a:chExt cx="12740305" cy="246887"/>
              </a:xfrm>
            </p:grpSpPr>
            <p:cxnSp>
              <p:nvCxnSpPr>
                <p:cNvPr id="24" name="Straight Connector 23"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7" hidden="1"/>
              <p:cNvGrpSpPr>
                <a:grpSpLocks/>
              </p:cNvGrpSpPr>
              <p:nvPr userDrawn="1"/>
            </p:nvGrpSpPr>
            <p:grpSpPr bwMode="auto">
              <a:xfrm>
                <a:off x="-282026" y="1280053"/>
                <a:ext cx="12740305" cy="442593"/>
                <a:chOff x="-282026" y="1280053"/>
                <a:chExt cx="12740305" cy="442593"/>
              </a:xfrm>
            </p:grpSpPr>
            <p:cxnSp>
              <p:nvCxnSpPr>
                <p:cNvPr id="22" name="Straight Connector 21"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8" hidden="1"/>
              <p:cNvGrpSpPr>
                <a:grpSpLocks/>
              </p:cNvGrpSpPr>
              <p:nvPr userDrawn="1"/>
            </p:nvGrpSpPr>
            <p:grpSpPr bwMode="auto">
              <a:xfrm>
                <a:off x="0" y="-714736"/>
                <a:ext cx="551884" cy="8287473"/>
                <a:chOff x="11640116" y="-714736"/>
                <a:chExt cx="551884" cy="8287473"/>
              </a:xfrm>
            </p:grpSpPr>
            <p:cxnSp>
              <p:nvCxnSpPr>
                <p:cNvPr id="20" name="Straight Connector 19"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9" hidden="1"/>
              <p:cNvGrpSpPr>
                <a:grpSpLocks/>
              </p:cNvGrpSpPr>
              <p:nvPr userDrawn="1"/>
            </p:nvGrpSpPr>
            <p:grpSpPr bwMode="auto">
              <a:xfrm>
                <a:off x="-282026" y="6584314"/>
                <a:ext cx="12740305" cy="273686"/>
                <a:chOff x="-282026" y="0"/>
                <a:chExt cx="12740305" cy="273686"/>
              </a:xfrm>
            </p:grpSpPr>
            <p:cxnSp>
              <p:nvCxnSpPr>
                <p:cNvPr id="18" name="Straight Connector 17"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 name="Picture Placeholder 5">
            <a:extLst/>
          </p:cNvPr>
          <p:cNvSpPr>
            <a:spLocks noGrp="1"/>
          </p:cNvSpPr>
          <p:nvPr>
            <p:ph type="pic" sz="quarter" idx="10"/>
          </p:nvPr>
        </p:nvSpPr>
        <p:spPr>
          <a:xfrm>
            <a:off x="6096001" y="0"/>
            <a:ext cx="6096001" cy="6858000"/>
          </a:xfrm>
        </p:spPr>
        <p:txBody>
          <a:bodyPr anchor="ctr"/>
          <a:lstStyle>
            <a:lvl1pPr marL="0" indent="0" algn="ctr">
              <a:buNone/>
              <a:defRPr/>
            </a:lvl1pPr>
          </a:lstStyle>
          <a:p>
            <a:pPr lvl="0"/>
            <a:r>
              <a:rPr lang="en-US" noProof="0"/>
              <a:t>Drag picture to placeholder or click icon to add</a:t>
            </a:r>
          </a:p>
        </p:txBody>
      </p:sp>
      <p:sp>
        <p:nvSpPr>
          <p:cNvPr id="7" name="Title 6">
            <a:extLst/>
          </p:cNvPr>
          <p:cNvSpPr>
            <a:spLocks noGrp="1"/>
          </p:cNvSpPr>
          <p:nvPr>
            <p:ph type="title"/>
          </p:nvPr>
        </p:nvSpPr>
        <p:spPr>
          <a:xfrm>
            <a:off x="495302" y="1562104"/>
            <a:ext cx="4901293" cy="1254579"/>
          </a:xfrm>
        </p:spPr>
        <p:txBody>
          <a:bodyPr/>
          <a:lstStyle/>
          <a:p>
            <a:r>
              <a:rPr lang="en-US"/>
              <a:t>Click to edit Master title style</a:t>
            </a:r>
            <a:endParaRPr lang="en-US" dirty="0"/>
          </a:p>
        </p:txBody>
      </p:sp>
      <p:sp>
        <p:nvSpPr>
          <p:cNvPr id="9" name="Text Placeholder 8">
            <a:extLst/>
          </p:cNvPr>
          <p:cNvSpPr>
            <a:spLocks noGrp="1"/>
          </p:cNvSpPr>
          <p:nvPr>
            <p:ph type="body" sz="quarter" idx="11"/>
          </p:nvPr>
        </p:nvSpPr>
        <p:spPr>
          <a:xfrm>
            <a:off x="495302" y="2890838"/>
            <a:ext cx="4900613" cy="260372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Box 36"/>
          <p:cNvSpPr txBox="1">
            <a:spLocks noChangeArrowheads="1"/>
          </p:cNvSpPr>
          <p:nvPr userDrawn="1"/>
        </p:nvSpPr>
        <p:spPr bwMode="auto">
          <a:xfrm>
            <a:off x="7229475" y="6413504"/>
            <a:ext cx="433705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lnSpc>
                <a:spcPct val="110000"/>
              </a:lnSpc>
              <a:defRPr/>
            </a:pPr>
            <a:r>
              <a:rPr lang="en-US" sz="700">
                <a:solidFill>
                  <a:srgbClr val="595959"/>
                </a:solidFill>
              </a:rPr>
              <a:t>Copyright © 2017 Symantec Corporation SYMANTEC PROPRIETARY- LIMITED USE ONLY</a:t>
            </a:r>
          </a:p>
          <a:p>
            <a:pPr algn="r">
              <a:lnSpc>
                <a:spcPct val="110000"/>
              </a:lnSpc>
              <a:defRPr/>
            </a:pPr>
            <a:endParaRPr lang="en-US" sz="700">
              <a:solidFill>
                <a:srgbClr val="595959"/>
              </a:solidFill>
            </a:endParaRPr>
          </a:p>
        </p:txBody>
      </p:sp>
      <p:sp>
        <p:nvSpPr>
          <p:cNvPr id="29" name="Footer Placeholder 14"/>
          <p:cNvSpPr>
            <a:spLocks noGrp="1"/>
          </p:cNvSpPr>
          <p:nvPr>
            <p:ph type="ftr" sz="quarter" idx="3"/>
          </p:nvPr>
        </p:nvSpPr>
        <p:spPr>
          <a:xfrm>
            <a:off x="495302" y="6305554"/>
            <a:ext cx="6634163" cy="365125"/>
          </a:xfrm>
          <a:prstGeom prst="rect">
            <a:avLst/>
          </a:prstGeom>
          <a:noFill/>
        </p:spPr>
        <p:txBody>
          <a:bodyPr wrap="none" lIns="0" tIns="0" rIns="0" bIns="0" anchor="ctr" anchorCtr="0">
            <a:noAutofit/>
          </a:bodyPr>
          <a:lstStyle>
            <a:lvl1pPr algn="l" fontAlgn="auto">
              <a:lnSpc>
                <a:spcPct val="110000"/>
              </a:lnSpc>
              <a:spcBef>
                <a:spcPts val="0"/>
              </a:spcBef>
              <a:spcAft>
                <a:spcPts val="0"/>
              </a:spcAft>
              <a:defRPr lang="en-US" sz="900" b="0" i="0" spc="0">
                <a:solidFill>
                  <a:schemeClr val="tx1">
                    <a:lumMod val="65000"/>
                    <a:lumOff val="35000"/>
                  </a:schemeClr>
                </a:solidFill>
                <a:latin typeface="+mn-lt"/>
                <a:ea typeface="+mn-ea"/>
                <a:cs typeface="+mn-cs"/>
              </a:defRPr>
            </a:lvl1pPr>
          </a:lstStyle>
          <a:p>
            <a:pPr>
              <a:defRPr/>
            </a:pPr>
            <a:endParaRPr/>
          </a:p>
        </p:txBody>
      </p:sp>
      <p:sp>
        <p:nvSpPr>
          <p:cNvPr id="30" name="Rectangle 12"/>
          <p:cNvSpPr>
            <a:spLocks noChangeArrowheads="1"/>
          </p:cNvSpPr>
          <p:nvPr userDrawn="1"/>
        </p:nvSpPr>
        <p:spPr bwMode="auto">
          <a:xfrm flipV="1">
            <a:off x="2" y="6781800"/>
            <a:ext cx="12192000" cy="76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a:solidFill>
                <a:schemeClr val="bg1"/>
              </a:solidFill>
            </a:endParaRPr>
          </a:p>
        </p:txBody>
      </p:sp>
      <p:sp>
        <p:nvSpPr>
          <p:cNvPr id="31" name="Freeform: Shape 82"/>
          <p:cNvSpPr>
            <a:spLocks/>
          </p:cNvSpPr>
          <p:nvPr userDrawn="1"/>
        </p:nvSpPr>
        <p:spPr bwMode="auto">
          <a:xfrm>
            <a:off x="11666540" y="6145217"/>
            <a:ext cx="525462" cy="714375"/>
          </a:xfrm>
          <a:custGeom>
            <a:avLst/>
            <a:gdLst>
              <a:gd name="T0" fmla="*/ 357725 w 525233"/>
              <a:gd name="T1" fmla="*/ 0 h 714826"/>
              <a:gd name="T2" fmla="*/ 496967 w 525233"/>
              <a:gd name="T3" fmla="*/ 28052 h 714826"/>
              <a:gd name="T4" fmla="*/ 525691 w 525233"/>
              <a:gd name="T5" fmla="*/ 43609 h 714826"/>
              <a:gd name="T6" fmla="*/ 525691 w 525233"/>
              <a:gd name="T7" fmla="*/ 136537 h 714826"/>
              <a:gd name="T8" fmla="*/ 513521 w 525233"/>
              <a:gd name="T9" fmla="*/ 126516 h 714826"/>
              <a:gd name="T10" fmla="*/ 357048 w 525233"/>
              <a:gd name="T11" fmla="*/ 78821 h 714826"/>
              <a:gd name="T12" fmla="*/ 77186 w 525233"/>
              <a:gd name="T13" fmla="*/ 358087 h 714826"/>
              <a:gd name="T14" fmla="*/ 357048 w 525233"/>
              <a:gd name="T15" fmla="*/ 637351 h 714826"/>
              <a:gd name="T16" fmla="*/ 513521 w 525233"/>
              <a:gd name="T17" fmla="*/ 589658 h 714826"/>
              <a:gd name="T18" fmla="*/ 525691 w 525233"/>
              <a:gd name="T19" fmla="*/ 579637 h 714826"/>
              <a:gd name="T20" fmla="*/ 525691 w 525233"/>
              <a:gd name="T21" fmla="*/ 670316 h 714826"/>
              <a:gd name="T22" fmla="*/ 496967 w 525233"/>
              <a:gd name="T23" fmla="*/ 685873 h 714826"/>
              <a:gd name="T24" fmla="*/ 357725 w 525233"/>
              <a:gd name="T25" fmla="*/ 713924 h 714826"/>
              <a:gd name="T26" fmla="*/ 0 w 525233"/>
              <a:gd name="T27" fmla="*/ 356963 h 714826"/>
              <a:gd name="T28" fmla="*/ 357725 w 525233"/>
              <a:gd name="T29" fmla="*/ 0 h 7148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5233" h="714826">
                <a:moveTo>
                  <a:pt x="357413" y="0"/>
                </a:moveTo>
                <a:cubicBezTo>
                  <a:pt x="406762" y="0"/>
                  <a:pt x="453774" y="10001"/>
                  <a:pt x="496534" y="28088"/>
                </a:cubicBezTo>
                <a:lnTo>
                  <a:pt x="525233" y="43665"/>
                </a:lnTo>
                <a:lnTo>
                  <a:pt x="525233" y="136709"/>
                </a:lnTo>
                <a:lnTo>
                  <a:pt x="513073" y="126676"/>
                </a:lnTo>
                <a:cubicBezTo>
                  <a:pt x="468446" y="96526"/>
                  <a:pt x="414647" y="78921"/>
                  <a:pt x="356736" y="78921"/>
                </a:cubicBezTo>
                <a:cubicBezTo>
                  <a:pt x="202307" y="78921"/>
                  <a:pt x="77118" y="204110"/>
                  <a:pt x="77118" y="358539"/>
                </a:cubicBezTo>
                <a:cubicBezTo>
                  <a:pt x="77118" y="512968"/>
                  <a:pt x="202307" y="638156"/>
                  <a:pt x="356736" y="638156"/>
                </a:cubicBezTo>
                <a:cubicBezTo>
                  <a:pt x="414647" y="638156"/>
                  <a:pt x="468446" y="620552"/>
                  <a:pt x="513073" y="590402"/>
                </a:cubicBezTo>
                <a:lnTo>
                  <a:pt x="525233" y="580369"/>
                </a:lnTo>
                <a:lnTo>
                  <a:pt x="525233" y="671162"/>
                </a:lnTo>
                <a:lnTo>
                  <a:pt x="496534" y="686739"/>
                </a:lnTo>
                <a:cubicBezTo>
                  <a:pt x="453774" y="704825"/>
                  <a:pt x="406762" y="714826"/>
                  <a:pt x="357413" y="714826"/>
                </a:cubicBezTo>
                <a:cubicBezTo>
                  <a:pt x="160019" y="714826"/>
                  <a:pt x="0" y="554807"/>
                  <a:pt x="0" y="357413"/>
                </a:cubicBezTo>
                <a:cubicBezTo>
                  <a:pt x="0" y="160019"/>
                  <a:pt x="160019" y="0"/>
                  <a:pt x="357413" y="0"/>
                </a:cubicBezTo>
                <a:close/>
              </a:path>
            </a:pathLst>
          </a:cu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endParaRPr lang="en-US"/>
          </a:p>
        </p:txBody>
      </p:sp>
      <p:sp>
        <p:nvSpPr>
          <p:cNvPr id="32" name="Slide Number Placeholder 7">
            <a:extLst/>
          </p:cNvPr>
          <p:cNvSpPr>
            <a:spLocks noGrp="1"/>
          </p:cNvSpPr>
          <p:nvPr>
            <p:ph type="sldNum" sz="quarter" idx="4"/>
          </p:nvPr>
        </p:nvSpPr>
        <p:spPr>
          <a:xfrm>
            <a:off x="11747500" y="6305554"/>
            <a:ext cx="5207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tint val="75000"/>
                  </a:schemeClr>
                </a:solidFill>
                <a:latin typeface="+mn-lt"/>
                <a:ea typeface="+mn-ea"/>
                <a:cs typeface="+mn-cs"/>
              </a:defRPr>
            </a:lvl1pPr>
          </a:lstStyle>
          <a:p>
            <a:pPr>
              <a:defRPr/>
            </a:pPr>
            <a:fld id="{56DA8CCF-A9BE-2E40-9C49-0F99CD5945D6}" type="slidenum">
              <a:rPr lang="en-US"/>
              <a:pPr>
                <a:defRPr/>
              </a:pPr>
              <a:t>‹#›</a:t>
            </a:fld>
            <a:endParaRPr lang="en-US" dirty="0"/>
          </a:p>
        </p:txBody>
      </p:sp>
    </p:spTree>
    <p:extLst>
      <p:ext uri="{BB962C8B-B14F-4D97-AF65-F5344CB8AC3E}">
        <p14:creationId xmlns:p14="http://schemas.microsoft.com/office/powerpoint/2010/main" val="2815161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YMC17 - Blank">
    <p:spTree>
      <p:nvGrpSpPr>
        <p:cNvPr id="1" name=""/>
        <p:cNvGrpSpPr/>
        <p:nvPr/>
      </p:nvGrpSpPr>
      <p:grpSpPr>
        <a:xfrm>
          <a:off x="0" y="0"/>
          <a:ext cx="0" cy="0"/>
          <a:chOff x="0" y="0"/>
          <a:chExt cx="0" cy="0"/>
        </a:xfrm>
      </p:grpSpPr>
      <p:grpSp>
        <p:nvGrpSpPr>
          <p:cNvPr id="2"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3" name="Straight Connector 2"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6" name="Group 84" hidden="1"/>
            <p:cNvGrpSpPr>
              <a:grpSpLocks/>
            </p:cNvGrpSpPr>
            <p:nvPr userDrawn="1"/>
          </p:nvGrpSpPr>
          <p:grpSpPr bwMode="auto">
            <a:xfrm>
              <a:off x="11640116" y="-714736"/>
              <a:ext cx="551884" cy="8287473"/>
              <a:chOff x="11640116" y="-714736"/>
              <a:chExt cx="551884" cy="8287473"/>
            </a:xfrm>
          </p:grpSpPr>
          <p:cxnSp>
            <p:nvCxnSpPr>
              <p:cNvPr id="20" name="Straight Connector 19"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85" hidden="1"/>
            <p:cNvGrpSpPr>
              <a:grpSpLocks/>
            </p:cNvGrpSpPr>
            <p:nvPr userDrawn="1"/>
          </p:nvGrpSpPr>
          <p:grpSpPr bwMode="auto">
            <a:xfrm>
              <a:off x="-282027" y="-714736"/>
              <a:ext cx="12740305" cy="8287473"/>
              <a:chOff x="-282026" y="-714736"/>
              <a:chExt cx="12740305" cy="8287473"/>
            </a:xfrm>
          </p:grpSpPr>
          <p:grpSp>
            <p:nvGrpSpPr>
              <p:cNvPr id="8" name="Group 86" hidden="1"/>
              <p:cNvGrpSpPr>
                <a:grpSpLocks/>
              </p:cNvGrpSpPr>
              <p:nvPr userDrawn="1"/>
            </p:nvGrpSpPr>
            <p:grpSpPr bwMode="auto">
              <a:xfrm>
                <a:off x="-282026" y="0"/>
                <a:ext cx="12740305" cy="246887"/>
                <a:chOff x="-282026" y="0"/>
                <a:chExt cx="12740305" cy="246887"/>
              </a:xfrm>
            </p:grpSpPr>
            <p:cxnSp>
              <p:nvCxnSpPr>
                <p:cNvPr id="18" name="Straight Connector 17"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7" hidden="1"/>
              <p:cNvGrpSpPr>
                <a:grpSpLocks/>
              </p:cNvGrpSpPr>
              <p:nvPr userDrawn="1"/>
            </p:nvGrpSpPr>
            <p:grpSpPr bwMode="auto">
              <a:xfrm>
                <a:off x="-282026" y="1280053"/>
                <a:ext cx="12740305" cy="442593"/>
                <a:chOff x="-282026" y="1280053"/>
                <a:chExt cx="12740305" cy="442593"/>
              </a:xfrm>
            </p:grpSpPr>
            <p:cxnSp>
              <p:nvCxnSpPr>
                <p:cNvPr id="16" name="Straight Connector 15"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88" hidden="1"/>
              <p:cNvGrpSpPr>
                <a:grpSpLocks/>
              </p:cNvGrpSpPr>
              <p:nvPr userDrawn="1"/>
            </p:nvGrpSpPr>
            <p:grpSpPr bwMode="auto">
              <a:xfrm>
                <a:off x="0" y="-714736"/>
                <a:ext cx="551884" cy="8287473"/>
                <a:chOff x="11640116" y="-714736"/>
                <a:chExt cx="551884" cy="8287473"/>
              </a:xfrm>
            </p:grpSpPr>
            <p:cxnSp>
              <p:nvCxnSpPr>
                <p:cNvPr id="14" name="Straight Connector 13"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9" hidden="1"/>
              <p:cNvGrpSpPr>
                <a:grpSpLocks/>
              </p:cNvGrpSpPr>
              <p:nvPr userDrawn="1"/>
            </p:nvGrpSpPr>
            <p:grpSpPr bwMode="auto">
              <a:xfrm>
                <a:off x="-282026" y="6584314"/>
                <a:ext cx="12740305" cy="273686"/>
                <a:chOff x="-282026" y="0"/>
                <a:chExt cx="12740305" cy="273686"/>
              </a:xfrm>
            </p:grpSpPr>
            <p:cxnSp>
              <p:nvCxnSpPr>
                <p:cNvPr id="12" name="Straight Connector 11"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2" name="Footer Placeholder 1">
            <a:extLst/>
          </p:cNvPr>
          <p:cNvSpPr>
            <a:spLocks noGrp="1"/>
          </p:cNvSpPr>
          <p:nvPr>
            <p:ph type="ftr" sz="quarter" idx="10"/>
          </p:nvPr>
        </p:nvSpPr>
        <p:spPr/>
        <p:txBody>
          <a:bodyPr/>
          <a:lstStyle>
            <a:lvl1pPr>
              <a:lnSpc>
                <a:spcPct val="90000"/>
              </a:lnSpc>
              <a:defRPr/>
            </a:lvl1pPr>
          </a:lstStyle>
          <a:p>
            <a:pPr>
              <a:defRPr/>
            </a:pPr>
            <a:endParaRPr/>
          </a:p>
        </p:txBody>
      </p:sp>
      <p:sp>
        <p:nvSpPr>
          <p:cNvPr id="23" name="Slide Number Placeholder 7">
            <a:extLst/>
          </p:cNvPr>
          <p:cNvSpPr>
            <a:spLocks noGrp="1"/>
          </p:cNvSpPr>
          <p:nvPr>
            <p:ph type="sldNum" sz="quarter" idx="11"/>
          </p:nvPr>
        </p:nvSpPr>
        <p:spPr/>
        <p:txBody>
          <a:bodyPr/>
          <a:lstStyle>
            <a:lvl1pPr algn="ctr">
              <a:defRPr sz="1200" b="1">
                <a:solidFill>
                  <a:schemeClr val="tx1"/>
                </a:solidFill>
              </a:defRPr>
            </a:lvl1pPr>
          </a:lstStyle>
          <a:p>
            <a:pPr>
              <a:defRPr/>
            </a:pPr>
            <a:fld id="{6F6026DB-1E80-8948-8727-D711184060EE}" type="slidenum">
              <a:rPr lang="en-US" smtClean="0"/>
              <a:pPr>
                <a:defRPr/>
              </a:pPr>
              <a:t>‹#›</a:t>
            </a:fld>
            <a:endParaRPr lang="en-US" dirty="0"/>
          </a:p>
        </p:txBody>
      </p:sp>
    </p:spTree>
    <p:extLst>
      <p:ext uri="{BB962C8B-B14F-4D97-AF65-F5344CB8AC3E}">
        <p14:creationId xmlns:p14="http://schemas.microsoft.com/office/powerpoint/2010/main" val="196041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with header">
    <p:spTree>
      <p:nvGrpSpPr>
        <p:cNvPr id="1" name=""/>
        <p:cNvGrpSpPr/>
        <p:nvPr/>
      </p:nvGrpSpPr>
      <p:grpSpPr>
        <a:xfrm>
          <a:off x="0" y="0"/>
          <a:ext cx="0" cy="0"/>
          <a:chOff x="0" y="0"/>
          <a:chExt cx="0" cy="0"/>
        </a:xfrm>
      </p:grpSpPr>
      <p:grpSp>
        <p:nvGrpSpPr>
          <p:cNvPr id="9"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10" name="Straight Connector 9"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3" name="Group 84" hidden="1"/>
            <p:cNvGrpSpPr>
              <a:grpSpLocks/>
            </p:cNvGrpSpPr>
            <p:nvPr userDrawn="1"/>
          </p:nvGrpSpPr>
          <p:grpSpPr bwMode="auto">
            <a:xfrm>
              <a:off x="11640116" y="-714736"/>
              <a:ext cx="551884" cy="8287473"/>
              <a:chOff x="11640116" y="-714736"/>
              <a:chExt cx="551884" cy="8287473"/>
            </a:xfrm>
          </p:grpSpPr>
          <p:cxnSp>
            <p:nvCxnSpPr>
              <p:cNvPr id="27" name="Straight Connector 26"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5" hidden="1"/>
            <p:cNvGrpSpPr>
              <a:grpSpLocks/>
            </p:cNvGrpSpPr>
            <p:nvPr userDrawn="1"/>
          </p:nvGrpSpPr>
          <p:grpSpPr bwMode="auto">
            <a:xfrm>
              <a:off x="-282027" y="-714736"/>
              <a:ext cx="12740305" cy="8287473"/>
              <a:chOff x="-282026" y="-714736"/>
              <a:chExt cx="12740305" cy="8287473"/>
            </a:xfrm>
          </p:grpSpPr>
          <p:grpSp>
            <p:nvGrpSpPr>
              <p:cNvPr id="15" name="Group 86" hidden="1"/>
              <p:cNvGrpSpPr>
                <a:grpSpLocks/>
              </p:cNvGrpSpPr>
              <p:nvPr userDrawn="1"/>
            </p:nvGrpSpPr>
            <p:grpSpPr bwMode="auto">
              <a:xfrm>
                <a:off x="-282026" y="0"/>
                <a:ext cx="12740305" cy="246887"/>
                <a:chOff x="-282026" y="0"/>
                <a:chExt cx="12740305" cy="246887"/>
              </a:xfrm>
            </p:grpSpPr>
            <p:cxnSp>
              <p:nvCxnSpPr>
                <p:cNvPr id="25" name="Straight Connector 24"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7" hidden="1"/>
              <p:cNvGrpSpPr>
                <a:grpSpLocks/>
              </p:cNvGrpSpPr>
              <p:nvPr userDrawn="1"/>
            </p:nvGrpSpPr>
            <p:grpSpPr bwMode="auto">
              <a:xfrm>
                <a:off x="-282026" y="1280053"/>
                <a:ext cx="12740305" cy="442593"/>
                <a:chOff x="-282026" y="1280053"/>
                <a:chExt cx="12740305" cy="442593"/>
              </a:xfrm>
            </p:grpSpPr>
            <p:cxnSp>
              <p:nvCxnSpPr>
                <p:cNvPr id="23" name="Straight Connector 22"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8" hidden="1"/>
              <p:cNvGrpSpPr>
                <a:grpSpLocks/>
              </p:cNvGrpSpPr>
              <p:nvPr userDrawn="1"/>
            </p:nvGrpSpPr>
            <p:grpSpPr bwMode="auto">
              <a:xfrm>
                <a:off x="0" y="-714736"/>
                <a:ext cx="551884" cy="8287473"/>
                <a:chOff x="11640116" y="-714736"/>
                <a:chExt cx="551884" cy="8287473"/>
              </a:xfrm>
            </p:grpSpPr>
            <p:cxnSp>
              <p:nvCxnSpPr>
                <p:cNvPr id="21" name="Straight Connector 20"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9" hidden="1"/>
              <p:cNvGrpSpPr>
                <a:grpSpLocks/>
              </p:cNvGrpSpPr>
              <p:nvPr userDrawn="1"/>
            </p:nvGrpSpPr>
            <p:grpSpPr bwMode="auto">
              <a:xfrm>
                <a:off x="-282026" y="6584314"/>
                <a:ext cx="12740305" cy="273686"/>
                <a:chOff x="-282026" y="0"/>
                <a:chExt cx="12740305" cy="273686"/>
              </a:xfrm>
            </p:grpSpPr>
            <p:cxnSp>
              <p:nvCxnSpPr>
                <p:cNvPr id="19" name="Straight Connector 18"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29" name="Straight Connector 28">
            <a:extLst/>
          </p:cNvPr>
          <p:cNvCxnSpPr>
            <a:cxnSpLocks/>
          </p:cNvCxnSpPr>
          <p:nvPr userDrawn="1"/>
        </p:nvCxnSpPr>
        <p:spPr>
          <a:xfrm>
            <a:off x="495300" y="1566863"/>
            <a:ext cx="5481638"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p:cNvPr>
          <p:cNvCxnSpPr>
            <a:cxnSpLocks/>
          </p:cNvCxnSpPr>
          <p:nvPr userDrawn="1"/>
        </p:nvCxnSpPr>
        <p:spPr>
          <a:xfrm>
            <a:off x="6210302" y="1566863"/>
            <a:ext cx="5486400"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p:cNvPr>
          <p:cNvSpPr>
            <a:spLocks noGrp="1"/>
          </p:cNvSpPr>
          <p:nvPr>
            <p:ph sz="quarter" idx="16"/>
          </p:nvPr>
        </p:nvSpPr>
        <p:spPr>
          <a:xfrm>
            <a:off x="495300" y="1746479"/>
            <a:ext cx="5481638" cy="43114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Subtitle 2"/>
          <p:cNvSpPr>
            <a:spLocks noGrp="1"/>
          </p:cNvSpPr>
          <p:nvPr>
            <p:ph type="subTitle" idx="1"/>
          </p:nvPr>
        </p:nvSpPr>
        <p:spPr>
          <a:xfrm>
            <a:off x="495303" y="1074968"/>
            <a:ext cx="5481410" cy="492725"/>
          </a:xfrm>
          <a:prstGeom prst="rect">
            <a:avLst/>
          </a:prstGeom>
        </p:spPr>
        <p:txBody>
          <a:bodyPr bIns="91440" anchor="b">
            <a:noAutofit/>
          </a:bodyPr>
          <a:lstStyle>
            <a:lvl1pPr marL="0" indent="0" algn="l" defTabSz="914400" rtl="0" eaLnBrk="1" latinLnBrk="0" hangingPunct="1">
              <a:lnSpc>
                <a:spcPct val="90000"/>
              </a:lnSpc>
              <a:spcBef>
                <a:spcPts val="0"/>
              </a:spcBef>
              <a:buFont typeface="Arial" panose="020B0604020202020204" pitchFamily="34" charset="0"/>
              <a:buNone/>
              <a:defRPr lang="en-US" sz="2800" b="1" i="0" kern="1200" dirty="0">
                <a:solidFill>
                  <a:schemeClr val="tx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6210302" y="1075027"/>
            <a:ext cx="5486400" cy="492125"/>
          </a:xfrm>
          <a:prstGeom prst="rect">
            <a:avLst/>
          </a:prstGeom>
        </p:spPr>
        <p:txBody>
          <a:bodyPr bIns="91440" anchor="b">
            <a:noAutofit/>
          </a:bodyPr>
          <a:lstStyle>
            <a:lvl1pPr marL="0" indent="0">
              <a:buNone/>
              <a:defRPr lang="en-US" sz="2800" b="1" i="0" kern="1200" dirty="0">
                <a:solidFill>
                  <a:schemeClr val="tx1"/>
                </a:solidFill>
                <a:latin typeface="+mn-lt"/>
                <a:ea typeface="Arial" charset="0"/>
                <a:cs typeface="Arial" charset="0"/>
              </a:defRPr>
            </a:lvl1pPr>
            <a:lvl2pPr>
              <a:defRPr/>
            </a:lvl2pPr>
            <a:lvl3pPr>
              <a:defRPr/>
            </a:lvl3pPr>
            <a:lvl4pPr>
              <a:defRPr/>
            </a:lvl4pPr>
            <a:lvl5pPr>
              <a:defRPr/>
            </a:lvl5pPr>
          </a:lstStyle>
          <a:p>
            <a:pPr lvl="0"/>
            <a:r>
              <a:rPr lang="en-US"/>
              <a:t>Click to edit Master text styles</a:t>
            </a:r>
          </a:p>
        </p:txBody>
      </p:sp>
      <p:sp>
        <p:nvSpPr>
          <p:cNvPr id="7" name="Content Placeholder 6">
            <a:extLst/>
          </p:cNvPr>
          <p:cNvSpPr>
            <a:spLocks noGrp="1"/>
          </p:cNvSpPr>
          <p:nvPr>
            <p:ph sz="quarter" idx="17"/>
          </p:nvPr>
        </p:nvSpPr>
        <p:spPr>
          <a:xfrm>
            <a:off x="6210302" y="1746479"/>
            <a:ext cx="5486400" cy="43114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4"/>
          <p:cNvSpPr>
            <a:spLocks noGrp="1"/>
          </p:cNvSpPr>
          <p:nvPr>
            <p:ph type="ftr" sz="quarter" idx="18"/>
          </p:nvPr>
        </p:nvSpPr>
        <p:spPr/>
        <p:txBody>
          <a:bodyPr/>
          <a:lstStyle>
            <a:lvl1pPr>
              <a:lnSpc>
                <a:spcPct val="90000"/>
              </a:lnSpc>
              <a:defRPr/>
            </a:lvl1pPr>
          </a:lstStyle>
          <a:p>
            <a:pPr>
              <a:defRPr/>
            </a:pPr>
            <a:endParaRPr/>
          </a:p>
        </p:txBody>
      </p:sp>
      <p:sp>
        <p:nvSpPr>
          <p:cNvPr id="32" name="Slide Number Placeholder 7">
            <a:extLst/>
          </p:cNvPr>
          <p:cNvSpPr>
            <a:spLocks noGrp="1"/>
          </p:cNvSpPr>
          <p:nvPr>
            <p:ph type="sldNum" sz="quarter" idx="19"/>
          </p:nvPr>
        </p:nvSpPr>
        <p:spPr/>
        <p:txBody>
          <a:bodyPr/>
          <a:lstStyle>
            <a:lvl1pPr algn="ctr">
              <a:defRPr sz="1200" b="1">
                <a:solidFill>
                  <a:schemeClr val="tx1"/>
                </a:solidFill>
              </a:defRPr>
            </a:lvl1pPr>
          </a:lstStyle>
          <a:p>
            <a:pPr>
              <a:defRPr/>
            </a:pPr>
            <a:fld id="{3982946A-9DD1-6845-8B56-242E18E393AA}" type="slidenum">
              <a:rPr lang="en-US" smtClean="0"/>
              <a:pPr>
                <a:defRPr/>
              </a:pPr>
              <a:t>‹#›</a:t>
            </a:fld>
            <a:endParaRPr lang="en-US" dirty="0"/>
          </a:p>
        </p:txBody>
      </p:sp>
    </p:spTree>
    <p:extLst>
      <p:ext uri="{BB962C8B-B14F-4D97-AF65-F5344CB8AC3E}">
        <p14:creationId xmlns:p14="http://schemas.microsoft.com/office/powerpoint/2010/main" val="3082506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p:spTree>
      <p:nvGrpSpPr>
        <p:cNvPr id="1" name=""/>
        <p:cNvGrpSpPr/>
        <p:nvPr/>
      </p:nvGrpSpPr>
      <p:grpSpPr>
        <a:xfrm>
          <a:off x="0" y="0"/>
          <a:ext cx="0" cy="0"/>
          <a:chOff x="0" y="0"/>
          <a:chExt cx="0" cy="0"/>
        </a:xfrm>
      </p:grpSpPr>
      <p:grpSp>
        <p:nvGrpSpPr>
          <p:cNvPr id="6"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2" name="Group 84" hidden="1"/>
            <p:cNvGrpSpPr>
              <a:grpSpLocks/>
            </p:cNvGrpSpPr>
            <p:nvPr userDrawn="1"/>
          </p:nvGrpSpPr>
          <p:grpSpPr bwMode="auto">
            <a:xfrm>
              <a:off x="11640116" y="-714736"/>
              <a:ext cx="551884" cy="8287473"/>
              <a:chOff x="11640116" y="-714736"/>
              <a:chExt cx="551884" cy="8287473"/>
            </a:xfrm>
          </p:grpSpPr>
          <p:cxnSp>
            <p:nvCxnSpPr>
              <p:cNvPr id="26" name="Straight Connector 25"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5" hidden="1"/>
            <p:cNvGrpSpPr>
              <a:grpSpLocks/>
            </p:cNvGrpSpPr>
            <p:nvPr userDrawn="1"/>
          </p:nvGrpSpPr>
          <p:grpSpPr bwMode="auto">
            <a:xfrm>
              <a:off x="-282027" y="-714736"/>
              <a:ext cx="12740305" cy="8287473"/>
              <a:chOff x="-282026" y="-714736"/>
              <a:chExt cx="12740305" cy="8287473"/>
            </a:xfrm>
          </p:grpSpPr>
          <p:grpSp>
            <p:nvGrpSpPr>
              <p:cNvPr id="14" name="Group 86" hidden="1"/>
              <p:cNvGrpSpPr>
                <a:grpSpLocks/>
              </p:cNvGrpSpPr>
              <p:nvPr userDrawn="1"/>
            </p:nvGrpSpPr>
            <p:grpSpPr bwMode="auto">
              <a:xfrm>
                <a:off x="-282026" y="0"/>
                <a:ext cx="12740305" cy="246887"/>
                <a:chOff x="-282026" y="0"/>
                <a:chExt cx="12740305" cy="246887"/>
              </a:xfrm>
            </p:grpSpPr>
            <p:cxnSp>
              <p:nvCxnSpPr>
                <p:cNvPr id="24" name="Straight Connector 23"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7" hidden="1"/>
              <p:cNvGrpSpPr>
                <a:grpSpLocks/>
              </p:cNvGrpSpPr>
              <p:nvPr userDrawn="1"/>
            </p:nvGrpSpPr>
            <p:grpSpPr bwMode="auto">
              <a:xfrm>
                <a:off x="-282026" y="1280053"/>
                <a:ext cx="12740305" cy="442593"/>
                <a:chOff x="-282026" y="1280053"/>
                <a:chExt cx="12740305" cy="442593"/>
              </a:xfrm>
            </p:grpSpPr>
            <p:cxnSp>
              <p:nvCxnSpPr>
                <p:cNvPr id="22" name="Straight Connector 21"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8" hidden="1"/>
              <p:cNvGrpSpPr>
                <a:grpSpLocks/>
              </p:cNvGrpSpPr>
              <p:nvPr userDrawn="1"/>
            </p:nvGrpSpPr>
            <p:grpSpPr bwMode="auto">
              <a:xfrm>
                <a:off x="0" y="-714736"/>
                <a:ext cx="551884" cy="8287473"/>
                <a:chOff x="11640116" y="-714736"/>
                <a:chExt cx="551884" cy="8287473"/>
              </a:xfrm>
            </p:grpSpPr>
            <p:cxnSp>
              <p:nvCxnSpPr>
                <p:cNvPr id="20" name="Straight Connector 19"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9" hidden="1"/>
              <p:cNvGrpSpPr>
                <a:grpSpLocks/>
              </p:cNvGrpSpPr>
              <p:nvPr userDrawn="1"/>
            </p:nvGrpSpPr>
            <p:grpSpPr bwMode="auto">
              <a:xfrm>
                <a:off x="-282026" y="6584314"/>
                <a:ext cx="12740305" cy="273686"/>
                <a:chOff x="-282026" y="0"/>
                <a:chExt cx="12740305" cy="273686"/>
              </a:xfrm>
            </p:grpSpPr>
            <p:cxnSp>
              <p:nvCxnSpPr>
                <p:cNvPr id="18" name="Straight Connector 17"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7" name="Content Placeholder 6">
            <a:extLst/>
          </p:cNvPr>
          <p:cNvSpPr>
            <a:spLocks noGrp="1"/>
          </p:cNvSpPr>
          <p:nvPr>
            <p:ph sz="quarter" idx="17"/>
          </p:nvPr>
        </p:nvSpPr>
        <p:spPr>
          <a:xfrm>
            <a:off x="495302" y="1828800"/>
            <a:ext cx="5473700" cy="4224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p:cNvPr>
          <p:cNvSpPr>
            <a:spLocks noGrp="1"/>
          </p:cNvSpPr>
          <p:nvPr>
            <p:ph sz="quarter" idx="16"/>
          </p:nvPr>
        </p:nvSpPr>
        <p:spPr>
          <a:xfrm>
            <a:off x="6210302" y="1828800"/>
            <a:ext cx="5448300" cy="4224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500065" y="952500"/>
            <a:ext cx="9681370" cy="457200"/>
          </a:xfrm>
          <a:prstGeom prst="rect">
            <a:avLst/>
          </a:prstGeom>
        </p:spPr>
        <p:txBody>
          <a:bodyPr/>
          <a:lstStyle>
            <a:lvl1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tx1">
                    <a:lumMod val="65000"/>
                    <a:lumOff val="35000"/>
                  </a:schemeClr>
                </a:solidFill>
                <a:latin typeface="+mn-lt"/>
                <a:ea typeface="Arial" charset="0"/>
                <a:cs typeface="Arial" charset="0"/>
              </a:defRPr>
            </a:lvl1pPr>
            <a:lvl2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2pPr>
            <a:lvl3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3pPr>
            <a:lvl4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4pPr>
            <a:lvl5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a:solidFill>
                  <a:schemeClr val="accent1"/>
                </a:solidFill>
                <a:latin typeface="+mn-lt"/>
                <a:ea typeface="Arial" charset="0"/>
                <a:cs typeface="Arial" charset="0"/>
              </a:defRPr>
            </a:lvl5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28" name="Footer Placeholder 8">
            <a:extLst/>
          </p:cNvPr>
          <p:cNvSpPr>
            <a:spLocks noGrp="1"/>
          </p:cNvSpPr>
          <p:nvPr>
            <p:ph type="ftr" sz="quarter" idx="18"/>
          </p:nvPr>
        </p:nvSpPr>
        <p:spPr/>
        <p:txBody>
          <a:bodyPr/>
          <a:lstStyle>
            <a:lvl1pPr>
              <a:lnSpc>
                <a:spcPct val="90000"/>
              </a:lnSpc>
              <a:defRPr/>
            </a:lvl1pPr>
          </a:lstStyle>
          <a:p>
            <a:pPr>
              <a:defRPr/>
            </a:pPr>
            <a:endParaRPr/>
          </a:p>
        </p:txBody>
      </p:sp>
      <p:sp>
        <p:nvSpPr>
          <p:cNvPr id="29" name="Slide Number Placeholder 7">
            <a:extLst/>
          </p:cNvPr>
          <p:cNvSpPr>
            <a:spLocks noGrp="1"/>
          </p:cNvSpPr>
          <p:nvPr>
            <p:ph type="sldNum" sz="quarter" idx="19"/>
          </p:nvPr>
        </p:nvSpPr>
        <p:spPr/>
        <p:txBody>
          <a:bodyPr/>
          <a:lstStyle>
            <a:lvl1pPr algn="ctr">
              <a:defRPr sz="1200" b="1">
                <a:solidFill>
                  <a:schemeClr val="tx1"/>
                </a:solidFill>
              </a:defRPr>
            </a:lvl1pPr>
          </a:lstStyle>
          <a:p>
            <a:pPr>
              <a:defRPr/>
            </a:pPr>
            <a:fld id="{257C8D33-CBF4-7240-9325-AE0F5D2EC3AF}" type="slidenum">
              <a:rPr lang="en-US" smtClean="0"/>
              <a:pPr>
                <a:defRPr/>
              </a:pPr>
              <a:t>‹#›</a:t>
            </a:fld>
            <a:endParaRPr lang="en-US" dirty="0"/>
          </a:p>
        </p:txBody>
      </p:sp>
    </p:spTree>
    <p:extLst>
      <p:ext uri="{BB962C8B-B14F-4D97-AF65-F5344CB8AC3E}">
        <p14:creationId xmlns:p14="http://schemas.microsoft.com/office/powerpoint/2010/main" val="275082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YMC17 - Title, 2x Content">
    <p:spTree>
      <p:nvGrpSpPr>
        <p:cNvPr id="1" name=""/>
        <p:cNvGrpSpPr/>
        <p:nvPr/>
      </p:nvGrpSpPr>
      <p:grpSpPr>
        <a:xfrm>
          <a:off x="0" y="0"/>
          <a:ext cx="0" cy="0"/>
          <a:chOff x="0" y="0"/>
          <a:chExt cx="0" cy="0"/>
        </a:xfrm>
      </p:grpSpPr>
      <p:grpSp>
        <p:nvGrpSpPr>
          <p:cNvPr id="5"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6" name="Straight Connector 5"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a:extLst/>
          </p:cNvPr>
          <p:cNvSpPr>
            <a:spLocks noGrp="1"/>
          </p:cNvSpPr>
          <p:nvPr>
            <p:ph sz="quarter" idx="17"/>
          </p:nvPr>
        </p:nvSpPr>
        <p:spPr>
          <a:xfrm>
            <a:off x="495302" y="1562100"/>
            <a:ext cx="5519738" cy="4495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p:cNvPr>
          <p:cNvSpPr>
            <a:spLocks noGrp="1"/>
          </p:cNvSpPr>
          <p:nvPr>
            <p:ph sz="quarter" idx="18"/>
          </p:nvPr>
        </p:nvSpPr>
        <p:spPr>
          <a:xfrm>
            <a:off x="6210299" y="1562100"/>
            <a:ext cx="5486401" cy="4495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Footer Placeholder 4"/>
          <p:cNvSpPr>
            <a:spLocks noGrp="1"/>
          </p:cNvSpPr>
          <p:nvPr>
            <p:ph type="ftr" sz="quarter" idx="19"/>
          </p:nvPr>
        </p:nvSpPr>
        <p:spPr/>
        <p:txBody>
          <a:bodyPr/>
          <a:lstStyle>
            <a:lvl1pPr>
              <a:lnSpc>
                <a:spcPct val="90000"/>
              </a:lnSpc>
              <a:defRPr/>
            </a:lvl1pPr>
          </a:lstStyle>
          <a:p>
            <a:pPr>
              <a:defRPr/>
            </a:pPr>
            <a:endParaRPr/>
          </a:p>
        </p:txBody>
      </p:sp>
      <p:sp>
        <p:nvSpPr>
          <p:cNvPr id="28" name="Slide Number Placeholder 7">
            <a:extLst/>
          </p:cNvPr>
          <p:cNvSpPr>
            <a:spLocks noGrp="1"/>
          </p:cNvSpPr>
          <p:nvPr>
            <p:ph type="sldNum" sz="quarter" idx="20"/>
          </p:nvPr>
        </p:nvSpPr>
        <p:spPr/>
        <p:txBody>
          <a:bodyPr/>
          <a:lstStyle>
            <a:lvl1pPr algn="ctr">
              <a:defRPr sz="1200" b="1">
                <a:solidFill>
                  <a:schemeClr val="tx1"/>
                </a:solidFill>
              </a:defRPr>
            </a:lvl1pPr>
          </a:lstStyle>
          <a:p>
            <a:pPr>
              <a:defRPr/>
            </a:pPr>
            <a:fld id="{EE4D401B-AD61-C04A-8272-F27BEDD7B8DB}" type="slidenum">
              <a:rPr lang="en-US" smtClean="0"/>
              <a:pPr>
                <a:defRPr/>
              </a:pPr>
              <a:t>‹#›</a:t>
            </a:fld>
            <a:endParaRPr lang="en-US" dirty="0"/>
          </a:p>
        </p:txBody>
      </p:sp>
    </p:spTree>
    <p:extLst>
      <p:ext uri="{BB962C8B-B14F-4D97-AF65-F5344CB8AC3E}">
        <p14:creationId xmlns:p14="http://schemas.microsoft.com/office/powerpoint/2010/main" val="21792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YMC17 - Title Slide Cobranded">
    <p:spTree>
      <p:nvGrpSpPr>
        <p:cNvPr id="1" name=""/>
        <p:cNvGrpSpPr/>
        <p:nvPr/>
      </p:nvGrpSpPr>
      <p:grpSpPr>
        <a:xfrm>
          <a:off x="0" y="0"/>
          <a:ext cx="0" cy="0"/>
          <a:chOff x="0" y="0"/>
          <a:chExt cx="0" cy="0"/>
        </a:xfrm>
      </p:grpSpPr>
      <p:grpSp>
        <p:nvGrpSpPr>
          <p:cNvPr id="7" name="Group 80"/>
          <p:cNvGrpSpPr>
            <a:grpSpLocks/>
          </p:cNvGrpSpPr>
          <p:nvPr userDrawn="1"/>
        </p:nvGrpSpPr>
        <p:grpSpPr bwMode="auto">
          <a:xfrm>
            <a:off x="503238" y="377829"/>
            <a:ext cx="2735262" cy="727075"/>
            <a:chOff x="590710" y="3178038"/>
            <a:chExt cx="13400723" cy="3557588"/>
          </a:xfrm>
        </p:grpSpPr>
        <p:sp>
          <p:nvSpPr>
            <p:cNvPr id="8"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1"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2"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3"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4"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5"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6"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7"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8"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9" name="Group 103"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30" name="Straight Connector 29"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3" name="Group 107" hidden="1"/>
            <p:cNvGrpSpPr>
              <a:grpSpLocks/>
            </p:cNvGrpSpPr>
            <p:nvPr userDrawn="1"/>
          </p:nvGrpSpPr>
          <p:grpSpPr bwMode="auto">
            <a:xfrm>
              <a:off x="11640116" y="-714736"/>
              <a:ext cx="551884" cy="8287473"/>
              <a:chOff x="11640116" y="-714736"/>
              <a:chExt cx="551884" cy="8287473"/>
            </a:xfrm>
          </p:grpSpPr>
          <p:cxnSp>
            <p:nvCxnSpPr>
              <p:cNvPr id="47" name="Straight Connector 46"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08" hidden="1"/>
            <p:cNvGrpSpPr>
              <a:grpSpLocks/>
            </p:cNvGrpSpPr>
            <p:nvPr userDrawn="1"/>
          </p:nvGrpSpPr>
          <p:grpSpPr bwMode="auto">
            <a:xfrm>
              <a:off x="-282027" y="-714736"/>
              <a:ext cx="12740305" cy="8287473"/>
              <a:chOff x="-282026" y="-714736"/>
              <a:chExt cx="12740305" cy="8287473"/>
            </a:xfrm>
          </p:grpSpPr>
          <p:grpSp>
            <p:nvGrpSpPr>
              <p:cNvPr id="35" name="Group 109" hidden="1"/>
              <p:cNvGrpSpPr>
                <a:grpSpLocks/>
              </p:cNvGrpSpPr>
              <p:nvPr userDrawn="1"/>
            </p:nvGrpSpPr>
            <p:grpSpPr bwMode="auto">
              <a:xfrm>
                <a:off x="-282026" y="0"/>
                <a:ext cx="12740305" cy="246887"/>
                <a:chOff x="-282026" y="0"/>
                <a:chExt cx="12740305" cy="246887"/>
              </a:xfrm>
            </p:grpSpPr>
            <p:cxnSp>
              <p:nvCxnSpPr>
                <p:cNvPr id="45" name="Straight Connector 44"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110" hidden="1"/>
              <p:cNvGrpSpPr>
                <a:grpSpLocks/>
              </p:cNvGrpSpPr>
              <p:nvPr userDrawn="1"/>
            </p:nvGrpSpPr>
            <p:grpSpPr bwMode="auto">
              <a:xfrm>
                <a:off x="-282026" y="1280053"/>
                <a:ext cx="12740305" cy="442593"/>
                <a:chOff x="-282026" y="1280053"/>
                <a:chExt cx="12740305" cy="442593"/>
              </a:xfrm>
            </p:grpSpPr>
            <p:cxnSp>
              <p:nvCxnSpPr>
                <p:cNvPr id="43" name="Straight Connector 42"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111" hidden="1"/>
              <p:cNvGrpSpPr>
                <a:grpSpLocks/>
              </p:cNvGrpSpPr>
              <p:nvPr userDrawn="1"/>
            </p:nvGrpSpPr>
            <p:grpSpPr bwMode="auto">
              <a:xfrm>
                <a:off x="0" y="-714736"/>
                <a:ext cx="551884" cy="8287473"/>
                <a:chOff x="11640116" y="-714736"/>
                <a:chExt cx="551884" cy="8287473"/>
              </a:xfrm>
            </p:grpSpPr>
            <p:cxnSp>
              <p:nvCxnSpPr>
                <p:cNvPr id="41" name="Straight Connector 40"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112" hidden="1"/>
              <p:cNvGrpSpPr>
                <a:grpSpLocks/>
              </p:cNvGrpSpPr>
              <p:nvPr userDrawn="1"/>
            </p:nvGrpSpPr>
            <p:grpSpPr bwMode="auto">
              <a:xfrm>
                <a:off x="-282026" y="6584314"/>
                <a:ext cx="12740305" cy="273686"/>
                <a:chOff x="-282026" y="0"/>
                <a:chExt cx="12740305" cy="273686"/>
              </a:xfrm>
            </p:grpSpPr>
            <p:cxnSp>
              <p:nvCxnSpPr>
                <p:cNvPr id="39" name="Straight Connector 38"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ctrTitle"/>
          </p:nvPr>
        </p:nvSpPr>
        <p:spPr bwMode="gray">
          <a:xfrm>
            <a:off x="495300" y="2367502"/>
            <a:ext cx="7848600" cy="1177673"/>
          </a:xfrm>
        </p:spPr>
        <p:txBody>
          <a:bodyPr>
            <a:noAutofit/>
          </a:bodyPr>
          <a:lstStyle>
            <a:lvl1pPr algn="l">
              <a:lnSpc>
                <a:spcPct val="90000"/>
              </a:lnSpc>
              <a:defRPr sz="4000" b="1" i="0" cap="none" baseline="0">
                <a:solidFill>
                  <a:schemeClr val="tx1"/>
                </a:solidFill>
                <a:latin typeface="+mn-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gray">
          <a:xfrm>
            <a:off x="495300" y="4064671"/>
            <a:ext cx="5600700" cy="378101"/>
          </a:xfrm>
          <a:prstGeom prst="rect">
            <a:avLst/>
          </a:prstGeom>
        </p:spPr>
        <p:txBody>
          <a:bodyPr anchor="b">
            <a:noAutofit/>
          </a:bodyPr>
          <a:lstStyle>
            <a:lvl1pPr marL="0" indent="0" algn="l">
              <a:buNone/>
              <a:defRPr sz="3000" b="1" i="0">
                <a:solidFill>
                  <a:schemeClr val="tx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0" name="Text Placeholder 69"/>
          <p:cNvSpPr>
            <a:spLocks noGrp="1"/>
          </p:cNvSpPr>
          <p:nvPr>
            <p:ph type="body" sz="quarter" idx="10"/>
          </p:nvPr>
        </p:nvSpPr>
        <p:spPr bwMode="gray">
          <a:xfrm>
            <a:off x="495300" y="5188128"/>
            <a:ext cx="5600700" cy="378101"/>
          </a:xfrm>
          <a:prstGeom prst="rect">
            <a:avLst/>
          </a:prstGeom>
        </p:spPr>
        <p:txBody>
          <a:bodyPr anchor="b" anchorCtr="0"/>
          <a:lstStyle>
            <a:lvl1pPr marL="0" indent="0">
              <a:lnSpc>
                <a:spcPct val="80000"/>
              </a:lnSpc>
              <a:buNone/>
              <a:defRPr sz="2000" b="1" i="0" cap="none" spc="100" baseline="0">
                <a:solidFill>
                  <a:schemeClr val="tx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4"/>
          <p:cNvSpPr>
            <a:spLocks noGrp="1"/>
          </p:cNvSpPr>
          <p:nvPr>
            <p:ph type="body" sz="quarter" idx="11"/>
          </p:nvPr>
        </p:nvSpPr>
        <p:spPr>
          <a:xfrm>
            <a:off x="495300" y="4443482"/>
            <a:ext cx="5600700" cy="546100"/>
          </a:xfrm>
          <a:prstGeom prst="rect">
            <a:avLst/>
          </a:prstGeom>
        </p:spPr>
        <p:txBody>
          <a:bodyPr>
            <a:noAutofit/>
          </a:bodyPr>
          <a:lstStyle>
            <a:lvl1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2pPr>
            <a:lvl3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3pPr>
            <a:lvl4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4pPr>
            <a:lvl5pPr marL="0" indent="0" algn="l" defTabSz="914400" rtl="0" eaLnBrk="1" latinLnBrk="0" hangingPunct="1">
              <a:lnSpc>
                <a:spcPct val="90000"/>
              </a:lnSpc>
              <a:spcBef>
                <a:spcPts val="1000"/>
              </a:spcBef>
              <a:buFont typeface="Courier New" panose="02070309020205020404" pitchFamily="49" charset="0"/>
              <a:buNone/>
              <a:defRPr lang="en-US" sz="2000" b="0" i="0" kern="1200" dirty="0">
                <a:solidFill>
                  <a:schemeClr val="bg1"/>
                </a:solidFill>
                <a:latin typeface="+mn-lt"/>
                <a:ea typeface="+mn-ea"/>
                <a:cs typeface="Arial" panose="020B0604020202020204" pitchFamily="34" charset="0"/>
              </a:defRPr>
            </a:lvl5pPr>
          </a:lstStyle>
          <a:p>
            <a:pPr lvl="0"/>
            <a:r>
              <a:rPr lang="en-US"/>
              <a:t>Click to edit Master text styles</a:t>
            </a:r>
          </a:p>
        </p:txBody>
      </p:sp>
      <p:pic>
        <p:nvPicPr>
          <p:cNvPr id="49" name="Picture 48" descr="circle.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57634" y="0"/>
            <a:ext cx="3434366" cy="6858000"/>
          </a:xfrm>
          <a:prstGeom prst="rect">
            <a:avLst/>
          </a:prstGeom>
        </p:spPr>
      </p:pic>
    </p:spTree>
    <p:extLst>
      <p:ext uri="{BB962C8B-B14F-4D97-AF65-F5344CB8AC3E}">
        <p14:creationId xmlns:p14="http://schemas.microsoft.com/office/powerpoint/2010/main" val="1366882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Image">
    <p:spTree>
      <p:nvGrpSpPr>
        <p:cNvPr id="1" name=""/>
        <p:cNvGrpSpPr/>
        <p:nvPr/>
      </p:nvGrpSpPr>
      <p:grpSpPr>
        <a:xfrm>
          <a:off x="0" y="0"/>
          <a:ext cx="0" cy="0"/>
          <a:chOff x="0" y="0"/>
          <a:chExt cx="0" cy="0"/>
        </a:xfrm>
      </p:grpSpPr>
      <p:grpSp>
        <p:nvGrpSpPr>
          <p:cNvPr id="6"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27" name="Straight Connector 26">
            <a:extLst/>
          </p:cNvPr>
          <p:cNvCxnSpPr>
            <a:cxnSpLocks/>
          </p:cNvCxnSpPr>
          <p:nvPr userDrawn="1"/>
        </p:nvCxnSpPr>
        <p:spPr>
          <a:xfrm>
            <a:off x="495300" y="1557338"/>
            <a:ext cx="5481638"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45" name="Picture Placeholder 3">
            <a:extLst/>
          </p:cNvPr>
          <p:cNvSpPr>
            <a:spLocks noGrp="1"/>
          </p:cNvSpPr>
          <p:nvPr>
            <p:ph type="pic" sz="quarter" idx="16"/>
          </p:nvPr>
        </p:nvSpPr>
        <p:spPr>
          <a:xfrm>
            <a:off x="6210302" y="1065712"/>
            <a:ext cx="5486400" cy="4992188"/>
          </a:xfrm>
          <a:prstGeom prst="rect">
            <a:avLst/>
          </a:prstGeom>
        </p:spPr>
        <p:txBody>
          <a:bodyPr/>
          <a:lstStyle/>
          <a:p>
            <a:pPr lvl="0"/>
            <a:r>
              <a:rPr lang="en-US" noProof="0"/>
              <a:t>Drag picture to placeholder or click icon to add</a:t>
            </a:r>
            <a:endParaRPr lang="en-US" noProof="0" dirty="0"/>
          </a:p>
        </p:txBody>
      </p:sp>
      <p:sp>
        <p:nvSpPr>
          <p:cNvPr id="2" name="Title 1"/>
          <p:cNvSpPr>
            <a:spLocks noGrp="1"/>
          </p:cNvSpPr>
          <p:nvPr>
            <p:ph type="title"/>
          </p:nvPr>
        </p:nvSpPr>
        <p:spPr/>
        <p:txBody>
          <a:bodyPr/>
          <a:lstStyle/>
          <a:p>
            <a:r>
              <a:rPr lang="en-US"/>
              <a:t>Click to edit Master title style</a:t>
            </a:r>
          </a:p>
        </p:txBody>
      </p:sp>
      <p:sp>
        <p:nvSpPr>
          <p:cNvPr id="50" name="Subtitle 2">
            <a:extLst/>
          </p:cNvPr>
          <p:cNvSpPr>
            <a:spLocks noGrp="1"/>
          </p:cNvSpPr>
          <p:nvPr>
            <p:ph type="subTitle" idx="1"/>
          </p:nvPr>
        </p:nvSpPr>
        <p:spPr>
          <a:xfrm>
            <a:off x="495303" y="1065716"/>
            <a:ext cx="5481410" cy="492725"/>
          </a:xfrm>
          <a:prstGeom prst="rect">
            <a:avLst/>
          </a:prstGeom>
        </p:spPr>
        <p:txBody>
          <a:bodyPr bIns="91440" anchor="b">
            <a:noAutofit/>
          </a:bodyPr>
          <a:lstStyle>
            <a:lvl1pPr marL="0" indent="0" algn="l" defTabSz="914400" rtl="0" eaLnBrk="1" latinLnBrk="0" hangingPunct="1">
              <a:lnSpc>
                <a:spcPct val="90000"/>
              </a:lnSpc>
              <a:spcBef>
                <a:spcPts val="0"/>
              </a:spcBef>
              <a:buFont typeface="Arial" panose="020B0604020202020204" pitchFamily="34" charset="0"/>
              <a:buNone/>
              <a:defRPr lang="en-US" sz="2800" b="1" i="0" kern="1200" dirty="0">
                <a:solidFill>
                  <a:schemeClr val="tx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7" name="Content Placeholder 6">
            <a:extLst/>
          </p:cNvPr>
          <p:cNvSpPr>
            <a:spLocks noGrp="1"/>
          </p:cNvSpPr>
          <p:nvPr>
            <p:ph sz="quarter" idx="17"/>
          </p:nvPr>
        </p:nvSpPr>
        <p:spPr>
          <a:xfrm>
            <a:off x="495300" y="1737224"/>
            <a:ext cx="5481409" cy="4320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4"/>
          <p:cNvSpPr>
            <a:spLocks noGrp="1"/>
          </p:cNvSpPr>
          <p:nvPr>
            <p:ph type="ftr" sz="quarter" idx="18"/>
          </p:nvPr>
        </p:nvSpPr>
        <p:spPr/>
        <p:txBody>
          <a:bodyPr/>
          <a:lstStyle>
            <a:lvl1pPr>
              <a:lnSpc>
                <a:spcPct val="90000"/>
              </a:lnSpc>
              <a:defRPr/>
            </a:lvl1pPr>
          </a:lstStyle>
          <a:p>
            <a:pPr>
              <a:defRPr/>
            </a:pPr>
            <a:endParaRPr/>
          </a:p>
        </p:txBody>
      </p:sp>
      <p:sp>
        <p:nvSpPr>
          <p:cNvPr id="29" name="Slide Number Placeholder 7">
            <a:extLst/>
          </p:cNvPr>
          <p:cNvSpPr>
            <a:spLocks noGrp="1"/>
          </p:cNvSpPr>
          <p:nvPr>
            <p:ph type="sldNum" sz="quarter" idx="19"/>
          </p:nvPr>
        </p:nvSpPr>
        <p:spPr/>
        <p:txBody>
          <a:bodyPr/>
          <a:lstStyle>
            <a:lvl1pPr algn="ctr">
              <a:defRPr sz="1200" b="1">
                <a:solidFill>
                  <a:schemeClr val="tx1"/>
                </a:solidFill>
              </a:defRPr>
            </a:lvl1pPr>
          </a:lstStyle>
          <a:p>
            <a:pPr>
              <a:defRPr/>
            </a:pPr>
            <a:fld id="{060EFD3B-4345-1340-A5AD-42A5DB979778}" type="slidenum">
              <a:rPr lang="en-US" smtClean="0"/>
              <a:pPr>
                <a:defRPr/>
              </a:pPr>
              <a:t>‹#›</a:t>
            </a:fld>
            <a:endParaRPr lang="en-US" dirty="0"/>
          </a:p>
        </p:txBody>
      </p:sp>
    </p:spTree>
    <p:extLst>
      <p:ext uri="{BB962C8B-B14F-4D97-AF65-F5344CB8AC3E}">
        <p14:creationId xmlns:p14="http://schemas.microsoft.com/office/powerpoint/2010/main" val="1414356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WhiteSpace">
    <p:spTree>
      <p:nvGrpSpPr>
        <p:cNvPr id="1" name=""/>
        <p:cNvGrpSpPr/>
        <p:nvPr/>
      </p:nvGrpSpPr>
      <p:grpSpPr>
        <a:xfrm>
          <a:off x="0" y="0"/>
          <a:ext cx="0" cy="0"/>
          <a:chOff x="0" y="0"/>
          <a:chExt cx="0" cy="0"/>
        </a:xfrm>
      </p:grpSpPr>
      <p:grpSp>
        <p:nvGrpSpPr>
          <p:cNvPr id="6"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7" name="Straight Connector 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27" name="Straight Connector 26">
            <a:extLst/>
          </p:cNvPr>
          <p:cNvCxnSpPr>
            <a:cxnSpLocks/>
          </p:cNvCxnSpPr>
          <p:nvPr userDrawn="1"/>
        </p:nvCxnSpPr>
        <p:spPr>
          <a:xfrm>
            <a:off x="495300" y="1901825"/>
            <a:ext cx="5481638"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p:cNvPr>
          <p:cNvSpPr>
            <a:spLocks noGrp="1"/>
          </p:cNvSpPr>
          <p:nvPr>
            <p:ph sz="quarter" idx="16"/>
          </p:nvPr>
        </p:nvSpPr>
        <p:spPr>
          <a:xfrm>
            <a:off x="495300" y="2079065"/>
            <a:ext cx="5481638" cy="398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500062" y="952501"/>
            <a:ext cx="9681371" cy="457200"/>
          </a:xfrm>
          <a:prstGeom prst="rect">
            <a:avLst/>
          </a:prstGeom>
        </p:spPr>
        <p:txBody>
          <a:bodyPr/>
          <a:lstStyle>
            <a:lvl1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tx1">
                    <a:lumMod val="65000"/>
                    <a:lumOff val="35000"/>
                  </a:schemeClr>
                </a:solidFill>
                <a:latin typeface="+mn-lt"/>
                <a:ea typeface="Arial" charset="0"/>
                <a:cs typeface="Arial" charset="0"/>
              </a:defRPr>
            </a:lvl1pPr>
            <a:lvl2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2pPr>
            <a:lvl3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3pPr>
            <a:lvl4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4pPr>
            <a:lvl5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a:solidFill>
                  <a:schemeClr val="accent1"/>
                </a:solidFill>
                <a:latin typeface="+mn-lt"/>
                <a:ea typeface="Arial" charset="0"/>
                <a:cs typeface="Arial" charset="0"/>
              </a:defRPr>
            </a:lvl5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5" name="Subtitle 2">
            <a:extLst/>
          </p:cNvPr>
          <p:cNvSpPr>
            <a:spLocks noGrp="1"/>
          </p:cNvSpPr>
          <p:nvPr>
            <p:ph type="subTitle" idx="1"/>
          </p:nvPr>
        </p:nvSpPr>
        <p:spPr>
          <a:xfrm>
            <a:off x="495303" y="1409701"/>
            <a:ext cx="5481410" cy="492184"/>
          </a:xfrm>
          <a:prstGeom prst="rect">
            <a:avLst/>
          </a:prstGeom>
        </p:spPr>
        <p:txBody>
          <a:bodyPr bIns="91440" anchor="b"/>
          <a:lstStyle>
            <a:lvl1pPr marL="0" indent="0" algn="l" defTabSz="914400" rtl="0" eaLnBrk="1" latinLnBrk="0" hangingPunct="1">
              <a:lnSpc>
                <a:spcPct val="90000"/>
              </a:lnSpc>
              <a:spcBef>
                <a:spcPts val="0"/>
              </a:spcBef>
              <a:buFont typeface="Arial" panose="020B0604020202020204" pitchFamily="34" charset="0"/>
              <a:buNone/>
              <a:defRPr lang="en-US" sz="2000" b="1" i="0" kern="1200" dirty="0">
                <a:solidFill>
                  <a:schemeClr val="tx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28" name="Footer Placeholder 4"/>
          <p:cNvSpPr>
            <a:spLocks noGrp="1"/>
          </p:cNvSpPr>
          <p:nvPr>
            <p:ph type="ftr" sz="quarter" idx="17"/>
          </p:nvPr>
        </p:nvSpPr>
        <p:spPr/>
        <p:txBody>
          <a:bodyPr/>
          <a:lstStyle>
            <a:lvl1pPr>
              <a:lnSpc>
                <a:spcPct val="90000"/>
              </a:lnSpc>
              <a:defRPr/>
            </a:lvl1pPr>
          </a:lstStyle>
          <a:p>
            <a:pPr>
              <a:defRPr/>
            </a:pPr>
            <a:endParaRPr/>
          </a:p>
        </p:txBody>
      </p:sp>
      <p:sp>
        <p:nvSpPr>
          <p:cNvPr id="29" name="Slide Number Placeholder 7">
            <a:extLst/>
          </p:cNvPr>
          <p:cNvSpPr>
            <a:spLocks noGrp="1"/>
          </p:cNvSpPr>
          <p:nvPr>
            <p:ph type="sldNum" sz="quarter" idx="18"/>
          </p:nvPr>
        </p:nvSpPr>
        <p:spPr/>
        <p:txBody>
          <a:bodyPr/>
          <a:lstStyle>
            <a:lvl1pPr algn="ctr">
              <a:defRPr sz="1200" b="1">
                <a:solidFill>
                  <a:schemeClr val="tx1"/>
                </a:solidFill>
              </a:defRPr>
            </a:lvl1pPr>
          </a:lstStyle>
          <a:p>
            <a:pPr>
              <a:defRPr/>
            </a:pPr>
            <a:fld id="{86DBA440-6C52-9B42-A2FB-227CB9E72181}" type="slidenum">
              <a:rPr lang="en-US" smtClean="0"/>
              <a:pPr>
                <a:defRPr/>
              </a:pPr>
              <a:t>‹#›</a:t>
            </a:fld>
            <a:endParaRPr lang="en-US" dirty="0"/>
          </a:p>
        </p:txBody>
      </p:sp>
    </p:spTree>
    <p:extLst>
      <p:ext uri="{BB962C8B-B14F-4D97-AF65-F5344CB8AC3E}">
        <p14:creationId xmlns:p14="http://schemas.microsoft.com/office/powerpoint/2010/main" val="5297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YMC17 - Title, Subtitle, 3x Content">
    <p:spTree>
      <p:nvGrpSpPr>
        <p:cNvPr id="1" name=""/>
        <p:cNvGrpSpPr/>
        <p:nvPr/>
      </p:nvGrpSpPr>
      <p:grpSpPr>
        <a:xfrm>
          <a:off x="0" y="0"/>
          <a:ext cx="0" cy="0"/>
          <a:chOff x="0" y="0"/>
          <a:chExt cx="0" cy="0"/>
        </a:xfrm>
      </p:grpSpPr>
      <p:grpSp>
        <p:nvGrpSpPr>
          <p:cNvPr id="12"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13" name="Straight Connector 12"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6" name="Group 84" hidden="1"/>
            <p:cNvGrpSpPr>
              <a:grpSpLocks/>
            </p:cNvGrpSpPr>
            <p:nvPr userDrawn="1"/>
          </p:nvGrpSpPr>
          <p:grpSpPr bwMode="auto">
            <a:xfrm>
              <a:off x="11640116" y="-714736"/>
              <a:ext cx="551884" cy="8287473"/>
              <a:chOff x="11640116" y="-714736"/>
              <a:chExt cx="551884" cy="8287473"/>
            </a:xfrm>
          </p:grpSpPr>
          <p:cxnSp>
            <p:nvCxnSpPr>
              <p:cNvPr id="30" name="Straight Connector 29"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5" hidden="1"/>
            <p:cNvGrpSpPr>
              <a:grpSpLocks/>
            </p:cNvGrpSpPr>
            <p:nvPr userDrawn="1"/>
          </p:nvGrpSpPr>
          <p:grpSpPr bwMode="auto">
            <a:xfrm>
              <a:off x="-282027" y="-714736"/>
              <a:ext cx="12740305" cy="8287473"/>
              <a:chOff x="-282026" y="-714736"/>
              <a:chExt cx="12740305" cy="8287473"/>
            </a:xfrm>
          </p:grpSpPr>
          <p:grpSp>
            <p:nvGrpSpPr>
              <p:cNvPr id="18" name="Group 86" hidden="1"/>
              <p:cNvGrpSpPr>
                <a:grpSpLocks/>
              </p:cNvGrpSpPr>
              <p:nvPr userDrawn="1"/>
            </p:nvGrpSpPr>
            <p:grpSpPr bwMode="auto">
              <a:xfrm>
                <a:off x="-282026" y="0"/>
                <a:ext cx="12740305" cy="246887"/>
                <a:chOff x="-282026" y="0"/>
                <a:chExt cx="12740305" cy="246887"/>
              </a:xfrm>
            </p:grpSpPr>
            <p:cxnSp>
              <p:nvCxnSpPr>
                <p:cNvPr id="28" name="Straight Connector 27"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7" hidden="1"/>
              <p:cNvGrpSpPr>
                <a:grpSpLocks/>
              </p:cNvGrpSpPr>
              <p:nvPr userDrawn="1"/>
            </p:nvGrpSpPr>
            <p:grpSpPr bwMode="auto">
              <a:xfrm>
                <a:off x="-282026" y="1280053"/>
                <a:ext cx="12740305" cy="442593"/>
                <a:chOff x="-282026" y="1280053"/>
                <a:chExt cx="12740305" cy="442593"/>
              </a:xfrm>
            </p:grpSpPr>
            <p:cxnSp>
              <p:nvCxnSpPr>
                <p:cNvPr id="26" name="Straight Connector 25"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8" hidden="1"/>
              <p:cNvGrpSpPr>
                <a:grpSpLocks/>
              </p:cNvGrpSpPr>
              <p:nvPr userDrawn="1"/>
            </p:nvGrpSpPr>
            <p:grpSpPr bwMode="auto">
              <a:xfrm>
                <a:off x="0" y="-714736"/>
                <a:ext cx="551884" cy="8287473"/>
                <a:chOff x="11640116" y="-714736"/>
                <a:chExt cx="551884" cy="8287473"/>
              </a:xfrm>
            </p:grpSpPr>
            <p:cxnSp>
              <p:nvCxnSpPr>
                <p:cNvPr id="24" name="Straight Connector 23"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89" hidden="1"/>
              <p:cNvGrpSpPr>
                <a:grpSpLocks/>
              </p:cNvGrpSpPr>
              <p:nvPr userDrawn="1"/>
            </p:nvGrpSpPr>
            <p:grpSpPr bwMode="auto">
              <a:xfrm>
                <a:off x="-282026" y="6584314"/>
                <a:ext cx="12740305" cy="273686"/>
                <a:chOff x="-282026" y="0"/>
                <a:chExt cx="12740305" cy="273686"/>
              </a:xfrm>
            </p:grpSpPr>
            <p:cxnSp>
              <p:nvCxnSpPr>
                <p:cNvPr id="22" name="Straight Connector 21"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0" name="Text Placeholder 9"/>
          <p:cNvSpPr>
            <a:spLocks noGrp="1"/>
          </p:cNvSpPr>
          <p:nvPr>
            <p:ph type="body" sz="quarter" idx="14"/>
          </p:nvPr>
        </p:nvSpPr>
        <p:spPr>
          <a:xfrm>
            <a:off x="500062" y="952500"/>
            <a:ext cx="9681371" cy="457200"/>
          </a:xfrm>
          <a:prstGeom prst="rect">
            <a:avLst/>
          </a:prstGeom>
        </p:spPr>
        <p:txBody>
          <a:bodyPr/>
          <a:lstStyle>
            <a:lvl1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tx1">
                    <a:lumMod val="65000"/>
                    <a:lumOff val="35000"/>
                  </a:schemeClr>
                </a:solidFill>
                <a:latin typeface="+mn-lt"/>
                <a:ea typeface="Arial" charset="0"/>
                <a:cs typeface="Arial" charset="0"/>
              </a:defRPr>
            </a:lvl1pPr>
            <a:lvl2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2pPr>
            <a:lvl3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3pPr>
            <a:lvl4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4pPr>
            <a:lvl5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a:solidFill>
                  <a:schemeClr val="accent1"/>
                </a:solidFill>
                <a:latin typeface="+mn-lt"/>
                <a:ea typeface="Arial" charset="0"/>
                <a:cs typeface="Arial" charset="0"/>
              </a:defRPr>
            </a:lvl5pPr>
          </a:lstStyle>
          <a:p>
            <a:pPr lvl="0"/>
            <a:r>
              <a:rPr lang="en-US"/>
              <a:t>Click to edit Master text styles</a:t>
            </a:r>
          </a:p>
        </p:txBody>
      </p:sp>
      <p:sp>
        <p:nvSpPr>
          <p:cNvPr id="48" name="Subtitle 2"/>
          <p:cNvSpPr>
            <a:spLocks noGrp="1"/>
          </p:cNvSpPr>
          <p:nvPr>
            <p:ph type="subTitle" idx="1"/>
          </p:nvPr>
        </p:nvSpPr>
        <p:spPr>
          <a:xfrm>
            <a:off x="495300" y="1414581"/>
            <a:ext cx="3489236" cy="492725"/>
          </a:xfrm>
          <a:prstGeom prst="rect">
            <a:avLst/>
          </a:prstGeom>
        </p:spPr>
        <p:txBody>
          <a:bodyPr bIns="91440" anchor="b">
            <a:noAutofit/>
          </a:bodyPr>
          <a:lstStyle>
            <a:lvl1pPr marL="0" indent="0" algn="l" defTabSz="914400" rtl="0" eaLnBrk="1" latinLnBrk="0" hangingPunct="1">
              <a:lnSpc>
                <a:spcPct val="90000"/>
              </a:lnSpc>
              <a:spcBef>
                <a:spcPts val="0"/>
              </a:spcBef>
              <a:buFont typeface="Arial" panose="020B0604020202020204" pitchFamily="34" charset="0"/>
              <a:buNone/>
              <a:defRPr lang="en-US" sz="2000" b="1" i="0" kern="1200" dirty="0">
                <a:solidFill>
                  <a:schemeClr val="tx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4358643" y="1414640"/>
            <a:ext cx="3474720" cy="492125"/>
          </a:xfrm>
          <a:prstGeom prst="rect">
            <a:avLst/>
          </a:prstGeom>
        </p:spPr>
        <p:txBody>
          <a:bodyPr bIns="91440" anchor="b">
            <a:noAutofit/>
          </a:bodyPr>
          <a:lstStyle>
            <a:lvl1pPr marL="0" indent="0">
              <a:buNone/>
              <a:defRPr lang="en-US" sz="2000" b="1" i="0" kern="1200" dirty="0">
                <a:solidFill>
                  <a:schemeClr val="tx1"/>
                </a:solidFill>
                <a:latin typeface="+mn-lt"/>
                <a:ea typeface="Arial" charset="0"/>
                <a:cs typeface="Arial" charset="0"/>
              </a:defRPr>
            </a:lvl1pPr>
            <a:lvl2pPr>
              <a:defRPr/>
            </a:lvl2pPr>
            <a:lvl3pPr>
              <a:defRPr/>
            </a:lvl3pPr>
            <a:lvl4pPr>
              <a:defRPr/>
            </a:lvl4pPr>
            <a:lvl5pPr>
              <a:defRPr/>
            </a:lvl5pPr>
          </a:lstStyle>
          <a:p>
            <a:pPr lvl="0"/>
            <a:r>
              <a:rPr lang="en-US"/>
              <a:t>Click to edit Master text styles</a:t>
            </a:r>
          </a:p>
        </p:txBody>
      </p:sp>
      <p:sp>
        <p:nvSpPr>
          <p:cNvPr id="7" name="Text Placeholder 6"/>
          <p:cNvSpPr>
            <a:spLocks noGrp="1"/>
          </p:cNvSpPr>
          <p:nvPr>
            <p:ph type="body" sz="quarter" idx="17"/>
          </p:nvPr>
        </p:nvSpPr>
        <p:spPr>
          <a:xfrm>
            <a:off x="8155306" y="1414640"/>
            <a:ext cx="3541395" cy="492125"/>
          </a:xfrm>
          <a:prstGeom prst="rect">
            <a:avLst/>
          </a:prstGeom>
        </p:spPr>
        <p:txBody>
          <a:bodyPr bIns="91440" anchor="b">
            <a:noAutofit/>
          </a:bodyPr>
          <a:lstStyle>
            <a:lvl1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000" b="1" i="0" kern="1200" dirty="0">
                <a:solidFill>
                  <a:schemeClr val="tx1"/>
                </a:solidFill>
                <a:latin typeface="+mn-lt"/>
                <a:ea typeface="Arial" charset="0"/>
                <a:cs typeface="Arial" charset="0"/>
              </a:defRPr>
            </a:lvl1pPr>
            <a:lvl2pPr>
              <a:defRPr/>
            </a:lvl2pPr>
            <a:lvl3pPr>
              <a:defRPr/>
            </a:lvl3pPr>
            <a:lvl4pPr>
              <a:defRPr/>
            </a:lvl4pPr>
            <a:lvl5pPr>
              <a:defRPr/>
            </a:lvl5pPr>
          </a:lstStyle>
          <a:p>
            <a:pPr lvl="0"/>
            <a:r>
              <a:rPr lang="en-US"/>
              <a:t>Click to edit Master text styles</a:t>
            </a:r>
          </a:p>
        </p:txBody>
      </p:sp>
      <p:sp>
        <p:nvSpPr>
          <p:cNvPr id="4" name="Content Placeholder 3">
            <a:extLst/>
          </p:cNvPr>
          <p:cNvSpPr>
            <a:spLocks noGrp="1"/>
          </p:cNvSpPr>
          <p:nvPr>
            <p:ph sz="quarter" idx="18"/>
          </p:nvPr>
        </p:nvSpPr>
        <p:spPr>
          <a:xfrm>
            <a:off x="495301" y="2073279"/>
            <a:ext cx="3489236" cy="3984625"/>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p:cNvPr>
          <p:cNvSpPr>
            <a:spLocks noGrp="1"/>
          </p:cNvSpPr>
          <p:nvPr>
            <p:ph sz="quarter" idx="19"/>
          </p:nvPr>
        </p:nvSpPr>
        <p:spPr>
          <a:xfrm>
            <a:off x="4358643" y="2073279"/>
            <a:ext cx="3474720" cy="3984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p:cNvPr>
          <p:cNvSpPr>
            <a:spLocks noGrp="1"/>
          </p:cNvSpPr>
          <p:nvPr>
            <p:ph sz="quarter" idx="20"/>
          </p:nvPr>
        </p:nvSpPr>
        <p:spPr>
          <a:xfrm>
            <a:off x="8155306" y="2073279"/>
            <a:ext cx="3541395" cy="3984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Footer Placeholder 4"/>
          <p:cNvSpPr>
            <a:spLocks noGrp="1"/>
          </p:cNvSpPr>
          <p:nvPr>
            <p:ph type="ftr" sz="quarter" idx="21"/>
          </p:nvPr>
        </p:nvSpPr>
        <p:spPr/>
        <p:txBody>
          <a:bodyPr/>
          <a:lstStyle>
            <a:lvl1pPr>
              <a:lnSpc>
                <a:spcPct val="90000"/>
              </a:lnSpc>
              <a:defRPr/>
            </a:lvl1pPr>
          </a:lstStyle>
          <a:p>
            <a:pPr>
              <a:defRPr/>
            </a:pPr>
            <a:endParaRPr/>
          </a:p>
        </p:txBody>
      </p:sp>
      <p:sp>
        <p:nvSpPr>
          <p:cNvPr id="33" name="Slide Number Placeholder 7">
            <a:extLst/>
          </p:cNvPr>
          <p:cNvSpPr>
            <a:spLocks noGrp="1"/>
          </p:cNvSpPr>
          <p:nvPr>
            <p:ph type="sldNum" sz="quarter" idx="22"/>
          </p:nvPr>
        </p:nvSpPr>
        <p:spPr/>
        <p:txBody>
          <a:bodyPr/>
          <a:lstStyle>
            <a:lvl1pPr algn="ctr">
              <a:defRPr sz="1200" b="1">
                <a:solidFill>
                  <a:schemeClr val="tx1"/>
                </a:solidFill>
              </a:defRPr>
            </a:lvl1pPr>
          </a:lstStyle>
          <a:p>
            <a:pPr>
              <a:defRPr/>
            </a:pPr>
            <a:fld id="{0D929FEC-7E39-D64D-94ED-D759DC402BE4}" type="slidenum">
              <a:rPr lang="en-US" smtClean="0"/>
              <a:pPr>
                <a:defRPr/>
              </a:pPr>
              <a:t>‹#›</a:t>
            </a:fld>
            <a:endParaRPr lang="en-US" dirty="0"/>
          </a:p>
        </p:txBody>
      </p:sp>
    </p:spTree>
    <p:extLst>
      <p:ext uri="{BB962C8B-B14F-4D97-AF65-F5344CB8AC3E}">
        <p14:creationId xmlns:p14="http://schemas.microsoft.com/office/powerpoint/2010/main" val="4077341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YMC17 - Thank you">
    <p:spTree>
      <p:nvGrpSpPr>
        <p:cNvPr id="1" name=""/>
        <p:cNvGrpSpPr/>
        <p:nvPr/>
      </p:nvGrpSpPr>
      <p:grpSpPr>
        <a:xfrm>
          <a:off x="0" y="0"/>
          <a:ext cx="0" cy="0"/>
          <a:chOff x="0" y="0"/>
          <a:chExt cx="0" cy="0"/>
        </a:xfrm>
      </p:grpSpPr>
      <p:grpSp>
        <p:nvGrpSpPr>
          <p:cNvPr id="4" name="Group 80"/>
          <p:cNvGrpSpPr>
            <a:grpSpLocks/>
          </p:cNvGrpSpPr>
          <p:nvPr userDrawn="1"/>
        </p:nvGrpSpPr>
        <p:grpSpPr bwMode="auto">
          <a:xfrm>
            <a:off x="503238" y="377829"/>
            <a:ext cx="2735262" cy="727075"/>
            <a:chOff x="590710" y="3178038"/>
            <a:chExt cx="13400723" cy="3557588"/>
          </a:xfrm>
        </p:grpSpPr>
        <p:sp>
          <p:nvSpPr>
            <p:cNvPr id="5"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1"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2"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3"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4"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5"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 name="Group 103"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27" name="Straight Connector 2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0" name="Group 107" hidden="1"/>
            <p:cNvGrpSpPr>
              <a:grpSpLocks/>
            </p:cNvGrpSpPr>
            <p:nvPr userDrawn="1"/>
          </p:nvGrpSpPr>
          <p:grpSpPr bwMode="auto">
            <a:xfrm>
              <a:off x="11640116" y="-714736"/>
              <a:ext cx="551884" cy="8287473"/>
              <a:chOff x="11640116" y="-714736"/>
              <a:chExt cx="551884" cy="8287473"/>
            </a:xfrm>
          </p:grpSpPr>
          <p:cxnSp>
            <p:nvCxnSpPr>
              <p:cNvPr id="44" name="Straight Connector 43"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08" hidden="1"/>
            <p:cNvGrpSpPr>
              <a:grpSpLocks/>
            </p:cNvGrpSpPr>
            <p:nvPr userDrawn="1"/>
          </p:nvGrpSpPr>
          <p:grpSpPr bwMode="auto">
            <a:xfrm>
              <a:off x="-282027" y="-714736"/>
              <a:ext cx="12740305" cy="8287473"/>
              <a:chOff x="-282026" y="-714736"/>
              <a:chExt cx="12740305" cy="8287473"/>
            </a:xfrm>
          </p:grpSpPr>
          <p:grpSp>
            <p:nvGrpSpPr>
              <p:cNvPr id="32" name="Group 109" hidden="1"/>
              <p:cNvGrpSpPr>
                <a:grpSpLocks/>
              </p:cNvGrpSpPr>
              <p:nvPr userDrawn="1"/>
            </p:nvGrpSpPr>
            <p:grpSpPr bwMode="auto">
              <a:xfrm>
                <a:off x="-282026" y="0"/>
                <a:ext cx="12740305" cy="246887"/>
                <a:chOff x="-282026" y="0"/>
                <a:chExt cx="12740305" cy="246887"/>
              </a:xfrm>
            </p:grpSpPr>
            <p:cxnSp>
              <p:nvCxnSpPr>
                <p:cNvPr id="42" name="Straight Connector 41"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10" hidden="1"/>
              <p:cNvGrpSpPr>
                <a:grpSpLocks/>
              </p:cNvGrpSpPr>
              <p:nvPr userDrawn="1"/>
            </p:nvGrpSpPr>
            <p:grpSpPr bwMode="auto">
              <a:xfrm>
                <a:off x="-282026" y="1280053"/>
                <a:ext cx="12740305" cy="442593"/>
                <a:chOff x="-282026" y="1280053"/>
                <a:chExt cx="12740305" cy="442593"/>
              </a:xfrm>
            </p:grpSpPr>
            <p:cxnSp>
              <p:nvCxnSpPr>
                <p:cNvPr id="40" name="Straight Connector 39"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11" hidden="1"/>
              <p:cNvGrpSpPr>
                <a:grpSpLocks/>
              </p:cNvGrpSpPr>
              <p:nvPr userDrawn="1"/>
            </p:nvGrpSpPr>
            <p:grpSpPr bwMode="auto">
              <a:xfrm>
                <a:off x="0" y="-714736"/>
                <a:ext cx="551884" cy="8287473"/>
                <a:chOff x="11640116" y="-714736"/>
                <a:chExt cx="551884" cy="8287473"/>
              </a:xfrm>
            </p:grpSpPr>
            <p:cxnSp>
              <p:nvCxnSpPr>
                <p:cNvPr id="38" name="Straight Connector 37"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112" hidden="1"/>
              <p:cNvGrpSpPr>
                <a:grpSpLocks/>
              </p:cNvGrpSpPr>
              <p:nvPr userDrawn="1"/>
            </p:nvGrpSpPr>
            <p:grpSpPr bwMode="auto">
              <a:xfrm>
                <a:off x="-282026" y="6584314"/>
                <a:ext cx="12740305" cy="273686"/>
                <a:chOff x="-282026" y="0"/>
                <a:chExt cx="12740305" cy="273686"/>
              </a:xfrm>
            </p:grpSpPr>
            <p:cxnSp>
              <p:nvCxnSpPr>
                <p:cNvPr id="36" name="Straight Connector 35"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ctrTitle"/>
          </p:nvPr>
        </p:nvSpPr>
        <p:spPr bwMode="gray">
          <a:xfrm>
            <a:off x="495300" y="3104758"/>
            <a:ext cx="7848600" cy="1177673"/>
          </a:xfrm>
        </p:spPr>
        <p:txBody>
          <a:bodyPr>
            <a:noAutofit/>
          </a:bodyPr>
          <a:lstStyle>
            <a:lvl1pPr algn="l">
              <a:lnSpc>
                <a:spcPct val="90000"/>
              </a:lnSpc>
              <a:defRPr sz="6000" b="1" i="0" cap="none" baseline="0">
                <a:solidFill>
                  <a:schemeClr val="tx1"/>
                </a:solidFill>
                <a:latin typeface="+mn-lt"/>
                <a:cs typeface="Arial" panose="020B0604020202020204" pitchFamily="34" charset="0"/>
              </a:defRPr>
            </a:lvl1pPr>
          </a:lstStyle>
          <a:p>
            <a:r>
              <a:rPr lang="en-US"/>
              <a:t>Click to edit Master title style</a:t>
            </a:r>
            <a:endParaRPr lang="en-US" dirty="0"/>
          </a:p>
        </p:txBody>
      </p:sp>
      <p:pic>
        <p:nvPicPr>
          <p:cNvPr id="46" name="Picture 45" descr="iStock-503680362-s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399" y="0"/>
            <a:ext cx="3657601" cy="6858000"/>
          </a:xfrm>
          <a:prstGeom prst="rect">
            <a:avLst/>
          </a:prstGeom>
        </p:spPr>
      </p:pic>
    </p:spTree>
    <p:extLst>
      <p:ext uri="{BB962C8B-B14F-4D97-AF65-F5344CB8AC3E}">
        <p14:creationId xmlns:p14="http://schemas.microsoft.com/office/powerpoint/2010/main" val="1032196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pPr>
                <a:defRPr/>
              </a:pPr>
              <a:t>‹#›</a:t>
            </a:fld>
            <a:endParaRPr lang="en-US" dirty="0"/>
          </a:p>
        </p:txBody>
      </p:sp>
    </p:spTree>
    <p:extLst>
      <p:ext uri="{BB962C8B-B14F-4D97-AF65-F5344CB8AC3E}">
        <p14:creationId xmlns:p14="http://schemas.microsoft.com/office/powerpoint/2010/main" val="276993253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2" y="1752600"/>
            <a:ext cx="10972801" cy="4191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Text Placeholder 18"/>
          <p:cNvSpPr>
            <a:spLocks noGrp="1"/>
          </p:cNvSpPr>
          <p:nvPr>
            <p:ph type="body" sz="quarter" idx="13" hasCustomPrompt="1"/>
          </p:nvPr>
        </p:nvSpPr>
        <p:spPr>
          <a:xfrm>
            <a:off x="609758" y="1168878"/>
            <a:ext cx="10972482"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0" baseline="0">
                <a:solidFill>
                  <a:schemeClr val="tx1"/>
                </a:solidFill>
                <a:latin typeface="+mn-lt"/>
                <a:ea typeface="+mn-ea"/>
                <a:cs typeface="+mn-cs"/>
              </a:defRPr>
            </a:lvl1pPr>
          </a:lstStyle>
          <a:p>
            <a:pPr lvl="0"/>
            <a:r>
              <a:t>Click to add subtitle</a:t>
            </a:r>
          </a:p>
        </p:txBody>
      </p:sp>
      <p:sp>
        <p:nvSpPr>
          <p:cNvPr id="4" name="Date Placeholder 3"/>
          <p:cNvSpPr>
            <a:spLocks noGrp="1"/>
          </p:cNvSpPr>
          <p:nvPr>
            <p:ph type="dt" sz="half" idx="10"/>
          </p:nvPr>
        </p:nvSpPr>
        <p:spPr>
          <a:xfrm>
            <a:off x="7696617" y="6329172"/>
            <a:ext cx="1422400" cy="182880"/>
          </a:xfrm>
          <a:prstGeom prst="rect">
            <a:avLst/>
          </a:prstGeom>
        </p:spPr>
        <p:txBody>
          <a:bodyPr/>
          <a:lstStyle/>
          <a:p>
            <a:endParaRPr/>
          </a:p>
        </p:txBody>
      </p:sp>
      <p:sp>
        <p:nvSpPr>
          <p:cNvPr id="5" name="Footer Placeholder 4"/>
          <p:cNvSpPr>
            <a:spLocks noGrp="1"/>
          </p:cNvSpPr>
          <p:nvPr>
            <p:ph type="ftr" sz="quarter" idx="11"/>
          </p:nvPr>
        </p:nvSpPr>
        <p:spPr/>
        <p:txBody>
          <a:bodyPr/>
          <a:lstStyle/>
          <a:p>
            <a:r>
              <a:rPr lang="en-US" dirty="0"/>
              <a:t>Copyright © 2017 Symantec Corporation</a:t>
            </a:r>
            <a:endParaRPr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D88F0F9-74A8-45E4-B405-052EDB68E8BD}" type="slidenum">
              <a:rPr lang="uk-UA" smtClean="0"/>
              <a:pPr/>
              <a:t>‹#›</a:t>
            </a:fld>
            <a:endParaRPr lang="uk-UA" dirty="0"/>
          </a:p>
        </p:txBody>
      </p:sp>
    </p:spTree>
    <p:extLst>
      <p:ext uri="{BB962C8B-B14F-4D97-AF65-F5344CB8AC3E}">
        <p14:creationId xmlns:p14="http://schemas.microsoft.com/office/powerpoint/2010/main" val="246872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10" name="Text Placeholder 18"/>
          <p:cNvSpPr>
            <a:spLocks noGrp="1"/>
          </p:cNvSpPr>
          <p:nvPr>
            <p:ph type="body" sz="quarter" idx="13" hasCustomPrompt="1"/>
          </p:nvPr>
        </p:nvSpPr>
        <p:spPr>
          <a:xfrm>
            <a:off x="609758" y="1168878"/>
            <a:ext cx="10972482"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0" baseline="0">
                <a:solidFill>
                  <a:schemeClr val="tx1"/>
                </a:solidFill>
                <a:latin typeface="+mn-lt"/>
                <a:ea typeface="+mn-ea"/>
                <a:cs typeface="+mn-cs"/>
              </a:defRPr>
            </a:lvl1pPr>
          </a:lstStyle>
          <a:p>
            <a:pPr lvl="0"/>
            <a:r>
              <a:t>Click to add subtitle</a:t>
            </a:r>
          </a:p>
        </p:txBody>
      </p:sp>
      <p:sp>
        <p:nvSpPr>
          <p:cNvPr id="2" name="Date Placeholder 1"/>
          <p:cNvSpPr>
            <a:spLocks noGrp="1"/>
          </p:cNvSpPr>
          <p:nvPr>
            <p:ph type="dt" sz="half" idx="14"/>
          </p:nvPr>
        </p:nvSpPr>
        <p:spPr>
          <a:xfrm>
            <a:off x="7696617" y="6329172"/>
            <a:ext cx="1422400" cy="182880"/>
          </a:xfrm>
          <a:prstGeom prst="rect">
            <a:avLst/>
          </a:prstGeom>
        </p:spPr>
        <p:txBody>
          <a:bodyPr/>
          <a:lstStyle/>
          <a:p>
            <a:endParaRPr/>
          </a:p>
        </p:txBody>
      </p:sp>
      <p:sp>
        <p:nvSpPr>
          <p:cNvPr id="8" name="Footer Placeholder 7"/>
          <p:cNvSpPr>
            <a:spLocks noGrp="1"/>
          </p:cNvSpPr>
          <p:nvPr>
            <p:ph type="ftr" sz="quarter" idx="15"/>
          </p:nvPr>
        </p:nvSpPr>
        <p:spPr/>
        <p:txBody>
          <a:bodyPr/>
          <a:lstStyle/>
          <a:p>
            <a:r>
              <a:rPr lang="en-US" dirty="0"/>
              <a:t>Copyright © 2017 Symantec Corporation</a:t>
            </a:r>
            <a:endParaRPr dirty="0"/>
          </a:p>
        </p:txBody>
      </p:sp>
      <p:sp>
        <p:nvSpPr>
          <p:cNvPr id="9" name="Slide Number Placeholder 8"/>
          <p:cNvSpPr>
            <a:spLocks noGrp="1"/>
          </p:cNvSpPr>
          <p:nvPr>
            <p:ph type="sldNum" sz="quarter" idx="16"/>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110448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White 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tx1"/>
                </a:solidFill>
              </a:defRPr>
            </a:lvl1pPr>
          </a:lstStyle>
          <a:p>
            <a:r>
              <a:rPr lang="en-US" dirty="0"/>
              <a:t>Title only</a:t>
            </a:r>
          </a:p>
        </p:txBody>
      </p:sp>
      <p:sp>
        <p:nvSpPr>
          <p:cNvPr id="4"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pPr>
                <a:defRPr/>
              </a:pPr>
              <a:t>‹#›</a:t>
            </a:fld>
            <a:endParaRPr lang="en-US" dirty="0"/>
          </a:p>
        </p:txBody>
      </p:sp>
    </p:spTree>
    <p:extLst>
      <p:ext uri="{BB962C8B-B14F-4D97-AF65-F5344CB8AC3E}">
        <p14:creationId xmlns:p14="http://schemas.microsoft.com/office/powerpoint/2010/main" val="1426563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SYMC17 - 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BF46F3-7B4F-4123-A1A0-08123E634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grpSp>
        <p:nvGrpSpPr>
          <p:cNvPr id="69" name="Group 68">
            <a:extLst>
              <a:ext uri="{FF2B5EF4-FFF2-40B4-BE49-F238E27FC236}">
                <a16:creationId xmlns:a16="http://schemas.microsoft.com/office/drawing/2014/main" id="{133D15B7-B9B4-44B7-9BF5-80EB7AA3186A}"/>
              </a:ext>
            </a:extLst>
          </p:cNvPr>
          <p:cNvGrpSpPr/>
          <p:nvPr userDrawn="1"/>
        </p:nvGrpSpPr>
        <p:grpSpPr>
          <a:xfrm>
            <a:off x="502922" y="377979"/>
            <a:ext cx="2735921" cy="726325"/>
            <a:chOff x="590710" y="3178038"/>
            <a:chExt cx="13400723" cy="3557588"/>
          </a:xfrm>
        </p:grpSpPr>
        <p:sp>
          <p:nvSpPr>
            <p:cNvPr id="71" name="Freeform 5">
              <a:extLst>
                <a:ext uri="{FF2B5EF4-FFF2-40B4-BE49-F238E27FC236}">
                  <a16:creationId xmlns:a16="http://schemas.microsoft.com/office/drawing/2014/main" id="{12D606A0-C5CC-412B-8E14-433018FC6CAA}"/>
                </a:ext>
              </a:extLst>
            </p:cNvPr>
            <p:cNvSpPr>
              <a:spLocks/>
            </p:cNvSpPr>
            <p:nvPr userDrawn="1"/>
          </p:nvSpPr>
          <p:spPr bwMode="auto">
            <a:xfrm>
              <a:off x="3908984" y="4342630"/>
              <a:ext cx="1196488" cy="1722950"/>
            </a:xfrm>
            <a:custGeom>
              <a:avLst/>
              <a:gdLst>
                <a:gd name="T0" fmla="*/ 61 w 119"/>
                <a:gd name="T1" fmla="*/ 171 h 171"/>
                <a:gd name="T2" fmla="*/ 1 w 119"/>
                <a:gd name="T3" fmla="*/ 153 h 171"/>
                <a:gd name="T4" fmla="*/ 0 w 119"/>
                <a:gd name="T5" fmla="*/ 152 h 171"/>
                <a:gd name="T6" fmla="*/ 1 w 119"/>
                <a:gd name="T7" fmla="*/ 151 h 171"/>
                <a:gd name="T8" fmla="*/ 14 w 119"/>
                <a:gd name="T9" fmla="*/ 131 h 171"/>
                <a:gd name="T10" fmla="*/ 14 w 119"/>
                <a:gd name="T11" fmla="*/ 130 h 171"/>
                <a:gd name="T12" fmla="*/ 15 w 119"/>
                <a:gd name="T13" fmla="*/ 130 h 171"/>
                <a:gd name="T14" fmla="*/ 60 w 119"/>
                <a:gd name="T15" fmla="*/ 145 h 171"/>
                <a:gd name="T16" fmla="*/ 89 w 119"/>
                <a:gd name="T17" fmla="*/ 123 h 171"/>
                <a:gd name="T18" fmla="*/ 54 w 119"/>
                <a:gd name="T19" fmla="*/ 96 h 171"/>
                <a:gd name="T20" fmla="*/ 52 w 119"/>
                <a:gd name="T21" fmla="*/ 95 h 171"/>
                <a:gd name="T22" fmla="*/ 8 w 119"/>
                <a:gd name="T23" fmla="*/ 45 h 171"/>
                <a:gd name="T24" fmla="*/ 62 w 119"/>
                <a:gd name="T25" fmla="*/ 0 h 171"/>
                <a:gd name="T26" fmla="*/ 109 w 119"/>
                <a:gd name="T27" fmla="*/ 11 h 171"/>
                <a:gd name="T28" fmla="*/ 110 w 119"/>
                <a:gd name="T29" fmla="*/ 11 h 171"/>
                <a:gd name="T30" fmla="*/ 110 w 119"/>
                <a:gd name="T31" fmla="*/ 12 h 171"/>
                <a:gd name="T32" fmla="*/ 100 w 119"/>
                <a:gd name="T33" fmla="*/ 34 h 171"/>
                <a:gd name="T34" fmla="*/ 99 w 119"/>
                <a:gd name="T35" fmla="*/ 35 h 171"/>
                <a:gd name="T36" fmla="*/ 98 w 119"/>
                <a:gd name="T37" fmla="*/ 34 h 171"/>
                <a:gd name="T38" fmla="*/ 62 w 119"/>
                <a:gd name="T39" fmla="*/ 26 h 171"/>
                <a:gd name="T40" fmla="*/ 37 w 119"/>
                <a:gd name="T41" fmla="*/ 44 h 171"/>
                <a:gd name="T42" fmla="*/ 70 w 119"/>
                <a:gd name="T43" fmla="*/ 70 h 171"/>
                <a:gd name="T44" fmla="*/ 119 w 119"/>
                <a:gd name="T45" fmla="*/ 123 h 171"/>
                <a:gd name="T46" fmla="*/ 61 w 119"/>
                <a:gd name="T47"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
              <a:extLst>
                <a:ext uri="{FF2B5EF4-FFF2-40B4-BE49-F238E27FC236}">
                  <a16:creationId xmlns:a16="http://schemas.microsoft.com/office/drawing/2014/main" id="{0727E1C4-2775-4247-A087-6CCD469CDE56}"/>
                </a:ext>
              </a:extLst>
            </p:cNvPr>
            <p:cNvSpPr>
              <a:spLocks/>
            </p:cNvSpPr>
            <p:nvPr userDrawn="1"/>
          </p:nvSpPr>
          <p:spPr bwMode="auto">
            <a:xfrm>
              <a:off x="5105482" y="4821227"/>
              <a:ext cx="1100769" cy="1675095"/>
            </a:xfrm>
            <a:custGeom>
              <a:avLst/>
              <a:gdLst>
                <a:gd name="T0" fmla="*/ 23 w 110"/>
                <a:gd name="T1" fmla="*/ 166 h 166"/>
                <a:gd name="T2" fmla="*/ 6 w 110"/>
                <a:gd name="T3" fmla="*/ 164 h 166"/>
                <a:gd name="T4" fmla="*/ 4 w 110"/>
                <a:gd name="T5" fmla="*/ 163 h 166"/>
                <a:gd name="T6" fmla="*/ 5 w 110"/>
                <a:gd name="T7" fmla="*/ 162 h 166"/>
                <a:gd name="T8" fmla="*/ 8 w 110"/>
                <a:gd name="T9" fmla="*/ 142 h 166"/>
                <a:gd name="T10" fmla="*/ 8 w 110"/>
                <a:gd name="T11" fmla="*/ 141 h 166"/>
                <a:gd name="T12" fmla="*/ 9 w 110"/>
                <a:gd name="T13" fmla="*/ 141 h 166"/>
                <a:gd name="T14" fmla="*/ 11 w 110"/>
                <a:gd name="T15" fmla="*/ 141 h 166"/>
                <a:gd name="T16" fmla="*/ 20 w 110"/>
                <a:gd name="T17" fmla="*/ 142 h 166"/>
                <a:gd name="T18" fmla="*/ 44 w 110"/>
                <a:gd name="T19" fmla="*/ 128 h 166"/>
                <a:gd name="T20" fmla="*/ 1 w 110"/>
                <a:gd name="T21" fmla="*/ 2 h 166"/>
                <a:gd name="T22" fmla="*/ 0 w 110"/>
                <a:gd name="T23" fmla="*/ 0 h 166"/>
                <a:gd name="T24" fmla="*/ 2 w 110"/>
                <a:gd name="T25" fmla="*/ 0 h 166"/>
                <a:gd name="T26" fmla="*/ 31 w 110"/>
                <a:gd name="T27" fmla="*/ 0 h 166"/>
                <a:gd name="T28" fmla="*/ 32 w 110"/>
                <a:gd name="T29" fmla="*/ 0 h 166"/>
                <a:gd name="T30" fmla="*/ 32 w 110"/>
                <a:gd name="T31" fmla="*/ 1 h 166"/>
                <a:gd name="T32" fmla="*/ 57 w 110"/>
                <a:gd name="T33" fmla="*/ 90 h 166"/>
                <a:gd name="T34" fmla="*/ 79 w 110"/>
                <a:gd name="T35" fmla="*/ 1 h 166"/>
                <a:gd name="T36" fmla="*/ 80 w 110"/>
                <a:gd name="T37" fmla="*/ 0 h 166"/>
                <a:gd name="T38" fmla="*/ 81 w 110"/>
                <a:gd name="T39" fmla="*/ 0 h 166"/>
                <a:gd name="T40" fmla="*/ 108 w 110"/>
                <a:gd name="T41" fmla="*/ 0 h 166"/>
                <a:gd name="T42" fmla="*/ 110 w 110"/>
                <a:gd name="T43" fmla="*/ 0 h 166"/>
                <a:gd name="T44" fmla="*/ 109 w 110"/>
                <a:gd name="T45" fmla="*/ 2 h 166"/>
                <a:gd name="T46" fmla="*/ 71 w 110"/>
                <a:gd name="T47" fmla="*/ 127 h 166"/>
                <a:gd name="T48" fmla="*/ 23 w 110"/>
                <a:gd name="T49"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
              <a:extLst>
                <a:ext uri="{FF2B5EF4-FFF2-40B4-BE49-F238E27FC236}">
                  <a16:creationId xmlns:a16="http://schemas.microsoft.com/office/drawing/2014/main" id="{28DD8E92-BE36-4C7C-8F44-7440C710DDA1}"/>
                </a:ext>
              </a:extLst>
            </p:cNvPr>
            <p:cNvSpPr>
              <a:spLocks/>
            </p:cNvSpPr>
            <p:nvPr userDrawn="1"/>
          </p:nvSpPr>
          <p:spPr bwMode="auto">
            <a:xfrm>
              <a:off x="6317929" y="4805279"/>
              <a:ext cx="1643179" cy="1244353"/>
            </a:xfrm>
            <a:custGeom>
              <a:avLst/>
              <a:gdLst>
                <a:gd name="T0" fmla="*/ 164 w 164"/>
                <a:gd name="T1" fmla="*/ 124 h 124"/>
                <a:gd name="T2" fmla="*/ 163 w 164"/>
                <a:gd name="T3" fmla="*/ 124 h 124"/>
                <a:gd name="T4" fmla="*/ 135 w 164"/>
                <a:gd name="T5" fmla="*/ 124 h 124"/>
                <a:gd name="T6" fmla="*/ 134 w 164"/>
                <a:gd name="T7" fmla="*/ 124 h 124"/>
                <a:gd name="T8" fmla="*/ 134 w 164"/>
                <a:gd name="T9" fmla="*/ 123 h 124"/>
                <a:gd name="T10" fmla="*/ 134 w 164"/>
                <a:gd name="T11" fmla="*/ 43 h 124"/>
                <a:gd name="T12" fmla="*/ 121 w 164"/>
                <a:gd name="T13" fmla="*/ 26 h 124"/>
                <a:gd name="T14" fmla="*/ 98 w 164"/>
                <a:gd name="T15" fmla="*/ 38 h 124"/>
                <a:gd name="T16" fmla="*/ 98 w 164"/>
                <a:gd name="T17" fmla="*/ 123 h 124"/>
                <a:gd name="T18" fmla="*/ 98 w 164"/>
                <a:gd name="T19" fmla="*/ 124 h 124"/>
                <a:gd name="T20" fmla="*/ 96 w 164"/>
                <a:gd name="T21" fmla="*/ 124 h 124"/>
                <a:gd name="T22" fmla="*/ 68 w 164"/>
                <a:gd name="T23" fmla="*/ 124 h 124"/>
                <a:gd name="T24" fmla="*/ 67 w 164"/>
                <a:gd name="T25" fmla="*/ 124 h 124"/>
                <a:gd name="T26" fmla="*/ 67 w 164"/>
                <a:gd name="T27" fmla="*/ 123 h 124"/>
                <a:gd name="T28" fmla="*/ 67 w 164"/>
                <a:gd name="T29" fmla="*/ 43 h 124"/>
                <a:gd name="T30" fmla="*/ 55 w 164"/>
                <a:gd name="T31" fmla="*/ 26 h 124"/>
                <a:gd name="T32" fmla="*/ 31 w 164"/>
                <a:gd name="T33" fmla="*/ 38 h 124"/>
                <a:gd name="T34" fmla="*/ 31 w 164"/>
                <a:gd name="T35" fmla="*/ 123 h 124"/>
                <a:gd name="T36" fmla="*/ 31 w 164"/>
                <a:gd name="T37" fmla="*/ 124 h 124"/>
                <a:gd name="T38" fmla="*/ 30 w 164"/>
                <a:gd name="T39" fmla="*/ 124 h 124"/>
                <a:gd name="T40" fmla="*/ 2 w 164"/>
                <a:gd name="T41" fmla="*/ 124 h 124"/>
                <a:gd name="T42" fmla="*/ 0 w 164"/>
                <a:gd name="T43" fmla="*/ 124 h 124"/>
                <a:gd name="T44" fmla="*/ 0 w 164"/>
                <a:gd name="T45" fmla="*/ 123 h 124"/>
                <a:gd name="T46" fmla="*/ 0 w 164"/>
                <a:gd name="T47" fmla="*/ 4 h 124"/>
                <a:gd name="T48" fmla="*/ 0 w 164"/>
                <a:gd name="T49" fmla="*/ 2 h 124"/>
                <a:gd name="T50" fmla="*/ 2 w 164"/>
                <a:gd name="T51" fmla="*/ 2 h 124"/>
                <a:gd name="T52" fmla="*/ 19 w 164"/>
                <a:gd name="T53" fmla="*/ 2 h 124"/>
                <a:gd name="T54" fmla="*/ 20 w 164"/>
                <a:gd name="T55" fmla="*/ 2 h 124"/>
                <a:gd name="T56" fmla="*/ 20 w 164"/>
                <a:gd name="T57" fmla="*/ 3 h 124"/>
                <a:gd name="T58" fmla="*/ 25 w 164"/>
                <a:gd name="T59" fmla="*/ 20 h 124"/>
                <a:gd name="T60" fmla="*/ 65 w 164"/>
                <a:gd name="T61" fmla="*/ 0 h 124"/>
                <a:gd name="T62" fmla="*/ 93 w 164"/>
                <a:gd name="T63" fmla="*/ 18 h 124"/>
                <a:gd name="T64" fmla="*/ 131 w 164"/>
                <a:gd name="T65" fmla="*/ 0 h 124"/>
                <a:gd name="T66" fmla="*/ 164 w 164"/>
                <a:gd name="T67" fmla="*/ 43 h 124"/>
                <a:gd name="T68" fmla="*/ 164 w 164"/>
                <a:gd name="T69" fmla="*/ 123 h 124"/>
                <a:gd name="T70" fmla="*/ 164 w 164"/>
                <a:gd name="T7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8">
              <a:extLst>
                <a:ext uri="{FF2B5EF4-FFF2-40B4-BE49-F238E27FC236}">
                  <a16:creationId xmlns:a16="http://schemas.microsoft.com/office/drawing/2014/main" id="{B0AFAA5A-07CA-41F4-9AB8-019BD9351C0F}"/>
                </a:ext>
              </a:extLst>
            </p:cNvPr>
            <p:cNvSpPr>
              <a:spLocks noEditPoints="1"/>
            </p:cNvSpPr>
            <p:nvPr userDrawn="1"/>
          </p:nvSpPr>
          <p:spPr bwMode="auto">
            <a:xfrm>
              <a:off x="8120640" y="4805279"/>
              <a:ext cx="973143" cy="1260311"/>
            </a:xfrm>
            <a:custGeom>
              <a:avLst/>
              <a:gdLst>
                <a:gd name="T0" fmla="*/ 38 w 98"/>
                <a:gd name="T1" fmla="*/ 126 h 126"/>
                <a:gd name="T2" fmla="*/ 0 w 98"/>
                <a:gd name="T3" fmla="*/ 91 h 126"/>
                <a:gd name="T4" fmla="*/ 15 w 98"/>
                <a:gd name="T5" fmla="*/ 62 h 126"/>
                <a:gd name="T6" fmla="*/ 68 w 98"/>
                <a:gd name="T7" fmla="*/ 46 h 126"/>
                <a:gd name="T8" fmla="*/ 68 w 98"/>
                <a:gd name="T9" fmla="*/ 43 h 126"/>
                <a:gd name="T10" fmla="*/ 50 w 98"/>
                <a:gd name="T11" fmla="*/ 25 h 126"/>
                <a:gd name="T12" fmla="*/ 17 w 98"/>
                <a:gd name="T13" fmla="*/ 34 h 126"/>
                <a:gd name="T14" fmla="*/ 16 w 98"/>
                <a:gd name="T15" fmla="*/ 35 h 126"/>
                <a:gd name="T16" fmla="*/ 15 w 98"/>
                <a:gd name="T17" fmla="*/ 34 h 126"/>
                <a:gd name="T18" fmla="*/ 5 w 98"/>
                <a:gd name="T19" fmla="*/ 15 h 126"/>
                <a:gd name="T20" fmla="*/ 5 w 98"/>
                <a:gd name="T21" fmla="*/ 14 h 126"/>
                <a:gd name="T22" fmla="*/ 6 w 98"/>
                <a:gd name="T23" fmla="*/ 14 h 126"/>
                <a:gd name="T24" fmla="*/ 52 w 98"/>
                <a:gd name="T25" fmla="*/ 0 h 126"/>
                <a:gd name="T26" fmla="*/ 98 w 98"/>
                <a:gd name="T27" fmla="*/ 45 h 126"/>
                <a:gd name="T28" fmla="*/ 98 w 98"/>
                <a:gd name="T29" fmla="*/ 123 h 126"/>
                <a:gd name="T30" fmla="*/ 98 w 98"/>
                <a:gd name="T31" fmla="*/ 124 h 126"/>
                <a:gd name="T32" fmla="*/ 97 w 98"/>
                <a:gd name="T33" fmla="*/ 124 h 126"/>
                <a:gd name="T34" fmla="*/ 80 w 98"/>
                <a:gd name="T35" fmla="*/ 124 h 126"/>
                <a:gd name="T36" fmla="*/ 79 w 98"/>
                <a:gd name="T37" fmla="*/ 124 h 126"/>
                <a:gd name="T38" fmla="*/ 79 w 98"/>
                <a:gd name="T39" fmla="*/ 123 h 126"/>
                <a:gd name="T40" fmla="*/ 74 w 98"/>
                <a:gd name="T41" fmla="*/ 112 h 126"/>
                <a:gd name="T42" fmla="*/ 38 w 98"/>
                <a:gd name="T43" fmla="*/ 126 h 126"/>
                <a:gd name="T44" fmla="*/ 68 w 98"/>
                <a:gd name="T45" fmla="*/ 67 h 126"/>
                <a:gd name="T46" fmla="*/ 34 w 98"/>
                <a:gd name="T47" fmla="*/ 79 h 126"/>
                <a:gd name="T48" fmla="*/ 31 w 98"/>
                <a:gd name="T49" fmla="*/ 89 h 126"/>
                <a:gd name="T50" fmla="*/ 45 w 98"/>
                <a:gd name="T51" fmla="*/ 103 h 126"/>
                <a:gd name="T52" fmla="*/ 68 w 98"/>
                <a:gd name="T53" fmla="*/ 94 h 126"/>
                <a:gd name="T54" fmla="*/ 68 w 98"/>
                <a:gd name="T55" fmla="*/ 6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9">
              <a:extLst>
                <a:ext uri="{FF2B5EF4-FFF2-40B4-BE49-F238E27FC236}">
                  <a16:creationId xmlns:a16="http://schemas.microsoft.com/office/drawing/2014/main" id="{961C5F16-1604-4CFD-BBD3-1B9E4563BB8A}"/>
                </a:ext>
              </a:extLst>
            </p:cNvPr>
            <p:cNvSpPr>
              <a:spLocks/>
            </p:cNvSpPr>
            <p:nvPr userDrawn="1"/>
          </p:nvSpPr>
          <p:spPr bwMode="auto">
            <a:xfrm>
              <a:off x="9364993" y="4805279"/>
              <a:ext cx="1005049" cy="1244353"/>
            </a:xfrm>
            <a:custGeom>
              <a:avLst/>
              <a:gdLst>
                <a:gd name="T0" fmla="*/ 101 w 101"/>
                <a:gd name="T1" fmla="*/ 124 h 124"/>
                <a:gd name="T2" fmla="*/ 99 w 101"/>
                <a:gd name="T3" fmla="*/ 124 h 124"/>
                <a:gd name="T4" fmla="*/ 71 w 101"/>
                <a:gd name="T5" fmla="*/ 124 h 124"/>
                <a:gd name="T6" fmla="*/ 70 w 101"/>
                <a:gd name="T7" fmla="*/ 124 h 124"/>
                <a:gd name="T8" fmla="*/ 70 w 101"/>
                <a:gd name="T9" fmla="*/ 123 h 124"/>
                <a:gd name="T10" fmla="*/ 70 w 101"/>
                <a:gd name="T11" fmla="*/ 43 h 124"/>
                <a:gd name="T12" fmla="*/ 56 w 101"/>
                <a:gd name="T13" fmla="*/ 26 h 124"/>
                <a:gd name="T14" fmla="*/ 31 w 101"/>
                <a:gd name="T15" fmla="*/ 39 h 124"/>
                <a:gd name="T16" fmla="*/ 31 w 101"/>
                <a:gd name="T17" fmla="*/ 123 h 124"/>
                <a:gd name="T18" fmla="*/ 31 w 101"/>
                <a:gd name="T19" fmla="*/ 124 h 124"/>
                <a:gd name="T20" fmla="*/ 30 w 101"/>
                <a:gd name="T21" fmla="*/ 124 h 124"/>
                <a:gd name="T22" fmla="*/ 2 w 101"/>
                <a:gd name="T23" fmla="*/ 124 h 124"/>
                <a:gd name="T24" fmla="*/ 0 w 101"/>
                <a:gd name="T25" fmla="*/ 124 h 124"/>
                <a:gd name="T26" fmla="*/ 0 w 101"/>
                <a:gd name="T27" fmla="*/ 123 h 124"/>
                <a:gd name="T28" fmla="*/ 0 w 101"/>
                <a:gd name="T29" fmla="*/ 4 h 124"/>
                <a:gd name="T30" fmla="*/ 0 w 101"/>
                <a:gd name="T31" fmla="*/ 2 h 124"/>
                <a:gd name="T32" fmla="*/ 2 w 101"/>
                <a:gd name="T33" fmla="*/ 2 h 124"/>
                <a:gd name="T34" fmla="*/ 19 w 101"/>
                <a:gd name="T35" fmla="*/ 2 h 124"/>
                <a:gd name="T36" fmla="*/ 20 w 101"/>
                <a:gd name="T37" fmla="*/ 2 h 124"/>
                <a:gd name="T38" fmla="*/ 20 w 101"/>
                <a:gd name="T39" fmla="*/ 3 h 124"/>
                <a:gd name="T40" fmla="*/ 25 w 101"/>
                <a:gd name="T41" fmla="*/ 20 h 124"/>
                <a:gd name="T42" fmla="*/ 66 w 101"/>
                <a:gd name="T43" fmla="*/ 0 h 124"/>
                <a:gd name="T44" fmla="*/ 101 w 101"/>
                <a:gd name="T45" fmla="*/ 43 h 124"/>
                <a:gd name="T46" fmla="*/ 101 w 101"/>
                <a:gd name="T47" fmla="*/ 123 h 124"/>
                <a:gd name="T48" fmla="*/ 101 w 101"/>
                <a:gd name="T4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0">
              <a:extLst>
                <a:ext uri="{FF2B5EF4-FFF2-40B4-BE49-F238E27FC236}">
                  <a16:creationId xmlns:a16="http://schemas.microsoft.com/office/drawing/2014/main" id="{47C2FB6A-C2A8-4EB0-8531-3F2C550AEF48}"/>
                </a:ext>
              </a:extLst>
            </p:cNvPr>
            <p:cNvSpPr>
              <a:spLocks/>
            </p:cNvSpPr>
            <p:nvPr userDrawn="1"/>
          </p:nvSpPr>
          <p:spPr bwMode="auto">
            <a:xfrm>
              <a:off x="10481720" y="4470256"/>
              <a:ext cx="781704" cy="1595324"/>
            </a:xfrm>
            <a:custGeom>
              <a:avLst/>
              <a:gdLst>
                <a:gd name="T0" fmla="*/ 54 w 78"/>
                <a:gd name="T1" fmla="*/ 158 h 158"/>
                <a:gd name="T2" fmla="*/ 18 w 78"/>
                <a:gd name="T3" fmla="*/ 122 h 158"/>
                <a:gd name="T4" fmla="*/ 18 w 78"/>
                <a:gd name="T5" fmla="*/ 56 h 158"/>
                <a:gd name="T6" fmla="*/ 2 w 78"/>
                <a:gd name="T7" fmla="*/ 56 h 158"/>
                <a:gd name="T8" fmla="*/ 0 w 78"/>
                <a:gd name="T9" fmla="*/ 56 h 158"/>
                <a:gd name="T10" fmla="*/ 0 w 78"/>
                <a:gd name="T11" fmla="*/ 55 h 158"/>
                <a:gd name="T12" fmla="*/ 0 w 78"/>
                <a:gd name="T13" fmla="*/ 36 h 158"/>
                <a:gd name="T14" fmla="*/ 0 w 78"/>
                <a:gd name="T15" fmla="*/ 34 h 158"/>
                <a:gd name="T16" fmla="*/ 2 w 78"/>
                <a:gd name="T17" fmla="*/ 34 h 158"/>
                <a:gd name="T18" fmla="*/ 19 w 78"/>
                <a:gd name="T19" fmla="*/ 34 h 158"/>
                <a:gd name="T20" fmla="*/ 24 w 78"/>
                <a:gd name="T21" fmla="*/ 1 h 158"/>
                <a:gd name="T22" fmla="*/ 24 w 78"/>
                <a:gd name="T23" fmla="*/ 0 h 158"/>
                <a:gd name="T24" fmla="*/ 25 w 78"/>
                <a:gd name="T25" fmla="*/ 0 h 158"/>
                <a:gd name="T26" fmla="*/ 47 w 78"/>
                <a:gd name="T27" fmla="*/ 0 h 158"/>
                <a:gd name="T28" fmla="*/ 49 w 78"/>
                <a:gd name="T29" fmla="*/ 0 h 158"/>
                <a:gd name="T30" fmla="*/ 49 w 78"/>
                <a:gd name="T31" fmla="*/ 1 h 158"/>
                <a:gd name="T32" fmla="*/ 49 w 78"/>
                <a:gd name="T33" fmla="*/ 34 h 158"/>
                <a:gd name="T34" fmla="*/ 73 w 78"/>
                <a:gd name="T35" fmla="*/ 34 h 158"/>
                <a:gd name="T36" fmla="*/ 74 w 78"/>
                <a:gd name="T37" fmla="*/ 34 h 158"/>
                <a:gd name="T38" fmla="*/ 74 w 78"/>
                <a:gd name="T39" fmla="*/ 36 h 158"/>
                <a:gd name="T40" fmla="*/ 74 w 78"/>
                <a:gd name="T41" fmla="*/ 55 h 158"/>
                <a:gd name="T42" fmla="*/ 74 w 78"/>
                <a:gd name="T43" fmla="*/ 56 h 158"/>
                <a:gd name="T44" fmla="*/ 73 w 78"/>
                <a:gd name="T45" fmla="*/ 56 h 158"/>
                <a:gd name="T46" fmla="*/ 49 w 78"/>
                <a:gd name="T47" fmla="*/ 56 h 158"/>
                <a:gd name="T48" fmla="*/ 49 w 78"/>
                <a:gd name="T49" fmla="*/ 120 h 158"/>
                <a:gd name="T50" fmla="*/ 61 w 78"/>
                <a:gd name="T51" fmla="*/ 134 h 158"/>
                <a:gd name="T52" fmla="*/ 73 w 78"/>
                <a:gd name="T53" fmla="*/ 132 h 158"/>
                <a:gd name="T54" fmla="*/ 74 w 78"/>
                <a:gd name="T55" fmla="*/ 132 h 158"/>
                <a:gd name="T56" fmla="*/ 75 w 78"/>
                <a:gd name="T57" fmla="*/ 133 h 158"/>
                <a:gd name="T58" fmla="*/ 78 w 78"/>
                <a:gd name="T59" fmla="*/ 153 h 158"/>
                <a:gd name="T60" fmla="*/ 78 w 78"/>
                <a:gd name="T61" fmla="*/ 154 h 158"/>
                <a:gd name="T62" fmla="*/ 77 w 78"/>
                <a:gd name="T63" fmla="*/ 154 h 158"/>
                <a:gd name="T64" fmla="*/ 54 w 78"/>
                <a:gd name="T6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1">
              <a:extLst>
                <a:ext uri="{FF2B5EF4-FFF2-40B4-BE49-F238E27FC236}">
                  <a16:creationId xmlns:a16="http://schemas.microsoft.com/office/drawing/2014/main" id="{A69DE6DF-5D79-481A-A6FE-68EC1D7433AC}"/>
                </a:ext>
              </a:extLst>
            </p:cNvPr>
            <p:cNvSpPr>
              <a:spLocks noEditPoints="1"/>
            </p:cNvSpPr>
            <p:nvPr userDrawn="1"/>
          </p:nvSpPr>
          <p:spPr bwMode="auto">
            <a:xfrm>
              <a:off x="11311288" y="4805279"/>
              <a:ext cx="1052914" cy="1260311"/>
            </a:xfrm>
            <a:custGeom>
              <a:avLst/>
              <a:gdLst>
                <a:gd name="T0" fmla="*/ 55 w 105"/>
                <a:gd name="T1" fmla="*/ 126 h 126"/>
                <a:gd name="T2" fmla="*/ 0 w 105"/>
                <a:gd name="T3" fmla="*/ 64 h 126"/>
                <a:gd name="T4" fmla="*/ 53 w 105"/>
                <a:gd name="T5" fmla="*/ 0 h 126"/>
                <a:gd name="T6" fmla="*/ 105 w 105"/>
                <a:gd name="T7" fmla="*/ 64 h 126"/>
                <a:gd name="T8" fmla="*/ 105 w 105"/>
                <a:gd name="T9" fmla="*/ 71 h 126"/>
                <a:gd name="T10" fmla="*/ 105 w 105"/>
                <a:gd name="T11" fmla="*/ 73 h 126"/>
                <a:gd name="T12" fmla="*/ 104 w 105"/>
                <a:gd name="T13" fmla="*/ 73 h 126"/>
                <a:gd name="T14" fmla="*/ 32 w 105"/>
                <a:gd name="T15" fmla="*/ 73 h 126"/>
                <a:gd name="T16" fmla="*/ 58 w 105"/>
                <a:gd name="T17" fmla="*/ 101 h 126"/>
                <a:gd name="T18" fmla="*/ 89 w 105"/>
                <a:gd name="T19" fmla="*/ 91 h 126"/>
                <a:gd name="T20" fmla="*/ 90 w 105"/>
                <a:gd name="T21" fmla="*/ 90 h 126"/>
                <a:gd name="T22" fmla="*/ 90 w 105"/>
                <a:gd name="T23" fmla="*/ 91 h 126"/>
                <a:gd name="T24" fmla="*/ 102 w 105"/>
                <a:gd name="T25" fmla="*/ 108 h 126"/>
                <a:gd name="T26" fmla="*/ 102 w 105"/>
                <a:gd name="T27" fmla="*/ 109 h 126"/>
                <a:gd name="T28" fmla="*/ 101 w 105"/>
                <a:gd name="T29" fmla="*/ 110 h 126"/>
                <a:gd name="T30" fmla="*/ 55 w 105"/>
                <a:gd name="T31" fmla="*/ 126 h 126"/>
                <a:gd name="T32" fmla="*/ 32 w 105"/>
                <a:gd name="T33" fmla="*/ 53 h 126"/>
                <a:gd name="T34" fmla="*/ 74 w 105"/>
                <a:gd name="T35" fmla="*/ 53 h 126"/>
                <a:gd name="T36" fmla="*/ 53 w 105"/>
                <a:gd name="T37" fmla="*/ 23 h 126"/>
                <a:gd name="T38" fmla="*/ 32 w 105"/>
                <a:gd name="T39"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2">
              <a:extLst>
                <a:ext uri="{FF2B5EF4-FFF2-40B4-BE49-F238E27FC236}">
                  <a16:creationId xmlns:a16="http://schemas.microsoft.com/office/drawing/2014/main" id="{03570ABC-AA9B-4E3A-ADCD-2B9125589F54}"/>
                </a:ext>
              </a:extLst>
            </p:cNvPr>
            <p:cNvSpPr>
              <a:spLocks/>
            </p:cNvSpPr>
            <p:nvPr userDrawn="1"/>
          </p:nvSpPr>
          <p:spPr bwMode="auto">
            <a:xfrm>
              <a:off x="12491828" y="4805279"/>
              <a:ext cx="973143" cy="1260311"/>
            </a:xfrm>
            <a:custGeom>
              <a:avLst/>
              <a:gdLst>
                <a:gd name="T0" fmla="*/ 55 w 97"/>
                <a:gd name="T1" fmla="*/ 126 h 126"/>
                <a:gd name="T2" fmla="*/ 0 w 97"/>
                <a:gd name="T3" fmla="*/ 64 h 126"/>
                <a:gd name="T4" fmla="*/ 55 w 97"/>
                <a:gd name="T5" fmla="*/ 0 h 126"/>
                <a:gd name="T6" fmla="*/ 94 w 97"/>
                <a:gd name="T7" fmla="*/ 13 h 126"/>
                <a:gd name="T8" fmla="*/ 95 w 97"/>
                <a:gd name="T9" fmla="*/ 14 h 126"/>
                <a:gd name="T10" fmla="*/ 94 w 97"/>
                <a:gd name="T11" fmla="*/ 15 h 126"/>
                <a:gd name="T12" fmla="*/ 81 w 97"/>
                <a:gd name="T13" fmla="*/ 33 h 126"/>
                <a:gd name="T14" fmla="*/ 81 w 97"/>
                <a:gd name="T15" fmla="*/ 34 h 126"/>
                <a:gd name="T16" fmla="*/ 80 w 97"/>
                <a:gd name="T17" fmla="*/ 34 h 126"/>
                <a:gd name="T18" fmla="*/ 55 w 97"/>
                <a:gd name="T19" fmla="*/ 25 h 126"/>
                <a:gd name="T20" fmla="*/ 31 w 97"/>
                <a:gd name="T21" fmla="*/ 64 h 126"/>
                <a:gd name="T22" fmla="*/ 56 w 97"/>
                <a:gd name="T23" fmla="*/ 101 h 126"/>
                <a:gd name="T24" fmla="*/ 81 w 97"/>
                <a:gd name="T25" fmla="*/ 91 h 126"/>
                <a:gd name="T26" fmla="*/ 82 w 97"/>
                <a:gd name="T27" fmla="*/ 90 h 126"/>
                <a:gd name="T28" fmla="*/ 83 w 97"/>
                <a:gd name="T29" fmla="*/ 91 h 126"/>
                <a:gd name="T30" fmla="*/ 96 w 97"/>
                <a:gd name="T31" fmla="*/ 108 h 126"/>
                <a:gd name="T32" fmla="*/ 97 w 97"/>
                <a:gd name="T33" fmla="*/ 109 h 126"/>
                <a:gd name="T34" fmla="*/ 96 w 97"/>
                <a:gd name="T35" fmla="*/ 110 h 126"/>
                <a:gd name="T36" fmla="*/ 55 w 9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
              <a:extLst>
                <a:ext uri="{FF2B5EF4-FFF2-40B4-BE49-F238E27FC236}">
                  <a16:creationId xmlns:a16="http://schemas.microsoft.com/office/drawing/2014/main" id="{E28E0602-D45F-46B8-822E-F708EF358637}"/>
                </a:ext>
              </a:extLst>
            </p:cNvPr>
            <p:cNvSpPr>
              <a:spLocks noEditPoints="1"/>
            </p:cNvSpPr>
            <p:nvPr userDrawn="1"/>
          </p:nvSpPr>
          <p:spPr bwMode="auto">
            <a:xfrm>
              <a:off x="590710" y="3656645"/>
              <a:ext cx="3063022" cy="3078981"/>
            </a:xfrm>
            <a:custGeom>
              <a:avLst/>
              <a:gdLst>
                <a:gd name="T0" fmla="*/ 153 w 305"/>
                <a:gd name="T1" fmla="*/ 305 h 305"/>
                <a:gd name="T2" fmla="*/ 0 w 305"/>
                <a:gd name="T3" fmla="*/ 153 h 305"/>
                <a:gd name="T4" fmla="*/ 153 w 305"/>
                <a:gd name="T5" fmla="*/ 0 h 305"/>
                <a:gd name="T6" fmla="*/ 305 w 305"/>
                <a:gd name="T7" fmla="*/ 153 h 305"/>
                <a:gd name="T8" fmla="*/ 153 w 305"/>
                <a:gd name="T9" fmla="*/ 305 h 305"/>
                <a:gd name="T10" fmla="*/ 153 w 305"/>
                <a:gd name="T11" fmla="*/ 49 h 305"/>
                <a:gd name="T12" fmla="*/ 79 w 305"/>
                <a:gd name="T13" fmla="*/ 79 h 305"/>
                <a:gd name="T14" fmla="*/ 49 w 305"/>
                <a:gd name="T15" fmla="*/ 153 h 305"/>
                <a:gd name="T16" fmla="*/ 79 w 305"/>
                <a:gd name="T17" fmla="*/ 226 h 305"/>
                <a:gd name="T18" fmla="*/ 153 w 305"/>
                <a:gd name="T19" fmla="*/ 257 h 305"/>
                <a:gd name="T20" fmla="*/ 226 w 305"/>
                <a:gd name="T21" fmla="*/ 226 h 305"/>
                <a:gd name="T22" fmla="*/ 257 w 305"/>
                <a:gd name="T23" fmla="*/ 153 h 305"/>
                <a:gd name="T24" fmla="*/ 226 w 305"/>
                <a:gd name="T25" fmla="*/ 79 h 305"/>
                <a:gd name="T26" fmla="*/ 153 w 305"/>
                <a:gd name="T27" fmla="*/ 4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4">
              <a:extLst>
                <a:ext uri="{FF2B5EF4-FFF2-40B4-BE49-F238E27FC236}">
                  <a16:creationId xmlns:a16="http://schemas.microsoft.com/office/drawing/2014/main" id="{7B1202E7-7E77-42CE-8E5D-5F8091EB3312}"/>
                </a:ext>
              </a:extLst>
            </p:cNvPr>
            <p:cNvSpPr>
              <a:spLocks noEditPoints="1"/>
            </p:cNvSpPr>
            <p:nvPr userDrawn="1"/>
          </p:nvSpPr>
          <p:spPr bwMode="auto">
            <a:xfrm>
              <a:off x="13640462" y="5842234"/>
              <a:ext cx="350971" cy="191439"/>
            </a:xfrm>
            <a:custGeom>
              <a:avLst/>
              <a:gdLst>
                <a:gd name="T0" fmla="*/ 3 w 22"/>
                <a:gd name="T1" fmla="*/ 2 h 12"/>
                <a:gd name="T2" fmla="*/ 0 w 22"/>
                <a:gd name="T3" fmla="*/ 2 h 12"/>
                <a:gd name="T4" fmla="*/ 0 w 22"/>
                <a:gd name="T5" fmla="*/ 0 h 12"/>
                <a:gd name="T6" fmla="*/ 8 w 22"/>
                <a:gd name="T7" fmla="*/ 0 h 12"/>
                <a:gd name="T8" fmla="*/ 8 w 22"/>
                <a:gd name="T9" fmla="*/ 2 h 12"/>
                <a:gd name="T10" fmla="*/ 6 w 22"/>
                <a:gd name="T11" fmla="*/ 2 h 12"/>
                <a:gd name="T12" fmla="*/ 6 w 22"/>
                <a:gd name="T13" fmla="*/ 12 h 12"/>
                <a:gd name="T14" fmla="*/ 3 w 22"/>
                <a:gd name="T15" fmla="*/ 12 h 12"/>
                <a:gd name="T16" fmla="*/ 3 w 22"/>
                <a:gd name="T17" fmla="*/ 2 h 12"/>
                <a:gd name="T18" fmla="*/ 11 w 22"/>
                <a:gd name="T19" fmla="*/ 0 h 12"/>
                <a:gd name="T20" fmla="*/ 14 w 22"/>
                <a:gd name="T21" fmla="*/ 0 h 12"/>
                <a:gd name="T22" fmla="*/ 16 w 22"/>
                <a:gd name="T23" fmla="*/ 9 h 12"/>
                <a:gd name="T24" fmla="*/ 19 w 22"/>
                <a:gd name="T25" fmla="*/ 0 h 12"/>
                <a:gd name="T26" fmla="*/ 22 w 22"/>
                <a:gd name="T27" fmla="*/ 0 h 12"/>
                <a:gd name="T28" fmla="*/ 22 w 22"/>
                <a:gd name="T29" fmla="*/ 12 h 12"/>
                <a:gd name="T30" fmla="*/ 20 w 22"/>
                <a:gd name="T31" fmla="*/ 12 h 12"/>
                <a:gd name="T32" fmla="*/ 20 w 22"/>
                <a:gd name="T33" fmla="*/ 3 h 12"/>
                <a:gd name="T34" fmla="*/ 18 w 22"/>
                <a:gd name="T35" fmla="*/ 12 h 12"/>
                <a:gd name="T36" fmla="*/ 15 w 22"/>
                <a:gd name="T37" fmla="*/ 12 h 12"/>
                <a:gd name="T38" fmla="*/ 13 w 22"/>
                <a:gd name="T39" fmla="*/ 3 h 12"/>
                <a:gd name="T40" fmla="*/ 13 w 22"/>
                <a:gd name="T41" fmla="*/ 12 h 12"/>
                <a:gd name="T42" fmla="*/ 11 w 22"/>
                <a:gd name="T43" fmla="*/ 12 h 12"/>
                <a:gd name="T44" fmla="*/ 11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Rectangle 15">
              <a:extLst>
                <a:ext uri="{FF2B5EF4-FFF2-40B4-BE49-F238E27FC236}">
                  <a16:creationId xmlns:a16="http://schemas.microsoft.com/office/drawing/2014/main" id="{317C204F-675A-4BA1-B783-F97A9331C50A}"/>
                </a:ext>
              </a:extLst>
            </p:cNvPr>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16">
              <a:extLst>
                <a:ext uri="{FF2B5EF4-FFF2-40B4-BE49-F238E27FC236}">
                  <a16:creationId xmlns:a16="http://schemas.microsoft.com/office/drawing/2014/main" id="{F1A29903-30A3-41A7-8B14-5229D3F3FE76}"/>
                </a:ext>
              </a:extLst>
            </p:cNvPr>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17">
              <a:extLst>
                <a:ext uri="{FF2B5EF4-FFF2-40B4-BE49-F238E27FC236}">
                  <a16:creationId xmlns:a16="http://schemas.microsoft.com/office/drawing/2014/main" id="{1C81F12B-05A1-4404-B30A-28C56965496D}"/>
                </a:ext>
              </a:extLst>
            </p:cNvPr>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18">
              <a:extLst>
                <a:ext uri="{FF2B5EF4-FFF2-40B4-BE49-F238E27FC236}">
                  <a16:creationId xmlns:a16="http://schemas.microsoft.com/office/drawing/2014/main" id="{A78430E9-350C-4934-A6AC-E1B26BA358BD}"/>
                </a:ext>
              </a:extLst>
            </p:cNvPr>
            <p:cNvSpPr>
              <a:spLocks noChangeArrowheads="1"/>
            </p:cNvSpPr>
            <p:nvPr userDrawn="1"/>
          </p:nvSpPr>
          <p:spPr bwMode="auto">
            <a:xfrm>
              <a:off x="3223000" y="3784271"/>
              <a:ext cx="111668"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Rectangle 19">
              <a:extLst>
                <a:ext uri="{FF2B5EF4-FFF2-40B4-BE49-F238E27FC236}">
                  <a16:creationId xmlns:a16="http://schemas.microsoft.com/office/drawing/2014/main" id="{FE586225-3EF6-437A-8CBF-5B6F5712CBBB}"/>
                </a:ext>
              </a:extLst>
            </p:cNvPr>
            <p:cNvSpPr>
              <a:spLocks noChangeArrowheads="1"/>
            </p:cNvSpPr>
            <p:nvPr userDrawn="1"/>
          </p:nvSpPr>
          <p:spPr bwMode="auto">
            <a:xfrm>
              <a:off x="3558013" y="3656645"/>
              <a:ext cx="127626" cy="127626"/>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Rectangle 20">
              <a:extLst>
                <a:ext uri="{FF2B5EF4-FFF2-40B4-BE49-F238E27FC236}">
                  <a16:creationId xmlns:a16="http://schemas.microsoft.com/office/drawing/2014/main" id="{A7B852CE-CA7D-41AA-B0D0-0575CAD650A3}"/>
                </a:ext>
              </a:extLst>
            </p:cNvPr>
            <p:cNvSpPr>
              <a:spLocks noChangeArrowheads="1"/>
            </p:cNvSpPr>
            <p:nvPr userDrawn="1"/>
          </p:nvSpPr>
          <p:spPr bwMode="auto">
            <a:xfrm>
              <a:off x="3111322" y="3672594"/>
              <a:ext cx="111668"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Rectangle 21">
              <a:extLst>
                <a:ext uri="{FF2B5EF4-FFF2-40B4-BE49-F238E27FC236}">
                  <a16:creationId xmlns:a16="http://schemas.microsoft.com/office/drawing/2014/main" id="{2E0EA7F2-A82C-42EA-A6CE-3481AC0726DD}"/>
                </a:ext>
              </a:extLst>
            </p:cNvPr>
            <p:cNvSpPr>
              <a:spLocks noChangeArrowheads="1"/>
            </p:cNvSpPr>
            <p:nvPr userDrawn="1"/>
          </p:nvSpPr>
          <p:spPr bwMode="auto">
            <a:xfrm>
              <a:off x="3446345" y="3784271"/>
              <a:ext cx="111668"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Rectangle 22">
              <a:extLst>
                <a:ext uri="{FF2B5EF4-FFF2-40B4-BE49-F238E27FC236}">
                  <a16:creationId xmlns:a16="http://schemas.microsoft.com/office/drawing/2014/main" id="{37D7439B-ACD1-4DC0-98ED-B729B2944DBB}"/>
                </a:ext>
              </a:extLst>
            </p:cNvPr>
            <p:cNvSpPr>
              <a:spLocks noChangeArrowheads="1"/>
            </p:cNvSpPr>
            <p:nvPr userDrawn="1"/>
          </p:nvSpPr>
          <p:spPr bwMode="auto">
            <a:xfrm>
              <a:off x="3669691" y="3305664"/>
              <a:ext cx="127626" cy="127626"/>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Rectangle 23">
              <a:extLst>
                <a:ext uri="{FF2B5EF4-FFF2-40B4-BE49-F238E27FC236}">
                  <a16:creationId xmlns:a16="http://schemas.microsoft.com/office/drawing/2014/main" id="{D0ADC446-DD96-4745-B764-A834CDA5856D}"/>
                </a:ext>
              </a:extLst>
            </p:cNvPr>
            <p:cNvSpPr>
              <a:spLocks noChangeArrowheads="1"/>
            </p:cNvSpPr>
            <p:nvPr userDrawn="1"/>
          </p:nvSpPr>
          <p:spPr bwMode="auto">
            <a:xfrm>
              <a:off x="3446345" y="3433290"/>
              <a:ext cx="223345"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Rectangle 24">
              <a:extLst>
                <a:ext uri="{FF2B5EF4-FFF2-40B4-BE49-F238E27FC236}">
                  <a16:creationId xmlns:a16="http://schemas.microsoft.com/office/drawing/2014/main" id="{E7B6C822-0ABD-4F82-99E3-36677ED3F946}"/>
                </a:ext>
              </a:extLst>
            </p:cNvPr>
            <p:cNvSpPr>
              <a:spLocks noChangeArrowheads="1"/>
            </p:cNvSpPr>
            <p:nvPr userDrawn="1"/>
          </p:nvSpPr>
          <p:spPr bwMode="auto">
            <a:xfrm>
              <a:off x="3334668" y="3544968"/>
              <a:ext cx="111668" cy="239304"/>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25">
              <a:extLst>
                <a:ext uri="{FF2B5EF4-FFF2-40B4-BE49-F238E27FC236}">
                  <a16:creationId xmlns:a16="http://schemas.microsoft.com/office/drawing/2014/main" id="{F4593DA9-431C-4231-BCCF-7902BFE99DA2}"/>
                </a:ext>
              </a:extLst>
            </p:cNvPr>
            <p:cNvSpPr>
              <a:spLocks/>
            </p:cNvSpPr>
            <p:nvPr userDrawn="1"/>
          </p:nvSpPr>
          <p:spPr bwMode="auto">
            <a:xfrm>
              <a:off x="1372424" y="3895939"/>
              <a:ext cx="2073921" cy="1978202"/>
            </a:xfrm>
            <a:custGeom>
              <a:avLst/>
              <a:gdLst>
                <a:gd name="T0" fmla="*/ 195 w 206"/>
                <a:gd name="T1" fmla="*/ 0 h 197"/>
                <a:gd name="T2" fmla="*/ 195 w 206"/>
                <a:gd name="T3" fmla="*/ 11 h 197"/>
                <a:gd name="T4" fmla="*/ 184 w 206"/>
                <a:gd name="T5" fmla="*/ 11 h 197"/>
                <a:gd name="T6" fmla="*/ 184 w 206"/>
                <a:gd name="T7" fmla="*/ 0 h 197"/>
                <a:gd name="T8" fmla="*/ 166 w 206"/>
                <a:gd name="T9" fmla="*/ 0 h 197"/>
                <a:gd name="T10" fmla="*/ 166 w 206"/>
                <a:gd name="T11" fmla="*/ 8 h 197"/>
                <a:gd name="T12" fmla="*/ 156 w 206"/>
                <a:gd name="T13" fmla="*/ 8 h 197"/>
                <a:gd name="T14" fmla="*/ 156 w 206"/>
                <a:gd name="T15" fmla="*/ 18 h 197"/>
                <a:gd name="T16" fmla="*/ 167 w 206"/>
                <a:gd name="T17" fmla="*/ 18 h 197"/>
                <a:gd name="T18" fmla="*/ 167 w 206"/>
                <a:gd name="T19" fmla="*/ 29 h 197"/>
                <a:gd name="T20" fmla="*/ 156 w 206"/>
                <a:gd name="T21" fmla="*/ 29 h 197"/>
                <a:gd name="T22" fmla="*/ 156 w 206"/>
                <a:gd name="T23" fmla="*/ 18 h 197"/>
                <a:gd name="T24" fmla="*/ 144 w 206"/>
                <a:gd name="T25" fmla="*/ 18 h 197"/>
                <a:gd name="T26" fmla="*/ 144 w 206"/>
                <a:gd name="T27" fmla="*/ 35 h 197"/>
                <a:gd name="T28" fmla="*/ 133 w 206"/>
                <a:gd name="T29" fmla="*/ 35 h 197"/>
                <a:gd name="T30" fmla="*/ 133 w 206"/>
                <a:gd name="T31" fmla="*/ 46 h 197"/>
                <a:gd name="T32" fmla="*/ 125 w 206"/>
                <a:gd name="T33" fmla="*/ 46 h 197"/>
                <a:gd name="T34" fmla="*/ 125 w 206"/>
                <a:gd name="T35" fmla="*/ 57 h 197"/>
                <a:gd name="T36" fmla="*/ 117 w 206"/>
                <a:gd name="T37" fmla="*/ 57 h 197"/>
                <a:gd name="T38" fmla="*/ 78 w 206"/>
                <a:gd name="T39" fmla="*/ 130 h 197"/>
                <a:gd name="T40" fmla="*/ 19 w 206"/>
                <a:gd name="T41" fmla="*/ 77 h 197"/>
                <a:gd name="T42" fmla="*/ 14 w 206"/>
                <a:gd name="T43" fmla="*/ 98 h 197"/>
                <a:gd name="T44" fmla="*/ 65 w 206"/>
                <a:gd name="T45" fmla="*/ 184 h 197"/>
                <a:gd name="T46" fmla="*/ 97 w 206"/>
                <a:gd name="T47" fmla="*/ 185 h 197"/>
                <a:gd name="T48" fmla="*/ 138 w 206"/>
                <a:gd name="T49" fmla="*/ 106 h 197"/>
                <a:gd name="T50" fmla="*/ 138 w 206"/>
                <a:gd name="T51" fmla="*/ 94 h 197"/>
                <a:gd name="T52" fmla="*/ 146 w 206"/>
                <a:gd name="T53" fmla="*/ 94 h 197"/>
                <a:gd name="T54" fmla="*/ 146 w 206"/>
                <a:gd name="T55" fmla="*/ 83 h 197"/>
                <a:gd name="T56" fmla="*/ 156 w 206"/>
                <a:gd name="T57" fmla="*/ 83 h 197"/>
                <a:gd name="T58" fmla="*/ 156 w 206"/>
                <a:gd name="T59" fmla="*/ 70 h 197"/>
                <a:gd name="T60" fmla="*/ 167 w 206"/>
                <a:gd name="T61" fmla="*/ 70 h 197"/>
                <a:gd name="T62" fmla="*/ 167 w 206"/>
                <a:gd name="T63" fmla="*/ 57 h 197"/>
                <a:gd name="T64" fmla="*/ 156 w 206"/>
                <a:gd name="T65" fmla="*/ 57 h 197"/>
                <a:gd name="T66" fmla="*/ 156 w 206"/>
                <a:gd name="T67" fmla="*/ 46 h 197"/>
                <a:gd name="T68" fmla="*/ 167 w 206"/>
                <a:gd name="T69" fmla="*/ 46 h 197"/>
                <a:gd name="T70" fmla="*/ 167 w 206"/>
                <a:gd name="T71" fmla="*/ 57 h 197"/>
                <a:gd name="T72" fmla="*/ 178 w 206"/>
                <a:gd name="T73" fmla="*/ 57 h 197"/>
                <a:gd name="T74" fmla="*/ 178 w 206"/>
                <a:gd name="T75" fmla="*/ 46 h 197"/>
                <a:gd name="T76" fmla="*/ 187 w 206"/>
                <a:gd name="T77" fmla="*/ 46 h 197"/>
                <a:gd name="T78" fmla="*/ 187 w 206"/>
                <a:gd name="T79" fmla="*/ 33 h 197"/>
                <a:gd name="T80" fmla="*/ 197 w 206"/>
                <a:gd name="T81" fmla="*/ 33 h 197"/>
                <a:gd name="T82" fmla="*/ 197 w 206"/>
                <a:gd name="T83" fmla="*/ 23 h 197"/>
                <a:gd name="T84" fmla="*/ 206 w 206"/>
                <a:gd name="T85" fmla="*/ 23 h 197"/>
                <a:gd name="T86" fmla="*/ 206 w 206"/>
                <a:gd name="T87" fmla="*/ 0 h 197"/>
                <a:gd name="T88" fmla="*/ 195 w 206"/>
                <a:gd name="T8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hasCustomPrompt="1"/>
          </p:nvPr>
        </p:nvSpPr>
        <p:spPr bwMode="gray">
          <a:xfrm>
            <a:off x="495300" y="3104758"/>
            <a:ext cx="7848600" cy="1177673"/>
          </a:xfrm>
        </p:spPr>
        <p:txBody>
          <a:bodyPr anchor="t" anchorCtr="0">
            <a:noAutofit/>
          </a:bodyPr>
          <a:lstStyle>
            <a:lvl1pPr algn="l">
              <a:lnSpc>
                <a:spcPct val="90000"/>
              </a:lnSpc>
              <a:defRPr sz="6000" b="1" i="0" cap="none" baseline="0">
                <a:solidFill>
                  <a:schemeClr val="tx1"/>
                </a:solidFill>
                <a:latin typeface="+mn-lt"/>
                <a:cs typeface="Arial" panose="020B0604020202020204" pitchFamily="34" charset="0"/>
              </a:defRPr>
            </a:lvl1pPr>
          </a:lstStyle>
          <a:p>
            <a:r>
              <a:rPr lang="en-US" dirty="0"/>
              <a:t>Thank you!</a:t>
            </a:r>
          </a:p>
        </p:txBody>
      </p:sp>
      <p:grpSp>
        <p:nvGrpSpPr>
          <p:cNvPr id="49" name="Group 48" hidden="1"/>
          <p:cNvGrpSpPr/>
          <p:nvPr userDrawn="1">
            <p:custDataLst>
              <p:tags r:id="rId1"/>
            </p:custDataLst>
          </p:nvPr>
        </p:nvGrpSpPr>
        <p:grpSpPr>
          <a:xfrm>
            <a:off x="-282025" y="-714736"/>
            <a:ext cx="12740305" cy="8287473"/>
            <a:chOff x="-282027" y="-714736"/>
            <a:chExt cx="12740305" cy="8287473"/>
          </a:xfrm>
        </p:grpSpPr>
        <p:cxnSp>
          <p:nvCxnSpPr>
            <p:cNvPr id="50" name="Straight Connector 49" hidden="1"/>
            <p:cNvCxnSpPr/>
            <p:nvPr/>
          </p:nvCxnSpPr>
          <p:spPr>
            <a:xfrm>
              <a:off x="331213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hidden="1"/>
            <p:cNvCxnSpPr/>
            <p:nvPr/>
          </p:nvCxnSpPr>
          <p:spPr>
            <a:xfrm>
              <a:off x="886412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53" name="Group 52" hidden="1"/>
            <p:cNvGrpSpPr/>
            <p:nvPr userDrawn="1"/>
          </p:nvGrpSpPr>
          <p:grpSpPr>
            <a:xfrm>
              <a:off x="11640116" y="-714736"/>
              <a:ext cx="551884" cy="8287473"/>
              <a:chOff x="11640116" y="-714736"/>
              <a:chExt cx="551884" cy="8287473"/>
            </a:xfrm>
          </p:grpSpPr>
          <p:cxnSp>
            <p:nvCxnSpPr>
              <p:cNvPr id="67" name="Straight Connector 66"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hidden="1"/>
            <p:cNvGrpSpPr/>
            <p:nvPr userDrawn="1"/>
          </p:nvGrpSpPr>
          <p:grpSpPr>
            <a:xfrm>
              <a:off x="-282027" y="-714736"/>
              <a:ext cx="12740305" cy="8287473"/>
              <a:chOff x="-282026" y="-714736"/>
              <a:chExt cx="12740305" cy="8287473"/>
            </a:xfrm>
          </p:grpSpPr>
          <p:grpSp>
            <p:nvGrpSpPr>
              <p:cNvPr id="55" name="Group 54" hidden="1"/>
              <p:cNvGrpSpPr/>
              <p:nvPr userDrawn="1"/>
            </p:nvGrpSpPr>
            <p:grpSpPr>
              <a:xfrm>
                <a:off x="-282026" y="0"/>
                <a:ext cx="12740305" cy="246887"/>
                <a:chOff x="-282026" y="0"/>
                <a:chExt cx="12740305" cy="246887"/>
              </a:xfrm>
            </p:grpSpPr>
            <p:cxnSp>
              <p:nvCxnSpPr>
                <p:cNvPr id="65" name="Straight Connector 64"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hidden="1"/>
                <p:cNvCxnSpPr/>
                <p:nvPr/>
              </p:nvCxnSpPr>
              <p:spPr>
                <a:xfrm flipH="1">
                  <a:off x="-282026" y="246887"/>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hidden="1"/>
              <p:cNvGrpSpPr/>
              <p:nvPr userDrawn="1"/>
            </p:nvGrpSpPr>
            <p:grpSpPr>
              <a:xfrm>
                <a:off x="-282026" y="1280053"/>
                <a:ext cx="12740305" cy="442593"/>
                <a:chOff x="-282026" y="1280053"/>
                <a:chExt cx="12740305" cy="442593"/>
              </a:xfrm>
            </p:grpSpPr>
            <p:cxnSp>
              <p:nvCxnSpPr>
                <p:cNvPr id="63" name="Straight Connector 62" hidden="1"/>
                <p:cNvCxnSpPr/>
                <p:nvPr/>
              </p:nvCxnSpPr>
              <p:spPr>
                <a:xfrm flipH="1">
                  <a:off x="-282026" y="128005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hidden="1"/>
                <p:cNvCxnSpPr/>
                <p:nvPr/>
              </p:nvCxnSpPr>
              <p:spPr>
                <a:xfrm flipH="1">
                  <a:off x="-282026" y="172264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hidden="1"/>
              <p:cNvGrpSpPr/>
              <p:nvPr userDrawn="1"/>
            </p:nvGrpSpPr>
            <p:grpSpPr>
              <a:xfrm>
                <a:off x="0" y="-714736"/>
                <a:ext cx="551884" cy="8287473"/>
                <a:chOff x="11640116" y="-714736"/>
                <a:chExt cx="551884" cy="8287473"/>
              </a:xfrm>
            </p:grpSpPr>
            <p:cxnSp>
              <p:nvCxnSpPr>
                <p:cNvPr id="61" name="Straight Connector 60"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hidden="1"/>
              <p:cNvGrpSpPr/>
              <p:nvPr userDrawn="1"/>
            </p:nvGrpSpPr>
            <p:grpSpPr>
              <a:xfrm>
                <a:off x="-282026" y="6584314"/>
                <a:ext cx="12740305" cy="273686"/>
                <a:chOff x="-282026" y="0"/>
                <a:chExt cx="12740305" cy="273686"/>
              </a:xfrm>
            </p:grpSpPr>
            <p:cxnSp>
              <p:nvCxnSpPr>
                <p:cNvPr id="59" name="Straight Connector 58"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hidden="1"/>
                <p:cNvCxnSpPr/>
                <p:nvPr/>
              </p:nvCxnSpPr>
              <p:spPr>
                <a:xfrm flipH="1">
                  <a:off x="-282026" y="2736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809347351"/>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White Title and Content">
    <p:bg>
      <p:bgPr>
        <a:solidFill>
          <a:schemeClr val="bg1"/>
        </a:solid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530354" y="2029100"/>
            <a:ext cx="11109960" cy="4352544"/>
          </a:xfrm>
        </p:spPr>
        <p:txBody>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p:txBody>
          <a:bodyPr/>
          <a:lstStyle>
            <a:lvl1pPr>
              <a:defRPr>
                <a:solidFill>
                  <a:schemeClr val="tx1"/>
                </a:solidFill>
              </a:defRPr>
            </a:lvl1pPr>
          </a:lstStyle>
          <a:p>
            <a:r>
              <a:rPr lang="en-US" dirty="0"/>
              <a:t>Title and content layout</a:t>
            </a:r>
          </a:p>
        </p:txBody>
      </p:sp>
      <p:sp>
        <p:nvSpPr>
          <p:cNvPr id="4"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pPr>
                <a:defRPr/>
              </a:pPr>
              <a:t>‹#›</a:t>
            </a:fld>
            <a:endParaRPr lang="en-US" dirty="0"/>
          </a:p>
        </p:txBody>
      </p:sp>
    </p:spTree>
    <p:extLst>
      <p:ext uri="{BB962C8B-B14F-4D97-AF65-F5344CB8AC3E}">
        <p14:creationId xmlns:p14="http://schemas.microsoft.com/office/powerpoint/2010/main" val="42156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YMC17 - Agenda">
    <p:spTree>
      <p:nvGrpSpPr>
        <p:cNvPr id="1" name=""/>
        <p:cNvGrpSpPr/>
        <p:nvPr/>
      </p:nvGrpSpPr>
      <p:grpSpPr>
        <a:xfrm>
          <a:off x="0" y="0"/>
          <a:ext cx="0" cy="0"/>
          <a:chOff x="0" y="0"/>
          <a:chExt cx="0" cy="0"/>
        </a:xfrm>
      </p:grpSpPr>
      <p:grpSp>
        <p:nvGrpSpPr>
          <p:cNvPr id="11"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12" name="Straight Connector 11"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5" name="Group 84" hidden="1"/>
            <p:cNvGrpSpPr>
              <a:grpSpLocks/>
            </p:cNvGrpSpPr>
            <p:nvPr userDrawn="1"/>
          </p:nvGrpSpPr>
          <p:grpSpPr bwMode="auto">
            <a:xfrm>
              <a:off x="11640116" y="-714736"/>
              <a:ext cx="551884" cy="8287473"/>
              <a:chOff x="11640116" y="-714736"/>
              <a:chExt cx="551884" cy="8287473"/>
            </a:xfrm>
          </p:grpSpPr>
          <p:cxnSp>
            <p:nvCxnSpPr>
              <p:cNvPr id="29" name="Straight Connector 28"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5" hidden="1"/>
            <p:cNvGrpSpPr>
              <a:grpSpLocks/>
            </p:cNvGrpSpPr>
            <p:nvPr userDrawn="1"/>
          </p:nvGrpSpPr>
          <p:grpSpPr bwMode="auto">
            <a:xfrm>
              <a:off x="-282027" y="-714736"/>
              <a:ext cx="12740305" cy="8287473"/>
              <a:chOff x="-282026" y="-714736"/>
              <a:chExt cx="12740305" cy="8287473"/>
            </a:xfrm>
          </p:grpSpPr>
          <p:grpSp>
            <p:nvGrpSpPr>
              <p:cNvPr id="17" name="Group 86" hidden="1"/>
              <p:cNvGrpSpPr>
                <a:grpSpLocks/>
              </p:cNvGrpSpPr>
              <p:nvPr userDrawn="1"/>
            </p:nvGrpSpPr>
            <p:grpSpPr bwMode="auto">
              <a:xfrm>
                <a:off x="-282026" y="0"/>
                <a:ext cx="12740305" cy="246887"/>
                <a:chOff x="-282026" y="0"/>
                <a:chExt cx="12740305" cy="246887"/>
              </a:xfrm>
            </p:grpSpPr>
            <p:cxnSp>
              <p:nvCxnSpPr>
                <p:cNvPr id="27" name="Straight Connector 26"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7" hidden="1"/>
              <p:cNvGrpSpPr>
                <a:grpSpLocks/>
              </p:cNvGrpSpPr>
              <p:nvPr userDrawn="1"/>
            </p:nvGrpSpPr>
            <p:grpSpPr bwMode="auto">
              <a:xfrm>
                <a:off x="-282026" y="1280053"/>
                <a:ext cx="12740305" cy="442593"/>
                <a:chOff x="-282026" y="1280053"/>
                <a:chExt cx="12740305" cy="442593"/>
              </a:xfrm>
            </p:grpSpPr>
            <p:cxnSp>
              <p:nvCxnSpPr>
                <p:cNvPr id="25" name="Straight Connector 24"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8" hidden="1"/>
              <p:cNvGrpSpPr>
                <a:grpSpLocks/>
              </p:cNvGrpSpPr>
              <p:nvPr userDrawn="1"/>
            </p:nvGrpSpPr>
            <p:grpSpPr bwMode="auto">
              <a:xfrm>
                <a:off x="0" y="-714736"/>
                <a:ext cx="551884" cy="8287473"/>
                <a:chOff x="11640116" y="-714736"/>
                <a:chExt cx="551884" cy="8287473"/>
              </a:xfrm>
            </p:grpSpPr>
            <p:cxnSp>
              <p:nvCxnSpPr>
                <p:cNvPr id="23" name="Straight Connector 22"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9" hidden="1"/>
              <p:cNvGrpSpPr>
                <a:grpSpLocks/>
              </p:cNvGrpSpPr>
              <p:nvPr userDrawn="1"/>
            </p:nvGrpSpPr>
            <p:grpSpPr bwMode="auto">
              <a:xfrm>
                <a:off x="-282026" y="6584314"/>
                <a:ext cx="12740305" cy="273686"/>
                <a:chOff x="-282026" y="0"/>
                <a:chExt cx="12740305" cy="273686"/>
              </a:xfrm>
            </p:grpSpPr>
            <p:cxnSp>
              <p:nvCxnSpPr>
                <p:cNvPr id="21" name="Straight Connector 20"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31" name="Group 100"/>
          <p:cNvGrpSpPr>
            <a:grpSpLocks/>
          </p:cNvGrpSpPr>
          <p:nvPr userDrawn="1"/>
        </p:nvGrpSpPr>
        <p:grpSpPr bwMode="auto">
          <a:xfrm>
            <a:off x="503238" y="5756275"/>
            <a:ext cx="2157412" cy="573088"/>
            <a:chOff x="590710" y="3178038"/>
            <a:chExt cx="13400723" cy="3557588"/>
          </a:xfrm>
        </p:grpSpPr>
        <p:sp>
          <p:nvSpPr>
            <p:cNvPr id="32"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6"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2"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3"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4"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5"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6"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7"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8"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9"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50"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51"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52"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bwMode="gray">
          <a:xfrm>
            <a:off x="495300" y="381000"/>
            <a:ext cx="10666036" cy="863600"/>
          </a:xfrm>
        </p:spPr>
        <p:txBody>
          <a:bodyPr>
            <a:noAutofit/>
          </a:bodyPr>
          <a:lstStyle>
            <a:lvl1pPr algn="l">
              <a:lnSpc>
                <a:spcPct val="90000"/>
              </a:lnSpc>
              <a:defRPr sz="5000" b="1" i="0" cap="none" baseline="0">
                <a:solidFill>
                  <a:schemeClr val="tx1"/>
                </a:solidFill>
                <a:latin typeface="+mn-lt"/>
                <a:cs typeface="Arial" panose="020B0604020202020204" pitchFamily="34" charset="0"/>
              </a:defRPr>
            </a:lvl1pPr>
          </a:lstStyle>
          <a:p>
            <a:r>
              <a:rPr lang="en-US"/>
              <a:t>Click to edit Master title style</a:t>
            </a:r>
            <a:endParaRPr lang="en-US" dirty="0"/>
          </a:p>
        </p:txBody>
      </p:sp>
      <p:sp>
        <p:nvSpPr>
          <p:cNvPr id="9" name="Text Placeholder 8">
            <a:extLst/>
          </p:cNvPr>
          <p:cNvSpPr>
            <a:spLocks noGrp="1"/>
          </p:cNvSpPr>
          <p:nvPr>
            <p:ph type="body" sz="quarter" idx="14"/>
          </p:nvPr>
        </p:nvSpPr>
        <p:spPr>
          <a:xfrm>
            <a:off x="1328741" y="1636802"/>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1" name="Text Placeholder 8">
            <a:extLst/>
          </p:cNvPr>
          <p:cNvSpPr>
            <a:spLocks noGrp="1"/>
          </p:cNvSpPr>
          <p:nvPr>
            <p:ph type="body" sz="quarter" idx="15"/>
          </p:nvPr>
        </p:nvSpPr>
        <p:spPr>
          <a:xfrm>
            <a:off x="1328741" y="2483045"/>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2" name="Text Placeholder 8">
            <a:extLst/>
          </p:cNvPr>
          <p:cNvSpPr>
            <a:spLocks noGrp="1"/>
          </p:cNvSpPr>
          <p:nvPr>
            <p:ph type="body" sz="quarter" idx="16"/>
          </p:nvPr>
        </p:nvSpPr>
        <p:spPr>
          <a:xfrm>
            <a:off x="1328741" y="3329288"/>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3" name="Text Placeholder 8">
            <a:extLst/>
          </p:cNvPr>
          <p:cNvSpPr>
            <a:spLocks noGrp="1"/>
          </p:cNvSpPr>
          <p:nvPr>
            <p:ph type="body" sz="quarter" idx="17"/>
          </p:nvPr>
        </p:nvSpPr>
        <p:spPr>
          <a:xfrm>
            <a:off x="1328741" y="4175532"/>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9" name="Text Placeholder 8">
            <a:extLst/>
          </p:cNvPr>
          <p:cNvSpPr>
            <a:spLocks noGrp="1"/>
          </p:cNvSpPr>
          <p:nvPr>
            <p:ph type="body" sz="quarter" idx="22"/>
          </p:nvPr>
        </p:nvSpPr>
        <p:spPr>
          <a:xfrm>
            <a:off x="6959639" y="1636802"/>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0" name="Text Placeholder 8">
            <a:extLst/>
          </p:cNvPr>
          <p:cNvSpPr>
            <a:spLocks noGrp="1"/>
          </p:cNvSpPr>
          <p:nvPr>
            <p:ph type="body" sz="quarter" idx="23"/>
          </p:nvPr>
        </p:nvSpPr>
        <p:spPr>
          <a:xfrm>
            <a:off x="6959639" y="2483045"/>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1" name="Text Placeholder 8">
            <a:extLst/>
          </p:cNvPr>
          <p:cNvSpPr>
            <a:spLocks noGrp="1"/>
          </p:cNvSpPr>
          <p:nvPr>
            <p:ph type="body" sz="quarter" idx="24"/>
          </p:nvPr>
        </p:nvSpPr>
        <p:spPr>
          <a:xfrm>
            <a:off x="6959639" y="3329288"/>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2" name="Text Placeholder 8">
            <a:extLst/>
          </p:cNvPr>
          <p:cNvSpPr>
            <a:spLocks noGrp="1"/>
          </p:cNvSpPr>
          <p:nvPr>
            <p:ph type="body" sz="quarter" idx="25"/>
          </p:nvPr>
        </p:nvSpPr>
        <p:spPr>
          <a:xfrm>
            <a:off x="6959639" y="4175532"/>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45160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White Two Content">
    <p:bg>
      <p:bgPr>
        <a:solidFill>
          <a:schemeClr val="bg1"/>
        </a:solidFill>
        <a:effectLst/>
      </p:bgPr>
    </p:bg>
    <p:spTree>
      <p:nvGrpSpPr>
        <p:cNvPr id="1" name=""/>
        <p:cNvGrpSpPr/>
        <p:nvPr/>
      </p:nvGrpSpPr>
      <p:grpSpPr>
        <a:xfrm>
          <a:off x="0" y="0"/>
          <a:ext cx="0" cy="0"/>
          <a:chOff x="0" y="0"/>
          <a:chExt cx="0" cy="0"/>
        </a:xfrm>
      </p:grpSpPr>
      <p:grpSp>
        <p:nvGrpSpPr>
          <p:cNvPr id="8" name="Group 7" hidden="1"/>
          <p:cNvGrpSpPr/>
          <p:nvPr userDrawn="1">
            <p:custDataLst>
              <p:tags r:id="rId1"/>
            </p:custDataLst>
          </p:nvPr>
        </p:nvGrpSpPr>
        <p:grpSpPr>
          <a:xfrm>
            <a:off x="-282024" y="-714736"/>
            <a:ext cx="12740305" cy="8287473"/>
            <a:chOff x="-282026" y="-714736"/>
            <a:chExt cx="12740305" cy="8287473"/>
          </a:xfrm>
        </p:grpSpPr>
        <p:cxnSp>
          <p:nvCxnSpPr>
            <p:cNvPr id="9" name="Straight Connector 8" hidden="1"/>
            <p:cNvCxnSpPr/>
            <p:nvPr/>
          </p:nvCxnSpPr>
          <p:spPr>
            <a:xfrm>
              <a:off x="331213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hidden="1"/>
            <p:cNvCxnSpPr/>
            <p:nvPr/>
          </p:nvCxnSpPr>
          <p:spPr>
            <a:xfrm>
              <a:off x="886412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hidden="1"/>
            <p:cNvGrpSpPr/>
            <p:nvPr userDrawn="1"/>
          </p:nvGrpSpPr>
          <p:grpSpPr>
            <a:xfrm>
              <a:off x="-282026" y="0"/>
              <a:ext cx="12740305" cy="273686"/>
              <a:chOff x="-282026" y="0"/>
              <a:chExt cx="12740305" cy="273686"/>
            </a:xfrm>
          </p:grpSpPr>
          <p:cxnSp>
            <p:nvCxnSpPr>
              <p:cNvPr id="25" name="Straight Connector 24"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p:nvCxnSpPr>
            <p:spPr>
              <a:xfrm flipH="1">
                <a:off x="-282026" y="2736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hidden="1"/>
            <p:cNvGrpSpPr/>
            <p:nvPr userDrawn="1"/>
          </p:nvGrpSpPr>
          <p:grpSpPr>
            <a:xfrm>
              <a:off x="-282026" y="1187453"/>
              <a:ext cx="12740305" cy="442593"/>
              <a:chOff x="-282026" y="1187453"/>
              <a:chExt cx="12740305" cy="442593"/>
            </a:xfrm>
          </p:grpSpPr>
          <p:cxnSp>
            <p:nvCxnSpPr>
              <p:cNvPr id="23" name="Straight Connector 22" hidden="1"/>
              <p:cNvCxnSpPr/>
              <p:nvPr/>
            </p:nvCxnSpPr>
            <p:spPr>
              <a:xfrm flipH="1">
                <a:off x="-282026" y="118745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163004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hidden="1"/>
            <p:cNvGrpSpPr/>
            <p:nvPr userDrawn="1"/>
          </p:nvGrpSpPr>
          <p:grpSpPr>
            <a:xfrm>
              <a:off x="0" y="-714736"/>
              <a:ext cx="551884" cy="8287473"/>
              <a:chOff x="11640116" y="-714736"/>
              <a:chExt cx="551884" cy="8287473"/>
            </a:xfrm>
          </p:grpSpPr>
          <p:cxnSp>
            <p:nvCxnSpPr>
              <p:cNvPr id="21" name="Straight Connector 20"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hidden="1"/>
            <p:cNvGrpSpPr/>
            <p:nvPr userDrawn="1"/>
          </p:nvGrpSpPr>
          <p:grpSpPr>
            <a:xfrm>
              <a:off x="11640116" y="-714736"/>
              <a:ext cx="551884" cy="8287473"/>
              <a:chOff x="11640116" y="-714736"/>
              <a:chExt cx="551884" cy="8287473"/>
            </a:xfrm>
          </p:grpSpPr>
          <p:cxnSp>
            <p:nvCxnSpPr>
              <p:cNvPr id="19" name="Straight Connector 18"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hidden="1"/>
            <p:cNvGrpSpPr/>
            <p:nvPr userDrawn="1"/>
          </p:nvGrpSpPr>
          <p:grpSpPr>
            <a:xfrm>
              <a:off x="-282026" y="6584314"/>
              <a:ext cx="12740305" cy="273686"/>
              <a:chOff x="-282026" y="0"/>
              <a:chExt cx="12740305" cy="273686"/>
            </a:xfrm>
          </p:grpSpPr>
          <p:cxnSp>
            <p:nvCxnSpPr>
              <p:cNvPr id="17" name="Straight Connector 16"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6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hasCustomPrompt="1"/>
          </p:nvPr>
        </p:nvSpPr>
        <p:spPr>
          <a:xfrm>
            <a:off x="530354" y="283464"/>
            <a:ext cx="11109960" cy="365760"/>
          </a:xfrm>
        </p:spPr>
        <p:txBody>
          <a:bodyPr>
            <a:normAutofit/>
          </a:bodyPr>
          <a:lstStyle>
            <a:lvl1pPr>
              <a:defRPr sz="3600">
                <a:solidFill>
                  <a:schemeClr val="tx1"/>
                </a:solidFill>
              </a:defRPr>
            </a:lvl1pPr>
          </a:lstStyle>
          <a:p>
            <a:r>
              <a:rPr lang="en-US" dirty="0"/>
              <a:t>Two content layout</a:t>
            </a:r>
          </a:p>
        </p:txBody>
      </p:sp>
      <p:sp>
        <p:nvSpPr>
          <p:cNvPr id="3" name="Content Placeholder 2"/>
          <p:cNvSpPr>
            <a:spLocks noGrp="1"/>
          </p:cNvSpPr>
          <p:nvPr>
            <p:ph sz="half" idx="1"/>
          </p:nvPr>
        </p:nvSpPr>
        <p:spPr>
          <a:xfrm>
            <a:off x="530354" y="1197864"/>
            <a:ext cx="5458364" cy="5120640"/>
          </a:xfrm>
        </p:spPr>
        <p:txBody>
          <a:bodyPr>
            <a:normAutofit/>
          </a:bodyPr>
          <a:lstStyle>
            <a:lvl1pPr>
              <a:spcBef>
                <a:spcPts val="1000"/>
              </a:spcBef>
              <a:defRPr>
                <a:solidFill>
                  <a:schemeClr val="tx1"/>
                </a:solidFill>
              </a:defRPr>
            </a:lvl1pPr>
            <a:lvl2pPr>
              <a:spcBef>
                <a:spcPts val="500"/>
              </a:spcBef>
              <a:defRPr sz="2400">
                <a:solidFill>
                  <a:schemeClr val="tx1"/>
                </a:solidFill>
              </a:defRPr>
            </a:lvl2pPr>
            <a:lvl3pPr>
              <a:spcBef>
                <a:spcPts val="500"/>
              </a:spcBef>
              <a:defRPr>
                <a:solidFill>
                  <a:schemeClr val="tx1"/>
                </a:solidFill>
              </a:defRPr>
            </a:lvl3pPr>
            <a:lvl4pPr>
              <a:spcBef>
                <a:spcPts val="500"/>
              </a:spcBef>
              <a:defRPr>
                <a:solidFill>
                  <a:schemeClr val="tx1"/>
                </a:solidFill>
              </a:defRPr>
            </a:lvl4pPr>
            <a:lvl5pPr>
              <a:spcBef>
                <a:spcPts val="5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754" y="1197864"/>
            <a:ext cx="5458364" cy="5120640"/>
          </a:xfrm>
        </p:spPr>
        <p:txBody>
          <a:bodyPr>
            <a:normAutofit/>
          </a:bodyPr>
          <a:lstStyle>
            <a:lvl1pPr>
              <a:spcBef>
                <a:spcPts val="500"/>
              </a:spcBef>
              <a:defRPr spc="0">
                <a:solidFill>
                  <a:schemeClr val="tx1"/>
                </a:solidFill>
              </a:defRPr>
            </a:lvl1pPr>
            <a:lvl2pPr>
              <a:spcBef>
                <a:spcPts val="500"/>
              </a:spcBef>
              <a:defRPr sz="2400" spc="0">
                <a:solidFill>
                  <a:schemeClr val="tx1"/>
                </a:solidFill>
              </a:defRPr>
            </a:lvl2pPr>
            <a:lvl3pPr>
              <a:spcBef>
                <a:spcPts val="500"/>
              </a:spcBef>
              <a:defRPr spc="0">
                <a:solidFill>
                  <a:schemeClr val="tx1"/>
                </a:solidFill>
              </a:defRPr>
            </a:lvl3pPr>
            <a:lvl4pPr>
              <a:spcBef>
                <a:spcPts val="500"/>
              </a:spcBef>
              <a:defRPr spc="0">
                <a:solidFill>
                  <a:schemeClr val="tx1"/>
                </a:solidFill>
              </a:defRPr>
            </a:lvl4pPr>
            <a:lvl5pPr>
              <a:spcBef>
                <a:spcPts val="500"/>
              </a:spcBef>
              <a:defRPr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7" name="Group 26" hidden="1"/>
          <p:cNvGrpSpPr/>
          <p:nvPr userDrawn="1">
            <p:custDataLst>
              <p:tags r:id="rId2"/>
            </p:custDataLst>
          </p:nvPr>
        </p:nvGrpSpPr>
        <p:grpSpPr>
          <a:xfrm>
            <a:off x="-282025" y="-714736"/>
            <a:ext cx="12740305" cy="8287473"/>
            <a:chOff x="-282027" y="-714736"/>
            <a:chExt cx="12740305" cy="8287473"/>
          </a:xfrm>
        </p:grpSpPr>
        <p:cxnSp>
          <p:nvCxnSpPr>
            <p:cNvPr id="28" name="Straight Connector 27" hidden="1"/>
            <p:cNvCxnSpPr/>
            <p:nvPr/>
          </p:nvCxnSpPr>
          <p:spPr>
            <a:xfrm>
              <a:off x="331213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p:cNvCxnSpPr/>
            <p:nvPr/>
          </p:nvCxnSpPr>
          <p:spPr>
            <a:xfrm>
              <a:off x="886412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hidden="1"/>
            <p:cNvGrpSpPr/>
            <p:nvPr userDrawn="1"/>
          </p:nvGrpSpPr>
          <p:grpSpPr>
            <a:xfrm>
              <a:off x="11640116" y="-714736"/>
              <a:ext cx="551884" cy="8287473"/>
              <a:chOff x="11640116" y="-714736"/>
              <a:chExt cx="551884" cy="8287473"/>
            </a:xfrm>
          </p:grpSpPr>
          <p:cxnSp>
            <p:nvCxnSpPr>
              <p:cNvPr id="45" name="Straight Connector 44"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hidden="1"/>
            <p:cNvGrpSpPr/>
            <p:nvPr userDrawn="1"/>
          </p:nvGrpSpPr>
          <p:grpSpPr>
            <a:xfrm>
              <a:off x="-282027" y="-714736"/>
              <a:ext cx="12740305" cy="8287473"/>
              <a:chOff x="-282026" y="-714736"/>
              <a:chExt cx="12740305" cy="8287473"/>
            </a:xfrm>
          </p:grpSpPr>
          <p:grpSp>
            <p:nvGrpSpPr>
              <p:cNvPr id="33" name="Group 32" hidden="1"/>
              <p:cNvGrpSpPr/>
              <p:nvPr userDrawn="1"/>
            </p:nvGrpSpPr>
            <p:grpSpPr>
              <a:xfrm>
                <a:off x="-282026" y="0"/>
                <a:ext cx="12740305" cy="246887"/>
                <a:chOff x="-282026" y="0"/>
                <a:chExt cx="12740305" cy="246887"/>
              </a:xfrm>
            </p:grpSpPr>
            <p:cxnSp>
              <p:nvCxnSpPr>
                <p:cNvPr id="43" name="Straight Connector 42"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hidden="1"/>
                <p:cNvCxnSpPr/>
                <p:nvPr/>
              </p:nvCxnSpPr>
              <p:spPr>
                <a:xfrm flipH="1">
                  <a:off x="-282026" y="246887"/>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hidden="1"/>
              <p:cNvGrpSpPr/>
              <p:nvPr userDrawn="1"/>
            </p:nvGrpSpPr>
            <p:grpSpPr>
              <a:xfrm>
                <a:off x="-282026" y="1280053"/>
                <a:ext cx="12740305" cy="442593"/>
                <a:chOff x="-282026" y="1280053"/>
                <a:chExt cx="12740305" cy="442593"/>
              </a:xfrm>
            </p:grpSpPr>
            <p:cxnSp>
              <p:nvCxnSpPr>
                <p:cNvPr id="41" name="Straight Connector 40" hidden="1"/>
                <p:cNvCxnSpPr/>
                <p:nvPr/>
              </p:nvCxnSpPr>
              <p:spPr>
                <a:xfrm flipH="1">
                  <a:off x="-282026" y="128005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hidden="1"/>
                <p:cNvCxnSpPr/>
                <p:nvPr/>
              </p:nvCxnSpPr>
              <p:spPr>
                <a:xfrm flipH="1">
                  <a:off x="-282026" y="172264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hidden="1"/>
              <p:cNvGrpSpPr/>
              <p:nvPr userDrawn="1"/>
            </p:nvGrpSpPr>
            <p:grpSpPr>
              <a:xfrm>
                <a:off x="0" y="-714736"/>
                <a:ext cx="551884" cy="8287473"/>
                <a:chOff x="11640116" y="-714736"/>
                <a:chExt cx="551884" cy="8287473"/>
              </a:xfrm>
            </p:grpSpPr>
            <p:cxnSp>
              <p:nvCxnSpPr>
                <p:cNvPr id="39" name="Straight Connector 38"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hidden="1"/>
              <p:cNvGrpSpPr/>
              <p:nvPr userDrawn="1"/>
            </p:nvGrpSpPr>
            <p:grpSpPr>
              <a:xfrm>
                <a:off x="-282026" y="6584314"/>
                <a:ext cx="12740305" cy="273686"/>
                <a:chOff x="-282026" y="0"/>
                <a:chExt cx="12740305" cy="273686"/>
              </a:xfrm>
            </p:grpSpPr>
            <p:cxnSp>
              <p:nvCxnSpPr>
                <p:cNvPr id="37" name="Straight Connector 36"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hidden="1"/>
                <p:cNvCxnSpPr/>
                <p:nvPr/>
              </p:nvCxnSpPr>
              <p:spPr>
                <a:xfrm flipH="1">
                  <a:off x="-282026" y="2736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47"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pPr>
                <a:defRPr/>
              </a:pPr>
              <a:t>‹#›</a:t>
            </a:fld>
            <a:endParaRPr lang="en-US" dirty="0"/>
          </a:p>
        </p:txBody>
      </p:sp>
    </p:spTree>
    <p:extLst>
      <p:ext uri="{BB962C8B-B14F-4D97-AF65-F5344CB8AC3E}">
        <p14:creationId xmlns:p14="http://schemas.microsoft.com/office/powerpoint/2010/main" val="1221701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YMC17 - Title Slide">
    <p:bg>
      <p:bgPr>
        <a:solidFill>
          <a:srgbClr val="19233C"/>
        </a:solidFill>
        <a:effectLst/>
      </p:bgPr>
    </p:bg>
    <p:spTree>
      <p:nvGrpSpPr>
        <p:cNvPr id="1" name=""/>
        <p:cNvGrpSpPr/>
        <p:nvPr/>
      </p:nvGrpSpPr>
      <p:grpSpPr>
        <a:xfrm>
          <a:off x="0" y="0"/>
          <a:ext cx="0" cy="0"/>
          <a:chOff x="0" y="0"/>
          <a:chExt cx="0" cy="0"/>
        </a:xfrm>
      </p:grpSpPr>
      <p:pic>
        <p:nvPicPr>
          <p:cNvPr id="6" name="Picture 7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80" hidden="1"/>
          <p:cNvGrpSpPr>
            <a:grpSpLocks/>
          </p:cNvGrpSpPr>
          <p:nvPr>
            <p:custDataLst>
              <p:tags r:id="rId1"/>
            </p:custDataLst>
          </p:nvPr>
        </p:nvGrpSpPr>
        <p:grpSpPr bwMode="auto">
          <a:xfrm>
            <a:off x="-282572"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5"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6" hidden="1"/>
            <p:cNvGrpSpPr>
              <a:grpSpLocks/>
            </p:cNvGrpSpPr>
            <p:nvPr userDrawn="1"/>
          </p:nvGrpSpPr>
          <p:grpSpPr bwMode="auto">
            <a:xfrm>
              <a:off x="-282027" y="-714736"/>
              <a:ext cx="12740305" cy="8287473"/>
              <a:chOff x="-282026" y="-714736"/>
              <a:chExt cx="12740305" cy="8287473"/>
            </a:xfrm>
          </p:grpSpPr>
          <p:grpSp>
            <p:nvGrpSpPr>
              <p:cNvPr id="13" name="Group 87"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8"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9"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90"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7" name="Group 101"/>
          <p:cNvGrpSpPr>
            <a:grpSpLocks/>
          </p:cNvGrpSpPr>
          <p:nvPr/>
        </p:nvGrpSpPr>
        <p:grpSpPr bwMode="auto">
          <a:xfrm>
            <a:off x="503238" y="377831"/>
            <a:ext cx="2735262" cy="727075"/>
            <a:chOff x="590710" y="3178038"/>
            <a:chExt cx="13400723" cy="3557588"/>
          </a:xfrm>
        </p:grpSpPr>
        <p:sp>
          <p:nvSpPr>
            <p:cNvPr id="28" name="Freeform 5"/>
            <p:cNvSpPr>
              <a:spLocks/>
            </p:cNvSpPr>
            <p:nvPr userDrawn="1"/>
          </p:nvSpPr>
          <p:spPr bwMode="auto">
            <a:xfrm>
              <a:off x="3908984" y="4342630"/>
              <a:ext cx="1196488" cy="1722950"/>
            </a:xfrm>
            <a:custGeom>
              <a:avLst/>
              <a:gdLst>
                <a:gd name="T0" fmla="*/ 613326 w 119"/>
                <a:gd name="T1" fmla="*/ 1722950 h 171"/>
                <a:gd name="T2" fmla="*/ 10055 w 119"/>
                <a:gd name="T3" fmla="*/ 1541587 h 171"/>
                <a:gd name="T4" fmla="*/ 0 w 119"/>
                <a:gd name="T5" fmla="*/ 1531511 h 171"/>
                <a:gd name="T6" fmla="*/ 10055 w 119"/>
                <a:gd name="T7" fmla="*/ 1521435 h 171"/>
                <a:gd name="T8" fmla="*/ 140763 w 119"/>
                <a:gd name="T9" fmla="*/ 1319921 h 171"/>
                <a:gd name="T10" fmla="*/ 140763 w 119"/>
                <a:gd name="T11" fmla="*/ 1309845 h 171"/>
                <a:gd name="T12" fmla="*/ 150818 w 119"/>
                <a:gd name="T13" fmla="*/ 1309845 h 171"/>
                <a:gd name="T14" fmla="*/ 603271 w 119"/>
                <a:gd name="T15" fmla="*/ 1460981 h 171"/>
                <a:gd name="T16" fmla="*/ 894852 w 119"/>
                <a:gd name="T17" fmla="*/ 1239315 h 171"/>
                <a:gd name="T18" fmla="*/ 542944 w 119"/>
                <a:gd name="T19" fmla="*/ 967270 h 171"/>
                <a:gd name="T20" fmla="*/ 522835 w 119"/>
                <a:gd name="T21" fmla="*/ 957194 h 171"/>
                <a:gd name="T22" fmla="*/ 80436 w 119"/>
                <a:gd name="T23" fmla="*/ 453408 h 171"/>
                <a:gd name="T24" fmla="*/ 623380 w 119"/>
                <a:gd name="T25" fmla="*/ 0 h 171"/>
                <a:gd name="T26" fmla="*/ 1095943 w 119"/>
                <a:gd name="T27" fmla="*/ 110833 h 171"/>
                <a:gd name="T28" fmla="*/ 1105997 w 119"/>
                <a:gd name="T29" fmla="*/ 110833 h 171"/>
                <a:gd name="T30" fmla="*/ 1105997 w 119"/>
                <a:gd name="T31" fmla="*/ 120909 h 171"/>
                <a:gd name="T32" fmla="*/ 1005452 w 119"/>
                <a:gd name="T33" fmla="*/ 342575 h 171"/>
                <a:gd name="T34" fmla="*/ 995398 w 119"/>
                <a:gd name="T35" fmla="*/ 352651 h 171"/>
                <a:gd name="T36" fmla="*/ 985343 w 119"/>
                <a:gd name="T37" fmla="*/ 342575 h 171"/>
                <a:gd name="T38" fmla="*/ 623380 w 119"/>
                <a:gd name="T39" fmla="*/ 261969 h 171"/>
                <a:gd name="T40" fmla="*/ 372017 w 119"/>
                <a:gd name="T41" fmla="*/ 443332 h 171"/>
                <a:gd name="T42" fmla="*/ 703816 w 119"/>
                <a:gd name="T43" fmla="*/ 705301 h 171"/>
                <a:gd name="T44" fmla="*/ 1196488 w 119"/>
                <a:gd name="T45" fmla="*/ 1239315 h 171"/>
                <a:gd name="T46" fmla="*/ 613326 w 119"/>
                <a:gd name="T47" fmla="*/ 172295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9" name="Freeform 6"/>
            <p:cNvSpPr>
              <a:spLocks/>
            </p:cNvSpPr>
            <p:nvPr userDrawn="1"/>
          </p:nvSpPr>
          <p:spPr bwMode="auto">
            <a:xfrm>
              <a:off x="5105482" y="4821227"/>
              <a:ext cx="1100769" cy="1675095"/>
            </a:xfrm>
            <a:custGeom>
              <a:avLst/>
              <a:gdLst>
                <a:gd name="T0" fmla="*/ 230161 w 110"/>
                <a:gd name="T1" fmla="*/ 1675095 h 166"/>
                <a:gd name="T2" fmla="*/ 60042 w 110"/>
                <a:gd name="T3" fmla="*/ 1654913 h 166"/>
                <a:gd name="T4" fmla="*/ 40028 w 110"/>
                <a:gd name="T5" fmla="*/ 1644822 h 166"/>
                <a:gd name="T6" fmla="*/ 50035 w 110"/>
                <a:gd name="T7" fmla="*/ 1634731 h 166"/>
                <a:gd name="T8" fmla="*/ 80056 w 110"/>
                <a:gd name="T9" fmla="*/ 1432913 h 166"/>
                <a:gd name="T10" fmla="*/ 80056 w 110"/>
                <a:gd name="T11" fmla="*/ 1422822 h 166"/>
                <a:gd name="T12" fmla="*/ 90063 w 110"/>
                <a:gd name="T13" fmla="*/ 1422822 h 166"/>
                <a:gd name="T14" fmla="*/ 110077 w 110"/>
                <a:gd name="T15" fmla="*/ 1422822 h 166"/>
                <a:gd name="T16" fmla="*/ 200140 w 110"/>
                <a:gd name="T17" fmla="*/ 1432913 h 166"/>
                <a:gd name="T18" fmla="*/ 440308 w 110"/>
                <a:gd name="T19" fmla="*/ 1291640 h 166"/>
                <a:gd name="T20" fmla="*/ 10007 w 110"/>
                <a:gd name="T21" fmla="*/ 20182 h 166"/>
                <a:gd name="T22" fmla="*/ 0 w 110"/>
                <a:gd name="T23" fmla="*/ 0 h 166"/>
                <a:gd name="T24" fmla="*/ 20014 w 110"/>
                <a:gd name="T25" fmla="*/ 0 h 166"/>
                <a:gd name="T26" fmla="*/ 310217 w 110"/>
                <a:gd name="T27" fmla="*/ 0 h 166"/>
                <a:gd name="T28" fmla="*/ 320224 w 110"/>
                <a:gd name="T29" fmla="*/ 0 h 166"/>
                <a:gd name="T30" fmla="*/ 320224 w 110"/>
                <a:gd name="T31" fmla="*/ 10091 h 166"/>
                <a:gd name="T32" fmla="*/ 570398 w 110"/>
                <a:gd name="T33" fmla="*/ 908184 h 166"/>
                <a:gd name="T34" fmla="*/ 790552 w 110"/>
                <a:gd name="T35" fmla="*/ 10091 h 166"/>
                <a:gd name="T36" fmla="*/ 800559 w 110"/>
                <a:gd name="T37" fmla="*/ 0 h 166"/>
                <a:gd name="T38" fmla="*/ 810566 w 110"/>
                <a:gd name="T39" fmla="*/ 0 h 166"/>
                <a:gd name="T40" fmla="*/ 1080755 w 110"/>
                <a:gd name="T41" fmla="*/ 0 h 166"/>
                <a:gd name="T42" fmla="*/ 1100769 w 110"/>
                <a:gd name="T43" fmla="*/ 0 h 166"/>
                <a:gd name="T44" fmla="*/ 1090762 w 110"/>
                <a:gd name="T45" fmla="*/ 20182 h 166"/>
                <a:gd name="T46" fmla="*/ 710496 w 110"/>
                <a:gd name="T47" fmla="*/ 1281549 h 166"/>
                <a:gd name="T48" fmla="*/ 230161 w 110"/>
                <a:gd name="T49" fmla="*/ 1675095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0" name="Freeform 7"/>
            <p:cNvSpPr>
              <a:spLocks/>
            </p:cNvSpPr>
            <p:nvPr userDrawn="1"/>
          </p:nvSpPr>
          <p:spPr bwMode="auto">
            <a:xfrm>
              <a:off x="6317929" y="4805279"/>
              <a:ext cx="1643179" cy="1244353"/>
            </a:xfrm>
            <a:custGeom>
              <a:avLst/>
              <a:gdLst>
                <a:gd name="T0" fmla="*/ 1643179 w 164"/>
                <a:gd name="T1" fmla="*/ 1244353 h 124"/>
                <a:gd name="T2" fmla="*/ 1633160 w 164"/>
                <a:gd name="T3" fmla="*/ 1244353 h 124"/>
                <a:gd name="T4" fmla="*/ 1352617 w 164"/>
                <a:gd name="T5" fmla="*/ 1244353 h 124"/>
                <a:gd name="T6" fmla="*/ 1342597 w 164"/>
                <a:gd name="T7" fmla="*/ 1244353 h 124"/>
                <a:gd name="T8" fmla="*/ 1342597 w 164"/>
                <a:gd name="T9" fmla="*/ 1234318 h 124"/>
                <a:gd name="T10" fmla="*/ 1342597 w 164"/>
                <a:gd name="T11" fmla="*/ 431510 h 124"/>
                <a:gd name="T12" fmla="*/ 1212345 w 164"/>
                <a:gd name="T13" fmla="*/ 260913 h 124"/>
                <a:gd name="T14" fmla="*/ 981900 w 164"/>
                <a:gd name="T15" fmla="*/ 381334 h 124"/>
                <a:gd name="T16" fmla="*/ 981900 w 164"/>
                <a:gd name="T17" fmla="*/ 1234318 h 124"/>
                <a:gd name="T18" fmla="*/ 981900 w 164"/>
                <a:gd name="T19" fmla="*/ 1244353 h 124"/>
                <a:gd name="T20" fmla="*/ 961861 w 164"/>
                <a:gd name="T21" fmla="*/ 1244353 h 124"/>
                <a:gd name="T22" fmla="*/ 681318 w 164"/>
                <a:gd name="T23" fmla="*/ 1244353 h 124"/>
                <a:gd name="T24" fmla="*/ 671299 w 164"/>
                <a:gd name="T25" fmla="*/ 1244353 h 124"/>
                <a:gd name="T26" fmla="*/ 671299 w 164"/>
                <a:gd name="T27" fmla="*/ 1234318 h 124"/>
                <a:gd name="T28" fmla="*/ 671299 w 164"/>
                <a:gd name="T29" fmla="*/ 431510 h 124"/>
                <a:gd name="T30" fmla="*/ 551066 w 164"/>
                <a:gd name="T31" fmla="*/ 260913 h 124"/>
                <a:gd name="T32" fmla="*/ 310601 w 164"/>
                <a:gd name="T33" fmla="*/ 381334 h 124"/>
                <a:gd name="T34" fmla="*/ 310601 w 164"/>
                <a:gd name="T35" fmla="*/ 1234318 h 124"/>
                <a:gd name="T36" fmla="*/ 310601 w 164"/>
                <a:gd name="T37" fmla="*/ 1244353 h 124"/>
                <a:gd name="T38" fmla="*/ 300582 w 164"/>
                <a:gd name="T39" fmla="*/ 1244353 h 124"/>
                <a:gd name="T40" fmla="*/ 20039 w 164"/>
                <a:gd name="T41" fmla="*/ 1244353 h 124"/>
                <a:gd name="T42" fmla="*/ 0 w 164"/>
                <a:gd name="T43" fmla="*/ 1244353 h 124"/>
                <a:gd name="T44" fmla="*/ 0 w 164"/>
                <a:gd name="T45" fmla="*/ 1234318 h 124"/>
                <a:gd name="T46" fmla="*/ 0 w 164"/>
                <a:gd name="T47" fmla="*/ 40140 h 124"/>
                <a:gd name="T48" fmla="*/ 0 w 164"/>
                <a:gd name="T49" fmla="*/ 20070 h 124"/>
                <a:gd name="T50" fmla="*/ 20039 w 164"/>
                <a:gd name="T51" fmla="*/ 20070 h 124"/>
                <a:gd name="T52" fmla="*/ 190368 w 164"/>
                <a:gd name="T53" fmla="*/ 20070 h 124"/>
                <a:gd name="T54" fmla="*/ 200388 w 164"/>
                <a:gd name="T55" fmla="*/ 20070 h 124"/>
                <a:gd name="T56" fmla="*/ 200388 w 164"/>
                <a:gd name="T57" fmla="*/ 30105 h 124"/>
                <a:gd name="T58" fmla="*/ 250485 w 164"/>
                <a:gd name="T59" fmla="*/ 200702 h 124"/>
                <a:gd name="T60" fmla="*/ 651260 w 164"/>
                <a:gd name="T61" fmla="*/ 0 h 124"/>
                <a:gd name="T62" fmla="*/ 931803 w 164"/>
                <a:gd name="T63" fmla="*/ 180632 h 124"/>
                <a:gd name="T64" fmla="*/ 1312539 w 164"/>
                <a:gd name="T65" fmla="*/ 0 h 124"/>
                <a:gd name="T66" fmla="*/ 1643179 w 164"/>
                <a:gd name="T67" fmla="*/ 431510 h 124"/>
                <a:gd name="T68" fmla="*/ 1643179 w 164"/>
                <a:gd name="T69" fmla="*/ 1234318 h 124"/>
                <a:gd name="T70" fmla="*/ 1643179 w 164"/>
                <a:gd name="T71" fmla="*/ 1244353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1" name="Freeform 8"/>
            <p:cNvSpPr>
              <a:spLocks noEditPoints="1"/>
            </p:cNvSpPr>
            <p:nvPr userDrawn="1"/>
          </p:nvSpPr>
          <p:spPr bwMode="auto">
            <a:xfrm>
              <a:off x="8120640" y="4805279"/>
              <a:ext cx="973143" cy="1260311"/>
            </a:xfrm>
            <a:custGeom>
              <a:avLst/>
              <a:gdLst>
                <a:gd name="T0" fmla="*/ 377341 w 98"/>
                <a:gd name="T1" fmla="*/ 1260311 h 126"/>
                <a:gd name="T2" fmla="*/ 0 w 98"/>
                <a:gd name="T3" fmla="*/ 910225 h 126"/>
                <a:gd name="T4" fmla="*/ 148950 w 98"/>
                <a:gd name="T5" fmla="*/ 620153 h 126"/>
                <a:gd name="T6" fmla="*/ 675242 w 98"/>
                <a:gd name="T7" fmla="*/ 460114 h 126"/>
                <a:gd name="T8" fmla="*/ 675242 w 98"/>
                <a:gd name="T9" fmla="*/ 430106 h 126"/>
                <a:gd name="T10" fmla="*/ 496502 w 98"/>
                <a:gd name="T11" fmla="*/ 250062 h 126"/>
                <a:gd name="T12" fmla="*/ 168811 w 98"/>
                <a:gd name="T13" fmla="*/ 340084 h 126"/>
                <a:gd name="T14" fmla="*/ 158880 w 98"/>
                <a:gd name="T15" fmla="*/ 350086 h 126"/>
                <a:gd name="T16" fmla="*/ 148950 w 98"/>
                <a:gd name="T17" fmla="*/ 340084 h 126"/>
                <a:gd name="T18" fmla="*/ 49650 w 98"/>
                <a:gd name="T19" fmla="*/ 150037 h 126"/>
                <a:gd name="T20" fmla="*/ 49650 w 98"/>
                <a:gd name="T21" fmla="*/ 140035 h 126"/>
                <a:gd name="T22" fmla="*/ 59580 w 98"/>
                <a:gd name="T23" fmla="*/ 140035 h 126"/>
                <a:gd name="T24" fmla="*/ 516362 w 98"/>
                <a:gd name="T25" fmla="*/ 0 h 126"/>
                <a:gd name="T26" fmla="*/ 973143 w 98"/>
                <a:gd name="T27" fmla="*/ 450111 h 126"/>
                <a:gd name="T28" fmla="*/ 973143 w 98"/>
                <a:gd name="T29" fmla="*/ 1230304 h 126"/>
                <a:gd name="T30" fmla="*/ 973143 w 98"/>
                <a:gd name="T31" fmla="*/ 1240306 h 126"/>
                <a:gd name="T32" fmla="*/ 963213 w 98"/>
                <a:gd name="T33" fmla="*/ 1240306 h 126"/>
                <a:gd name="T34" fmla="*/ 794402 w 98"/>
                <a:gd name="T35" fmla="*/ 1240306 h 126"/>
                <a:gd name="T36" fmla="*/ 784472 w 98"/>
                <a:gd name="T37" fmla="*/ 1240306 h 126"/>
                <a:gd name="T38" fmla="*/ 784472 w 98"/>
                <a:gd name="T39" fmla="*/ 1230304 h 126"/>
                <a:gd name="T40" fmla="*/ 734822 w 98"/>
                <a:gd name="T41" fmla="*/ 1120276 h 126"/>
                <a:gd name="T42" fmla="*/ 377341 w 98"/>
                <a:gd name="T43" fmla="*/ 1260311 h 126"/>
                <a:gd name="T44" fmla="*/ 675242 w 98"/>
                <a:gd name="T45" fmla="*/ 670165 h 126"/>
                <a:gd name="T46" fmla="*/ 337621 w 98"/>
                <a:gd name="T47" fmla="*/ 790195 h 126"/>
                <a:gd name="T48" fmla="*/ 307831 w 98"/>
                <a:gd name="T49" fmla="*/ 890220 h 126"/>
                <a:gd name="T50" fmla="*/ 446851 w 98"/>
                <a:gd name="T51" fmla="*/ 1030254 h 126"/>
                <a:gd name="T52" fmla="*/ 675242 w 98"/>
                <a:gd name="T53" fmla="*/ 940232 h 126"/>
                <a:gd name="T54" fmla="*/ 675242 w 98"/>
                <a:gd name="T55" fmla="*/ 670165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2" name="Freeform 9"/>
            <p:cNvSpPr>
              <a:spLocks/>
            </p:cNvSpPr>
            <p:nvPr userDrawn="1"/>
          </p:nvSpPr>
          <p:spPr bwMode="auto">
            <a:xfrm>
              <a:off x="9364993" y="4805279"/>
              <a:ext cx="1005049" cy="1244353"/>
            </a:xfrm>
            <a:custGeom>
              <a:avLst/>
              <a:gdLst>
                <a:gd name="T0" fmla="*/ 1005049 w 101"/>
                <a:gd name="T1" fmla="*/ 1244353 h 124"/>
                <a:gd name="T2" fmla="*/ 985147 w 101"/>
                <a:gd name="T3" fmla="*/ 1244353 h 124"/>
                <a:gd name="T4" fmla="*/ 706520 w 101"/>
                <a:gd name="T5" fmla="*/ 1244353 h 124"/>
                <a:gd name="T6" fmla="*/ 696569 w 101"/>
                <a:gd name="T7" fmla="*/ 1244353 h 124"/>
                <a:gd name="T8" fmla="*/ 696569 w 101"/>
                <a:gd name="T9" fmla="*/ 1234318 h 124"/>
                <a:gd name="T10" fmla="*/ 696569 w 101"/>
                <a:gd name="T11" fmla="*/ 431510 h 124"/>
                <a:gd name="T12" fmla="*/ 557255 w 101"/>
                <a:gd name="T13" fmla="*/ 260913 h 124"/>
                <a:gd name="T14" fmla="*/ 308480 w 101"/>
                <a:gd name="T15" fmla="*/ 391369 h 124"/>
                <a:gd name="T16" fmla="*/ 308480 w 101"/>
                <a:gd name="T17" fmla="*/ 1234318 h 124"/>
                <a:gd name="T18" fmla="*/ 308480 w 101"/>
                <a:gd name="T19" fmla="*/ 1244353 h 124"/>
                <a:gd name="T20" fmla="*/ 298529 w 101"/>
                <a:gd name="T21" fmla="*/ 1244353 h 124"/>
                <a:gd name="T22" fmla="*/ 19902 w 101"/>
                <a:gd name="T23" fmla="*/ 1244353 h 124"/>
                <a:gd name="T24" fmla="*/ 0 w 101"/>
                <a:gd name="T25" fmla="*/ 1244353 h 124"/>
                <a:gd name="T26" fmla="*/ 0 w 101"/>
                <a:gd name="T27" fmla="*/ 1234318 h 124"/>
                <a:gd name="T28" fmla="*/ 0 w 101"/>
                <a:gd name="T29" fmla="*/ 40140 h 124"/>
                <a:gd name="T30" fmla="*/ 0 w 101"/>
                <a:gd name="T31" fmla="*/ 20070 h 124"/>
                <a:gd name="T32" fmla="*/ 19902 w 101"/>
                <a:gd name="T33" fmla="*/ 20070 h 124"/>
                <a:gd name="T34" fmla="*/ 189069 w 101"/>
                <a:gd name="T35" fmla="*/ 20070 h 124"/>
                <a:gd name="T36" fmla="*/ 199020 w 101"/>
                <a:gd name="T37" fmla="*/ 20070 h 124"/>
                <a:gd name="T38" fmla="*/ 199020 w 101"/>
                <a:gd name="T39" fmla="*/ 30105 h 124"/>
                <a:gd name="T40" fmla="*/ 248775 w 101"/>
                <a:gd name="T41" fmla="*/ 200702 h 124"/>
                <a:gd name="T42" fmla="*/ 656765 w 101"/>
                <a:gd name="T43" fmla="*/ 0 h 124"/>
                <a:gd name="T44" fmla="*/ 1005049 w 101"/>
                <a:gd name="T45" fmla="*/ 431510 h 124"/>
                <a:gd name="T46" fmla="*/ 1005049 w 101"/>
                <a:gd name="T47" fmla="*/ 1234318 h 124"/>
                <a:gd name="T48" fmla="*/ 1005049 w 101"/>
                <a:gd name="T49" fmla="*/ 1244353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3" name="Freeform 10"/>
            <p:cNvSpPr>
              <a:spLocks/>
            </p:cNvSpPr>
            <p:nvPr userDrawn="1"/>
          </p:nvSpPr>
          <p:spPr bwMode="auto">
            <a:xfrm>
              <a:off x="10481720" y="4470256"/>
              <a:ext cx="781704" cy="1595324"/>
            </a:xfrm>
            <a:custGeom>
              <a:avLst/>
              <a:gdLst>
                <a:gd name="T0" fmla="*/ 541180 w 78"/>
                <a:gd name="T1" fmla="*/ 1595324 h 158"/>
                <a:gd name="T2" fmla="*/ 180393 w 78"/>
                <a:gd name="T3" fmla="*/ 1231832 h 158"/>
                <a:gd name="T4" fmla="*/ 180393 w 78"/>
                <a:gd name="T5" fmla="*/ 565431 h 158"/>
                <a:gd name="T6" fmla="*/ 20044 w 78"/>
                <a:gd name="T7" fmla="*/ 565431 h 158"/>
                <a:gd name="T8" fmla="*/ 0 w 78"/>
                <a:gd name="T9" fmla="*/ 565431 h 158"/>
                <a:gd name="T10" fmla="*/ 0 w 78"/>
                <a:gd name="T11" fmla="*/ 555334 h 158"/>
                <a:gd name="T12" fmla="*/ 0 w 78"/>
                <a:gd name="T13" fmla="*/ 363492 h 158"/>
                <a:gd name="T14" fmla="*/ 0 w 78"/>
                <a:gd name="T15" fmla="*/ 343298 h 158"/>
                <a:gd name="T16" fmla="*/ 20044 w 78"/>
                <a:gd name="T17" fmla="*/ 343298 h 158"/>
                <a:gd name="T18" fmla="*/ 190415 w 78"/>
                <a:gd name="T19" fmla="*/ 343298 h 158"/>
                <a:gd name="T20" fmla="*/ 240524 w 78"/>
                <a:gd name="T21" fmla="*/ 10097 h 158"/>
                <a:gd name="T22" fmla="*/ 240524 w 78"/>
                <a:gd name="T23" fmla="*/ 0 h 158"/>
                <a:gd name="T24" fmla="*/ 250546 w 78"/>
                <a:gd name="T25" fmla="*/ 0 h 158"/>
                <a:gd name="T26" fmla="*/ 471027 w 78"/>
                <a:gd name="T27" fmla="*/ 0 h 158"/>
                <a:gd name="T28" fmla="*/ 491070 w 78"/>
                <a:gd name="T29" fmla="*/ 0 h 158"/>
                <a:gd name="T30" fmla="*/ 491070 w 78"/>
                <a:gd name="T31" fmla="*/ 10097 h 158"/>
                <a:gd name="T32" fmla="*/ 491070 w 78"/>
                <a:gd name="T33" fmla="*/ 343298 h 158"/>
                <a:gd name="T34" fmla="*/ 731595 w 78"/>
                <a:gd name="T35" fmla="*/ 343298 h 158"/>
                <a:gd name="T36" fmla="*/ 741617 w 78"/>
                <a:gd name="T37" fmla="*/ 343298 h 158"/>
                <a:gd name="T38" fmla="*/ 741617 w 78"/>
                <a:gd name="T39" fmla="*/ 363492 h 158"/>
                <a:gd name="T40" fmla="*/ 741617 w 78"/>
                <a:gd name="T41" fmla="*/ 555334 h 158"/>
                <a:gd name="T42" fmla="*/ 741617 w 78"/>
                <a:gd name="T43" fmla="*/ 565431 h 158"/>
                <a:gd name="T44" fmla="*/ 731595 w 78"/>
                <a:gd name="T45" fmla="*/ 565431 h 158"/>
                <a:gd name="T46" fmla="*/ 491070 w 78"/>
                <a:gd name="T47" fmla="*/ 565431 h 158"/>
                <a:gd name="T48" fmla="*/ 491070 w 78"/>
                <a:gd name="T49" fmla="*/ 1211638 h 158"/>
                <a:gd name="T50" fmla="*/ 611333 w 78"/>
                <a:gd name="T51" fmla="*/ 1352996 h 158"/>
                <a:gd name="T52" fmla="*/ 731595 w 78"/>
                <a:gd name="T53" fmla="*/ 1332802 h 158"/>
                <a:gd name="T54" fmla="*/ 741617 w 78"/>
                <a:gd name="T55" fmla="*/ 1332802 h 158"/>
                <a:gd name="T56" fmla="*/ 751638 w 78"/>
                <a:gd name="T57" fmla="*/ 1342899 h 158"/>
                <a:gd name="T58" fmla="*/ 781704 w 78"/>
                <a:gd name="T59" fmla="*/ 1544839 h 158"/>
                <a:gd name="T60" fmla="*/ 781704 w 78"/>
                <a:gd name="T61" fmla="*/ 1554936 h 158"/>
                <a:gd name="T62" fmla="*/ 771682 w 78"/>
                <a:gd name="T63" fmla="*/ 1554936 h 158"/>
                <a:gd name="T64" fmla="*/ 541180 w 78"/>
                <a:gd name="T65" fmla="*/ 1595324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4" name="Freeform 11"/>
            <p:cNvSpPr>
              <a:spLocks noEditPoints="1"/>
            </p:cNvSpPr>
            <p:nvPr userDrawn="1"/>
          </p:nvSpPr>
          <p:spPr bwMode="auto">
            <a:xfrm>
              <a:off x="11311288" y="4805279"/>
              <a:ext cx="1052914" cy="1260311"/>
            </a:xfrm>
            <a:custGeom>
              <a:avLst/>
              <a:gdLst>
                <a:gd name="T0" fmla="*/ 551526 w 105"/>
                <a:gd name="T1" fmla="*/ 1260311 h 126"/>
                <a:gd name="T2" fmla="*/ 0 w 105"/>
                <a:gd name="T3" fmla="*/ 640158 h 126"/>
                <a:gd name="T4" fmla="*/ 531471 w 105"/>
                <a:gd name="T5" fmla="*/ 0 h 126"/>
                <a:gd name="T6" fmla="*/ 1052914 w 105"/>
                <a:gd name="T7" fmla="*/ 640158 h 126"/>
                <a:gd name="T8" fmla="*/ 1052914 w 105"/>
                <a:gd name="T9" fmla="*/ 710175 h 126"/>
                <a:gd name="T10" fmla="*/ 1052914 w 105"/>
                <a:gd name="T11" fmla="*/ 730180 h 126"/>
                <a:gd name="T12" fmla="*/ 1042886 w 105"/>
                <a:gd name="T13" fmla="*/ 730180 h 126"/>
                <a:gd name="T14" fmla="*/ 320888 w 105"/>
                <a:gd name="T15" fmla="*/ 730180 h 126"/>
                <a:gd name="T16" fmla="*/ 581610 w 105"/>
                <a:gd name="T17" fmla="*/ 1010249 h 126"/>
                <a:gd name="T18" fmla="*/ 892470 w 105"/>
                <a:gd name="T19" fmla="*/ 910225 h 126"/>
                <a:gd name="T20" fmla="*/ 902498 w 105"/>
                <a:gd name="T21" fmla="*/ 900222 h 126"/>
                <a:gd name="T22" fmla="*/ 902498 w 105"/>
                <a:gd name="T23" fmla="*/ 910225 h 126"/>
                <a:gd name="T24" fmla="*/ 1022831 w 105"/>
                <a:gd name="T25" fmla="*/ 1080267 h 126"/>
                <a:gd name="T26" fmla="*/ 1022831 w 105"/>
                <a:gd name="T27" fmla="*/ 1090269 h 126"/>
                <a:gd name="T28" fmla="*/ 1012803 w 105"/>
                <a:gd name="T29" fmla="*/ 1100272 h 126"/>
                <a:gd name="T30" fmla="*/ 551526 w 105"/>
                <a:gd name="T31" fmla="*/ 1260311 h 126"/>
                <a:gd name="T32" fmla="*/ 320888 w 105"/>
                <a:gd name="T33" fmla="*/ 530131 h 126"/>
                <a:gd name="T34" fmla="*/ 742054 w 105"/>
                <a:gd name="T35" fmla="*/ 530131 h 126"/>
                <a:gd name="T36" fmla="*/ 531471 w 105"/>
                <a:gd name="T37" fmla="*/ 230057 h 126"/>
                <a:gd name="T38" fmla="*/ 320888 w 105"/>
                <a:gd name="T39" fmla="*/ 530131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5" name="Freeform 12"/>
            <p:cNvSpPr>
              <a:spLocks/>
            </p:cNvSpPr>
            <p:nvPr userDrawn="1"/>
          </p:nvSpPr>
          <p:spPr bwMode="auto">
            <a:xfrm>
              <a:off x="12491828" y="4805279"/>
              <a:ext cx="973143" cy="1260311"/>
            </a:xfrm>
            <a:custGeom>
              <a:avLst/>
              <a:gdLst>
                <a:gd name="T0" fmla="*/ 551782 w 97"/>
                <a:gd name="T1" fmla="*/ 1260311 h 126"/>
                <a:gd name="T2" fmla="*/ 0 w 97"/>
                <a:gd name="T3" fmla="*/ 640158 h 126"/>
                <a:gd name="T4" fmla="*/ 551782 w 97"/>
                <a:gd name="T5" fmla="*/ 0 h 126"/>
                <a:gd name="T6" fmla="*/ 943046 w 97"/>
                <a:gd name="T7" fmla="*/ 130032 h 126"/>
                <a:gd name="T8" fmla="*/ 953078 w 97"/>
                <a:gd name="T9" fmla="*/ 140035 h 126"/>
                <a:gd name="T10" fmla="*/ 943046 w 97"/>
                <a:gd name="T11" fmla="*/ 150037 h 126"/>
                <a:gd name="T12" fmla="*/ 812625 w 97"/>
                <a:gd name="T13" fmla="*/ 330081 h 126"/>
                <a:gd name="T14" fmla="*/ 812625 w 97"/>
                <a:gd name="T15" fmla="*/ 340084 h 126"/>
                <a:gd name="T16" fmla="*/ 802592 w 97"/>
                <a:gd name="T17" fmla="*/ 340084 h 126"/>
                <a:gd name="T18" fmla="*/ 551782 w 97"/>
                <a:gd name="T19" fmla="*/ 250062 h 126"/>
                <a:gd name="T20" fmla="*/ 311004 w 97"/>
                <a:gd name="T21" fmla="*/ 640158 h 126"/>
                <a:gd name="T22" fmla="*/ 561815 w 97"/>
                <a:gd name="T23" fmla="*/ 1010249 h 126"/>
                <a:gd name="T24" fmla="*/ 812625 w 97"/>
                <a:gd name="T25" fmla="*/ 910225 h 126"/>
                <a:gd name="T26" fmla="*/ 822657 w 97"/>
                <a:gd name="T27" fmla="*/ 900222 h 126"/>
                <a:gd name="T28" fmla="*/ 832689 w 97"/>
                <a:gd name="T29" fmla="*/ 910225 h 126"/>
                <a:gd name="T30" fmla="*/ 963111 w 97"/>
                <a:gd name="T31" fmla="*/ 1080267 h 126"/>
                <a:gd name="T32" fmla="*/ 973143 w 97"/>
                <a:gd name="T33" fmla="*/ 1090269 h 126"/>
                <a:gd name="T34" fmla="*/ 963111 w 97"/>
                <a:gd name="T35" fmla="*/ 1100272 h 126"/>
                <a:gd name="T36" fmla="*/ 551782 w 97"/>
                <a:gd name="T37" fmla="*/ 1260311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6" name="Freeform 13"/>
            <p:cNvSpPr>
              <a:spLocks noEditPoints="1"/>
            </p:cNvSpPr>
            <p:nvPr userDrawn="1"/>
          </p:nvSpPr>
          <p:spPr bwMode="auto">
            <a:xfrm>
              <a:off x="590710" y="3656645"/>
              <a:ext cx="3063022" cy="3078981"/>
            </a:xfrm>
            <a:custGeom>
              <a:avLst/>
              <a:gdLst>
                <a:gd name="T0" fmla="*/ 1536532 w 305"/>
                <a:gd name="T1" fmla="*/ 3078981 h 305"/>
                <a:gd name="T2" fmla="*/ 0 w 305"/>
                <a:gd name="T3" fmla="*/ 1544538 h 305"/>
                <a:gd name="T4" fmla="*/ 1536532 w 305"/>
                <a:gd name="T5" fmla="*/ 0 h 305"/>
                <a:gd name="T6" fmla="*/ 3063022 w 305"/>
                <a:gd name="T7" fmla="*/ 1544538 h 305"/>
                <a:gd name="T8" fmla="*/ 1536532 w 305"/>
                <a:gd name="T9" fmla="*/ 3078981 h 305"/>
                <a:gd name="T10" fmla="*/ 1536532 w 305"/>
                <a:gd name="T11" fmla="*/ 494656 h 305"/>
                <a:gd name="T12" fmla="*/ 793373 w 305"/>
                <a:gd name="T13" fmla="*/ 797507 h 305"/>
                <a:gd name="T14" fmla="*/ 492092 w 305"/>
                <a:gd name="T15" fmla="*/ 1544538 h 305"/>
                <a:gd name="T16" fmla="*/ 793373 w 305"/>
                <a:gd name="T17" fmla="*/ 2281474 h 305"/>
                <a:gd name="T18" fmla="*/ 1536532 w 305"/>
                <a:gd name="T19" fmla="*/ 2594420 h 305"/>
                <a:gd name="T20" fmla="*/ 2269649 w 305"/>
                <a:gd name="T21" fmla="*/ 2281474 h 305"/>
                <a:gd name="T22" fmla="*/ 2580973 w 305"/>
                <a:gd name="T23" fmla="*/ 1544538 h 305"/>
                <a:gd name="T24" fmla="*/ 2269649 w 305"/>
                <a:gd name="T25" fmla="*/ 797507 h 305"/>
                <a:gd name="T26" fmla="*/ 1536532 w 305"/>
                <a:gd name="T27" fmla="*/ 494656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7" name="Freeform 14"/>
            <p:cNvSpPr>
              <a:spLocks noEditPoints="1"/>
            </p:cNvSpPr>
            <p:nvPr userDrawn="1"/>
          </p:nvSpPr>
          <p:spPr bwMode="auto">
            <a:xfrm>
              <a:off x="13640462" y="5842234"/>
              <a:ext cx="350971" cy="191439"/>
            </a:xfrm>
            <a:custGeom>
              <a:avLst/>
              <a:gdLst>
                <a:gd name="T0" fmla="*/ 47860 w 22"/>
                <a:gd name="T1" fmla="*/ 31907 h 12"/>
                <a:gd name="T2" fmla="*/ 0 w 22"/>
                <a:gd name="T3" fmla="*/ 31907 h 12"/>
                <a:gd name="T4" fmla="*/ 0 w 22"/>
                <a:gd name="T5" fmla="*/ 0 h 12"/>
                <a:gd name="T6" fmla="*/ 127626 w 22"/>
                <a:gd name="T7" fmla="*/ 0 h 12"/>
                <a:gd name="T8" fmla="*/ 127626 w 22"/>
                <a:gd name="T9" fmla="*/ 31907 h 12"/>
                <a:gd name="T10" fmla="*/ 95719 w 22"/>
                <a:gd name="T11" fmla="*/ 31907 h 12"/>
                <a:gd name="T12" fmla="*/ 95719 w 22"/>
                <a:gd name="T13" fmla="*/ 191439 h 12"/>
                <a:gd name="T14" fmla="*/ 47860 w 22"/>
                <a:gd name="T15" fmla="*/ 191439 h 12"/>
                <a:gd name="T16" fmla="*/ 47860 w 22"/>
                <a:gd name="T17" fmla="*/ 31907 h 12"/>
                <a:gd name="T18" fmla="*/ 175486 w 22"/>
                <a:gd name="T19" fmla="*/ 0 h 12"/>
                <a:gd name="T20" fmla="*/ 223345 w 22"/>
                <a:gd name="T21" fmla="*/ 0 h 12"/>
                <a:gd name="T22" fmla="*/ 255252 w 22"/>
                <a:gd name="T23" fmla="*/ 143579 h 12"/>
                <a:gd name="T24" fmla="*/ 303111 w 22"/>
                <a:gd name="T25" fmla="*/ 0 h 12"/>
                <a:gd name="T26" fmla="*/ 350971 w 22"/>
                <a:gd name="T27" fmla="*/ 0 h 12"/>
                <a:gd name="T28" fmla="*/ 350971 w 22"/>
                <a:gd name="T29" fmla="*/ 191439 h 12"/>
                <a:gd name="T30" fmla="*/ 319065 w 22"/>
                <a:gd name="T31" fmla="*/ 191439 h 12"/>
                <a:gd name="T32" fmla="*/ 319065 w 22"/>
                <a:gd name="T33" fmla="*/ 47860 h 12"/>
                <a:gd name="T34" fmla="*/ 287158 w 22"/>
                <a:gd name="T35" fmla="*/ 191439 h 12"/>
                <a:gd name="T36" fmla="*/ 239298 w 22"/>
                <a:gd name="T37" fmla="*/ 191439 h 12"/>
                <a:gd name="T38" fmla="*/ 207392 w 22"/>
                <a:gd name="T39" fmla="*/ 47860 h 12"/>
                <a:gd name="T40" fmla="*/ 207392 w 22"/>
                <a:gd name="T41" fmla="*/ 191439 h 12"/>
                <a:gd name="T42" fmla="*/ 175486 w 22"/>
                <a:gd name="T43" fmla="*/ 191439 h 12"/>
                <a:gd name="T44" fmla="*/ 175486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8"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39"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0"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1" name="Rectangle 18"/>
            <p:cNvSpPr>
              <a:spLocks noChangeArrowheads="1"/>
            </p:cNvSpPr>
            <p:nvPr userDrawn="1"/>
          </p:nvSpPr>
          <p:spPr bwMode="auto">
            <a:xfrm>
              <a:off x="3223000" y="3784271"/>
              <a:ext cx="111668"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2" name="Rectangle 19"/>
            <p:cNvSpPr>
              <a:spLocks noChangeArrowheads="1"/>
            </p:cNvSpPr>
            <p:nvPr userDrawn="1"/>
          </p:nvSpPr>
          <p:spPr bwMode="auto">
            <a:xfrm>
              <a:off x="3558013" y="3656645"/>
              <a:ext cx="127626" cy="12762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3" name="Rectangle 20"/>
            <p:cNvSpPr>
              <a:spLocks noChangeArrowheads="1"/>
            </p:cNvSpPr>
            <p:nvPr userDrawn="1"/>
          </p:nvSpPr>
          <p:spPr bwMode="auto">
            <a:xfrm>
              <a:off x="3111322" y="3672594"/>
              <a:ext cx="111668"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4" name="Rectangle 21"/>
            <p:cNvSpPr>
              <a:spLocks noChangeArrowheads="1"/>
            </p:cNvSpPr>
            <p:nvPr userDrawn="1"/>
          </p:nvSpPr>
          <p:spPr bwMode="auto">
            <a:xfrm>
              <a:off x="3446345" y="3784271"/>
              <a:ext cx="111668"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5" name="Rectangle 22"/>
            <p:cNvSpPr>
              <a:spLocks noChangeArrowheads="1"/>
            </p:cNvSpPr>
            <p:nvPr userDrawn="1"/>
          </p:nvSpPr>
          <p:spPr bwMode="auto">
            <a:xfrm>
              <a:off x="3669691" y="3305664"/>
              <a:ext cx="127626" cy="12762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6" name="Rectangle 23"/>
            <p:cNvSpPr>
              <a:spLocks noChangeArrowheads="1"/>
            </p:cNvSpPr>
            <p:nvPr userDrawn="1"/>
          </p:nvSpPr>
          <p:spPr bwMode="auto">
            <a:xfrm>
              <a:off x="3446345" y="3433290"/>
              <a:ext cx="223345"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7" name="Rectangle 24"/>
            <p:cNvSpPr>
              <a:spLocks noChangeArrowheads="1"/>
            </p:cNvSpPr>
            <p:nvPr userDrawn="1"/>
          </p:nvSpPr>
          <p:spPr bwMode="auto">
            <a:xfrm>
              <a:off x="3334668" y="3544968"/>
              <a:ext cx="111668" cy="23930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8" name="Freeform 25"/>
            <p:cNvSpPr>
              <a:spLocks/>
            </p:cNvSpPr>
            <p:nvPr userDrawn="1"/>
          </p:nvSpPr>
          <p:spPr bwMode="auto">
            <a:xfrm>
              <a:off x="1372424" y="3895939"/>
              <a:ext cx="2073921" cy="1978202"/>
            </a:xfrm>
            <a:custGeom>
              <a:avLst/>
              <a:gdLst>
                <a:gd name="T0" fmla="*/ 1963178 w 206"/>
                <a:gd name="T1" fmla="*/ 0 h 197"/>
                <a:gd name="T2" fmla="*/ 1963178 w 206"/>
                <a:gd name="T3" fmla="*/ 110458 h 197"/>
                <a:gd name="T4" fmla="*/ 1852434 w 206"/>
                <a:gd name="T5" fmla="*/ 110458 h 197"/>
                <a:gd name="T6" fmla="*/ 1852434 w 206"/>
                <a:gd name="T7" fmla="*/ 0 h 197"/>
                <a:gd name="T8" fmla="*/ 1671218 w 206"/>
                <a:gd name="T9" fmla="*/ 0 h 197"/>
                <a:gd name="T10" fmla="*/ 1671218 w 206"/>
                <a:gd name="T11" fmla="*/ 80333 h 197"/>
                <a:gd name="T12" fmla="*/ 1570542 w 206"/>
                <a:gd name="T13" fmla="*/ 80333 h 197"/>
                <a:gd name="T14" fmla="*/ 1570542 w 206"/>
                <a:gd name="T15" fmla="*/ 180749 h 197"/>
                <a:gd name="T16" fmla="*/ 1681285 w 206"/>
                <a:gd name="T17" fmla="*/ 180749 h 197"/>
                <a:gd name="T18" fmla="*/ 1681285 w 206"/>
                <a:gd name="T19" fmla="*/ 291207 h 197"/>
                <a:gd name="T20" fmla="*/ 1570542 w 206"/>
                <a:gd name="T21" fmla="*/ 291207 h 197"/>
                <a:gd name="T22" fmla="*/ 1570542 w 206"/>
                <a:gd name="T23" fmla="*/ 180749 h 197"/>
                <a:gd name="T24" fmla="*/ 1449731 w 206"/>
                <a:gd name="T25" fmla="*/ 180749 h 197"/>
                <a:gd name="T26" fmla="*/ 1449731 w 206"/>
                <a:gd name="T27" fmla="*/ 351457 h 197"/>
                <a:gd name="T28" fmla="*/ 1338988 w 206"/>
                <a:gd name="T29" fmla="*/ 351457 h 197"/>
                <a:gd name="T30" fmla="*/ 1338988 w 206"/>
                <a:gd name="T31" fmla="*/ 461915 h 197"/>
                <a:gd name="T32" fmla="*/ 1258447 w 206"/>
                <a:gd name="T33" fmla="*/ 461915 h 197"/>
                <a:gd name="T34" fmla="*/ 1258447 w 206"/>
                <a:gd name="T35" fmla="*/ 572373 h 197"/>
                <a:gd name="T36" fmla="*/ 1177907 w 206"/>
                <a:gd name="T37" fmla="*/ 572373 h 197"/>
                <a:gd name="T38" fmla="*/ 785271 w 206"/>
                <a:gd name="T39" fmla="*/ 1305412 h 197"/>
                <a:gd name="T40" fmla="*/ 191284 w 206"/>
                <a:gd name="T41" fmla="*/ 773206 h 197"/>
                <a:gd name="T42" fmla="*/ 140946 w 206"/>
                <a:gd name="T43" fmla="*/ 984080 h 197"/>
                <a:gd name="T44" fmla="*/ 654393 w 206"/>
                <a:gd name="T45" fmla="*/ 1847661 h 197"/>
                <a:gd name="T46" fmla="*/ 976555 w 206"/>
                <a:gd name="T47" fmla="*/ 1857702 h 197"/>
                <a:gd name="T48" fmla="*/ 1389326 w 206"/>
                <a:gd name="T49" fmla="*/ 1064413 h 197"/>
                <a:gd name="T50" fmla="*/ 1389326 w 206"/>
                <a:gd name="T51" fmla="*/ 943914 h 197"/>
                <a:gd name="T52" fmla="*/ 1469866 w 206"/>
                <a:gd name="T53" fmla="*/ 943914 h 197"/>
                <a:gd name="T54" fmla="*/ 1469866 w 206"/>
                <a:gd name="T55" fmla="*/ 833456 h 197"/>
                <a:gd name="T56" fmla="*/ 1570542 w 206"/>
                <a:gd name="T57" fmla="*/ 833456 h 197"/>
                <a:gd name="T58" fmla="*/ 1570542 w 206"/>
                <a:gd name="T59" fmla="*/ 702914 h 197"/>
                <a:gd name="T60" fmla="*/ 1681285 w 206"/>
                <a:gd name="T61" fmla="*/ 702914 h 197"/>
                <a:gd name="T62" fmla="*/ 1681285 w 206"/>
                <a:gd name="T63" fmla="*/ 572373 h 197"/>
                <a:gd name="T64" fmla="*/ 1570542 w 206"/>
                <a:gd name="T65" fmla="*/ 572373 h 197"/>
                <a:gd name="T66" fmla="*/ 1570542 w 206"/>
                <a:gd name="T67" fmla="*/ 461915 h 197"/>
                <a:gd name="T68" fmla="*/ 1681285 w 206"/>
                <a:gd name="T69" fmla="*/ 461915 h 197"/>
                <a:gd name="T70" fmla="*/ 1681285 w 206"/>
                <a:gd name="T71" fmla="*/ 572373 h 197"/>
                <a:gd name="T72" fmla="*/ 1792029 w 206"/>
                <a:gd name="T73" fmla="*/ 572373 h 197"/>
                <a:gd name="T74" fmla="*/ 1792029 w 206"/>
                <a:gd name="T75" fmla="*/ 461915 h 197"/>
                <a:gd name="T76" fmla="*/ 1882637 w 206"/>
                <a:gd name="T77" fmla="*/ 461915 h 197"/>
                <a:gd name="T78" fmla="*/ 1882637 w 206"/>
                <a:gd name="T79" fmla="*/ 331374 h 197"/>
                <a:gd name="T80" fmla="*/ 1983313 w 206"/>
                <a:gd name="T81" fmla="*/ 331374 h 197"/>
                <a:gd name="T82" fmla="*/ 1983313 w 206"/>
                <a:gd name="T83" fmla="*/ 230958 h 197"/>
                <a:gd name="T84" fmla="*/ 2073921 w 206"/>
                <a:gd name="T85" fmla="*/ 230958 h 197"/>
                <a:gd name="T86" fmla="*/ 2073921 w 206"/>
                <a:gd name="T87" fmla="*/ 0 h 197"/>
                <a:gd name="T88" fmla="*/ 1963178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grpSp>
      <p:sp>
        <p:nvSpPr>
          <p:cNvPr id="2" name="Title 1"/>
          <p:cNvSpPr>
            <a:spLocks noGrp="1"/>
          </p:cNvSpPr>
          <p:nvPr>
            <p:ph type="ctrTitle"/>
          </p:nvPr>
        </p:nvSpPr>
        <p:spPr bwMode="gray">
          <a:xfrm>
            <a:off x="495300" y="2367504"/>
            <a:ext cx="7848600" cy="1177673"/>
          </a:xfrm>
        </p:spPr>
        <p:txBody>
          <a:bodyPr>
            <a:noAutofit/>
          </a:bodyPr>
          <a:lstStyle>
            <a:lvl1pPr algn="l">
              <a:lnSpc>
                <a:spcPct val="90000"/>
              </a:lnSpc>
              <a:defRPr sz="3999" b="1" i="0" cap="none" baseline="0">
                <a:solidFill>
                  <a:schemeClr val="bg1"/>
                </a:solidFill>
                <a:latin typeface="+mn-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gray">
          <a:xfrm>
            <a:off x="495300" y="4064673"/>
            <a:ext cx="5600700" cy="378101"/>
          </a:xfrm>
          <a:prstGeom prst="rect">
            <a:avLst/>
          </a:prstGeom>
        </p:spPr>
        <p:txBody>
          <a:bodyPr anchor="b">
            <a:noAutofit/>
          </a:bodyPr>
          <a:lstStyle>
            <a:lvl1pPr marL="0" indent="0" algn="l">
              <a:buNone/>
              <a:defRPr sz="2999" b="1" i="0">
                <a:solidFill>
                  <a:schemeClr val="bg1"/>
                </a:solidFill>
                <a:latin typeface="+mn-lt"/>
                <a:cs typeface="Arial" panose="020B0604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70" name="Text Placeholder 69"/>
          <p:cNvSpPr>
            <a:spLocks noGrp="1"/>
          </p:cNvSpPr>
          <p:nvPr>
            <p:ph type="body" sz="quarter" idx="10"/>
          </p:nvPr>
        </p:nvSpPr>
        <p:spPr bwMode="gray">
          <a:xfrm>
            <a:off x="495300" y="5188130"/>
            <a:ext cx="5600700" cy="378101"/>
          </a:xfrm>
          <a:prstGeom prst="rect">
            <a:avLst/>
          </a:prstGeom>
        </p:spPr>
        <p:txBody>
          <a:bodyPr anchor="b" anchorCtr="0"/>
          <a:lstStyle>
            <a:lvl1pPr marL="0" indent="0">
              <a:lnSpc>
                <a:spcPct val="80000"/>
              </a:lnSpc>
              <a:buNone/>
              <a:defRPr sz="1999" b="1" i="0" cap="none" spc="100" baseline="0">
                <a:solidFill>
                  <a:schemeClr val="bg1"/>
                </a:solidFill>
                <a:latin typeface="+mn-lt"/>
                <a:cs typeface="Arial" panose="020B0604020202020204" pitchFamily="34" charset="0"/>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5" name="Text Placeholder 4"/>
          <p:cNvSpPr>
            <a:spLocks noGrp="1"/>
          </p:cNvSpPr>
          <p:nvPr>
            <p:ph type="body" sz="quarter" idx="11"/>
          </p:nvPr>
        </p:nvSpPr>
        <p:spPr>
          <a:xfrm>
            <a:off x="495300" y="4443482"/>
            <a:ext cx="5600700" cy="546100"/>
          </a:xfrm>
          <a:prstGeom prst="rect">
            <a:avLst/>
          </a:prstGeom>
        </p:spPr>
        <p:txBody>
          <a:bodyPr>
            <a:noAutofit/>
          </a:bodyPr>
          <a:lstStyle>
            <a:lvl1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1pPr>
            <a:lvl2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2pPr>
            <a:lvl3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3pPr>
            <a:lvl4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4pPr>
            <a:lvl5pPr marL="0" indent="0" algn="l" defTabSz="914126" rtl="0" eaLnBrk="1" latinLnBrk="0" hangingPunct="1">
              <a:lnSpc>
                <a:spcPct val="90000"/>
              </a:lnSpc>
              <a:spcBef>
                <a:spcPts val="1000"/>
              </a:spcBef>
              <a:buFont typeface="Courier New" panose="02070309020205020404" pitchFamily="49" charset="0"/>
              <a:buNone/>
              <a:defRPr lang="en-US" sz="1999" b="0" i="0" kern="1200" dirty="0">
                <a:solidFill>
                  <a:schemeClr val="bg1"/>
                </a:solidFill>
                <a:latin typeface="+mn-lt"/>
                <a:ea typeface="+mn-ea"/>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50961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YMC17 - Title Slide - ALT">
    <p:bg>
      <p:bgPr>
        <a:solidFill>
          <a:srgbClr val="19233C"/>
        </a:solidFill>
        <a:effectLst/>
      </p:bgPr>
    </p:bg>
    <p:spTree>
      <p:nvGrpSpPr>
        <p:cNvPr id="1" name=""/>
        <p:cNvGrpSpPr/>
        <p:nvPr/>
      </p:nvGrpSpPr>
      <p:grpSpPr>
        <a:xfrm>
          <a:off x="0" y="0"/>
          <a:ext cx="0" cy="0"/>
          <a:chOff x="0" y="0"/>
          <a:chExt cx="0" cy="0"/>
        </a:xfrm>
      </p:grpSpPr>
      <p:pic>
        <p:nvPicPr>
          <p:cNvPr id="6" name="Picture 7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80" hidden="1"/>
          <p:cNvGrpSpPr>
            <a:grpSpLocks/>
          </p:cNvGrpSpPr>
          <p:nvPr>
            <p:custDataLst>
              <p:tags r:id="rId1"/>
            </p:custDataLst>
          </p:nvPr>
        </p:nvGrpSpPr>
        <p:grpSpPr bwMode="auto">
          <a:xfrm>
            <a:off x="-282572"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5"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6" hidden="1"/>
            <p:cNvGrpSpPr>
              <a:grpSpLocks/>
            </p:cNvGrpSpPr>
            <p:nvPr userDrawn="1"/>
          </p:nvGrpSpPr>
          <p:grpSpPr bwMode="auto">
            <a:xfrm>
              <a:off x="-282027" y="-714736"/>
              <a:ext cx="12740305" cy="8287473"/>
              <a:chOff x="-282026" y="-714736"/>
              <a:chExt cx="12740305" cy="8287473"/>
            </a:xfrm>
          </p:grpSpPr>
          <p:grpSp>
            <p:nvGrpSpPr>
              <p:cNvPr id="13" name="Group 87"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8"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9"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90"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7" name="Group 101"/>
          <p:cNvGrpSpPr>
            <a:grpSpLocks/>
          </p:cNvGrpSpPr>
          <p:nvPr/>
        </p:nvGrpSpPr>
        <p:grpSpPr bwMode="auto">
          <a:xfrm>
            <a:off x="503238" y="377831"/>
            <a:ext cx="2735262" cy="727075"/>
            <a:chOff x="590710" y="3178038"/>
            <a:chExt cx="13400723" cy="3557588"/>
          </a:xfrm>
        </p:grpSpPr>
        <p:sp>
          <p:nvSpPr>
            <p:cNvPr id="28" name="Freeform 5"/>
            <p:cNvSpPr>
              <a:spLocks/>
            </p:cNvSpPr>
            <p:nvPr userDrawn="1"/>
          </p:nvSpPr>
          <p:spPr bwMode="auto">
            <a:xfrm>
              <a:off x="3908984" y="4342630"/>
              <a:ext cx="1196488" cy="1722950"/>
            </a:xfrm>
            <a:custGeom>
              <a:avLst/>
              <a:gdLst>
                <a:gd name="T0" fmla="*/ 613326 w 119"/>
                <a:gd name="T1" fmla="*/ 1722950 h 171"/>
                <a:gd name="T2" fmla="*/ 10055 w 119"/>
                <a:gd name="T3" fmla="*/ 1541587 h 171"/>
                <a:gd name="T4" fmla="*/ 0 w 119"/>
                <a:gd name="T5" fmla="*/ 1531511 h 171"/>
                <a:gd name="T6" fmla="*/ 10055 w 119"/>
                <a:gd name="T7" fmla="*/ 1521435 h 171"/>
                <a:gd name="T8" fmla="*/ 140763 w 119"/>
                <a:gd name="T9" fmla="*/ 1319921 h 171"/>
                <a:gd name="T10" fmla="*/ 140763 w 119"/>
                <a:gd name="T11" fmla="*/ 1309845 h 171"/>
                <a:gd name="T12" fmla="*/ 150818 w 119"/>
                <a:gd name="T13" fmla="*/ 1309845 h 171"/>
                <a:gd name="T14" fmla="*/ 603271 w 119"/>
                <a:gd name="T15" fmla="*/ 1460981 h 171"/>
                <a:gd name="T16" fmla="*/ 894852 w 119"/>
                <a:gd name="T17" fmla="*/ 1239315 h 171"/>
                <a:gd name="T18" fmla="*/ 542944 w 119"/>
                <a:gd name="T19" fmla="*/ 967270 h 171"/>
                <a:gd name="T20" fmla="*/ 522835 w 119"/>
                <a:gd name="T21" fmla="*/ 957194 h 171"/>
                <a:gd name="T22" fmla="*/ 80436 w 119"/>
                <a:gd name="T23" fmla="*/ 453408 h 171"/>
                <a:gd name="T24" fmla="*/ 623380 w 119"/>
                <a:gd name="T25" fmla="*/ 0 h 171"/>
                <a:gd name="T26" fmla="*/ 1095943 w 119"/>
                <a:gd name="T27" fmla="*/ 110833 h 171"/>
                <a:gd name="T28" fmla="*/ 1105997 w 119"/>
                <a:gd name="T29" fmla="*/ 110833 h 171"/>
                <a:gd name="T30" fmla="*/ 1105997 w 119"/>
                <a:gd name="T31" fmla="*/ 120909 h 171"/>
                <a:gd name="T32" fmla="*/ 1005452 w 119"/>
                <a:gd name="T33" fmla="*/ 342575 h 171"/>
                <a:gd name="T34" fmla="*/ 995398 w 119"/>
                <a:gd name="T35" fmla="*/ 352651 h 171"/>
                <a:gd name="T36" fmla="*/ 985343 w 119"/>
                <a:gd name="T37" fmla="*/ 342575 h 171"/>
                <a:gd name="T38" fmla="*/ 623380 w 119"/>
                <a:gd name="T39" fmla="*/ 261969 h 171"/>
                <a:gd name="T40" fmla="*/ 372017 w 119"/>
                <a:gd name="T41" fmla="*/ 443332 h 171"/>
                <a:gd name="T42" fmla="*/ 703816 w 119"/>
                <a:gd name="T43" fmla="*/ 705301 h 171"/>
                <a:gd name="T44" fmla="*/ 1196488 w 119"/>
                <a:gd name="T45" fmla="*/ 1239315 h 171"/>
                <a:gd name="T46" fmla="*/ 613326 w 119"/>
                <a:gd name="T47" fmla="*/ 172295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9" name="Freeform 6"/>
            <p:cNvSpPr>
              <a:spLocks/>
            </p:cNvSpPr>
            <p:nvPr userDrawn="1"/>
          </p:nvSpPr>
          <p:spPr bwMode="auto">
            <a:xfrm>
              <a:off x="5105482" y="4821227"/>
              <a:ext cx="1100769" cy="1675095"/>
            </a:xfrm>
            <a:custGeom>
              <a:avLst/>
              <a:gdLst>
                <a:gd name="T0" fmla="*/ 230161 w 110"/>
                <a:gd name="T1" fmla="*/ 1675095 h 166"/>
                <a:gd name="T2" fmla="*/ 60042 w 110"/>
                <a:gd name="T3" fmla="*/ 1654913 h 166"/>
                <a:gd name="T4" fmla="*/ 40028 w 110"/>
                <a:gd name="T5" fmla="*/ 1644822 h 166"/>
                <a:gd name="T6" fmla="*/ 50035 w 110"/>
                <a:gd name="T7" fmla="*/ 1634731 h 166"/>
                <a:gd name="T8" fmla="*/ 80056 w 110"/>
                <a:gd name="T9" fmla="*/ 1432913 h 166"/>
                <a:gd name="T10" fmla="*/ 80056 w 110"/>
                <a:gd name="T11" fmla="*/ 1422822 h 166"/>
                <a:gd name="T12" fmla="*/ 90063 w 110"/>
                <a:gd name="T13" fmla="*/ 1422822 h 166"/>
                <a:gd name="T14" fmla="*/ 110077 w 110"/>
                <a:gd name="T15" fmla="*/ 1422822 h 166"/>
                <a:gd name="T16" fmla="*/ 200140 w 110"/>
                <a:gd name="T17" fmla="*/ 1432913 h 166"/>
                <a:gd name="T18" fmla="*/ 440308 w 110"/>
                <a:gd name="T19" fmla="*/ 1291640 h 166"/>
                <a:gd name="T20" fmla="*/ 10007 w 110"/>
                <a:gd name="T21" fmla="*/ 20182 h 166"/>
                <a:gd name="T22" fmla="*/ 0 w 110"/>
                <a:gd name="T23" fmla="*/ 0 h 166"/>
                <a:gd name="T24" fmla="*/ 20014 w 110"/>
                <a:gd name="T25" fmla="*/ 0 h 166"/>
                <a:gd name="T26" fmla="*/ 310217 w 110"/>
                <a:gd name="T27" fmla="*/ 0 h 166"/>
                <a:gd name="T28" fmla="*/ 320224 w 110"/>
                <a:gd name="T29" fmla="*/ 0 h 166"/>
                <a:gd name="T30" fmla="*/ 320224 w 110"/>
                <a:gd name="T31" fmla="*/ 10091 h 166"/>
                <a:gd name="T32" fmla="*/ 570398 w 110"/>
                <a:gd name="T33" fmla="*/ 908184 h 166"/>
                <a:gd name="T34" fmla="*/ 790552 w 110"/>
                <a:gd name="T35" fmla="*/ 10091 h 166"/>
                <a:gd name="T36" fmla="*/ 800559 w 110"/>
                <a:gd name="T37" fmla="*/ 0 h 166"/>
                <a:gd name="T38" fmla="*/ 810566 w 110"/>
                <a:gd name="T39" fmla="*/ 0 h 166"/>
                <a:gd name="T40" fmla="*/ 1080755 w 110"/>
                <a:gd name="T41" fmla="*/ 0 h 166"/>
                <a:gd name="T42" fmla="*/ 1100769 w 110"/>
                <a:gd name="T43" fmla="*/ 0 h 166"/>
                <a:gd name="T44" fmla="*/ 1090762 w 110"/>
                <a:gd name="T45" fmla="*/ 20182 h 166"/>
                <a:gd name="T46" fmla="*/ 710496 w 110"/>
                <a:gd name="T47" fmla="*/ 1281549 h 166"/>
                <a:gd name="T48" fmla="*/ 230161 w 110"/>
                <a:gd name="T49" fmla="*/ 1675095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0" name="Freeform 7"/>
            <p:cNvSpPr>
              <a:spLocks/>
            </p:cNvSpPr>
            <p:nvPr userDrawn="1"/>
          </p:nvSpPr>
          <p:spPr bwMode="auto">
            <a:xfrm>
              <a:off x="6317929" y="4805279"/>
              <a:ext cx="1643179" cy="1244353"/>
            </a:xfrm>
            <a:custGeom>
              <a:avLst/>
              <a:gdLst>
                <a:gd name="T0" fmla="*/ 1643179 w 164"/>
                <a:gd name="T1" fmla="*/ 1244353 h 124"/>
                <a:gd name="T2" fmla="*/ 1633160 w 164"/>
                <a:gd name="T3" fmla="*/ 1244353 h 124"/>
                <a:gd name="T4" fmla="*/ 1352617 w 164"/>
                <a:gd name="T5" fmla="*/ 1244353 h 124"/>
                <a:gd name="T6" fmla="*/ 1342597 w 164"/>
                <a:gd name="T7" fmla="*/ 1244353 h 124"/>
                <a:gd name="T8" fmla="*/ 1342597 w 164"/>
                <a:gd name="T9" fmla="*/ 1234318 h 124"/>
                <a:gd name="T10" fmla="*/ 1342597 w 164"/>
                <a:gd name="T11" fmla="*/ 431510 h 124"/>
                <a:gd name="T12" fmla="*/ 1212345 w 164"/>
                <a:gd name="T13" fmla="*/ 260913 h 124"/>
                <a:gd name="T14" fmla="*/ 981900 w 164"/>
                <a:gd name="T15" fmla="*/ 381334 h 124"/>
                <a:gd name="T16" fmla="*/ 981900 w 164"/>
                <a:gd name="T17" fmla="*/ 1234318 h 124"/>
                <a:gd name="T18" fmla="*/ 981900 w 164"/>
                <a:gd name="T19" fmla="*/ 1244353 h 124"/>
                <a:gd name="T20" fmla="*/ 961861 w 164"/>
                <a:gd name="T21" fmla="*/ 1244353 h 124"/>
                <a:gd name="T22" fmla="*/ 681318 w 164"/>
                <a:gd name="T23" fmla="*/ 1244353 h 124"/>
                <a:gd name="T24" fmla="*/ 671299 w 164"/>
                <a:gd name="T25" fmla="*/ 1244353 h 124"/>
                <a:gd name="T26" fmla="*/ 671299 w 164"/>
                <a:gd name="T27" fmla="*/ 1234318 h 124"/>
                <a:gd name="T28" fmla="*/ 671299 w 164"/>
                <a:gd name="T29" fmla="*/ 431510 h 124"/>
                <a:gd name="T30" fmla="*/ 551066 w 164"/>
                <a:gd name="T31" fmla="*/ 260913 h 124"/>
                <a:gd name="T32" fmla="*/ 310601 w 164"/>
                <a:gd name="T33" fmla="*/ 381334 h 124"/>
                <a:gd name="T34" fmla="*/ 310601 w 164"/>
                <a:gd name="T35" fmla="*/ 1234318 h 124"/>
                <a:gd name="T36" fmla="*/ 310601 w 164"/>
                <a:gd name="T37" fmla="*/ 1244353 h 124"/>
                <a:gd name="T38" fmla="*/ 300582 w 164"/>
                <a:gd name="T39" fmla="*/ 1244353 h 124"/>
                <a:gd name="T40" fmla="*/ 20039 w 164"/>
                <a:gd name="T41" fmla="*/ 1244353 h 124"/>
                <a:gd name="T42" fmla="*/ 0 w 164"/>
                <a:gd name="T43" fmla="*/ 1244353 h 124"/>
                <a:gd name="T44" fmla="*/ 0 w 164"/>
                <a:gd name="T45" fmla="*/ 1234318 h 124"/>
                <a:gd name="T46" fmla="*/ 0 w 164"/>
                <a:gd name="T47" fmla="*/ 40140 h 124"/>
                <a:gd name="T48" fmla="*/ 0 w 164"/>
                <a:gd name="T49" fmla="*/ 20070 h 124"/>
                <a:gd name="T50" fmla="*/ 20039 w 164"/>
                <a:gd name="T51" fmla="*/ 20070 h 124"/>
                <a:gd name="T52" fmla="*/ 190368 w 164"/>
                <a:gd name="T53" fmla="*/ 20070 h 124"/>
                <a:gd name="T54" fmla="*/ 200388 w 164"/>
                <a:gd name="T55" fmla="*/ 20070 h 124"/>
                <a:gd name="T56" fmla="*/ 200388 w 164"/>
                <a:gd name="T57" fmla="*/ 30105 h 124"/>
                <a:gd name="T58" fmla="*/ 250485 w 164"/>
                <a:gd name="T59" fmla="*/ 200702 h 124"/>
                <a:gd name="T60" fmla="*/ 651260 w 164"/>
                <a:gd name="T61" fmla="*/ 0 h 124"/>
                <a:gd name="T62" fmla="*/ 931803 w 164"/>
                <a:gd name="T63" fmla="*/ 180632 h 124"/>
                <a:gd name="T64" fmla="*/ 1312539 w 164"/>
                <a:gd name="T65" fmla="*/ 0 h 124"/>
                <a:gd name="T66" fmla="*/ 1643179 w 164"/>
                <a:gd name="T67" fmla="*/ 431510 h 124"/>
                <a:gd name="T68" fmla="*/ 1643179 w 164"/>
                <a:gd name="T69" fmla="*/ 1234318 h 124"/>
                <a:gd name="T70" fmla="*/ 1643179 w 164"/>
                <a:gd name="T71" fmla="*/ 1244353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1" name="Freeform 8"/>
            <p:cNvSpPr>
              <a:spLocks noEditPoints="1"/>
            </p:cNvSpPr>
            <p:nvPr userDrawn="1"/>
          </p:nvSpPr>
          <p:spPr bwMode="auto">
            <a:xfrm>
              <a:off x="8120640" y="4805279"/>
              <a:ext cx="973143" cy="1260311"/>
            </a:xfrm>
            <a:custGeom>
              <a:avLst/>
              <a:gdLst>
                <a:gd name="T0" fmla="*/ 377341 w 98"/>
                <a:gd name="T1" fmla="*/ 1260311 h 126"/>
                <a:gd name="T2" fmla="*/ 0 w 98"/>
                <a:gd name="T3" fmla="*/ 910225 h 126"/>
                <a:gd name="T4" fmla="*/ 148950 w 98"/>
                <a:gd name="T5" fmla="*/ 620153 h 126"/>
                <a:gd name="T6" fmla="*/ 675242 w 98"/>
                <a:gd name="T7" fmla="*/ 460114 h 126"/>
                <a:gd name="T8" fmla="*/ 675242 w 98"/>
                <a:gd name="T9" fmla="*/ 430106 h 126"/>
                <a:gd name="T10" fmla="*/ 496502 w 98"/>
                <a:gd name="T11" fmla="*/ 250062 h 126"/>
                <a:gd name="T12" fmla="*/ 168811 w 98"/>
                <a:gd name="T13" fmla="*/ 340084 h 126"/>
                <a:gd name="T14" fmla="*/ 158880 w 98"/>
                <a:gd name="T15" fmla="*/ 350086 h 126"/>
                <a:gd name="T16" fmla="*/ 148950 w 98"/>
                <a:gd name="T17" fmla="*/ 340084 h 126"/>
                <a:gd name="T18" fmla="*/ 49650 w 98"/>
                <a:gd name="T19" fmla="*/ 150037 h 126"/>
                <a:gd name="T20" fmla="*/ 49650 w 98"/>
                <a:gd name="T21" fmla="*/ 140035 h 126"/>
                <a:gd name="T22" fmla="*/ 59580 w 98"/>
                <a:gd name="T23" fmla="*/ 140035 h 126"/>
                <a:gd name="T24" fmla="*/ 516362 w 98"/>
                <a:gd name="T25" fmla="*/ 0 h 126"/>
                <a:gd name="T26" fmla="*/ 973143 w 98"/>
                <a:gd name="T27" fmla="*/ 450111 h 126"/>
                <a:gd name="T28" fmla="*/ 973143 w 98"/>
                <a:gd name="T29" fmla="*/ 1230304 h 126"/>
                <a:gd name="T30" fmla="*/ 973143 w 98"/>
                <a:gd name="T31" fmla="*/ 1240306 h 126"/>
                <a:gd name="T32" fmla="*/ 963213 w 98"/>
                <a:gd name="T33" fmla="*/ 1240306 h 126"/>
                <a:gd name="T34" fmla="*/ 794402 w 98"/>
                <a:gd name="T35" fmla="*/ 1240306 h 126"/>
                <a:gd name="T36" fmla="*/ 784472 w 98"/>
                <a:gd name="T37" fmla="*/ 1240306 h 126"/>
                <a:gd name="T38" fmla="*/ 784472 w 98"/>
                <a:gd name="T39" fmla="*/ 1230304 h 126"/>
                <a:gd name="T40" fmla="*/ 734822 w 98"/>
                <a:gd name="T41" fmla="*/ 1120276 h 126"/>
                <a:gd name="T42" fmla="*/ 377341 w 98"/>
                <a:gd name="T43" fmla="*/ 1260311 h 126"/>
                <a:gd name="T44" fmla="*/ 675242 w 98"/>
                <a:gd name="T45" fmla="*/ 670165 h 126"/>
                <a:gd name="T46" fmla="*/ 337621 w 98"/>
                <a:gd name="T47" fmla="*/ 790195 h 126"/>
                <a:gd name="T48" fmla="*/ 307831 w 98"/>
                <a:gd name="T49" fmla="*/ 890220 h 126"/>
                <a:gd name="T50" fmla="*/ 446851 w 98"/>
                <a:gd name="T51" fmla="*/ 1030254 h 126"/>
                <a:gd name="T52" fmla="*/ 675242 w 98"/>
                <a:gd name="T53" fmla="*/ 940232 h 126"/>
                <a:gd name="T54" fmla="*/ 675242 w 98"/>
                <a:gd name="T55" fmla="*/ 670165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2" name="Freeform 9"/>
            <p:cNvSpPr>
              <a:spLocks/>
            </p:cNvSpPr>
            <p:nvPr userDrawn="1"/>
          </p:nvSpPr>
          <p:spPr bwMode="auto">
            <a:xfrm>
              <a:off x="9364993" y="4805279"/>
              <a:ext cx="1005049" cy="1244353"/>
            </a:xfrm>
            <a:custGeom>
              <a:avLst/>
              <a:gdLst>
                <a:gd name="T0" fmla="*/ 1005049 w 101"/>
                <a:gd name="T1" fmla="*/ 1244353 h 124"/>
                <a:gd name="T2" fmla="*/ 985147 w 101"/>
                <a:gd name="T3" fmla="*/ 1244353 h 124"/>
                <a:gd name="T4" fmla="*/ 706520 w 101"/>
                <a:gd name="T5" fmla="*/ 1244353 h 124"/>
                <a:gd name="T6" fmla="*/ 696569 w 101"/>
                <a:gd name="T7" fmla="*/ 1244353 h 124"/>
                <a:gd name="T8" fmla="*/ 696569 w 101"/>
                <a:gd name="T9" fmla="*/ 1234318 h 124"/>
                <a:gd name="T10" fmla="*/ 696569 w 101"/>
                <a:gd name="T11" fmla="*/ 431510 h 124"/>
                <a:gd name="T12" fmla="*/ 557255 w 101"/>
                <a:gd name="T13" fmla="*/ 260913 h 124"/>
                <a:gd name="T14" fmla="*/ 308480 w 101"/>
                <a:gd name="T15" fmla="*/ 391369 h 124"/>
                <a:gd name="T16" fmla="*/ 308480 w 101"/>
                <a:gd name="T17" fmla="*/ 1234318 h 124"/>
                <a:gd name="T18" fmla="*/ 308480 w 101"/>
                <a:gd name="T19" fmla="*/ 1244353 h 124"/>
                <a:gd name="T20" fmla="*/ 298529 w 101"/>
                <a:gd name="T21" fmla="*/ 1244353 h 124"/>
                <a:gd name="T22" fmla="*/ 19902 w 101"/>
                <a:gd name="T23" fmla="*/ 1244353 h 124"/>
                <a:gd name="T24" fmla="*/ 0 w 101"/>
                <a:gd name="T25" fmla="*/ 1244353 h 124"/>
                <a:gd name="T26" fmla="*/ 0 w 101"/>
                <a:gd name="T27" fmla="*/ 1234318 h 124"/>
                <a:gd name="T28" fmla="*/ 0 w 101"/>
                <a:gd name="T29" fmla="*/ 40140 h 124"/>
                <a:gd name="T30" fmla="*/ 0 w 101"/>
                <a:gd name="T31" fmla="*/ 20070 h 124"/>
                <a:gd name="T32" fmla="*/ 19902 w 101"/>
                <a:gd name="T33" fmla="*/ 20070 h 124"/>
                <a:gd name="T34" fmla="*/ 189069 w 101"/>
                <a:gd name="T35" fmla="*/ 20070 h 124"/>
                <a:gd name="T36" fmla="*/ 199020 w 101"/>
                <a:gd name="T37" fmla="*/ 20070 h 124"/>
                <a:gd name="T38" fmla="*/ 199020 w 101"/>
                <a:gd name="T39" fmla="*/ 30105 h 124"/>
                <a:gd name="T40" fmla="*/ 248775 w 101"/>
                <a:gd name="T41" fmla="*/ 200702 h 124"/>
                <a:gd name="T42" fmla="*/ 656765 w 101"/>
                <a:gd name="T43" fmla="*/ 0 h 124"/>
                <a:gd name="T44" fmla="*/ 1005049 w 101"/>
                <a:gd name="T45" fmla="*/ 431510 h 124"/>
                <a:gd name="T46" fmla="*/ 1005049 w 101"/>
                <a:gd name="T47" fmla="*/ 1234318 h 124"/>
                <a:gd name="T48" fmla="*/ 1005049 w 101"/>
                <a:gd name="T49" fmla="*/ 1244353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3" name="Freeform 10"/>
            <p:cNvSpPr>
              <a:spLocks/>
            </p:cNvSpPr>
            <p:nvPr userDrawn="1"/>
          </p:nvSpPr>
          <p:spPr bwMode="auto">
            <a:xfrm>
              <a:off x="10481720" y="4470256"/>
              <a:ext cx="781704" cy="1595324"/>
            </a:xfrm>
            <a:custGeom>
              <a:avLst/>
              <a:gdLst>
                <a:gd name="T0" fmla="*/ 541180 w 78"/>
                <a:gd name="T1" fmla="*/ 1595324 h 158"/>
                <a:gd name="T2" fmla="*/ 180393 w 78"/>
                <a:gd name="T3" fmla="*/ 1231832 h 158"/>
                <a:gd name="T4" fmla="*/ 180393 w 78"/>
                <a:gd name="T5" fmla="*/ 565431 h 158"/>
                <a:gd name="T6" fmla="*/ 20044 w 78"/>
                <a:gd name="T7" fmla="*/ 565431 h 158"/>
                <a:gd name="T8" fmla="*/ 0 w 78"/>
                <a:gd name="T9" fmla="*/ 565431 h 158"/>
                <a:gd name="T10" fmla="*/ 0 w 78"/>
                <a:gd name="T11" fmla="*/ 555334 h 158"/>
                <a:gd name="T12" fmla="*/ 0 w 78"/>
                <a:gd name="T13" fmla="*/ 363492 h 158"/>
                <a:gd name="T14" fmla="*/ 0 w 78"/>
                <a:gd name="T15" fmla="*/ 343298 h 158"/>
                <a:gd name="T16" fmla="*/ 20044 w 78"/>
                <a:gd name="T17" fmla="*/ 343298 h 158"/>
                <a:gd name="T18" fmla="*/ 190415 w 78"/>
                <a:gd name="T19" fmla="*/ 343298 h 158"/>
                <a:gd name="T20" fmla="*/ 240524 w 78"/>
                <a:gd name="T21" fmla="*/ 10097 h 158"/>
                <a:gd name="T22" fmla="*/ 240524 w 78"/>
                <a:gd name="T23" fmla="*/ 0 h 158"/>
                <a:gd name="T24" fmla="*/ 250546 w 78"/>
                <a:gd name="T25" fmla="*/ 0 h 158"/>
                <a:gd name="T26" fmla="*/ 471027 w 78"/>
                <a:gd name="T27" fmla="*/ 0 h 158"/>
                <a:gd name="T28" fmla="*/ 491070 w 78"/>
                <a:gd name="T29" fmla="*/ 0 h 158"/>
                <a:gd name="T30" fmla="*/ 491070 w 78"/>
                <a:gd name="T31" fmla="*/ 10097 h 158"/>
                <a:gd name="T32" fmla="*/ 491070 w 78"/>
                <a:gd name="T33" fmla="*/ 343298 h 158"/>
                <a:gd name="T34" fmla="*/ 731595 w 78"/>
                <a:gd name="T35" fmla="*/ 343298 h 158"/>
                <a:gd name="T36" fmla="*/ 741617 w 78"/>
                <a:gd name="T37" fmla="*/ 343298 h 158"/>
                <a:gd name="T38" fmla="*/ 741617 w 78"/>
                <a:gd name="T39" fmla="*/ 363492 h 158"/>
                <a:gd name="T40" fmla="*/ 741617 w 78"/>
                <a:gd name="T41" fmla="*/ 555334 h 158"/>
                <a:gd name="T42" fmla="*/ 741617 w 78"/>
                <a:gd name="T43" fmla="*/ 565431 h 158"/>
                <a:gd name="T44" fmla="*/ 731595 w 78"/>
                <a:gd name="T45" fmla="*/ 565431 h 158"/>
                <a:gd name="T46" fmla="*/ 491070 w 78"/>
                <a:gd name="T47" fmla="*/ 565431 h 158"/>
                <a:gd name="T48" fmla="*/ 491070 w 78"/>
                <a:gd name="T49" fmla="*/ 1211638 h 158"/>
                <a:gd name="T50" fmla="*/ 611333 w 78"/>
                <a:gd name="T51" fmla="*/ 1352996 h 158"/>
                <a:gd name="T52" fmla="*/ 731595 w 78"/>
                <a:gd name="T53" fmla="*/ 1332802 h 158"/>
                <a:gd name="T54" fmla="*/ 741617 w 78"/>
                <a:gd name="T55" fmla="*/ 1332802 h 158"/>
                <a:gd name="T56" fmla="*/ 751638 w 78"/>
                <a:gd name="T57" fmla="*/ 1342899 h 158"/>
                <a:gd name="T58" fmla="*/ 781704 w 78"/>
                <a:gd name="T59" fmla="*/ 1544839 h 158"/>
                <a:gd name="T60" fmla="*/ 781704 w 78"/>
                <a:gd name="T61" fmla="*/ 1554936 h 158"/>
                <a:gd name="T62" fmla="*/ 771682 w 78"/>
                <a:gd name="T63" fmla="*/ 1554936 h 158"/>
                <a:gd name="T64" fmla="*/ 541180 w 78"/>
                <a:gd name="T65" fmla="*/ 1595324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4" name="Freeform 11"/>
            <p:cNvSpPr>
              <a:spLocks noEditPoints="1"/>
            </p:cNvSpPr>
            <p:nvPr userDrawn="1"/>
          </p:nvSpPr>
          <p:spPr bwMode="auto">
            <a:xfrm>
              <a:off x="11311288" y="4805279"/>
              <a:ext cx="1052914" cy="1260311"/>
            </a:xfrm>
            <a:custGeom>
              <a:avLst/>
              <a:gdLst>
                <a:gd name="T0" fmla="*/ 551526 w 105"/>
                <a:gd name="T1" fmla="*/ 1260311 h 126"/>
                <a:gd name="T2" fmla="*/ 0 w 105"/>
                <a:gd name="T3" fmla="*/ 640158 h 126"/>
                <a:gd name="T4" fmla="*/ 531471 w 105"/>
                <a:gd name="T5" fmla="*/ 0 h 126"/>
                <a:gd name="T6" fmla="*/ 1052914 w 105"/>
                <a:gd name="T7" fmla="*/ 640158 h 126"/>
                <a:gd name="T8" fmla="*/ 1052914 w 105"/>
                <a:gd name="T9" fmla="*/ 710175 h 126"/>
                <a:gd name="T10" fmla="*/ 1052914 w 105"/>
                <a:gd name="T11" fmla="*/ 730180 h 126"/>
                <a:gd name="T12" fmla="*/ 1042886 w 105"/>
                <a:gd name="T13" fmla="*/ 730180 h 126"/>
                <a:gd name="T14" fmla="*/ 320888 w 105"/>
                <a:gd name="T15" fmla="*/ 730180 h 126"/>
                <a:gd name="T16" fmla="*/ 581610 w 105"/>
                <a:gd name="T17" fmla="*/ 1010249 h 126"/>
                <a:gd name="T18" fmla="*/ 892470 w 105"/>
                <a:gd name="T19" fmla="*/ 910225 h 126"/>
                <a:gd name="T20" fmla="*/ 902498 w 105"/>
                <a:gd name="T21" fmla="*/ 900222 h 126"/>
                <a:gd name="T22" fmla="*/ 902498 w 105"/>
                <a:gd name="T23" fmla="*/ 910225 h 126"/>
                <a:gd name="T24" fmla="*/ 1022831 w 105"/>
                <a:gd name="T25" fmla="*/ 1080267 h 126"/>
                <a:gd name="T26" fmla="*/ 1022831 w 105"/>
                <a:gd name="T27" fmla="*/ 1090269 h 126"/>
                <a:gd name="T28" fmla="*/ 1012803 w 105"/>
                <a:gd name="T29" fmla="*/ 1100272 h 126"/>
                <a:gd name="T30" fmla="*/ 551526 w 105"/>
                <a:gd name="T31" fmla="*/ 1260311 h 126"/>
                <a:gd name="T32" fmla="*/ 320888 w 105"/>
                <a:gd name="T33" fmla="*/ 530131 h 126"/>
                <a:gd name="T34" fmla="*/ 742054 w 105"/>
                <a:gd name="T35" fmla="*/ 530131 h 126"/>
                <a:gd name="T36" fmla="*/ 531471 w 105"/>
                <a:gd name="T37" fmla="*/ 230057 h 126"/>
                <a:gd name="T38" fmla="*/ 320888 w 105"/>
                <a:gd name="T39" fmla="*/ 530131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5" name="Freeform 12"/>
            <p:cNvSpPr>
              <a:spLocks/>
            </p:cNvSpPr>
            <p:nvPr userDrawn="1"/>
          </p:nvSpPr>
          <p:spPr bwMode="auto">
            <a:xfrm>
              <a:off x="12491828" y="4805279"/>
              <a:ext cx="973143" cy="1260311"/>
            </a:xfrm>
            <a:custGeom>
              <a:avLst/>
              <a:gdLst>
                <a:gd name="T0" fmla="*/ 551782 w 97"/>
                <a:gd name="T1" fmla="*/ 1260311 h 126"/>
                <a:gd name="T2" fmla="*/ 0 w 97"/>
                <a:gd name="T3" fmla="*/ 640158 h 126"/>
                <a:gd name="T4" fmla="*/ 551782 w 97"/>
                <a:gd name="T5" fmla="*/ 0 h 126"/>
                <a:gd name="T6" fmla="*/ 943046 w 97"/>
                <a:gd name="T7" fmla="*/ 130032 h 126"/>
                <a:gd name="T8" fmla="*/ 953078 w 97"/>
                <a:gd name="T9" fmla="*/ 140035 h 126"/>
                <a:gd name="T10" fmla="*/ 943046 w 97"/>
                <a:gd name="T11" fmla="*/ 150037 h 126"/>
                <a:gd name="T12" fmla="*/ 812625 w 97"/>
                <a:gd name="T13" fmla="*/ 330081 h 126"/>
                <a:gd name="T14" fmla="*/ 812625 w 97"/>
                <a:gd name="T15" fmla="*/ 340084 h 126"/>
                <a:gd name="T16" fmla="*/ 802592 w 97"/>
                <a:gd name="T17" fmla="*/ 340084 h 126"/>
                <a:gd name="T18" fmla="*/ 551782 w 97"/>
                <a:gd name="T19" fmla="*/ 250062 h 126"/>
                <a:gd name="T20" fmla="*/ 311004 w 97"/>
                <a:gd name="T21" fmla="*/ 640158 h 126"/>
                <a:gd name="T22" fmla="*/ 561815 w 97"/>
                <a:gd name="T23" fmla="*/ 1010249 h 126"/>
                <a:gd name="T24" fmla="*/ 812625 w 97"/>
                <a:gd name="T25" fmla="*/ 910225 h 126"/>
                <a:gd name="T26" fmla="*/ 822657 w 97"/>
                <a:gd name="T27" fmla="*/ 900222 h 126"/>
                <a:gd name="T28" fmla="*/ 832689 w 97"/>
                <a:gd name="T29" fmla="*/ 910225 h 126"/>
                <a:gd name="T30" fmla="*/ 963111 w 97"/>
                <a:gd name="T31" fmla="*/ 1080267 h 126"/>
                <a:gd name="T32" fmla="*/ 973143 w 97"/>
                <a:gd name="T33" fmla="*/ 1090269 h 126"/>
                <a:gd name="T34" fmla="*/ 963111 w 97"/>
                <a:gd name="T35" fmla="*/ 1100272 h 126"/>
                <a:gd name="T36" fmla="*/ 551782 w 97"/>
                <a:gd name="T37" fmla="*/ 1260311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6" name="Freeform 13"/>
            <p:cNvSpPr>
              <a:spLocks noEditPoints="1"/>
            </p:cNvSpPr>
            <p:nvPr userDrawn="1"/>
          </p:nvSpPr>
          <p:spPr bwMode="auto">
            <a:xfrm>
              <a:off x="590710" y="3656645"/>
              <a:ext cx="3063022" cy="3078981"/>
            </a:xfrm>
            <a:custGeom>
              <a:avLst/>
              <a:gdLst>
                <a:gd name="T0" fmla="*/ 1536532 w 305"/>
                <a:gd name="T1" fmla="*/ 3078981 h 305"/>
                <a:gd name="T2" fmla="*/ 0 w 305"/>
                <a:gd name="T3" fmla="*/ 1544538 h 305"/>
                <a:gd name="T4" fmla="*/ 1536532 w 305"/>
                <a:gd name="T5" fmla="*/ 0 h 305"/>
                <a:gd name="T6" fmla="*/ 3063022 w 305"/>
                <a:gd name="T7" fmla="*/ 1544538 h 305"/>
                <a:gd name="T8" fmla="*/ 1536532 w 305"/>
                <a:gd name="T9" fmla="*/ 3078981 h 305"/>
                <a:gd name="T10" fmla="*/ 1536532 w 305"/>
                <a:gd name="T11" fmla="*/ 494656 h 305"/>
                <a:gd name="T12" fmla="*/ 793373 w 305"/>
                <a:gd name="T13" fmla="*/ 797507 h 305"/>
                <a:gd name="T14" fmla="*/ 492092 w 305"/>
                <a:gd name="T15" fmla="*/ 1544538 h 305"/>
                <a:gd name="T16" fmla="*/ 793373 w 305"/>
                <a:gd name="T17" fmla="*/ 2281474 h 305"/>
                <a:gd name="T18" fmla="*/ 1536532 w 305"/>
                <a:gd name="T19" fmla="*/ 2594420 h 305"/>
                <a:gd name="T20" fmla="*/ 2269649 w 305"/>
                <a:gd name="T21" fmla="*/ 2281474 h 305"/>
                <a:gd name="T22" fmla="*/ 2580973 w 305"/>
                <a:gd name="T23" fmla="*/ 1544538 h 305"/>
                <a:gd name="T24" fmla="*/ 2269649 w 305"/>
                <a:gd name="T25" fmla="*/ 797507 h 305"/>
                <a:gd name="T26" fmla="*/ 1536532 w 305"/>
                <a:gd name="T27" fmla="*/ 494656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7" name="Freeform 14"/>
            <p:cNvSpPr>
              <a:spLocks noEditPoints="1"/>
            </p:cNvSpPr>
            <p:nvPr userDrawn="1"/>
          </p:nvSpPr>
          <p:spPr bwMode="auto">
            <a:xfrm>
              <a:off x="13640462" y="5842234"/>
              <a:ext cx="350971" cy="191439"/>
            </a:xfrm>
            <a:custGeom>
              <a:avLst/>
              <a:gdLst>
                <a:gd name="T0" fmla="*/ 47860 w 22"/>
                <a:gd name="T1" fmla="*/ 31907 h 12"/>
                <a:gd name="T2" fmla="*/ 0 w 22"/>
                <a:gd name="T3" fmla="*/ 31907 h 12"/>
                <a:gd name="T4" fmla="*/ 0 w 22"/>
                <a:gd name="T5" fmla="*/ 0 h 12"/>
                <a:gd name="T6" fmla="*/ 127626 w 22"/>
                <a:gd name="T7" fmla="*/ 0 h 12"/>
                <a:gd name="T8" fmla="*/ 127626 w 22"/>
                <a:gd name="T9" fmla="*/ 31907 h 12"/>
                <a:gd name="T10" fmla="*/ 95719 w 22"/>
                <a:gd name="T11" fmla="*/ 31907 h 12"/>
                <a:gd name="T12" fmla="*/ 95719 w 22"/>
                <a:gd name="T13" fmla="*/ 191439 h 12"/>
                <a:gd name="T14" fmla="*/ 47860 w 22"/>
                <a:gd name="T15" fmla="*/ 191439 h 12"/>
                <a:gd name="T16" fmla="*/ 47860 w 22"/>
                <a:gd name="T17" fmla="*/ 31907 h 12"/>
                <a:gd name="T18" fmla="*/ 175486 w 22"/>
                <a:gd name="T19" fmla="*/ 0 h 12"/>
                <a:gd name="T20" fmla="*/ 223345 w 22"/>
                <a:gd name="T21" fmla="*/ 0 h 12"/>
                <a:gd name="T22" fmla="*/ 255252 w 22"/>
                <a:gd name="T23" fmla="*/ 143579 h 12"/>
                <a:gd name="T24" fmla="*/ 303111 w 22"/>
                <a:gd name="T25" fmla="*/ 0 h 12"/>
                <a:gd name="T26" fmla="*/ 350971 w 22"/>
                <a:gd name="T27" fmla="*/ 0 h 12"/>
                <a:gd name="T28" fmla="*/ 350971 w 22"/>
                <a:gd name="T29" fmla="*/ 191439 h 12"/>
                <a:gd name="T30" fmla="*/ 319065 w 22"/>
                <a:gd name="T31" fmla="*/ 191439 h 12"/>
                <a:gd name="T32" fmla="*/ 319065 w 22"/>
                <a:gd name="T33" fmla="*/ 47860 h 12"/>
                <a:gd name="T34" fmla="*/ 287158 w 22"/>
                <a:gd name="T35" fmla="*/ 191439 h 12"/>
                <a:gd name="T36" fmla="*/ 239298 w 22"/>
                <a:gd name="T37" fmla="*/ 191439 h 12"/>
                <a:gd name="T38" fmla="*/ 207392 w 22"/>
                <a:gd name="T39" fmla="*/ 47860 h 12"/>
                <a:gd name="T40" fmla="*/ 207392 w 22"/>
                <a:gd name="T41" fmla="*/ 191439 h 12"/>
                <a:gd name="T42" fmla="*/ 175486 w 22"/>
                <a:gd name="T43" fmla="*/ 191439 h 12"/>
                <a:gd name="T44" fmla="*/ 175486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8"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39"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0"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1" name="Rectangle 18"/>
            <p:cNvSpPr>
              <a:spLocks noChangeArrowheads="1"/>
            </p:cNvSpPr>
            <p:nvPr userDrawn="1"/>
          </p:nvSpPr>
          <p:spPr bwMode="auto">
            <a:xfrm>
              <a:off x="3223000" y="3784271"/>
              <a:ext cx="111668"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2" name="Rectangle 19"/>
            <p:cNvSpPr>
              <a:spLocks noChangeArrowheads="1"/>
            </p:cNvSpPr>
            <p:nvPr userDrawn="1"/>
          </p:nvSpPr>
          <p:spPr bwMode="auto">
            <a:xfrm>
              <a:off x="3558013" y="3656645"/>
              <a:ext cx="127626" cy="12762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3" name="Rectangle 20"/>
            <p:cNvSpPr>
              <a:spLocks noChangeArrowheads="1"/>
            </p:cNvSpPr>
            <p:nvPr userDrawn="1"/>
          </p:nvSpPr>
          <p:spPr bwMode="auto">
            <a:xfrm>
              <a:off x="3111322" y="3672594"/>
              <a:ext cx="111668"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4" name="Rectangle 21"/>
            <p:cNvSpPr>
              <a:spLocks noChangeArrowheads="1"/>
            </p:cNvSpPr>
            <p:nvPr userDrawn="1"/>
          </p:nvSpPr>
          <p:spPr bwMode="auto">
            <a:xfrm>
              <a:off x="3446345" y="3784271"/>
              <a:ext cx="111668"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5" name="Rectangle 22"/>
            <p:cNvSpPr>
              <a:spLocks noChangeArrowheads="1"/>
            </p:cNvSpPr>
            <p:nvPr userDrawn="1"/>
          </p:nvSpPr>
          <p:spPr bwMode="auto">
            <a:xfrm>
              <a:off x="3669691" y="3305664"/>
              <a:ext cx="127626" cy="12762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6" name="Rectangle 23"/>
            <p:cNvSpPr>
              <a:spLocks noChangeArrowheads="1"/>
            </p:cNvSpPr>
            <p:nvPr userDrawn="1"/>
          </p:nvSpPr>
          <p:spPr bwMode="auto">
            <a:xfrm>
              <a:off x="3446345" y="3433290"/>
              <a:ext cx="223345" cy="11167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7" name="Rectangle 24"/>
            <p:cNvSpPr>
              <a:spLocks noChangeArrowheads="1"/>
            </p:cNvSpPr>
            <p:nvPr userDrawn="1"/>
          </p:nvSpPr>
          <p:spPr bwMode="auto">
            <a:xfrm>
              <a:off x="3334668" y="3544968"/>
              <a:ext cx="111668" cy="23930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FFFFFF"/>
                </a:solidFill>
                <a:cs typeface="+mn-cs"/>
              </a:endParaRPr>
            </a:p>
          </p:txBody>
        </p:sp>
        <p:sp>
          <p:nvSpPr>
            <p:cNvPr id="48" name="Freeform 25"/>
            <p:cNvSpPr>
              <a:spLocks/>
            </p:cNvSpPr>
            <p:nvPr userDrawn="1"/>
          </p:nvSpPr>
          <p:spPr bwMode="auto">
            <a:xfrm>
              <a:off x="1372424" y="3895939"/>
              <a:ext cx="2073921" cy="1978202"/>
            </a:xfrm>
            <a:custGeom>
              <a:avLst/>
              <a:gdLst>
                <a:gd name="T0" fmla="*/ 1963178 w 206"/>
                <a:gd name="T1" fmla="*/ 0 h 197"/>
                <a:gd name="T2" fmla="*/ 1963178 w 206"/>
                <a:gd name="T3" fmla="*/ 110458 h 197"/>
                <a:gd name="T4" fmla="*/ 1852434 w 206"/>
                <a:gd name="T5" fmla="*/ 110458 h 197"/>
                <a:gd name="T6" fmla="*/ 1852434 w 206"/>
                <a:gd name="T7" fmla="*/ 0 h 197"/>
                <a:gd name="T8" fmla="*/ 1671218 w 206"/>
                <a:gd name="T9" fmla="*/ 0 h 197"/>
                <a:gd name="T10" fmla="*/ 1671218 w 206"/>
                <a:gd name="T11" fmla="*/ 80333 h 197"/>
                <a:gd name="T12" fmla="*/ 1570542 w 206"/>
                <a:gd name="T13" fmla="*/ 80333 h 197"/>
                <a:gd name="T14" fmla="*/ 1570542 w 206"/>
                <a:gd name="T15" fmla="*/ 180749 h 197"/>
                <a:gd name="T16" fmla="*/ 1681285 w 206"/>
                <a:gd name="T17" fmla="*/ 180749 h 197"/>
                <a:gd name="T18" fmla="*/ 1681285 w 206"/>
                <a:gd name="T19" fmla="*/ 291207 h 197"/>
                <a:gd name="T20" fmla="*/ 1570542 w 206"/>
                <a:gd name="T21" fmla="*/ 291207 h 197"/>
                <a:gd name="T22" fmla="*/ 1570542 w 206"/>
                <a:gd name="T23" fmla="*/ 180749 h 197"/>
                <a:gd name="T24" fmla="*/ 1449731 w 206"/>
                <a:gd name="T25" fmla="*/ 180749 h 197"/>
                <a:gd name="T26" fmla="*/ 1449731 w 206"/>
                <a:gd name="T27" fmla="*/ 351457 h 197"/>
                <a:gd name="T28" fmla="*/ 1338988 w 206"/>
                <a:gd name="T29" fmla="*/ 351457 h 197"/>
                <a:gd name="T30" fmla="*/ 1338988 w 206"/>
                <a:gd name="T31" fmla="*/ 461915 h 197"/>
                <a:gd name="T32" fmla="*/ 1258447 w 206"/>
                <a:gd name="T33" fmla="*/ 461915 h 197"/>
                <a:gd name="T34" fmla="*/ 1258447 w 206"/>
                <a:gd name="T35" fmla="*/ 572373 h 197"/>
                <a:gd name="T36" fmla="*/ 1177907 w 206"/>
                <a:gd name="T37" fmla="*/ 572373 h 197"/>
                <a:gd name="T38" fmla="*/ 785271 w 206"/>
                <a:gd name="T39" fmla="*/ 1305412 h 197"/>
                <a:gd name="T40" fmla="*/ 191284 w 206"/>
                <a:gd name="T41" fmla="*/ 773206 h 197"/>
                <a:gd name="T42" fmla="*/ 140946 w 206"/>
                <a:gd name="T43" fmla="*/ 984080 h 197"/>
                <a:gd name="T44" fmla="*/ 654393 w 206"/>
                <a:gd name="T45" fmla="*/ 1847661 h 197"/>
                <a:gd name="T46" fmla="*/ 976555 w 206"/>
                <a:gd name="T47" fmla="*/ 1857702 h 197"/>
                <a:gd name="T48" fmla="*/ 1389326 w 206"/>
                <a:gd name="T49" fmla="*/ 1064413 h 197"/>
                <a:gd name="T50" fmla="*/ 1389326 w 206"/>
                <a:gd name="T51" fmla="*/ 943914 h 197"/>
                <a:gd name="T52" fmla="*/ 1469866 w 206"/>
                <a:gd name="T53" fmla="*/ 943914 h 197"/>
                <a:gd name="T54" fmla="*/ 1469866 w 206"/>
                <a:gd name="T55" fmla="*/ 833456 h 197"/>
                <a:gd name="T56" fmla="*/ 1570542 w 206"/>
                <a:gd name="T57" fmla="*/ 833456 h 197"/>
                <a:gd name="T58" fmla="*/ 1570542 w 206"/>
                <a:gd name="T59" fmla="*/ 702914 h 197"/>
                <a:gd name="T60" fmla="*/ 1681285 w 206"/>
                <a:gd name="T61" fmla="*/ 702914 h 197"/>
                <a:gd name="T62" fmla="*/ 1681285 w 206"/>
                <a:gd name="T63" fmla="*/ 572373 h 197"/>
                <a:gd name="T64" fmla="*/ 1570542 w 206"/>
                <a:gd name="T65" fmla="*/ 572373 h 197"/>
                <a:gd name="T66" fmla="*/ 1570542 w 206"/>
                <a:gd name="T67" fmla="*/ 461915 h 197"/>
                <a:gd name="T68" fmla="*/ 1681285 w 206"/>
                <a:gd name="T69" fmla="*/ 461915 h 197"/>
                <a:gd name="T70" fmla="*/ 1681285 w 206"/>
                <a:gd name="T71" fmla="*/ 572373 h 197"/>
                <a:gd name="T72" fmla="*/ 1792029 w 206"/>
                <a:gd name="T73" fmla="*/ 572373 h 197"/>
                <a:gd name="T74" fmla="*/ 1792029 w 206"/>
                <a:gd name="T75" fmla="*/ 461915 h 197"/>
                <a:gd name="T76" fmla="*/ 1882637 w 206"/>
                <a:gd name="T77" fmla="*/ 461915 h 197"/>
                <a:gd name="T78" fmla="*/ 1882637 w 206"/>
                <a:gd name="T79" fmla="*/ 331374 h 197"/>
                <a:gd name="T80" fmla="*/ 1983313 w 206"/>
                <a:gd name="T81" fmla="*/ 331374 h 197"/>
                <a:gd name="T82" fmla="*/ 1983313 w 206"/>
                <a:gd name="T83" fmla="*/ 230958 h 197"/>
                <a:gd name="T84" fmla="*/ 2073921 w 206"/>
                <a:gd name="T85" fmla="*/ 230958 h 197"/>
                <a:gd name="T86" fmla="*/ 2073921 w 206"/>
                <a:gd name="T87" fmla="*/ 0 h 197"/>
                <a:gd name="T88" fmla="*/ 1963178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grpSp>
      <p:sp>
        <p:nvSpPr>
          <p:cNvPr id="2" name="Title 1"/>
          <p:cNvSpPr>
            <a:spLocks noGrp="1"/>
          </p:cNvSpPr>
          <p:nvPr>
            <p:ph type="ctrTitle"/>
          </p:nvPr>
        </p:nvSpPr>
        <p:spPr bwMode="gray">
          <a:xfrm>
            <a:off x="495300" y="2367504"/>
            <a:ext cx="7848600" cy="1177673"/>
          </a:xfrm>
        </p:spPr>
        <p:txBody>
          <a:bodyPr>
            <a:noAutofit/>
          </a:bodyPr>
          <a:lstStyle>
            <a:lvl1pPr algn="l">
              <a:lnSpc>
                <a:spcPct val="90000"/>
              </a:lnSpc>
              <a:defRPr sz="3999" b="1" i="0" cap="none" baseline="0">
                <a:solidFill>
                  <a:schemeClr val="bg1"/>
                </a:solidFill>
                <a:latin typeface="+mn-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gray">
          <a:xfrm>
            <a:off x="495300" y="4064673"/>
            <a:ext cx="5600700" cy="378101"/>
          </a:xfrm>
          <a:prstGeom prst="rect">
            <a:avLst/>
          </a:prstGeom>
        </p:spPr>
        <p:txBody>
          <a:bodyPr anchor="b">
            <a:noAutofit/>
          </a:bodyPr>
          <a:lstStyle>
            <a:lvl1pPr marL="0" indent="0" algn="l">
              <a:buNone/>
              <a:defRPr sz="2999" b="1" i="0">
                <a:solidFill>
                  <a:schemeClr val="bg1"/>
                </a:solidFill>
                <a:latin typeface="+mn-lt"/>
                <a:cs typeface="Arial" panose="020B0604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70" name="Text Placeholder 69"/>
          <p:cNvSpPr>
            <a:spLocks noGrp="1"/>
          </p:cNvSpPr>
          <p:nvPr>
            <p:ph type="body" sz="quarter" idx="10"/>
          </p:nvPr>
        </p:nvSpPr>
        <p:spPr bwMode="gray">
          <a:xfrm>
            <a:off x="495300" y="5188130"/>
            <a:ext cx="5600700" cy="378101"/>
          </a:xfrm>
          <a:prstGeom prst="rect">
            <a:avLst/>
          </a:prstGeom>
        </p:spPr>
        <p:txBody>
          <a:bodyPr anchor="b" anchorCtr="0"/>
          <a:lstStyle>
            <a:lvl1pPr marL="0" indent="0">
              <a:lnSpc>
                <a:spcPct val="80000"/>
              </a:lnSpc>
              <a:buNone/>
              <a:defRPr sz="1999" b="1" i="0" cap="none" spc="100" baseline="0">
                <a:solidFill>
                  <a:schemeClr val="bg1"/>
                </a:solidFill>
                <a:latin typeface="+mn-lt"/>
                <a:cs typeface="Arial" panose="020B0604020202020204" pitchFamily="34" charset="0"/>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5" name="Text Placeholder 4"/>
          <p:cNvSpPr>
            <a:spLocks noGrp="1"/>
          </p:cNvSpPr>
          <p:nvPr>
            <p:ph type="body" sz="quarter" idx="11"/>
          </p:nvPr>
        </p:nvSpPr>
        <p:spPr>
          <a:xfrm>
            <a:off x="495300" y="4443482"/>
            <a:ext cx="5600700" cy="546100"/>
          </a:xfrm>
          <a:prstGeom prst="rect">
            <a:avLst/>
          </a:prstGeom>
        </p:spPr>
        <p:txBody>
          <a:bodyPr>
            <a:noAutofit/>
          </a:bodyPr>
          <a:lstStyle>
            <a:lvl1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1pPr>
            <a:lvl2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2pPr>
            <a:lvl3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3pPr>
            <a:lvl4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4pPr>
            <a:lvl5pPr marL="0" indent="0" algn="l" defTabSz="914126" rtl="0" eaLnBrk="1" latinLnBrk="0" hangingPunct="1">
              <a:lnSpc>
                <a:spcPct val="90000"/>
              </a:lnSpc>
              <a:spcBef>
                <a:spcPts val="1000"/>
              </a:spcBef>
              <a:buFont typeface="Courier New" panose="02070309020205020404" pitchFamily="49" charset="0"/>
              <a:buNone/>
              <a:defRPr lang="en-US" sz="1999" b="0" i="0" kern="1200" dirty="0">
                <a:solidFill>
                  <a:schemeClr val="bg1"/>
                </a:solidFill>
                <a:latin typeface="+mn-lt"/>
                <a:ea typeface="+mn-ea"/>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099027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YMC17 - Title Slide Cobranded">
    <p:spTree>
      <p:nvGrpSpPr>
        <p:cNvPr id="1" name=""/>
        <p:cNvGrpSpPr/>
        <p:nvPr/>
      </p:nvGrpSpPr>
      <p:grpSpPr>
        <a:xfrm>
          <a:off x="0" y="0"/>
          <a:ext cx="0" cy="0"/>
          <a:chOff x="0" y="0"/>
          <a:chExt cx="0" cy="0"/>
        </a:xfrm>
      </p:grpSpPr>
      <p:pic>
        <p:nvPicPr>
          <p:cNvPr id="6" name="Picture 7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80"/>
          <p:cNvGrpSpPr>
            <a:grpSpLocks/>
          </p:cNvGrpSpPr>
          <p:nvPr/>
        </p:nvGrpSpPr>
        <p:grpSpPr bwMode="auto">
          <a:xfrm>
            <a:off x="503238" y="377831"/>
            <a:ext cx="2735262" cy="727075"/>
            <a:chOff x="590710" y="3178038"/>
            <a:chExt cx="13400723" cy="3557588"/>
          </a:xfrm>
        </p:grpSpPr>
        <p:sp>
          <p:nvSpPr>
            <p:cNvPr id="8" name="Freeform 5"/>
            <p:cNvSpPr>
              <a:spLocks/>
            </p:cNvSpPr>
            <p:nvPr userDrawn="1"/>
          </p:nvSpPr>
          <p:spPr bwMode="auto">
            <a:xfrm>
              <a:off x="3908984" y="4342630"/>
              <a:ext cx="1196488" cy="1722950"/>
            </a:xfrm>
            <a:custGeom>
              <a:avLst/>
              <a:gdLst>
                <a:gd name="T0" fmla="*/ 613326 w 119"/>
                <a:gd name="T1" fmla="*/ 1722950 h 171"/>
                <a:gd name="T2" fmla="*/ 10055 w 119"/>
                <a:gd name="T3" fmla="*/ 1541587 h 171"/>
                <a:gd name="T4" fmla="*/ 0 w 119"/>
                <a:gd name="T5" fmla="*/ 1531511 h 171"/>
                <a:gd name="T6" fmla="*/ 10055 w 119"/>
                <a:gd name="T7" fmla="*/ 1521435 h 171"/>
                <a:gd name="T8" fmla="*/ 140763 w 119"/>
                <a:gd name="T9" fmla="*/ 1319921 h 171"/>
                <a:gd name="T10" fmla="*/ 140763 w 119"/>
                <a:gd name="T11" fmla="*/ 1309845 h 171"/>
                <a:gd name="T12" fmla="*/ 150818 w 119"/>
                <a:gd name="T13" fmla="*/ 1309845 h 171"/>
                <a:gd name="T14" fmla="*/ 603271 w 119"/>
                <a:gd name="T15" fmla="*/ 1460981 h 171"/>
                <a:gd name="T16" fmla="*/ 894852 w 119"/>
                <a:gd name="T17" fmla="*/ 1239315 h 171"/>
                <a:gd name="T18" fmla="*/ 542944 w 119"/>
                <a:gd name="T19" fmla="*/ 967270 h 171"/>
                <a:gd name="T20" fmla="*/ 522835 w 119"/>
                <a:gd name="T21" fmla="*/ 957194 h 171"/>
                <a:gd name="T22" fmla="*/ 80436 w 119"/>
                <a:gd name="T23" fmla="*/ 453408 h 171"/>
                <a:gd name="T24" fmla="*/ 623380 w 119"/>
                <a:gd name="T25" fmla="*/ 0 h 171"/>
                <a:gd name="T26" fmla="*/ 1095943 w 119"/>
                <a:gd name="T27" fmla="*/ 110833 h 171"/>
                <a:gd name="T28" fmla="*/ 1105997 w 119"/>
                <a:gd name="T29" fmla="*/ 110833 h 171"/>
                <a:gd name="T30" fmla="*/ 1105997 w 119"/>
                <a:gd name="T31" fmla="*/ 120909 h 171"/>
                <a:gd name="T32" fmla="*/ 1005452 w 119"/>
                <a:gd name="T33" fmla="*/ 342575 h 171"/>
                <a:gd name="T34" fmla="*/ 995398 w 119"/>
                <a:gd name="T35" fmla="*/ 352651 h 171"/>
                <a:gd name="T36" fmla="*/ 985343 w 119"/>
                <a:gd name="T37" fmla="*/ 342575 h 171"/>
                <a:gd name="T38" fmla="*/ 623380 w 119"/>
                <a:gd name="T39" fmla="*/ 261969 h 171"/>
                <a:gd name="T40" fmla="*/ 372017 w 119"/>
                <a:gd name="T41" fmla="*/ 443332 h 171"/>
                <a:gd name="T42" fmla="*/ 703816 w 119"/>
                <a:gd name="T43" fmla="*/ 705301 h 171"/>
                <a:gd name="T44" fmla="*/ 1196488 w 119"/>
                <a:gd name="T45" fmla="*/ 1239315 h 171"/>
                <a:gd name="T46" fmla="*/ 613326 w 119"/>
                <a:gd name="T47" fmla="*/ 172295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9" name="Freeform 6"/>
            <p:cNvSpPr>
              <a:spLocks/>
            </p:cNvSpPr>
            <p:nvPr userDrawn="1"/>
          </p:nvSpPr>
          <p:spPr bwMode="auto">
            <a:xfrm>
              <a:off x="5105482" y="4821227"/>
              <a:ext cx="1100769" cy="1675095"/>
            </a:xfrm>
            <a:custGeom>
              <a:avLst/>
              <a:gdLst>
                <a:gd name="T0" fmla="*/ 230161 w 110"/>
                <a:gd name="T1" fmla="*/ 1675095 h 166"/>
                <a:gd name="T2" fmla="*/ 60042 w 110"/>
                <a:gd name="T3" fmla="*/ 1654913 h 166"/>
                <a:gd name="T4" fmla="*/ 40028 w 110"/>
                <a:gd name="T5" fmla="*/ 1644822 h 166"/>
                <a:gd name="T6" fmla="*/ 50035 w 110"/>
                <a:gd name="T7" fmla="*/ 1634731 h 166"/>
                <a:gd name="T8" fmla="*/ 80056 w 110"/>
                <a:gd name="T9" fmla="*/ 1432913 h 166"/>
                <a:gd name="T10" fmla="*/ 80056 w 110"/>
                <a:gd name="T11" fmla="*/ 1422822 h 166"/>
                <a:gd name="T12" fmla="*/ 90063 w 110"/>
                <a:gd name="T13" fmla="*/ 1422822 h 166"/>
                <a:gd name="T14" fmla="*/ 110077 w 110"/>
                <a:gd name="T15" fmla="*/ 1422822 h 166"/>
                <a:gd name="T16" fmla="*/ 200140 w 110"/>
                <a:gd name="T17" fmla="*/ 1432913 h 166"/>
                <a:gd name="T18" fmla="*/ 440308 w 110"/>
                <a:gd name="T19" fmla="*/ 1291640 h 166"/>
                <a:gd name="T20" fmla="*/ 10007 w 110"/>
                <a:gd name="T21" fmla="*/ 20182 h 166"/>
                <a:gd name="T22" fmla="*/ 0 w 110"/>
                <a:gd name="T23" fmla="*/ 0 h 166"/>
                <a:gd name="T24" fmla="*/ 20014 w 110"/>
                <a:gd name="T25" fmla="*/ 0 h 166"/>
                <a:gd name="T26" fmla="*/ 310217 w 110"/>
                <a:gd name="T27" fmla="*/ 0 h 166"/>
                <a:gd name="T28" fmla="*/ 320224 w 110"/>
                <a:gd name="T29" fmla="*/ 0 h 166"/>
                <a:gd name="T30" fmla="*/ 320224 w 110"/>
                <a:gd name="T31" fmla="*/ 10091 h 166"/>
                <a:gd name="T32" fmla="*/ 570398 w 110"/>
                <a:gd name="T33" fmla="*/ 908184 h 166"/>
                <a:gd name="T34" fmla="*/ 790552 w 110"/>
                <a:gd name="T35" fmla="*/ 10091 h 166"/>
                <a:gd name="T36" fmla="*/ 800559 w 110"/>
                <a:gd name="T37" fmla="*/ 0 h 166"/>
                <a:gd name="T38" fmla="*/ 810566 w 110"/>
                <a:gd name="T39" fmla="*/ 0 h 166"/>
                <a:gd name="T40" fmla="*/ 1080755 w 110"/>
                <a:gd name="T41" fmla="*/ 0 h 166"/>
                <a:gd name="T42" fmla="*/ 1100769 w 110"/>
                <a:gd name="T43" fmla="*/ 0 h 166"/>
                <a:gd name="T44" fmla="*/ 1090762 w 110"/>
                <a:gd name="T45" fmla="*/ 20182 h 166"/>
                <a:gd name="T46" fmla="*/ 710496 w 110"/>
                <a:gd name="T47" fmla="*/ 1281549 h 166"/>
                <a:gd name="T48" fmla="*/ 230161 w 110"/>
                <a:gd name="T49" fmla="*/ 1675095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 name="Freeform 7"/>
            <p:cNvSpPr>
              <a:spLocks/>
            </p:cNvSpPr>
            <p:nvPr userDrawn="1"/>
          </p:nvSpPr>
          <p:spPr bwMode="auto">
            <a:xfrm>
              <a:off x="6317929" y="4805279"/>
              <a:ext cx="1643179" cy="1244353"/>
            </a:xfrm>
            <a:custGeom>
              <a:avLst/>
              <a:gdLst>
                <a:gd name="T0" fmla="*/ 1643179 w 164"/>
                <a:gd name="T1" fmla="*/ 1244353 h 124"/>
                <a:gd name="T2" fmla="*/ 1633160 w 164"/>
                <a:gd name="T3" fmla="*/ 1244353 h 124"/>
                <a:gd name="T4" fmla="*/ 1352617 w 164"/>
                <a:gd name="T5" fmla="*/ 1244353 h 124"/>
                <a:gd name="T6" fmla="*/ 1342597 w 164"/>
                <a:gd name="T7" fmla="*/ 1244353 h 124"/>
                <a:gd name="T8" fmla="*/ 1342597 w 164"/>
                <a:gd name="T9" fmla="*/ 1234318 h 124"/>
                <a:gd name="T10" fmla="*/ 1342597 w 164"/>
                <a:gd name="T11" fmla="*/ 431510 h 124"/>
                <a:gd name="T12" fmla="*/ 1212345 w 164"/>
                <a:gd name="T13" fmla="*/ 260913 h 124"/>
                <a:gd name="T14" fmla="*/ 981900 w 164"/>
                <a:gd name="T15" fmla="*/ 381334 h 124"/>
                <a:gd name="T16" fmla="*/ 981900 w 164"/>
                <a:gd name="T17" fmla="*/ 1234318 h 124"/>
                <a:gd name="T18" fmla="*/ 981900 w 164"/>
                <a:gd name="T19" fmla="*/ 1244353 h 124"/>
                <a:gd name="T20" fmla="*/ 961861 w 164"/>
                <a:gd name="T21" fmla="*/ 1244353 h 124"/>
                <a:gd name="T22" fmla="*/ 681318 w 164"/>
                <a:gd name="T23" fmla="*/ 1244353 h 124"/>
                <a:gd name="T24" fmla="*/ 671299 w 164"/>
                <a:gd name="T25" fmla="*/ 1244353 h 124"/>
                <a:gd name="T26" fmla="*/ 671299 w 164"/>
                <a:gd name="T27" fmla="*/ 1234318 h 124"/>
                <a:gd name="T28" fmla="*/ 671299 w 164"/>
                <a:gd name="T29" fmla="*/ 431510 h 124"/>
                <a:gd name="T30" fmla="*/ 551066 w 164"/>
                <a:gd name="T31" fmla="*/ 260913 h 124"/>
                <a:gd name="T32" fmla="*/ 310601 w 164"/>
                <a:gd name="T33" fmla="*/ 381334 h 124"/>
                <a:gd name="T34" fmla="*/ 310601 w 164"/>
                <a:gd name="T35" fmla="*/ 1234318 h 124"/>
                <a:gd name="T36" fmla="*/ 310601 w 164"/>
                <a:gd name="T37" fmla="*/ 1244353 h 124"/>
                <a:gd name="T38" fmla="*/ 300582 w 164"/>
                <a:gd name="T39" fmla="*/ 1244353 h 124"/>
                <a:gd name="T40" fmla="*/ 20039 w 164"/>
                <a:gd name="T41" fmla="*/ 1244353 h 124"/>
                <a:gd name="T42" fmla="*/ 0 w 164"/>
                <a:gd name="T43" fmla="*/ 1244353 h 124"/>
                <a:gd name="T44" fmla="*/ 0 w 164"/>
                <a:gd name="T45" fmla="*/ 1234318 h 124"/>
                <a:gd name="T46" fmla="*/ 0 w 164"/>
                <a:gd name="T47" fmla="*/ 40140 h 124"/>
                <a:gd name="T48" fmla="*/ 0 w 164"/>
                <a:gd name="T49" fmla="*/ 20070 h 124"/>
                <a:gd name="T50" fmla="*/ 20039 w 164"/>
                <a:gd name="T51" fmla="*/ 20070 h 124"/>
                <a:gd name="T52" fmla="*/ 190368 w 164"/>
                <a:gd name="T53" fmla="*/ 20070 h 124"/>
                <a:gd name="T54" fmla="*/ 200388 w 164"/>
                <a:gd name="T55" fmla="*/ 20070 h 124"/>
                <a:gd name="T56" fmla="*/ 200388 w 164"/>
                <a:gd name="T57" fmla="*/ 30105 h 124"/>
                <a:gd name="T58" fmla="*/ 250485 w 164"/>
                <a:gd name="T59" fmla="*/ 200702 h 124"/>
                <a:gd name="T60" fmla="*/ 651260 w 164"/>
                <a:gd name="T61" fmla="*/ 0 h 124"/>
                <a:gd name="T62" fmla="*/ 931803 w 164"/>
                <a:gd name="T63" fmla="*/ 180632 h 124"/>
                <a:gd name="T64" fmla="*/ 1312539 w 164"/>
                <a:gd name="T65" fmla="*/ 0 h 124"/>
                <a:gd name="T66" fmla="*/ 1643179 w 164"/>
                <a:gd name="T67" fmla="*/ 431510 h 124"/>
                <a:gd name="T68" fmla="*/ 1643179 w 164"/>
                <a:gd name="T69" fmla="*/ 1234318 h 124"/>
                <a:gd name="T70" fmla="*/ 1643179 w 164"/>
                <a:gd name="T71" fmla="*/ 1244353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1" name="Freeform 8"/>
            <p:cNvSpPr>
              <a:spLocks noEditPoints="1"/>
            </p:cNvSpPr>
            <p:nvPr userDrawn="1"/>
          </p:nvSpPr>
          <p:spPr bwMode="auto">
            <a:xfrm>
              <a:off x="8120640" y="4805279"/>
              <a:ext cx="973143" cy="1260311"/>
            </a:xfrm>
            <a:custGeom>
              <a:avLst/>
              <a:gdLst>
                <a:gd name="T0" fmla="*/ 377341 w 98"/>
                <a:gd name="T1" fmla="*/ 1260311 h 126"/>
                <a:gd name="T2" fmla="*/ 0 w 98"/>
                <a:gd name="T3" fmla="*/ 910225 h 126"/>
                <a:gd name="T4" fmla="*/ 148950 w 98"/>
                <a:gd name="T5" fmla="*/ 620153 h 126"/>
                <a:gd name="T6" fmla="*/ 675242 w 98"/>
                <a:gd name="T7" fmla="*/ 460114 h 126"/>
                <a:gd name="T8" fmla="*/ 675242 w 98"/>
                <a:gd name="T9" fmla="*/ 430106 h 126"/>
                <a:gd name="T10" fmla="*/ 496502 w 98"/>
                <a:gd name="T11" fmla="*/ 250062 h 126"/>
                <a:gd name="T12" fmla="*/ 168811 w 98"/>
                <a:gd name="T13" fmla="*/ 340084 h 126"/>
                <a:gd name="T14" fmla="*/ 158880 w 98"/>
                <a:gd name="T15" fmla="*/ 350086 h 126"/>
                <a:gd name="T16" fmla="*/ 148950 w 98"/>
                <a:gd name="T17" fmla="*/ 340084 h 126"/>
                <a:gd name="T18" fmla="*/ 49650 w 98"/>
                <a:gd name="T19" fmla="*/ 150037 h 126"/>
                <a:gd name="T20" fmla="*/ 49650 w 98"/>
                <a:gd name="T21" fmla="*/ 140035 h 126"/>
                <a:gd name="T22" fmla="*/ 59580 w 98"/>
                <a:gd name="T23" fmla="*/ 140035 h 126"/>
                <a:gd name="T24" fmla="*/ 516362 w 98"/>
                <a:gd name="T25" fmla="*/ 0 h 126"/>
                <a:gd name="T26" fmla="*/ 973143 w 98"/>
                <a:gd name="T27" fmla="*/ 450111 h 126"/>
                <a:gd name="T28" fmla="*/ 973143 w 98"/>
                <a:gd name="T29" fmla="*/ 1230304 h 126"/>
                <a:gd name="T30" fmla="*/ 973143 w 98"/>
                <a:gd name="T31" fmla="*/ 1240306 h 126"/>
                <a:gd name="T32" fmla="*/ 963213 w 98"/>
                <a:gd name="T33" fmla="*/ 1240306 h 126"/>
                <a:gd name="T34" fmla="*/ 794402 w 98"/>
                <a:gd name="T35" fmla="*/ 1240306 h 126"/>
                <a:gd name="T36" fmla="*/ 784472 w 98"/>
                <a:gd name="T37" fmla="*/ 1240306 h 126"/>
                <a:gd name="T38" fmla="*/ 784472 w 98"/>
                <a:gd name="T39" fmla="*/ 1230304 h 126"/>
                <a:gd name="T40" fmla="*/ 734822 w 98"/>
                <a:gd name="T41" fmla="*/ 1120276 h 126"/>
                <a:gd name="T42" fmla="*/ 377341 w 98"/>
                <a:gd name="T43" fmla="*/ 1260311 h 126"/>
                <a:gd name="T44" fmla="*/ 675242 w 98"/>
                <a:gd name="T45" fmla="*/ 670165 h 126"/>
                <a:gd name="T46" fmla="*/ 337621 w 98"/>
                <a:gd name="T47" fmla="*/ 790195 h 126"/>
                <a:gd name="T48" fmla="*/ 307831 w 98"/>
                <a:gd name="T49" fmla="*/ 890220 h 126"/>
                <a:gd name="T50" fmla="*/ 446851 w 98"/>
                <a:gd name="T51" fmla="*/ 1030254 h 126"/>
                <a:gd name="T52" fmla="*/ 675242 w 98"/>
                <a:gd name="T53" fmla="*/ 940232 h 126"/>
                <a:gd name="T54" fmla="*/ 675242 w 98"/>
                <a:gd name="T55" fmla="*/ 670165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2" name="Freeform 9"/>
            <p:cNvSpPr>
              <a:spLocks/>
            </p:cNvSpPr>
            <p:nvPr userDrawn="1"/>
          </p:nvSpPr>
          <p:spPr bwMode="auto">
            <a:xfrm>
              <a:off x="9364993" y="4805279"/>
              <a:ext cx="1005049" cy="1244353"/>
            </a:xfrm>
            <a:custGeom>
              <a:avLst/>
              <a:gdLst>
                <a:gd name="T0" fmla="*/ 1005049 w 101"/>
                <a:gd name="T1" fmla="*/ 1244353 h 124"/>
                <a:gd name="T2" fmla="*/ 985147 w 101"/>
                <a:gd name="T3" fmla="*/ 1244353 h 124"/>
                <a:gd name="T4" fmla="*/ 706520 w 101"/>
                <a:gd name="T5" fmla="*/ 1244353 h 124"/>
                <a:gd name="T6" fmla="*/ 696569 w 101"/>
                <a:gd name="T7" fmla="*/ 1244353 h 124"/>
                <a:gd name="T8" fmla="*/ 696569 w 101"/>
                <a:gd name="T9" fmla="*/ 1234318 h 124"/>
                <a:gd name="T10" fmla="*/ 696569 w 101"/>
                <a:gd name="T11" fmla="*/ 431510 h 124"/>
                <a:gd name="T12" fmla="*/ 557255 w 101"/>
                <a:gd name="T13" fmla="*/ 260913 h 124"/>
                <a:gd name="T14" fmla="*/ 308480 w 101"/>
                <a:gd name="T15" fmla="*/ 391369 h 124"/>
                <a:gd name="T16" fmla="*/ 308480 w 101"/>
                <a:gd name="T17" fmla="*/ 1234318 h 124"/>
                <a:gd name="T18" fmla="*/ 308480 w 101"/>
                <a:gd name="T19" fmla="*/ 1244353 h 124"/>
                <a:gd name="T20" fmla="*/ 298529 w 101"/>
                <a:gd name="T21" fmla="*/ 1244353 h 124"/>
                <a:gd name="T22" fmla="*/ 19902 w 101"/>
                <a:gd name="T23" fmla="*/ 1244353 h 124"/>
                <a:gd name="T24" fmla="*/ 0 w 101"/>
                <a:gd name="T25" fmla="*/ 1244353 h 124"/>
                <a:gd name="T26" fmla="*/ 0 w 101"/>
                <a:gd name="T27" fmla="*/ 1234318 h 124"/>
                <a:gd name="T28" fmla="*/ 0 w 101"/>
                <a:gd name="T29" fmla="*/ 40140 h 124"/>
                <a:gd name="T30" fmla="*/ 0 w 101"/>
                <a:gd name="T31" fmla="*/ 20070 h 124"/>
                <a:gd name="T32" fmla="*/ 19902 w 101"/>
                <a:gd name="T33" fmla="*/ 20070 h 124"/>
                <a:gd name="T34" fmla="*/ 189069 w 101"/>
                <a:gd name="T35" fmla="*/ 20070 h 124"/>
                <a:gd name="T36" fmla="*/ 199020 w 101"/>
                <a:gd name="T37" fmla="*/ 20070 h 124"/>
                <a:gd name="T38" fmla="*/ 199020 w 101"/>
                <a:gd name="T39" fmla="*/ 30105 h 124"/>
                <a:gd name="T40" fmla="*/ 248775 w 101"/>
                <a:gd name="T41" fmla="*/ 200702 h 124"/>
                <a:gd name="T42" fmla="*/ 656765 w 101"/>
                <a:gd name="T43" fmla="*/ 0 h 124"/>
                <a:gd name="T44" fmla="*/ 1005049 w 101"/>
                <a:gd name="T45" fmla="*/ 431510 h 124"/>
                <a:gd name="T46" fmla="*/ 1005049 w 101"/>
                <a:gd name="T47" fmla="*/ 1234318 h 124"/>
                <a:gd name="T48" fmla="*/ 1005049 w 101"/>
                <a:gd name="T49" fmla="*/ 1244353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3" name="Freeform 10"/>
            <p:cNvSpPr>
              <a:spLocks/>
            </p:cNvSpPr>
            <p:nvPr userDrawn="1"/>
          </p:nvSpPr>
          <p:spPr bwMode="auto">
            <a:xfrm>
              <a:off x="10481720" y="4470256"/>
              <a:ext cx="781704" cy="1595324"/>
            </a:xfrm>
            <a:custGeom>
              <a:avLst/>
              <a:gdLst>
                <a:gd name="T0" fmla="*/ 541180 w 78"/>
                <a:gd name="T1" fmla="*/ 1595324 h 158"/>
                <a:gd name="T2" fmla="*/ 180393 w 78"/>
                <a:gd name="T3" fmla="*/ 1231832 h 158"/>
                <a:gd name="T4" fmla="*/ 180393 w 78"/>
                <a:gd name="T5" fmla="*/ 565431 h 158"/>
                <a:gd name="T6" fmla="*/ 20044 w 78"/>
                <a:gd name="T7" fmla="*/ 565431 h 158"/>
                <a:gd name="T8" fmla="*/ 0 w 78"/>
                <a:gd name="T9" fmla="*/ 565431 h 158"/>
                <a:gd name="T10" fmla="*/ 0 w 78"/>
                <a:gd name="T11" fmla="*/ 555334 h 158"/>
                <a:gd name="T12" fmla="*/ 0 w 78"/>
                <a:gd name="T13" fmla="*/ 363492 h 158"/>
                <a:gd name="T14" fmla="*/ 0 w 78"/>
                <a:gd name="T15" fmla="*/ 343298 h 158"/>
                <a:gd name="T16" fmla="*/ 20044 w 78"/>
                <a:gd name="T17" fmla="*/ 343298 h 158"/>
                <a:gd name="T18" fmla="*/ 190415 w 78"/>
                <a:gd name="T19" fmla="*/ 343298 h 158"/>
                <a:gd name="T20" fmla="*/ 240524 w 78"/>
                <a:gd name="T21" fmla="*/ 10097 h 158"/>
                <a:gd name="T22" fmla="*/ 240524 w 78"/>
                <a:gd name="T23" fmla="*/ 0 h 158"/>
                <a:gd name="T24" fmla="*/ 250546 w 78"/>
                <a:gd name="T25" fmla="*/ 0 h 158"/>
                <a:gd name="T26" fmla="*/ 471027 w 78"/>
                <a:gd name="T27" fmla="*/ 0 h 158"/>
                <a:gd name="T28" fmla="*/ 491070 w 78"/>
                <a:gd name="T29" fmla="*/ 0 h 158"/>
                <a:gd name="T30" fmla="*/ 491070 w 78"/>
                <a:gd name="T31" fmla="*/ 10097 h 158"/>
                <a:gd name="T32" fmla="*/ 491070 w 78"/>
                <a:gd name="T33" fmla="*/ 343298 h 158"/>
                <a:gd name="T34" fmla="*/ 731595 w 78"/>
                <a:gd name="T35" fmla="*/ 343298 h 158"/>
                <a:gd name="T36" fmla="*/ 741617 w 78"/>
                <a:gd name="T37" fmla="*/ 343298 h 158"/>
                <a:gd name="T38" fmla="*/ 741617 w 78"/>
                <a:gd name="T39" fmla="*/ 363492 h 158"/>
                <a:gd name="T40" fmla="*/ 741617 w 78"/>
                <a:gd name="T41" fmla="*/ 555334 h 158"/>
                <a:gd name="T42" fmla="*/ 741617 w 78"/>
                <a:gd name="T43" fmla="*/ 565431 h 158"/>
                <a:gd name="T44" fmla="*/ 731595 w 78"/>
                <a:gd name="T45" fmla="*/ 565431 h 158"/>
                <a:gd name="T46" fmla="*/ 491070 w 78"/>
                <a:gd name="T47" fmla="*/ 565431 h 158"/>
                <a:gd name="T48" fmla="*/ 491070 w 78"/>
                <a:gd name="T49" fmla="*/ 1211638 h 158"/>
                <a:gd name="T50" fmla="*/ 611333 w 78"/>
                <a:gd name="T51" fmla="*/ 1352996 h 158"/>
                <a:gd name="T52" fmla="*/ 731595 w 78"/>
                <a:gd name="T53" fmla="*/ 1332802 h 158"/>
                <a:gd name="T54" fmla="*/ 741617 w 78"/>
                <a:gd name="T55" fmla="*/ 1332802 h 158"/>
                <a:gd name="T56" fmla="*/ 751638 w 78"/>
                <a:gd name="T57" fmla="*/ 1342899 h 158"/>
                <a:gd name="T58" fmla="*/ 781704 w 78"/>
                <a:gd name="T59" fmla="*/ 1544839 h 158"/>
                <a:gd name="T60" fmla="*/ 781704 w 78"/>
                <a:gd name="T61" fmla="*/ 1554936 h 158"/>
                <a:gd name="T62" fmla="*/ 771682 w 78"/>
                <a:gd name="T63" fmla="*/ 1554936 h 158"/>
                <a:gd name="T64" fmla="*/ 541180 w 78"/>
                <a:gd name="T65" fmla="*/ 1595324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4" name="Freeform 11"/>
            <p:cNvSpPr>
              <a:spLocks noEditPoints="1"/>
            </p:cNvSpPr>
            <p:nvPr userDrawn="1"/>
          </p:nvSpPr>
          <p:spPr bwMode="auto">
            <a:xfrm>
              <a:off x="11311288" y="4805279"/>
              <a:ext cx="1052914" cy="1260311"/>
            </a:xfrm>
            <a:custGeom>
              <a:avLst/>
              <a:gdLst>
                <a:gd name="T0" fmla="*/ 551526 w 105"/>
                <a:gd name="T1" fmla="*/ 1260311 h 126"/>
                <a:gd name="T2" fmla="*/ 0 w 105"/>
                <a:gd name="T3" fmla="*/ 640158 h 126"/>
                <a:gd name="T4" fmla="*/ 531471 w 105"/>
                <a:gd name="T5" fmla="*/ 0 h 126"/>
                <a:gd name="T6" fmla="*/ 1052914 w 105"/>
                <a:gd name="T7" fmla="*/ 640158 h 126"/>
                <a:gd name="T8" fmla="*/ 1052914 w 105"/>
                <a:gd name="T9" fmla="*/ 710175 h 126"/>
                <a:gd name="T10" fmla="*/ 1052914 w 105"/>
                <a:gd name="T11" fmla="*/ 730180 h 126"/>
                <a:gd name="T12" fmla="*/ 1042886 w 105"/>
                <a:gd name="T13" fmla="*/ 730180 h 126"/>
                <a:gd name="T14" fmla="*/ 320888 w 105"/>
                <a:gd name="T15" fmla="*/ 730180 h 126"/>
                <a:gd name="T16" fmla="*/ 581610 w 105"/>
                <a:gd name="T17" fmla="*/ 1010249 h 126"/>
                <a:gd name="T18" fmla="*/ 892470 w 105"/>
                <a:gd name="T19" fmla="*/ 910225 h 126"/>
                <a:gd name="T20" fmla="*/ 902498 w 105"/>
                <a:gd name="T21" fmla="*/ 900222 h 126"/>
                <a:gd name="T22" fmla="*/ 902498 w 105"/>
                <a:gd name="T23" fmla="*/ 910225 h 126"/>
                <a:gd name="T24" fmla="*/ 1022831 w 105"/>
                <a:gd name="T25" fmla="*/ 1080267 h 126"/>
                <a:gd name="T26" fmla="*/ 1022831 w 105"/>
                <a:gd name="T27" fmla="*/ 1090269 h 126"/>
                <a:gd name="T28" fmla="*/ 1012803 w 105"/>
                <a:gd name="T29" fmla="*/ 1100272 h 126"/>
                <a:gd name="T30" fmla="*/ 551526 w 105"/>
                <a:gd name="T31" fmla="*/ 1260311 h 126"/>
                <a:gd name="T32" fmla="*/ 320888 w 105"/>
                <a:gd name="T33" fmla="*/ 530131 h 126"/>
                <a:gd name="T34" fmla="*/ 742054 w 105"/>
                <a:gd name="T35" fmla="*/ 530131 h 126"/>
                <a:gd name="T36" fmla="*/ 531471 w 105"/>
                <a:gd name="T37" fmla="*/ 230057 h 126"/>
                <a:gd name="T38" fmla="*/ 320888 w 105"/>
                <a:gd name="T39" fmla="*/ 530131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5" name="Freeform 12"/>
            <p:cNvSpPr>
              <a:spLocks/>
            </p:cNvSpPr>
            <p:nvPr userDrawn="1"/>
          </p:nvSpPr>
          <p:spPr bwMode="auto">
            <a:xfrm>
              <a:off x="12491828" y="4805279"/>
              <a:ext cx="973143" cy="1260311"/>
            </a:xfrm>
            <a:custGeom>
              <a:avLst/>
              <a:gdLst>
                <a:gd name="T0" fmla="*/ 551782 w 97"/>
                <a:gd name="T1" fmla="*/ 1260311 h 126"/>
                <a:gd name="T2" fmla="*/ 0 w 97"/>
                <a:gd name="T3" fmla="*/ 640158 h 126"/>
                <a:gd name="T4" fmla="*/ 551782 w 97"/>
                <a:gd name="T5" fmla="*/ 0 h 126"/>
                <a:gd name="T6" fmla="*/ 943046 w 97"/>
                <a:gd name="T7" fmla="*/ 130032 h 126"/>
                <a:gd name="T8" fmla="*/ 953078 w 97"/>
                <a:gd name="T9" fmla="*/ 140035 h 126"/>
                <a:gd name="T10" fmla="*/ 943046 w 97"/>
                <a:gd name="T11" fmla="*/ 150037 h 126"/>
                <a:gd name="T12" fmla="*/ 812625 w 97"/>
                <a:gd name="T13" fmla="*/ 330081 h 126"/>
                <a:gd name="T14" fmla="*/ 812625 w 97"/>
                <a:gd name="T15" fmla="*/ 340084 h 126"/>
                <a:gd name="T16" fmla="*/ 802592 w 97"/>
                <a:gd name="T17" fmla="*/ 340084 h 126"/>
                <a:gd name="T18" fmla="*/ 551782 w 97"/>
                <a:gd name="T19" fmla="*/ 250062 h 126"/>
                <a:gd name="T20" fmla="*/ 311004 w 97"/>
                <a:gd name="T21" fmla="*/ 640158 h 126"/>
                <a:gd name="T22" fmla="*/ 561815 w 97"/>
                <a:gd name="T23" fmla="*/ 1010249 h 126"/>
                <a:gd name="T24" fmla="*/ 812625 w 97"/>
                <a:gd name="T25" fmla="*/ 910225 h 126"/>
                <a:gd name="T26" fmla="*/ 822657 w 97"/>
                <a:gd name="T27" fmla="*/ 900222 h 126"/>
                <a:gd name="T28" fmla="*/ 832689 w 97"/>
                <a:gd name="T29" fmla="*/ 910225 h 126"/>
                <a:gd name="T30" fmla="*/ 963111 w 97"/>
                <a:gd name="T31" fmla="*/ 1080267 h 126"/>
                <a:gd name="T32" fmla="*/ 973143 w 97"/>
                <a:gd name="T33" fmla="*/ 1090269 h 126"/>
                <a:gd name="T34" fmla="*/ 963111 w 97"/>
                <a:gd name="T35" fmla="*/ 1100272 h 126"/>
                <a:gd name="T36" fmla="*/ 551782 w 97"/>
                <a:gd name="T37" fmla="*/ 1260311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6" name="Freeform 13"/>
            <p:cNvSpPr>
              <a:spLocks noEditPoints="1"/>
            </p:cNvSpPr>
            <p:nvPr userDrawn="1"/>
          </p:nvSpPr>
          <p:spPr bwMode="auto">
            <a:xfrm>
              <a:off x="590710" y="3656645"/>
              <a:ext cx="3063022" cy="3078981"/>
            </a:xfrm>
            <a:custGeom>
              <a:avLst/>
              <a:gdLst>
                <a:gd name="T0" fmla="*/ 1536532 w 305"/>
                <a:gd name="T1" fmla="*/ 3078981 h 305"/>
                <a:gd name="T2" fmla="*/ 0 w 305"/>
                <a:gd name="T3" fmla="*/ 1544538 h 305"/>
                <a:gd name="T4" fmla="*/ 1536532 w 305"/>
                <a:gd name="T5" fmla="*/ 0 h 305"/>
                <a:gd name="T6" fmla="*/ 3063022 w 305"/>
                <a:gd name="T7" fmla="*/ 1544538 h 305"/>
                <a:gd name="T8" fmla="*/ 1536532 w 305"/>
                <a:gd name="T9" fmla="*/ 3078981 h 305"/>
                <a:gd name="T10" fmla="*/ 1536532 w 305"/>
                <a:gd name="T11" fmla="*/ 494656 h 305"/>
                <a:gd name="T12" fmla="*/ 793373 w 305"/>
                <a:gd name="T13" fmla="*/ 797507 h 305"/>
                <a:gd name="T14" fmla="*/ 492092 w 305"/>
                <a:gd name="T15" fmla="*/ 1544538 h 305"/>
                <a:gd name="T16" fmla="*/ 793373 w 305"/>
                <a:gd name="T17" fmla="*/ 2281474 h 305"/>
                <a:gd name="T18" fmla="*/ 1536532 w 305"/>
                <a:gd name="T19" fmla="*/ 2594420 h 305"/>
                <a:gd name="T20" fmla="*/ 2269649 w 305"/>
                <a:gd name="T21" fmla="*/ 2281474 h 305"/>
                <a:gd name="T22" fmla="*/ 2580973 w 305"/>
                <a:gd name="T23" fmla="*/ 1544538 h 305"/>
                <a:gd name="T24" fmla="*/ 2269649 w 305"/>
                <a:gd name="T25" fmla="*/ 797507 h 305"/>
                <a:gd name="T26" fmla="*/ 1536532 w 305"/>
                <a:gd name="T27" fmla="*/ 494656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7" name="Freeform 14"/>
            <p:cNvSpPr>
              <a:spLocks noEditPoints="1"/>
            </p:cNvSpPr>
            <p:nvPr userDrawn="1"/>
          </p:nvSpPr>
          <p:spPr bwMode="auto">
            <a:xfrm>
              <a:off x="13640462" y="5842234"/>
              <a:ext cx="350971" cy="191439"/>
            </a:xfrm>
            <a:custGeom>
              <a:avLst/>
              <a:gdLst>
                <a:gd name="T0" fmla="*/ 47860 w 22"/>
                <a:gd name="T1" fmla="*/ 31907 h 12"/>
                <a:gd name="T2" fmla="*/ 0 w 22"/>
                <a:gd name="T3" fmla="*/ 31907 h 12"/>
                <a:gd name="T4" fmla="*/ 0 w 22"/>
                <a:gd name="T5" fmla="*/ 0 h 12"/>
                <a:gd name="T6" fmla="*/ 127626 w 22"/>
                <a:gd name="T7" fmla="*/ 0 h 12"/>
                <a:gd name="T8" fmla="*/ 127626 w 22"/>
                <a:gd name="T9" fmla="*/ 31907 h 12"/>
                <a:gd name="T10" fmla="*/ 95719 w 22"/>
                <a:gd name="T11" fmla="*/ 31907 h 12"/>
                <a:gd name="T12" fmla="*/ 95719 w 22"/>
                <a:gd name="T13" fmla="*/ 191439 h 12"/>
                <a:gd name="T14" fmla="*/ 47860 w 22"/>
                <a:gd name="T15" fmla="*/ 191439 h 12"/>
                <a:gd name="T16" fmla="*/ 47860 w 22"/>
                <a:gd name="T17" fmla="*/ 31907 h 12"/>
                <a:gd name="T18" fmla="*/ 175486 w 22"/>
                <a:gd name="T19" fmla="*/ 0 h 12"/>
                <a:gd name="T20" fmla="*/ 223345 w 22"/>
                <a:gd name="T21" fmla="*/ 0 h 12"/>
                <a:gd name="T22" fmla="*/ 255252 w 22"/>
                <a:gd name="T23" fmla="*/ 143579 h 12"/>
                <a:gd name="T24" fmla="*/ 303111 w 22"/>
                <a:gd name="T25" fmla="*/ 0 h 12"/>
                <a:gd name="T26" fmla="*/ 350971 w 22"/>
                <a:gd name="T27" fmla="*/ 0 h 12"/>
                <a:gd name="T28" fmla="*/ 350971 w 22"/>
                <a:gd name="T29" fmla="*/ 191439 h 12"/>
                <a:gd name="T30" fmla="*/ 319065 w 22"/>
                <a:gd name="T31" fmla="*/ 191439 h 12"/>
                <a:gd name="T32" fmla="*/ 319065 w 22"/>
                <a:gd name="T33" fmla="*/ 47860 h 12"/>
                <a:gd name="T34" fmla="*/ 287158 w 22"/>
                <a:gd name="T35" fmla="*/ 191439 h 12"/>
                <a:gd name="T36" fmla="*/ 239298 w 22"/>
                <a:gd name="T37" fmla="*/ 191439 h 12"/>
                <a:gd name="T38" fmla="*/ 207392 w 22"/>
                <a:gd name="T39" fmla="*/ 47860 h 12"/>
                <a:gd name="T40" fmla="*/ 207392 w 22"/>
                <a:gd name="T41" fmla="*/ 191439 h 12"/>
                <a:gd name="T42" fmla="*/ 175486 w 22"/>
                <a:gd name="T43" fmla="*/ 191439 h 12"/>
                <a:gd name="T44" fmla="*/ 175486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8"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9"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0"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1"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2"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3"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4"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5"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6"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7"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8" name="Freeform 25"/>
            <p:cNvSpPr>
              <a:spLocks/>
            </p:cNvSpPr>
            <p:nvPr userDrawn="1"/>
          </p:nvSpPr>
          <p:spPr bwMode="auto">
            <a:xfrm>
              <a:off x="1372424" y="3895939"/>
              <a:ext cx="2073921" cy="1978202"/>
            </a:xfrm>
            <a:custGeom>
              <a:avLst/>
              <a:gdLst>
                <a:gd name="T0" fmla="*/ 1963178 w 206"/>
                <a:gd name="T1" fmla="*/ 0 h 197"/>
                <a:gd name="T2" fmla="*/ 1963178 w 206"/>
                <a:gd name="T3" fmla="*/ 110458 h 197"/>
                <a:gd name="T4" fmla="*/ 1852434 w 206"/>
                <a:gd name="T5" fmla="*/ 110458 h 197"/>
                <a:gd name="T6" fmla="*/ 1852434 w 206"/>
                <a:gd name="T7" fmla="*/ 0 h 197"/>
                <a:gd name="T8" fmla="*/ 1671218 w 206"/>
                <a:gd name="T9" fmla="*/ 0 h 197"/>
                <a:gd name="T10" fmla="*/ 1671218 w 206"/>
                <a:gd name="T11" fmla="*/ 80333 h 197"/>
                <a:gd name="T12" fmla="*/ 1570542 w 206"/>
                <a:gd name="T13" fmla="*/ 80333 h 197"/>
                <a:gd name="T14" fmla="*/ 1570542 w 206"/>
                <a:gd name="T15" fmla="*/ 180749 h 197"/>
                <a:gd name="T16" fmla="*/ 1681285 w 206"/>
                <a:gd name="T17" fmla="*/ 180749 h 197"/>
                <a:gd name="T18" fmla="*/ 1681285 w 206"/>
                <a:gd name="T19" fmla="*/ 291207 h 197"/>
                <a:gd name="T20" fmla="*/ 1570542 w 206"/>
                <a:gd name="T21" fmla="*/ 291207 h 197"/>
                <a:gd name="T22" fmla="*/ 1570542 w 206"/>
                <a:gd name="T23" fmla="*/ 180749 h 197"/>
                <a:gd name="T24" fmla="*/ 1449731 w 206"/>
                <a:gd name="T25" fmla="*/ 180749 h 197"/>
                <a:gd name="T26" fmla="*/ 1449731 w 206"/>
                <a:gd name="T27" fmla="*/ 351457 h 197"/>
                <a:gd name="T28" fmla="*/ 1338988 w 206"/>
                <a:gd name="T29" fmla="*/ 351457 h 197"/>
                <a:gd name="T30" fmla="*/ 1338988 w 206"/>
                <a:gd name="T31" fmla="*/ 461915 h 197"/>
                <a:gd name="T32" fmla="*/ 1258447 w 206"/>
                <a:gd name="T33" fmla="*/ 461915 h 197"/>
                <a:gd name="T34" fmla="*/ 1258447 w 206"/>
                <a:gd name="T35" fmla="*/ 572373 h 197"/>
                <a:gd name="T36" fmla="*/ 1177907 w 206"/>
                <a:gd name="T37" fmla="*/ 572373 h 197"/>
                <a:gd name="T38" fmla="*/ 785271 w 206"/>
                <a:gd name="T39" fmla="*/ 1305412 h 197"/>
                <a:gd name="T40" fmla="*/ 191284 w 206"/>
                <a:gd name="T41" fmla="*/ 773206 h 197"/>
                <a:gd name="T42" fmla="*/ 140946 w 206"/>
                <a:gd name="T43" fmla="*/ 984080 h 197"/>
                <a:gd name="T44" fmla="*/ 654393 w 206"/>
                <a:gd name="T45" fmla="*/ 1847661 h 197"/>
                <a:gd name="T46" fmla="*/ 976555 w 206"/>
                <a:gd name="T47" fmla="*/ 1857702 h 197"/>
                <a:gd name="T48" fmla="*/ 1389326 w 206"/>
                <a:gd name="T49" fmla="*/ 1064413 h 197"/>
                <a:gd name="T50" fmla="*/ 1389326 w 206"/>
                <a:gd name="T51" fmla="*/ 943914 h 197"/>
                <a:gd name="T52" fmla="*/ 1469866 w 206"/>
                <a:gd name="T53" fmla="*/ 943914 h 197"/>
                <a:gd name="T54" fmla="*/ 1469866 w 206"/>
                <a:gd name="T55" fmla="*/ 833456 h 197"/>
                <a:gd name="T56" fmla="*/ 1570542 w 206"/>
                <a:gd name="T57" fmla="*/ 833456 h 197"/>
                <a:gd name="T58" fmla="*/ 1570542 w 206"/>
                <a:gd name="T59" fmla="*/ 702914 h 197"/>
                <a:gd name="T60" fmla="*/ 1681285 w 206"/>
                <a:gd name="T61" fmla="*/ 702914 h 197"/>
                <a:gd name="T62" fmla="*/ 1681285 w 206"/>
                <a:gd name="T63" fmla="*/ 572373 h 197"/>
                <a:gd name="T64" fmla="*/ 1570542 w 206"/>
                <a:gd name="T65" fmla="*/ 572373 h 197"/>
                <a:gd name="T66" fmla="*/ 1570542 w 206"/>
                <a:gd name="T67" fmla="*/ 461915 h 197"/>
                <a:gd name="T68" fmla="*/ 1681285 w 206"/>
                <a:gd name="T69" fmla="*/ 461915 h 197"/>
                <a:gd name="T70" fmla="*/ 1681285 w 206"/>
                <a:gd name="T71" fmla="*/ 572373 h 197"/>
                <a:gd name="T72" fmla="*/ 1792029 w 206"/>
                <a:gd name="T73" fmla="*/ 572373 h 197"/>
                <a:gd name="T74" fmla="*/ 1792029 w 206"/>
                <a:gd name="T75" fmla="*/ 461915 h 197"/>
                <a:gd name="T76" fmla="*/ 1882637 w 206"/>
                <a:gd name="T77" fmla="*/ 461915 h 197"/>
                <a:gd name="T78" fmla="*/ 1882637 w 206"/>
                <a:gd name="T79" fmla="*/ 331374 h 197"/>
                <a:gd name="T80" fmla="*/ 1983313 w 206"/>
                <a:gd name="T81" fmla="*/ 331374 h 197"/>
                <a:gd name="T82" fmla="*/ 1983313 w 206"/>
                <a:gd name="T83" fmla="*/ 230958 h 197"/>
                <a:gd name="T84" fmla="*/ 2073921 w 206"/>
                <a:gd name="T85" fmla="*/ 230958 h 197"/>
                <a:gd name="T86" fmla="*/ 2073921 w 206"/>
                <a:gd name="T87" fmla="*/ 0 h 197"/>
                <a:gd name="T88" fmla="*/ 1963178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grpSp>
      <p:grpSp>
        <p:nvGrpSpPr>
          <p:cNvPr id="29" name="Group 103" hidden="1"/>
          <p:cNvGrpSpPr>
            <a:grpSpLocks/>
          </p:cNvGrpSpPr>
          <p:nvPr>
            <p:custDataLst>
              <p:tags r:id="rId1"/>
            </p:custDataLst>
          </p:nvPr>
        </p:nvGrpSpPr>
        <p:grpSpPr bwMode="auto">
          <a:xfrm>
            <a:off x="-282572" y="-714375"/>
            <a:ext cx="12741275" cy="8286750"/>
            <a:chOff x="-282027" y="-714736"/>
            <a:chExt cx="12740305" cy="8287473"/>
          </a:xfrm>
        </p:grpSpPr>
        <p:cxnSp>
          <p:nvCxnSpPr>
            <p:cNvPr id="30" name="Straight Connector 29"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3" name="Group 107" hidden="1"/>
            <p:cNvGrpSpPr>
              <a:grpSpLocks/>
            </p:cNvGrpSpPr>
            <p:nvPr userDrawn="1"/>
          </p:nvGrpSpPr>
          <p:grpSpPr bwMode="auto">
            <a:xfrm>
              <a:off x="11640116" y="-714736"/>
              <a:ext cx="551884" cy="8287473"/>
              <a:chOff x="11640116" y="-714736"/>
              <a:chExt cx="551884" cy="8287473"/>
            </a:xfrm>
          </p:grpSpPr>
          <p:cxnSp>
            <p:nvCxnSpPr>
              <p:cNvPr id="47" name="Straight Connector 46"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08" hidden="1"/>
            <p:cNvGrpSpPr>
              <a:grpSpLocks/>
            </p:cNvGrpSpPr>
            <p:nvPr userDrawn="1"/>
          </p:nvGrpSpPr>
          <p:grpSpPr bwMode="auto">
            <a:xfrm>
              <a:off x="-282027" y="-714736"/>
              <a:ext cx="12740305" cy="8287473"/>
              <a:chOff x="-282026" y="-714736"/>
              <a:chExt cx="12740305" cy="8287473"/>
            </a:xfrm>
          </p:grpSpPr>
          <p:grpSp>
            <p:nvGrpSpPr>
              <p:cNvPr id="35" name="Group 109" hidden="1"/>
              <p:cNvGrpSpPr>
                <a:grpSpLocks/>
              </p:cNvGrpSpPr>
              <p:nvPr userDrawn="1"/>
            </p:nvGrpSpPr>
            <p:grpSpPr bwMode="auto">
              <a:xfrm>
                <a:off x="-282026" y="0"/>
                <a:ext cx="12740305" cy="246887"/>
                <a:chOff x="-282026" y="0"/>
                <a:chExt cx="12740305" cy="246887"/>
              </a:xfrm>
            </p:grpSpPr>
            <p:cxnSp>
              <p:nvCxnSpPr>
                <p:cNvPr id="45" name="Straight Connector 44"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110" hidden="1"/>
              <p:cNvGrpSpPr>
                <a:grpSpLocks/>
              </p:cNvGrpSpPr>
              <p:nvPr userDrawn="1"/>
            </p:nvGrpSpPr>
            <p:grpSpPr bwMode="auto">
              <a:xfrm>
                <a:off x="-282026" y="1280053"/>
                <a:ext cx="12740305" cy="442593"/>
                <a:chOff x="-282026" y="1280053"/>
                <a:chExt cx="12740305" cy="442593"/>
              </a:xfrm>
            </p:grpSpPr>
            <p:cxnSp>
              <p:nvCxnSpPr>
                <p:cNvPr id="43" name="Straight Connector 42"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111" hidden="1"/>
              <p:cNvGrpSpPr>
                <a:grpSpLocks/>
              </p:cNvGrpSpPr>
              <p:nvPr userDrawn="1"/>
            </p:nvGrpSpPr>
            <p:grpSpPr bwMode="auto">
              <a:xfrm>
                <a:off x="0" y="-714736"/>
                <a:ext cx="551884" cy="8287473"/>
                <a:chOff x="11640116" y="-714736"/>
                <a:chExt cx="551884" cy="8287473"/>
              </a:xfrm>
            </p:grpSpPr>
            <p:cxnSp>
              <p:nvCxnSpPr>
                <p:cNvPr id="41" name="Straight Connector 40"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112" hidden="1"/>
              <p:cNvGrpSpPr>
                <a:grpSpLocks/>
              </p:cNvGrpSpPr>
              <p:nvPr userDrawn="1"/>
            </p:nvGrpSpPr>
            <p:grpSpPr bwMode="auto">
              <a:xfrm>
                <a:off x="-282026" y="6584314"/>
                <a:ext cx="12740305" cy="273686"/>
                <a:chOff x="-282026" y="0"/>
                <a:chExt cx="12740305" cy="273686"/>
              </a:xfrm>
            </p:grpSpPr>
            <p:cxnSp>
              <p:nvCxnSpPr>
                <p:cNvPr id="39" name="Straight Connector 38"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ctrTitle"/>
          </p:nvPr>
        </p:nvSpPr>
        <p:spPr bwMode="gray">
          <a:xfrm>
            <a:off x="495300" y="2367504"/>
            <a:ext cx="7848600" cy="1177673"/>
          </a:xfrm>
        </p:spPr>
        <p:txBody>
          <a:bodyPr>
            <a:noAutofit/>
          </a:bodyPr>
          <a:lstStyle>
            <a:lvl1pPr algn="l">
              <a:lnSpc>
                <a:spcPct val="90000"/>
              </a:lnSpc>
              <a:defRPr sz="3999" b="1" i="0" cap="none" baseline="0">
                <a:solidFill>
                  <a:schemeClr val="tx1"/>
                </a:solidFill>
                <a:latin typeface="+mn-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gray">
          <a:xfrm>
            <a:off x="495300" y="4064673"/>
            <a:ext cx="5600700" cy="378101"/>
          </a:xfrm>
          <a:prstGeom prst="rect">
            <a:avLst/>
          </a:prstGeom>
        </p:spPr>
        <p:txBody>
          <a:bodyPr anchor="b">
            <a:noAutofit/>
          </a:bodyPr>
          <a:lstStyle>
            <a:lvl1pPr marL="0" indent="0" algn="l">
              <a:buNone/>
              <a:defRPr sz="2999" b="1" i="0">
                <a:solidFill>
                  <a:schemeClr val="tx1"/>
                </a:solidFill>
                <a:latin typeface="+mn-lt"/>
                <a:cs typeface="Arial" panose="020B0604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70" name="Text Placeholder 69"/>
          <p:cNvSpPr>
            <a:spLocks noGrp="1"/>
          </p:cNvSpPr>
          <p:nvPr>
            <p:ph type="body" sz="quarter" idx="10"/>
          </p:nvPr>
        </p:nvSpPr>
        <p:spPr bwMode="gray">
          <a:xfrm>
            <a:off x="495300" y="5188130"/>
            <a:ext cx="5600700" cy="378101"/>
          </a:xfrm>
          <a:prstGeom prst="rect">
            <a:avLst/>
          </a:prstGeom>
        </p:spPr>
        <p:txBody>
          <a:bodyPr anchor="b" anchorCtr="0"/>
          <a:lstStyle>
            <a:lvl1pPr marL="0" indent="0">
              <a:lnSpc>
                <a:spcPct val="80000"/>
              </a:lnSpc>
              <a:buNone/>
              <a:defRPr sz="1999" b="1" i="0" cap="none" spc="100" baseline="0">
                <a:solidFill>
                  <a:schemeClr val="tx1"/>
                </a:solidFill>
                <a:latin typeface="+mn-lt"/>
                <a:cs typeface="Arial" panose="020B0604020202020204" pitchFamily="34" charset="0"/>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5" name="Text Placeholder 4"/>
          <p:cNvSpPr>
            <a:spLocks noGrp="1"/>
          </p:cNvSpPr>
          <p:nvPr>
            <p:ph type="body" sz="quarter" idx="11"/>
          </p:nvPr>
        </p:nvSpPr>
        <p:spPr>
          <a:xfrm>
            <a:off x="495300" y="4443482"/>
            <a:ext cx="5600700" cy="546100"/>
          </a:xfrm>
          <a:prstGeom prst="rect">
            <a:avLst/>
          </a:prstGeom>
        </p:spPr>
        <p:txBody>
          <a:bodyPr>
            <a:noAutofit/>
          </a:bodyPr>
          <a:lstStyle>
            <a:lvl1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tx1"/>
                </a:solidFill>
                <a:latin typeface="+mn-lt"/>
                <a:ea typeface="+mn-ea"/>
                <a:cs typeface="Arial" panose="020B0604020202020204" pitchFamily="34" charset="0"/>
              </a:defRPr>
            </a:lvl1pPr>
            <a:lvl2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2pPr>
            <a:lvl3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3pPr>
            <a:lvl4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4pPr>
            <a:lvl5pPr marL="0" indent="0" algn="l" defTabSz="914126" rtl="0" eaLnBrk="1" latinLnBrk="0" hangingPunct="1">
              <a:lnSpc>
                <a:spcPct val="90000"/>
              </a:lnSpc>
              <a:spcBef>
                <a:spcPts val="1000"/>
              </a:spcBef>
              <a:buFont typeface="Courier New" panose="02070309020205020404" pitchFamily="49" charset="0"/>
              <a:buNone/>
              <a:defRPr lang="en-US" sz="1999" b="0" i="0" kern="1200" dirty="0">
                <a:solidFill>
                  <a:schemeClr val="bg1"/>
                </a:solidFill>
                <a:latin typeface="+mn-lt"/>
                <a:ea typeface="+mn-ea"/>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203684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YMC17 - Agenda">
    <p:spTree>
      <p:nvGrpSpPr>
        <p:cNvPr id="1" name=""/>
        <p:cNvGrpSpPr/>
        <p:nvPr/>
      </p:nvGrpSpPr>
      <p:grpSpPr>
        <a:xfrm>
          <a:off x="0" y="0"/>
          <a:ext cx="0" cy="0"/>
          <a:chOff x="0" y="0"/>
          <a:chExt cx="0" cy="0"/>
        </a:xfrm>
      </p:grpSpPr>
      <p:grpSp>
        <p:nvGrpSpPr>
          <p:cNvPr id="11"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12" name="Straight Connector 11"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5" name="Group 84" hidden="1"/>
            <p:cNvGrpSpPr>
              <a:grpSpLocks/>
            </p:cNvGrpSpPr>
            <p:nvPr userDrawn="1"/>
          </p:nvGrpSpPr>
          <p:grpSpPr bwMode="auto">
            <a:xfrm>
              <a:off x="11640116" y="-714736"/>
              <a:ext cx="551884" cy="8287473"/>
              <a:chOff x="11640116" y="-714736"/>
              <a:chExt cx="551884" cy="8287473"/>
            </a:xfrm>
          </p:grpSpPr>
          <p:cxnSp>
            <p:nvCxnSpPr>
              <p:cNvPr id="29" name="Straight Connector 28"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5" hidden="1"/>
            <p:cNvGrpSpPr>
              <a:grpSpLocks/>
            </p:cNvGrpSpPr>
            <p:nvPr userDrawn="1"/>
          </p:nvGrpSpPr>
          <p:grpSpPr bwMode="auto">
            <a:xfrm>
              <a:off x="-282027" y="-714736"/>
              <a:ext cx="12740305" cy="8287473"/>
              <a:chOff x="-282026" y="-714736"/>
              <a:chExt cx="12740305" cy="8287473"/>
            </a:xfrm>
          </p:grpSpPr>
          <p:grpSp>
            <p:nvGrpSpPr>
              <p:cNvPr id="17" name="Group 86" hidden="1"/>
              <p:cNvGrpSpPr>
                <a:grpSpLocks/>
              </p:cNvGrpSpPr>
              <p:nvPr userDrawn="1"/>
            </p:nvGrpSpPr>
            <p:grpSpPr bwMode="auto">
              <a:xfrm>
                <a:off x="-282026" y="0"/>
                <a:ext cx="12740305" cy="246887"/>
                <a:chOff x="-282026" y="0"/>
                <a:chExt cx="12740305" cy="246887"/>
              </a:xfrm>
            </p:grpSpPr>
            <p:cxnSp>
              <p:nvCxnSpPr>
                <p:cNvPr id="27" name="Straight Connector 26"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7" hidden="1"/>
              <p:cNvGrpSpPr>
                <a:grpSpLocks/>
              </p:cNvGrpSpPr>
              <p:nvPr userDrawn="1"/>
            </p:nvGrpSpPr>
            <p:grpSpPr bwMode="auto">
              <a:xfrm>
                <a:off x="-282026" y="1280053"/>
                <a:ext cx="12740305" cy="442593"/>
                <a:chOff x="-282026" y="1280053"/>
                <a:chExt cx="12740305" cy="442593"/>
              </a:xfrm>
            </p:grpSpPr>
            <p:cxnSp>
              <p:nvCxnSpPr>
                <p:cNvPr id="25" name="Straight Connector 24"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8" hidden="1"/>
              <p:cNvGrpSpPr>
                <a:grpSpLocks/>
              </p:cNvGrpSpPr>
              <p:nvPr userDrawn="1"/>
            </p:nvGrpSpPr>
            <p:grpSpPr bwMode="auto">
              <a:xfrm>
                <a:off x="0" y="-714736"/>
                <a:ext cx="551884" cy="8287473"/>
                <a:chOff x="11640116" y="-714736"/>
                <a:chExt cx="551884" cy="8287473"/>
              </a:xfrm>
            </p:grpSpPr>
            <p:cxnSp>
              <p:nvCxnSpPr>
                <p:cNvPr id="23" name="Straight Connector 22"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9" hidden="1"/>
              <p:cNvGrpSpPr>
                <a:grpSpLocks/>
              </p:cNvGrpSpPr>
              <p:nvPr userDrawn="1"/>
            </p:nvGrpSpPr>
            <p:grpSpPr bwMode="auto">
              <a:xfrm>
                <a:off x="-282026" y="6584314"/>
                <a:ext cx="12740305" cy="273686"/>
                <a:chOff x="-282026" y="0"/>
                <a:chExt cx="12740305" cy="273686"/>
              </a:xfrm>
            </p:grpSpPr>
            <p:cxnSp>
              <p:nvCxnSpPr>
                <p:cNvPr id="21" name="Straight Connector 20"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31" name="Group 100"/>
          <p:cNvGrpSpPr>
            <a:grpSpLocks/>
          </p:cNvGrpSpPr>
          <p:nvPr/>
        </p:nvGrpSpPr>
        <p:grpSpPr bwMode="auto">
          <a:xfrm>
            <a:off x="503238" y="5756275"/>
            <a:ext cx="2157412" cy="573088"/>
            <a:chOff x="590710" y="3178038"/>
            <a:chExt cx="13400723" cy="3557588"/>
          </a:xfrm>
        </p:grpSpPr>
        <p:sp>
          <p:nvSpPr>
            <p:cNvPr id="32" name="Freeform 5"/>
            <p:cNvSpPr>
              <a:spLocks/>
            </p:cNvSpPr>
            <p:nvPr userDrawn="1"/>
          </p:nvSpPr>
          <p:spPr bwMode="auto">
            <a:xfrm>
              <a:off x="3908984" y="4342630"/>
              <a:ext cx="1196488" cy="1722950"/>
            </a:xfrm>
            <a:custGeom>
              <a:avLst/>
              <a:gdLst>
                <a:gd name="T0" fmla="*/ 613326 w 119"/>
                <a:gd name="T1" fmla="*/ 1722950 h 171"/>
                <a:gd name="T2" fmla="*/ 10055 w 119"/>
                <a:gd name="T3" fmla="*/ 1541587 h 171"/>
                <a:gd name="T4" fmla="*/ 0 w 119"/>
                <a:gd name="T5" fmla="*/ 1531511 h 171"/>
                <a:gd name="T6" fmla="*/ 10055 w 119"/>
                <a:gd name="T7" fmla="*/ 1521435 h 171"/>
                <a:gd name="T8" fmla="*/ 140763 w 119"/>
                <a:gd name="T9" fmla="*/ 1319921 h 171"/>
                <a:gd name="T10" fmla="*/ 140763 w 119"/>
                <a:gd name="T11" fmla="*/ 1309845 h 171"/>
                <a:gd name="T12" fmla="*/ 150818 w 119"/>
                <a:gd name="T13" fmla="*/ 1309845 h 171"/>
                <a:gd name="T14" fmla="*/ 603271 w 119"/>
                <a:gd name="T15" fmla="*/ 1460981 h 171"/>
                <a:gd name="T16" fmla="*/ 894852 w 119"/>
                <a:gd name="T17" fmla="*/ 1239315 h 171"/>
                <a:gd name="T18" fmla="*/ 542944 w 119"/>
                <a:gd name="T19" fmla="*/ 967270 h 171"/>
                <a:gd name="T20" fmla="*/ 522835 w 119"/>
                <a:gd name="T21" fmla="*/ 957194 h 171"/>
                <a:gd name="T22" fmla="*/ 80436 w 119"/>
                <a:gd name="T23" fmla="*/ 453408 h 171"/>
                <a:gd name="T24" fmla="*/ 623380 w 119"/>
                <a:gd name="T25" fmla="*/ 0 h 171"/>
                <a:gd name="T26" fmla="*/ 1095943 w 119"/>
                <a:gd name="T27" fmla="*/ 110833 h 171"/>
                <a:gd name="T28" fmla="*/ 1105997 w 119"/>
                <a:gd name="T29" fmla="*/ 110833 h 171"/>
                <a:gd name="T30" fmla="*/ 1105997 w 119"/>
                <a:gd name="T31" fmla="*/ 120909 h 171"/>
                <a:gd name="T32" fmla="*/ 1005452 w 119"/>
                <a:gd name="T33" fmla="*/ 342575 h 171"/>
                <a:gd name="T34" fmla="*/ 995398 w 119"/>
                <a:gd name="T35" fmla="*/ 352651 h 171"/>
                <a:gd name="T36" fmla="*/ 985343 w 119"/>
                <a:gd name="T37" fmla="*/ 342575 h 171"/>
                <a:gd name="T38" fmla="*/ 623380 w 119"/>
                <a:gd name="T39" fmla="*/ 261969 h 171"/>
                <a:gd name="T40" fmla="*/ 372017 w 119"/>
                <a:gd name="T41" fmla="*/ 443332 h 171"/>
                <a:gd name="T42" fmla="*/ 703816 w 119"/>
                <a:gd name="T43" fmla="*/ 705301 h 171"/>
                <a:gd name="T44" fmla="*/ 1196488 w 119"/>
                <a:gd name="T45" fmla="*/ 1239315 h 171"/>
                <a:gd name="T46" fmla="*/ 613326 w 119"/>
                <a:gd name="T47" fmla="*/ 172295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3" name="Freeform 6"/>
            <p:cNvSpPr>
              <a:spLocks/>
            </p:cNvSpPr>
            <p:nvPr userDrawn="1"/>
          </p:nvSpPr>
          <p:spPr bwMode="auto">
            <a:xfrm>
              <a:off x="5105482" y="4821227"/>
              <a:ext cx="1100769" cy="1675095"/>
            </a:xfrm>
            <a:custGeom>
              <a:avLst/>
              <a:gdLst>
                <a:gd name="T0" fmla="*/ 230161 w 110"/>
                <a:gd name="T1" fmla="*/ 1675095 h 166"/>
                <a:gd name="T2" fmla="*/ 60042 w 110"/>
                <a:gd name="T3" fmla="*/ 1654913 h 166"/>
                <a:gd name="T4" fmla="*/ 40028 w 110"/>
                <a:gd name="T5" fmla="*/ 1644822 h 166"/>
                <a:gd name="T6" fmla="*/ 50035 w 110"/>
                <a:gd name="T7" fmla="*/ 1634731 h 166"/>
                <a:gd name="T8" fmla="*/ 80056 w 110"/>
                <a:gd name="T9" fmla="*/ 1432913 h 166"/>
                <a:gd name="T10" fmla="*/ 80056 w 110"/>
                <a:gd name="T11" fmla="*/ 1422822 h 166"/>
                <a:gd name="T12" fmla="*/ 90063 w 110"/>
                <a:gd name="T13" fmla="*/ 1422822 h 166"/>
                <a:gd name="T14" fmla="*/ 110077 w 110"/>
                <a:gd name="T15" fmla="*/ 1422822 h 166"/>
                <a:gd name="T16" fmla="*/ 200140 w 110"/>
                <a:gd name="T17" fmla="*/ 1432913 h 166"/>
                <a:gd name="T18" fmla="*/ 440308 w 110"/>
                <a:gd name="T19" fmla="*/ 1291640 h 166"/>
                <a:gd name="T20" fmla="*/ 10007 w 110"/>
                <a:gd name="T21" fmla="*/ 20182 h 166"/>
                <a:gd name="T22" fmla="*/ 0 w 110"/>
                <a:gd name="T23" fmla="*/ 0 h 166"/>
                <a:gd name="T24" fmla="*/ 20014 w 110"/>
                <a:gd name="T25" fmla="*/ 0 h 166"/>
                <a:gd name="T26" fmla="*/ 310217 w 110"/>
                <a:gd name="T27" fmla="*/ 0 h 166"/>
                <a:gd name="T28" fmla="*/ 320224 w 110"/>
                <a:gd name="T29" fmla="*/ 0 h 166"/>
                <a:gd name="T30" fmla="*/ 320224 w 110"/>
                <a:gd name="T31" fmla="*/ 10091 h 166"/>
                <a:gd name="T32" fmla="*/ 570398 w 110"/>
                <a:gd name="T33" fmla="*/ 908184 h 166"/>
                <a:gd name="T34" fmla="*/ 790552 w 110"/>
                <a:gd name="T35" fmla="*/ 10091 h 166"/>
                <a:gd name="T36" fmla="*/ 800559 w 110"/>
                <a:gd name="T37" fmla="*/ 0 h 166"/>
                <a:gd name="T38" fmla="*/ 810566 w 110"/>
                <a:gd name="T39" fmla="*/ 0 h 166"/>
                <a:gd name="T40" fmla="*/ 1080755 w 110"/>
                <a:gd name="T41" fmla="*/ 0 h 166"/>
                <a:gd name="T42" fmla="*/ 1100769 w 110"/>
                <a:gd name="T43" fmla="*/ 0 h 166"/>
                <a:gd name="T44" fmla="*/ 1090762 w 110"/>
                <a:gd name="T45" fmla="*/ 20182 h 166"/>
                <a:gd name="T46" fmla="*/ 710496 w 110"/>
                <a:gd name="T47" fmla="*/ 1281549 h 166"/>
                <a:gd name="T48" fmla="*/ 230161 w 110"/>
                <a:gd name="T49" fmla="*/ 1675095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4" name="Freeform 7"/>
            <p:cNvSpPr>
              <a:spLocks/>
            </p:cNvSpPr>
            <p:nvPr userDrawn="1"/>
          </p:nvSpPr>
          <p:spPr bwMode="auto">
            <a:xfrm>
              <a:off x="6317929" y="4805279"/>
              <a:ext cx="1643179" cy="1244353"/>
            </a:xfrm>
            <a:custGeom>
              <a:avLst/>
              <a:gdLst>
                <a:gd name="T0" fmla="*/ 1643179 w 164"/>
                <a:gd name="T1" fmla="*/ 1244353 h 124"/>
                <a:gd name="T2" fmla="*/ 1633160 w 164"/>
                <a:gd name="T3" fmla="*/ 1244353 h 124"/>
                <a:gd name="T4" fmla="*/ 1352617 w 164"/>
                <a:gd name="T5" fmla="*/ 1244353 h 124"/>
                <a:gd name="T6" fmla="*/ 1342597 w 164"/>
                <a:gd name="T7" fmla="*/ 1244353 h 124"/>
                <a:gd name="T8" fmla="*/ 1342597 w 164"/>
                <a:gd name="T9" fmla="*/ 1234318 h 124"/>
                <a:gd name="T10" fmla="*/ 1342597 w 164"/>
                <a:gd name="T11" fmla="*/ 431510 h 124"/>
                <a:gd name="T12" fmla="*/ 1212345 w 164"/>
                <a:gd name="T13" fmla="*/ 260913 h 124"/>
                <a:gd name="T14" fmla="*/ 981900 w 164"/>
                <a:gd name="T15" fmla="*/ 381334 h 124"/>
                <a:gd name="T16" fmla="*/ 981900 w 164"/>
                <a:gd name="T17" fmla="*/ 1234318 h 124"/>
                <a:gd name="T18" fmla="*/ 981900 w 164"/>
                <a:gd name="T19" fmla="*/ 1244353 h 124"/>
                <a:gd name="T20" fmla="*/ 961861 w 164"/>
                <a:gd name="T21" fmla="*/ 1244353 h 124"/>
                <a:gd name="T22" fmla="*/ 681318 w 164"/>
                <a:gd name="T23" fmla="*/ 1244353 h 124"/>
                <a:gd name="T24" fmla="*/ 671299 w 164"/>
                <a:gd name="T25" fmla="*/ 1244353 h 124"/>
                <a:gd name="T26" fmla="*/ 671299 w 164"/>
                <a:gd name="T27" fmla="*/ 1234318 h 124"/>
                <a:gd name="T28" fmla="*/ 671299 w 164"/>
                <a:gd name="T29" fmla="*/ 431510 h 124"/>
                <a:gd name="T30" fmla="*/ 551066 w 164"/>
                <a:gd name="T31" fmla="*/ 260913 h 124"/>
                <a:gd name="T32" fmla="*/ 310601 w 164"/>
                <a:gd name="T33" fmla="*/ 381334 h 124"/>
                <a:gd name="T34" fmla="*/ 310601 w 164"/>
                <a:gd name="T35" fmla="*/ 1234318 h 124"/>
                <a:gd name="T36" fmla="*/ 310601 w 164"/>
                <a:gd name="T37" fmla="*/ 1244353 h 124"/>
                <a:gd name="T38" fmla="*/ 300582 w 164"/>
                <a:gd name="T39" fmla="*/ 1244353 h 124"/>
                <a:gd name="T40" fmla="*/ 20039 w 164"/>
                <a:gd name="T41" fmla="*/ 1244353 h 124"/>
                <a:gd name="T42" fmla="*/ 0 w 164"/>
                <a:gd name="T43" fmla="*/ 1244353 h 124"/>
                <a:gd name="T44" fmla="*/ 0 w 164"/>
                <a:gd name="T45" fmla="*/ 1234318 h 124"/>
                <a:gd name="T46" fmla="*/ 0 w 164"/>
                <a:gd name="T47" fmla="*/ 40140 h 124"/>
                <a:gd name="T48" fmla="*/ 0 w 164"/>
                <a:gd name="T49" fmla="*/ 20070 h 124"/>
                <a:gd name="T50" fmla="*/ 20039 w 164"/>
                <a:gd name="T51" fmla="*/ 20070 h 124"/>
                <a:gd name="T52" fmla="*/ 190368 w 164"/>
                <a:gd name="T53" fmla="*/ 20070 h 124"/>
                <a:gd name="T54" fmla="*/ 200388 w 164"/>
                <a:gd name="T55" fmla="*/ 20070 h 124"/>
                <a:gd name="T56" fmla="*/ 200388 w 164"/>
                <a:gd name="T57" fmla="*/ 30105 h 124"/>
                <a:gd name="T58" fmla="*/ 250485 w 164"/>
                <a:gd name="T59" fmla="*/ 200702 h 124"/>
                <a:gd name="T60" fmla="*/ 651260 w 164"/>
                <a:gd name="T61" fmla="*/ 0 h 124"/>
                <a:gd name="T62" fmla="*/ 931803 w 164"/>
                <a:gd name="T63" fmla="*/ 180632 h 124"/>
                <a:gd name="T64" fmla="*/ 1312539 w 164"/>
                <a:gd name="T65" fmla="*/ 0 h 124"/>
                <a:gd name="T66" fmla="*/ 1643179 w 164"/>
                <a:gd name="T67" fmla="*/ 431510 h 124"/>
                <a:gd name="T68" fmla="*/ 1643179 w 164"/>
                <a:gd name="T69" fmla="*/ 1234318 h 124"/>
                <a:gd name="T70" fmla="*/ 1643179 w 164"/>
                <a:gd name="T71" fmla="*/ 1244353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5" name="Freeform 8"/>
            <p:cNvSpPr>
              <a:spLocks noEditPoints="1"/>
            </p:cNvSpPr>
            <p:nvPr userDrawn="1"/>
          </p:nvSpPr>
          <p:spPr bwMode="auto">
            <a:xfrm>
              <a:off x="8120640" y="4805279"/>
              <a:ext cx="973143" cy="1260311"/>
            </a:xfrm>
            <a:custGeom>
              <a:avLst/>
              <a:gdLst>
                <a:gd name="T0" fmla="*/ 377341 w 98"/>
                <a:gd name="T1" fmla="*/ 1260311 h 126"/>
                <a:gd name="T2" fmla="*/ 0 w 98"/>
                <a:gd name="T3" fmla="*/ 910225 h 126"/>
                <a:gd name="T4" fmla="*/ 148950 w 98"/>
                <a:gd name="T5" fmla="*/ 620153 h 126"/>
                <a:gd name="T6" fmla="*/ 675242 w 98"/>
                <a:gd name="T7" fmla="*/ 460114 h 126"/>
                <a:gd name="T8" fmla="*/ 675242 w 98"/>
                <a:gd name="T9" fmla="*/ 430106 h 126"/>
                <a:gd name="T10" fmla="*/ 496502 w 98"/>
                <a:gd name="T11" fmla="*/ 250062 h 126"/>
                <a:gd name="T12" fmla="*/ 168811 w 98"/>
                <a:gd name="T13" fmla="*/ 340084 h 126"/>
                <a:gd name="T14" fmla="*/ 158880 w 98"/>
                <a:gd name="T15" fmla="*/ 350086 h 126"/>
                <a:gd name="T16" fmla="*/ 148950 w 98"/>
                <a:gd name="T17" fmla="*/ 340084 h 126"/>
                <a:gd name="T18" fmla="*/ 49650 w 98"/>
                <a:gd name="T19" fmla="*/ 150037 h 126"/>
                <a:gd name="T20" fmla="*/ 49650 w 98"/>
                <a:gd name="T21" fmla="*/ 140035 h 126"/>
                <a:gd name="T22" fmla="*/ 59580 w 98"/>
                <a:gd name="T23" fmla="*/ 140035 h 126"/>
                <a:gd name="T24" fmla="*/ 516362 w 98"/>
                <a:gd name="T25" fmla="*/ 0 h 126"/>
                <a:gd name="T26" fmla="*/ 973143 w 98"/>
                <a:gd name="T27" fmla="*/ 450111 h 126"/>
                <a:gd name="T28" fmla="*/ 973143 w 98"/>
                <a:gd name="T29" fmla="*/ 1230304 h 126"/>
                <a:gd name="T30" fmla="*/ 973143 w 98"/>
                <a:gd name="T31" fmla="*/ 1240306 h 126"/>
                <a:gd name="T32" fmla="*/ 963213 w 98"/>
                <a:gd name="T33" fmla="*/ 1240306 h 126"/>
                <a:gd name="T34" fmla="*/ 794402 w 98"/>
                <a:gd name="T35" fmla="*/ 1240306 h 126"/>
                <a:gd name="T36" fmla="*/ 784472 w 98"/>
                <a:gd name="T37" fmla="*/ 1240306 h 126"/>
                <a:gd name="T38" fmla="*/ 784472 w 98"/>
                <a:gd name="T39" fmla="*/ 1230304 h 126"/>
                <a:gd name="T40" fmla="*/ 734822 w 98"/>
                <a:gd name="T41" fmla="*/ 1120276 h 126"/>
                <a:gd name="T42" fmla="*/ 377341 w 98"/>
                <a:gd name="T43" fmla="*/ 1260311 h 126"/>
                <a:gd name="T44" fmla="*/ 675242 w 98"/>
                <a:gd name="T45" fmla="*/ 670165 h 126"/>
                <a:gd name="T46" fmla="*/ 337621 w 98"/>
                <a:gd name="T47" fmla="*/ 790195 h 126"/>
                <a:gd name="T48" fmla="*/ 307831 w 98"/>
                <a:gd name="T49" fmla="*/ 890220 h 126"/>
                <a:gd name="T50" fmla="*/ 446851 w 98"/>
                <a:gd name="T51" fmla="*/ 1030254 h 126"/>
                <a:gd name="T52" fmla="*/ 675242 w 98"/>
                <a:gd name="T53" fmla="*/ 940232 h 126"/>
                <a:gd name="T54" fmla="*/ 675242 w 98"/>
                <a:gd name="T55" fmla="*/ 670165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6" name="Freeform 9"/>
            <p:cNvSpPr>
              <a:spLocks/>
            </p:cNvSpPr>
            <p:nvPr userDrawn="1"/>
          </p:nvSpPr>
          <p:spPr bwMode="auto">
            <a:xfrm>
              <a:off x="9364993" y="4805279"/>
              <a:ext cx="1005049" cy="1244353"/>
            </a:xfrm>
            <a:custGeom>
              <a:avLst/>
              <a:gdLst>
                <a:gd name="T0" fmla="*/ 1005049 w 101"/>
                <a:gd name="T1" fmla="*/ 1244353 h 124"/>
                <a:gd name="T2" fmla="*/ 985147 w 101"/>
                <a:gd name="T3" fmla="*/ 1244353 h 124"/>
                <a:gd name="T4" fmla="*/ 706520 w 101"/>
                <a:gd name="T5" fmla="*/ 1244353 h 124"/>
                <a:gd name="T6" fmla="*/ 696569 w 101"/>
                <a:gd name="T7" fmla="*/ 1244353 h 124"/>
                <a:gd name="T8" fmla="*/ 696569 w 101"/>
                <a:gd name="T9" fmla="*/ 1234318 h 124"/>
                <a:gd name="T10" fmla="*/ 696569 w 101"/>
                <a:gd name="T11" fmla="*/ 431510 h 124"/>
                <a:gd name="T12" fmla="*/ 557255 w 101"/>
                <a:gd name="T13" fmla="*/ 260913 h 124"/>
                <a:gd name="T14" fmla="*/ 308480 w 101"/>
                <a:gd name="T15" fmla="*/ 391369 h 124"/>
                <a:gd name="T16" fmla="*/ 308480 w 101"/>
                <a:gd name="T17" fmla="*/ 1234318 h 124"/>
                <a:gd name="T18" fmla="*/ 308480 w 101"/>
                <a:gd name="T19" fmla="*/ 1244353 h 124"/>
                <a:gd name="T20" fmla="*/ 298529 w 101"/>
                <a:gd name="T21" fmla="*/ 1244353 h 124"/>
                <a:gd name="T22" fmla="*/ 19902 w 101"/>
                <a:gd name="T23" fmla="*/ 1244353 h 124"/>
                <a:gd name="T24" fmla="*/ 0 w 101"/>
                <a:gd name="T25" fmla="*/ 1244353 h 124"/>
                <a:gd name="T26" fmla="*/ 0 w 101"/>
                <a:gd name="T27" fmla="*/ 1234318 h 124"/>
                <a:gd name="T28" fmla="*/ 0 w 101"/>
                <a:gd name="T29" fmla="*/ 40140 h 124"/>
                <a:gd name="T30" fmla="*/ 0 w 101"/>
                <a:gd name="T31" fmla="*/ 20070 h 124"/>
                <a:gd name="T32" fmla="*/ 19902 w 101"/>
                <a:gd name="T33" fmla="*/ 20070 h 124"/>
                <a:gd name="T34" fmla="*/ 189069 w 101"/>
                <a:gd name="T35" fmla="*/ 20070 h 124"/>
                <a:gd name="T36" fmla="*/ 199020 w 101"/>
                <a:gd name="T37" fmla="*/ 20070 h 124"/>
                <a:gd name="T38" fmla="*/ 199020 w 101"/>
                <a:gd name="T39" fmla="*/ 30105 h 124"/>
                <a:gd name="T40" fmla="*/ 248775 w 101"/>
                <a:gd name="T41" fmla="*/ 200702 h 124"/>
                <a:gd name="T42" fmla="*/ 656765 w 101"/>
                <a:gd name="T43" fmla="*/ 0 h 124"/>
                <a:gd name="T44" fmla="*/ 1005049 w 101"/>
                <a:gd name="T45" fmla="*/ 431510 h 124"/>
                <a:gd name="T46" fmla="*/ 1005049 w 101"/>
                <a:gd name="T47" fmla="*/ 1234318 h 124"/>
                <a:gd name="T48" fmla="*/ 1005049 w 101"/>
                <a:gd name="T49" fmla="*/ 1244353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7" name="Freeform 10"/>
            <p:cNvSpPr>
              <a:spLocks/>
            </p:cNvSpPr>
            <p:nvPr userDrawn="1"/>
          </p:nvSpPr>
          <p:spPr bwMode="auto">
            <a:xfrm>
              <a:off x="10481720" y="4470256"/>
              <a:ext cx="781704" cy="1595324"/>
            </a:xfrm>
            <a:custGeom>
              <a:avLst/>
              <a:gdLst>
                <a:gd name="T0" fmla="*/ 541180 w 78"/>
                <a:gd name="T1" fmla="*/ 1595324 h 158"/>
                <a:gd name="T2" fmla="*/ 180393 w 78"/>
                <a:gd name="T3" fmla="*/ 1231832 h 158"/>
                <a:gd name="T4" fmla="*/ 180393 w 78"/>
                <a:gd name="T5" fmla="*/ 565431 h 158"/>
                <a:gd name="T6" fmla="*/ 20044 w 78"/>
                <a:gd name="T7" fmla="*/ 565431 h 158"/>
                <a:gd name="T8" fmla="*/ 0 w 78"/>
                <a:gd name="T9" fmla="*/ 565431 h 158"/>
                <a:gd name="T10" fmla="*/ 0 w 78"/>
                <a:gd name="T11" fmla="*/ 555334 h 158"/>
                <a:gd name="T12" fmla="*/ 0 w 78"/>
                <a:gd name="T13" fmla="*/ 363492 h 158"/>
                <a:gd name="T14" fmla="*/ 0 w 78"/>
                <a:gd name="T15" fmla="*/ 343298 h 158"/>
                <a:gd name="T16" fmla="*/ 20044 w 78"/>
                <a:gd name="T17" fmla="*/ 343298 h 158"/>
                <a:gd name="T18" fmla="*/ 190415 w 78"/>
                <a:gd name="T19" fmla="*/ 343298 h 158"/>
                <a:gd name="T20" fmla="*/ 240524 w 78"/>
                <a:gd name="T21" fmla="*/ 10097 h 158"/>
                <a:gd name="T22" fmla="*/ 240524 w 78"/>
                <a:gd name="T23" fmla="*/ 0 h 158"/>
                <a:gd name="T24" fmla="*/ 250546 w 78"/>
                <a:gd name="T25" fmla="*/ 0 h 158"/>
                <a:gd name="T26" fmla="*/ 471027 w 78"/>
                <a:gd name="T27" fmla="*/ 0 h 158"/>
                <a:gd name="T28" fmla="*/ 491070 w 78"/>
                <a:gd name="T29" fmla="*/ 0 h 158"/>
                <a:gd name="T30" fmla="*/ 491070 w 78"/>
                <a:gd name="T31" fmla="*/ 10097 h 158"/>
                <a:gd name="T32" fmla="*/ 491070 w 78"/>
                <a:gd name="T33" fmla="*/ 343298 h 158"/>
                <a:gd name="T34" fmla="*/ 731595 w 78"/>
                <a:gd name="T35" fmla="*/ 343298 h 158"/>
                <a:gd name="T36" fmla="*/ 741617 w 78"/>
                <a:gd name="T37" fmla="*/ 343298 h 158"/>
                <a:gd name="T38" fmla="*/ 741617 w 78"/>
                <a:gd name="T39" fmla="*/ 363492 h 158"/>
                <a:gd name="T40" fmla="*/ 741617 w 78"/>
                <a:gd name="T41" fmla="*/ 555334 h 158"/>
                <a:gd name="T42" fmla="*/ 741617 w 78"/>
                <a:gd name="T43" fmla="*/ 565431 h 158"/>
                <a:gd name="T44" fmla="*/ 731595 w 78"/>
                <a:gd name="T45" fmla="*/ 565431 h 158"/>
                <a:gd name="T46" fmla="*/ 491070 w 78"/>
                <a:gd name="T47" fmla="*/ 565431 h 158"/>
                <a:gd name="T48" fmla="*/ 491070 w 78"/>
                <a:gd name="T49" fmla="*/ 1211638 h 158"/>
                <a:gd name="T50" fmla="*/ 611333 w 78"/>
                <a:gd name="T51" fmla="*/ 1352996 h 158"/>
                <a:gd name="T52" fmla="*/ 731595 w 78"/>
                <a:gd name="T53" fmla="*/ 1332802 h 158"/>
                <a:gd name="T54" fmla="*/ 741617 w 78"/>
                <a:gd name="T55" fmla="*/ 1332802 h 158"/>
                <a:gd name="T56" fmla="*/ 751638 w 78"/>
                <a:gd name="T57" fmla="*/ 1342899 h 158"/>
                <a:gd name="T58" fmla="*/ 781704 w 78"/>
                <a:gd name="T59" fmla="*/ 1544839 h 158"/>
                <a:gd name="T60" fmla="*/ 781704 w 78"/>
                <a:gd name="T61" fmla="*/ 1554936 h 158"/>
                <a:gd name="T62" fmla="*/ 771682 w 78"/>
                <a:gd name="T63" fmla="*/ 1554936 h 158"/>
                <a:gd name="T64" fmla="*/ 541180 w 78"/>
                <a:gd name="T65" fmla="*/ 1595324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8" name="Freeform 11"/>
            <p:cNvSpPr>
              <a:spLocks noEditPoints="1"/>
            </p:cNvSpPr>
            <p:nvPr userDrawn="1"/>
          </p:nvSpPr>
          <p:spPr bwMode="auto">
            <a:xfrm>
              <a:off x="11311288" y="4805279"/>
              <a:ext cx="1052914" cy="1260311"/>
            </a:xfrm>
            <a:custGeom>
              <a:avLst/>
              <a:gdLst>
                <a:gd name="T0" fmla="*/ 551526 w 105"/>
                <a:gd name="T1" fmla="*/ 1260311 h 126"/>
                <a:gd name="T2" fmla="*/ 0 w 105"/>
                <a:gd name="T3" fmla="*/ 640158 h 126"/>
                <a:gd name="T4" fmla="*/ 531471 w 105"/>
                <a:gd name="T5" fmla="*/ 0 h 126"/>
                <a:gd name="T6" fmla="*/ 1052914 w 105"/>
                <a:gd name="T7" fmla="*/ 640158 h 126"/>
                <a:gd name="T8" fmla="*/ 1052914 w 105"/>
                <a:gd name="T9" fmla="*/ 710175 h 126"/>
                <a:gd name="T10" fmla="*/ 1052914 w 105"/>
                <a:gd name="T11" fmla="*/ 730180 h 126"/>
                <a:gd name="T12" fmla="*/ 1042886 w 105"/>
                <a:gd name="T13" fmla="*/ 730180 h 126"/>
                <a:gd name="T14" fmla="*/ 320888 w 105"/>
                <a:gd name="T15" fmla="*/ 730180 h 126"/>
                <a:gd name="T16" fmla="*/ 581610 w 105"/>
                <a:gd name="T17" fmla="*/ 1010249 h 126"/>
                <a:gd name="T18" fmla="*/ 892470 w 105"/>
                <a:gd name="T19" fmla="*/ 910225 h 126"/>
                <a:gd name="T20" fmla="*/ 902498 w 105"/>
                <a:gd name="T21" fmla="*/ 900222 h 126"/>
                <a:gd name="T22" fmla="*/ 902498 w 105"/>
                <a:gd name="T23" fmla="*/ 910225 h 126"/>
                <a:gd name="T24" fmla="*/ 1022831 w 105"/>
                <a:gd name="T25" fmla="*/ 1080267 h 126"/>
                <a:gd name="T26" fmla="*/ 1022831 w 105"/>
                <a:gd name="T27" fmla="*/ 1090269 h 126"/>
                <a:gd name="T28" fmla="*/ 1012803 w 105"/>
                <a:gd name="T29" fmla="*/ 1100272 h 126"/>
                <a:gd name="T30" fmla="*/ 551526 w 105"/>
                <a:gd name="T31" fmla="*/ 1260311 h 126"/>
                <a:gd name="T32" fmla="*/ 320888 w 105"/>
                <a:gd name="T33" fmla="*/ 530131 h 126"/>
                <a:gd name="T34" fmla="*/ 742054 w 105"/>
                <a:gd name="T35" fmla="*/ 530131 h 126"/>
                <a:gd name="T36" fmla="*/ 531471 w 105"/>
                <a:gd name="T37" fmla="*/ 230057 h 126"/>
                <a:gd name="T38" fmla="*/ 320888 w 105"/>
                <a:gd name="T39" fmla="*/ 530131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9" name="Freeform 12"/>
            <p:cNvSpPr>
              <a:spLocks/>
            </p:cNvSpPr>
            <p:nvPr userDrawn="1"/>
          </p:nvSpPr>
          <p:spPr bwMode="auto">
            <a:xfrm>
              <a:off x="12491828" y="4805279"/>
              <a:ext cx="973143" cy="1260311"/>
            </a:xfrm>
            <a:custGeom>
              <a:avLst/>
              <a:gdLst>
                <a:gd name="T0" fmla="*/ 551782 w 97"/>
                <a:gd name="T1" fmla="*/ 1260311 h 126"/>
                <a:gd name="T2" fmla="*/ 0 w 97"/>
                <a:gd name="T3" fmla="*/ 640158 h 126"/>
                <a:gd name="T4" fmla="*/ 551782 w 97"/>
                <a:gd name="T5" fmla="*/ 0 h 126"/>
                <a:gd name="T6" fmla="*/ 943046 w 97"/>
                <a:gd name="T7" fmla="*/ 130032 h 126"/>
                <a:gd name="T8" fmla="*/ 953078 w 97"/>
                <a:gd name="T9" fmla="*/ 140035 h 126"/>
                <a:gd name="T10" fmla="*/ 943046 w 97"/>
                <a:gd name="T11" fmla="*/ 150037 h 126"/>
                <a:gd name="T12" fmla="*/ 812625 w 97"/>
                <a:gd name="T13" fmla="*/ 330081 h 126"/>
                <a:gd name="T14" fmla="*/ 812625 w 97"/>
                <a:gd name="T15" fmla="*/ 340084 h 126"/>
                <a:gd name="T16" fmla="*/ 802592 w 97"/>
                <a:gd name="T17" fmla="*/ 340084 h 126"/>
                <a:gd name="T18" fmla="*/ 551782 w 97"/>
                <a:gd name="T19" fmla="*/ 250062 h 126"/>
                <a:gd name="T20" fmla="*/ 311004 w 97"/>
                <a:gd name="T21" fmla="*/ 640158 h 126"/>
                <a:gd name="T22" fmla="*/ 561815 w 97"/>
                <a:gd name="T23" fmla="*/ 1010249 h 126"/>
                <a:gd name="T24" fmla="*/ 812625 w 97"/>
                <a:gd name="T25" fmla="*/ 910225 h 126"/>
                <a:gd name="T26" fmla="*/ 822657 w 97"/>
                <a:gd name="T27" fmla="*/ 900222 h 126"/>
                <a:gd name="T28" fmla="*/ 832689 w 97"/>
                <a:gd name="T29" fmla="*/ 910225 h 126"/>
                <a:gd name="T30" fmla="*/ 963111 w 97"/>
                <a:gd name="T31" fmla="*/ 1080267 h 126"/>
                <a:gd name="T32" fmla="*/ 973143 w 97"/>
                <a:gd name="T33" fmla="*/ 1090269 h 126"/>
                <a:gd name="T34" fmla="*/ 963111 w 97"/>
                <a:gd name="T35" fmla="*/ 1100272 h 126"/>
                <a:gd name="T36" fmla="*/ 551782 w 97"/>
                <a:gd name="T37" fmla="*/ 1260311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40" name="Freeform 13"/>
            <p:cNvSpPr>
              <a:spLocks noEditPoints="1"/>
            </p:cNvSpPr>
            <p:nvPr userDrawn="1"/>
          </p:nvSpPr>
          <p:spPr bwMode="auto">
            <a:xfrm>
              <a:off x="590710" y="3656645"/>
              <a:ext cx="3063022" cy="3078981"/>
            </a:xfrm>
            <a:custGeom>
              <a:avLst/>
              <a:gdLst>
                <a:gd name="T0" fmla="*/ 1536532 w 305"/>
                <a:gd name="T1" fmla="*/ 3078981 h 305"/>
                <a:gd name="T2" fmla="*/ 0 w 305"/>
                <a:gd name="T3" fmla="*/ 1544538 h 305"/>
                <a:gd name="T4" fmla="*/ 1536532 w 305"/>
                <a:gd name="T5" fmla="*/ 0 h 305"/>
                <a:gd name="T6" fmla="*/ 3063022 w 305"/>
                <a:gd name="T7" fmla="*/ 1544538 h 305"/>
                <a:gd name="T8" fmla="*/ 1536532 w 305"/>
                <a:gd name="T9" fmla="*/ 3078981 h 305"/>
                <a:gd name="T10" fmla="*/ 1536532 w 305"/>
                <a:gd name="T11" fmla="*/ 494656 h 305"/>
                <a:gd name="T12" fmla="*/ 793373 w 305"/>
                <a:gd name="T13" fmla="*/ 797507 h 305"/>
                <a:gd name="T14" fmla="*/ 492092 w 305"/>
                <a:gd name="T15" fmla="*/ 1544538 h 305"/>
                <a:gd name="T16" fmla="*/ 793373 w 305"/>
                <a:gd name="T17" fmla="*/ 2281474 h 305"/>
                <a:gd name="T18" fmla="*/ 1536532 w 305"/>
                <a:gd name="T19" fmla="*/ 2594420 h 305"/>
                <a:gd name="T20" fmla="*/ 2269649 w 305"/>
                <a:gd name="T21" fmla="*/ 2281474 h 305"/>
                <a:gd name="T22" fmla="*/ 2580973 w 305"/>
                <a:gd name="T23" fmla="*/ 1544538 h 305"/>
                <a:gd name="T24" fmla="*/ 2269649 w 305"/>
                <a:gd name="T25" fmla="*/ 797507 h 305"/>
                <a:gd name="T26" fmla="*/ 1536532 w 305"/>
                <a:gd name="T27" fmla="*/ 494656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41" name="Freeform 14"/>
            <p:cNvSpPr>
              <a:spLocks noEditPoints="1"/>
            </p:cNvSpPr>
            <p:nvPr userDrawn="1"/>
          </p:nvSpPr>
          <p:spPr bwMode="auto">
            <a:xfrm>
              <a:off x="13640462" y="5842234"/>
              <a:ext cx="350971" cy="191439"/>
            </a:xfrm>
            <a:custGeom>
              <a:avLst/>
              <a:gdLst>
                <a:gd name="T0" fmla="*/ 47860 w 22"/>
                <a:gd name="T1" fmla="*/ 31907 h 12"/>
                <a:gd name="T2" fmla="*/ 0 w 22"/>
                <a:gd name="T3" fmla="*/ 31907 h 12"/>
                <a:gd name="T4" fmla="*/ 0 w 22"/>
                <a:gd name="T5" fmla="*/ 0 h 12"/>
                <a:gd name="T6" fmla="*/ 127626 w 22"/>
                <a:gd name="T7" fmla="*/ 0 h 12"/>
                <a:gd name="T8" fmla="*/ 127626 w 22"/>
                <a:gd name="T9" fmla="*/ 31907 h 12"/>
                <a:gd name="T10" fmla="*/ 95719 w 22"/>
                <a:gd name="T11" fmla="*/ 31907 h 12"/>
                <a:gd name="T12" fmla="*/ 95719 w 22"/>
                <a:gd name="T13" fmla="*/ 191439 h 12"/>
                <a:gd name="T14" fmla="*/ 47860 w 22"/>
                <a:gd name="T15" fmla="*/ 191439 h 12"/>
                <a:gd name="T16" fmla="*/ 47860 w 22"/>
                <a:gd name="T17" fmla="*/ 31907 h 12"/>
                <a:gd name="T18" fmla="*/ 175486 w 22"/>
                <a:gd name="T19" fmla="*/ 0 h 12"/>
                <a:gd name="T20" fmla="*/ 223345 w 22"/>
                <a:gd name="T21" fmla="*/ 0 h 12"/>
                <a:gd name="T22" fmla="*/ 255252 w 22"/>
                <a:gd name="T23" fmla="*/ 143579 h 12"/>
                <a:gd name="T24" fmla="*/ 303111 w 22"/>
                <a:gd name="T25" fmla="*/ 0 h 12"/>
                <a:gd name="T26" fmla="*/ 350971 w 22"/>
                <a:gd name="T27" fmla="*/ 0 h 12"/>
                <a:gd name="T28" fmla="*/ 350971 w 22"/>
                <a:gd name="T29" fmla="*/ 191439 h 12"/>
                <a:gd name="T30" fmla="*/ 319065 w 22"/>
                <a:gd name="T31" fmla="*/ 191439 h 12"/>
                <a:gd name="T32" fmla="*/ 319065 w 22"/>
                <a:gd name="T33" fmla="*/ 47860 h 12"/>
                <a:gd name="T34" fmla="*/ 287158 w 22"/>
                <a:gd name="T35" fmla="*/ 191439 h 12"/>
                <a:gd name="T36" fmla="*/ 239298 w 22"/>
                <a:gd name="T37" fmla="*/ 191439 h 12"/>
                <a:gd name="T38" fmla="*/ 207392 w 22"/>
                <a:gd name="T39" fmla="*/ 47860 h 12"/>
                <a:gd name="T40" fmla="*/ 207392 w 22"/>
                <a:gd name="T41" fmla="*/ 191439 h 12"/>
                <a:gd name="T42" fmla="*/ 175486 w 22"/>
                <a:gd name="T43" fmla="*/ 191439 h 12"/>
                <a:gd name="T44" fmla="*/ 175486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42"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3"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4"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5"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6"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7"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8"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9"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50"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51"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52" name="Freeform 25"/>
            <p:cNvSpPr>
              <a:spLocks/>
            </p:cNvSpPr>
            <p:nvPr userDrawn="1"/>
          </p:nvSpPr>
          <p:spPr bwMode="auto">
            <a:xfrm>
              <a:off x="1372424" y="3895939"/>
              <a:ext cx="2073921" cy="1978202"/>
            </a:xfrm>
            <a:custGeom>
              <a:avLst/>
              <a:gdLst>
                <a:gd name="T0" fmla="*/ 1963178 w 206"/>
                <a:gd name="T1" fmla="*/ 0 h 197"/>
                <a:gd name="T2" fmla="*/ 1963178 w 206"/>
                <a:gd name="T3" fmla="*/ 110458 h 197"/>
                <a:gd name="T4" fmla="*/ 1852434 w 206"/>
                <a:gd name="T5" fmla="*/ 110458 h 197"/>
                <a:gd name="T6" fmla="*/ 1852434 w 206"/>
                <a:gd name="T7" fmla="*/ 0 h 197"/>
                <a:gd name="T8" fmla="*/ 1671218 w 206"/>
                <a:gd name="T9" fmla="*/ 0 h 197"/>
                <a:gd name="T10" fmla="*/ 1671218 w 206"/>
                <a:gd name="T11" fmla="*/ 80333 h 197"/>
                <a:gd name="T12" fmla="*/ 1570542 w 206"/>
                <a:gd name="T13" fmla="*/ 80333 h 197"/>
                <a:gd name="T14" fmla="*/ 1570542 w 206"/>
                <a:gd name="T15" fmla="*/ 180749 h 197"/>
                <a:gd name="T16" fmla="*/ 1681285 w 206"/>
                <a:gd name="T17" fmla="*/ 180749 h 197"/>
                <a:gd name="T18" fmla="*/ 1681285 w 206"/>
                <a:gd name="T19" fmla="*/ 291207 h 197"/>
                <a:gd name="T20" fmla="*/ 1570542 w 206"/>
                <a:gd name="T21" fmla="*/ 291207 h 197"/>
                <a:gd name="T22" fmla="*/ 1570542 w 206"/>
                <a:gd name="T23" fmla="*/ 180749 h 197"/>
                <a:gd name="T24" fmla="*/ 1449731 w 206"/>
                <a:gd name="T25" fmla="*/ 180749 h 197"/>
                <a:gd name="T26" fmla="*/ 1449731 w 206"/>
                <a:gd name="T27" fmla="*/ 351457 h 197"/>
                <a:gd name="T28" fmla="*/ 1338988 w 206"/>
                <a:gd name="T29" fmla="*/ 351457 h 197"/>
                <a:gd name="T30" fmla="*/ 1338988 w 206"/>
                <a:gd name="T31" fmla="*/ 461915 h 197"/>
                <a:gd name="T32" fmla="*/ 1258447 w 206"/>
                <a:gd name="T33" fmla="*/ 461915 h 197"/>
                <a:gd name="T34" fmla="*/ 1258447 w 206"/>
                <a:gd name="T35" fmla="*/ 572373 h 197"/>
                <a:gd name="T36" fmla="*/ 1177907 w 206"/>
                <a:gd name="T37" fmla="*/ 572373 h 197"/>
                <a:gd name="T38" fmla="*/ 785271 w 206"/>
                <a:gd name="T39" fmla="*/ 1305412 h 197"/>
                <a:gd name="T40" fmla="*/ 191284 w 206"/>
                <a:gd name="T41" fmla="*/ 773206 h 197"/>
                <a:gd name="T42" fmla="*/ 140946 w 206"/>
                <a:gd name="T43" fmla="*/ 984080 h 197"/>
                <a:gd name="T44" fmla="*/ 654393 w 206"/>
                <a:gd name="T45" fmla="*/ 1847661 h 197"/>
                <a:gd name="T46" fmla="*/ 976555 w 206"/>
                <a:gd name="T47" fmla="*/ 1857702 h 197"/>
                <a:gd name="T48" fmla="*/ 1389326 w 206"/>
                <a:gd name="T49" fmla="*/ 1064413 h 197"/>
                <a:gd name="T50" fmla="*/ 1389326 w 206"/>
                <a:gd name="T51" fmla="*/ 943914 h 197"/>
                <a:gd name="T52" fmla="*/ 1469866 w 206"/>
                <a:gd name="T53" fmla="*/ 943914 h 197"/>
                <a:gd name="T54" fmla="*/ 1469866 w 206"/>
                <a:gd name="T55" fmla="*/ 833456 h 197"/>
                <a:gd name="T56" fmla="*/ 1570542 w 206"/>
                <a:gd name="T57" fmla="*/ 833456 h 197"/>
                <a:gd name="T58" fmla="*/ 1570542 w 206"/>
                <a:gd name="T59" fmla="*/ 702914 h 197"/>
                <a:gd name="T60" fmla="*/ 1681285 w 206"/>
                <a:gd name="T61" fmla="*/ 702914 h 197"/>
                <a:gd name="T62" fmla="*/ 1681285 w 206"/>
                <a:gd name="T63" fmla="*/ 572373 h 197"/>
                <a:gd name="T64" fmla="*/ 1570542 w 206"/>
                <a:gd name="T65" fmla="*/ 572373 h 197"/>
                <a:gd name="T66" fmla="*/ 1570542 w 206"/>
                <a:gd name="T67" fmla="*/ 461915 h 197"/>
                <a:gd name="T68" fmla="*/ 1681285 w 206"/>
                <a:gd name="T69" fmla="*/ 461915 h 197"/>
                <a:gd name="T70" fmla="*/ 1681285 w 206"/>
                <a:gd name="T71" fmla="*/ 572373 h 197"/>
                <a:gd name="T72" fmla="*/ 1792029 w 206"/>
                <a:gd name="T73" fmla="*/ 572373 h 197"/>
                <a:gd name="T74" fmla="*/ 1792029 w 206"/>
                <a:gd name="T75" fmla="*/ 461915 h 197"/>
                <a:gd name="T76" fmla="*/ 1882637 w 206"/>
                <a:gd name="T77" fmla="*/ 461915 h 197"/>
                <a:gd name="T78" fmla="*/ 1882637 w 206"/>
                <a:gd name="T79" fmla="*/ 331374 h 197"/>
                <a:gd name="T80" fmla="*/ 1983313 w 206"/>
                <a:gd name="T81" fmla="*/ 331374 h 197"/>
                <a:gd name="T82" fmla="*/ 1983313 w 206"/>
                <a:gd name="T83" fmla="*/ 230958 h 197"/>
                <a:gd name="T84" fmla="*/ 2073921 w 206"/>
                <a:gd name="T85" fmla="*/ 230958 h 197"/>
                <a:gd name="T86" fmla="*/ 2073921 w 206"/>
                <a:gd name="T87" fmla="*/ 0 h 197"/>
                <a:gd name="T88" fmla="*/ 1963178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grpSp>
      <p:sp>
        <p:nvSpPr>
          <p:cNvPr id="2" name="Title 1"/>
          <p:cNvSpPr>
            <a:spLocks noGrp="1"/>
          </p:cNvSpPr>
          <p:nvPr>
            <p:ph type="ctrTitle"/>
          </p:nvPr>
        </p:nvSpPr>
        <p:spPr bwMode="gray">
          <a:xfrm>
            <a:off x="495300" y="381000"/>
            <a:ext cx="10666036" cy="863600"/>
          </a:xfrm>
        </p:spPr>
        <p:txBody>
          <a:bodyPr>
            <a:noAutofit/>
          </a:bodyPr>
          <a:lstStyle>
            <a:lvl1pPr algn="l">
              <a:lnSpc>
                <a:spcPct val="90000"/>
              </a:lnSpc>
              <a:defRPr sz="4999" b="1" i="0" cap="none" baseline="0">
                <a:solidFill>
                  <a:schemeClr val="tx1"/>
                </a:solidFill>
                <a:latin typeface="+mn-lt"/>
                <a:cs typeface="Arial" panose="020B0604020202020204" pitchFamily="34" charset="0"/>
              </a:defRPr>
            </a:lvl1pPr>
          </a:lstStyle>
          <a:p>
            <a:r>
              <a:rPr lang="en-US"/>
              <a:t>Click to edit Master title style</a:t>
            </a:r>
            <a:endParaRPr lang="en-US" dirty="0"/>
          </a:p>
        </p:txBody>
      </p:sp>
      <p:sp>
        <p:nvSpPr>
          <p:cNvPr id="9" name="Text Placeholder 8">
            <a:extLst/>
          </p:cNvPr>
          <p:cNvSpPr>
            <a:spLocks noGrp="1"/>
          </p:cNvSpPr>
          <p:nvPr>
            <p:ph type="body" sz="quarter" idx="14"/>
          </p:nvPr>
        </p:nvSpPr>
        <p:spPr>
          <a:xfrm>
            <a:off x="1328742" y="1636802"/>
            <a:ext cx="3598464" cy="723900"/>
          </a:xfrm>
          <a:prstGeom prst="rect">
            <a:avLst/>
          </a:prstGeom>
        </p:spPr>
        <p:txBody>
          <a:bodyPr anchor="ctr"/>
          <a:lstStyle>
            <a:lvl1pPr marL="0" inden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71" name="Text Placeholder 8">
            <a:extLst/>
          </p:cNvPr>
          <p:cNvSpPr>
            <a:spLocks noGrp="1"/>
          </p:cNvSpPr>
          <p:nvPr>
            <p:ph type="body" sz="quarter" idx="15"/>
          </p:nvPr>
        </p:nvSpPr>
        <p:spPr>
          <a:xfrm>
            <a:off x="1328742" y="2483045"/>
            <a:ext cx="3598464" cy="723900"/>
          </a:xfrm>
          <a:prstGeom prst="rect">
            <a:avLst/>
          </a:prstGeom>
        </p:spPr>
        <p:txBody>
          <a:bodyPr anchor="ctr"/>
          <a:lstStyle>
            <a:lvl1pPr marL="0" inden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72" name="Text Placeholder 8">
            <a:extLst/>
          </p:cNvPr>
          <p:cNvSpPr>
            <a:spLocks noGrp="1"/>
          </p:cNvSpPr>
          <p:nvPr>
            <p:ph type="body" sz="quarter" idx="16"/>
          </p:nvPr>
        </p:nvSpPr>
        <p:spPr>
          <a:xfrm>
            <a:off x="1328742" y="3329288"/>
            <a:ext cx="3598464" cy="723900"/>
          </a:xfrm>
          <a:prstGeom prst="rect">
            <a:avLst/>
          </a:prstGeom>
        </p:spPr>
        <p:txBody>
          <a:bodyPr anchor="ctr"/>
          <a:lstStyle>
            <a:lvl1pPr marL="0" inden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73" name="Text Placeholder 8">
            <a:extLst/>
          </p:cNvPr>
          <p:cNvSpPr>
            <a:spLocks noGrp="1"/>
          </p:cNvSpPr>
          <p:nvPr>
            <p:ph type="body" sz="quarter" idx="17"/>
          </p:nvPr>
        </p:nvSpPr>
        <p:spPr>
          <a:xfrm>
            <a:off x="1328742" y="4175532"/>
            <a:ext cx="3598464" cy="723900"/>
          </a:xfrm>
          <a:prstGeom prst="rect">
            <a:avLst/>
          </a:prstGeom>
        </p:spPr>
        <p:txBody>
          <a:bodyPr anchor="ctr"/>
          <a:lstStyle>
            <a:lvl1pPr marL="0" inden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79" name="Text Placeholder 8">
            <a:extLst/>
          </p:cNvPr>
          <p:cNvSpPr>
            <a:spLocks noGrp="1"/>
          </p:cNvSpPr>
          <p:nvPr>
            <p:ph type="body" sz="quarter" idx="22"/>
          </p:nvPr>
        </p:nvSpPr>
        <p:spPr>
          <a:xfrm>
            <a:off x="6959640" y="1636802"/>
            <a:ext cx="3598464" cy="723900"/>
          </a:xfrm>
          <a:prstGeom prst="rect">
            <a:avLst/>
          </a:prstGeom>
        </p:spPr>
        <p:txBody>
          <a:bodyPr anchor="ctr"/>
          <a:lstStyle>
            <a:lvl1pPr marL="0" inden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80" name="Text Placeholder 8">
            <a:extLst/>
          </p:cNvPr>
          <p:cNvSpPr>
            <a:spLocks noGrp="1"/>
          </p:cNvSpPr>
          <p:nvPr>
            <p:ph type="body" sz="quarter" idx="23"/>
          </p:nvPr>
        </p:nvSpPr>
        <p:spPr>
          <a:xfrm>
            <a:off x="6959640" y="2483045"/>
            <a:ext cx="3598464" cy="723900"/>
          </a:xfrm>
          <a:prstGeom prst="rect">
            <a:avLst/>
          </a:prstGeom>
        </p:spPr>
        <p:txBody>
          <a:bodyPr anchor="ctr"/>
          <a:lstStyle>
            <a:lvl1pPr marL="0" inden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81" name="Text Placeholder 8">
            <a:extLst/>
          </p:cNvPr>
          <p:cNvSpPr>
            <a:spLocks noGrp="1"/>
          </p:cNvSpPr>
          <p:nvPr>
            <p:ph type="body" sz="quarter" idx="24"/>
          </p:nvPr>
        </p:nvSpPr>
        <p:spPr>
          <a:xfrm>
            <a:off x="6959640" y="3329288"/>
            <a:ext cx="3598464" cy="723900"/>
          </a:xfrm>
          <a:prstGeom prst="rect">
            <a:avLst/>
          </a:prstGeom>
        </p:spPr>
        <p:txBody>
          <a:bodyPr anchor="ctr"/>
          <a:lstStyle>
            <a:lvl1pPr marL="0" inden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82" name="Text Placeholder 8">
            <a:extLst/>
          </p:cNvPr>
          <p:cNvSpPr>
            <a:spLocks noGrp="1"/>
          </p:cNvSpPr>
          <p:nvPr>
            <p:ph type="body" sz="quarter" idx="25"/>
          </p:nvPr>
        </p:nvSpPr>
        <p:spPr>
          <a:xfrm>
            <a:off x="6959640" y="4175532"/>
            <a:ext cx="3598464" cy="723900"/>
          </a:xfrm>
          <a:prstGeom prst="rect">
            <a:avLst/>
          </a:prstGeom>
        </p:spPr>
        <p:txBody>
          <a:bodyPr anchor="ctr"/>
          <a:lstStyle>
            <a:lvl1pPr marL="0" inden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Tree>
    <p:extLst>
      <p:ext uri="{BB962C8B-B14F-4D97-AF65-F5344CB8AC3E}">
        <p14:creationId xmlns:p14="http://schemas.microsoft.com/office/powerpoint/2010/main" val="100059933"/>
      </p:ext>
    </p:extLst>
  </p:cSld>
  <p:clrMapOvr>
    <a:masterClrMapping/>
  </p:clrMapOvr>
  <p:extLst mod="1">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YMC17 - Yellow Section Title">
    <p:spTree>
      <p:nvGrpSpPr>
        <p:cNvPr id="1" name=""/>
        <p:cNvGrpSpPr/>
        <p:nvPr/>
      </p:nvGrpSpPr>
      <p:grpSpPr>
        <a:xfrm>
          <a:off x="0" y="0"/>
          <a:ext cx="0" cy="0"/>
          <a:chOff x="0" y="0"/>
          <a:chExt cx="0" cy="0"/>
        </a:xfrm>
      </p:grpSpPr>
      <p:grpSp>
        <p:nvGrpSpPr>
          <p:cNvPr id="3" name="Group 72"/>
          <p:cNvGrpSpPr>
            <a:grpSpLocks/>
          </p:cNvGrpSpPr>
          <p:nvPr/>
        </p:nvGrpSpPr>
        <p:grpSpPr bwMode="auto">
          <a:xfrm>
            <a:off x="503238" y="5756275"/>
            <a:ext cx="2157412" cy="573088"/>
            <a:chOff x="590710" y="3178038"/>
            <a:chExt cx="13400723" cy="3557588"/>
          </a:xfrm>
        </p:grpSpPr>
        <p:sp>
          <p:nvSpPr>
            <p:cNvPr id="4" name="Freeform 5"/>
            <p:cNvSpPr>
              <a:spLocks/>
            </p:cNvSpPr>
            <p:nvPr userDrawn="1"/>
          </p:nvSpPr>
          <p:spPr bwMode="auto">
            <a:xfrm>
              <a:off x="3908984" y="4342630"/>
              <a:ext cx="1196488" cy="1722950"/>
            </a:xfrm>
            <a:custGeom>
              <a:avLst/>
              <a:gdLst>
                <a:gd name="T0" fmla="*/ 613326 w 119"/>
                <a:gd name="T1" fmla="*/ 1722950 h 171"/>
                <a:gd name="T2" fmla="*/ 10055 w 119"/>
                <a:gd name="T3" fmla="*/ 1541587 h 171"/>
                <a:gd name="T4" fmla="*/ 0 w 119"/>
                <a:gd name="T5" fmla="*/ 1531511 h 171"/>
                <a:gd name="T6" fmla="*/ 10055 w 119"/>
                <a:gd name="T7" fmla="*/ 1521435 h 171"/>
                <a:gd name="T8" fmla="*/ 140763 w 119"/>
                <a:gd name="T9" fmla="*/ 1319921 h 171"/>
                <a:gd name="T10" fmla="*/ 140763 w 119"/>
                <a:gd name="T11" fmla="*/ 1309845 h 171"/>
                <a:gd name="T12" fmla="*/ 150818 w 119"/>
                <a:gd name="T13" fmla="*/ 1309845 h 171"/>
                <a:gd name="T14" fmla="*/ 603271 w 119"/>
                <a:gd name="T15" fmla="*/ 1460981 h 171"/>
                <a:gd name="T16" fmla="*/ 894852 w 119"/>
                <a:gd name="T17" fmla="*/ 1239315 h 171"/>
                <a:gd name="T18" fmla="*/ 542944 w 119"/>
                <a:gd name="T19" fmla="*/ 967270 h 171"/>
                <a:gd name="T20" fmla="*/ 522835 w 119"/>
                <a:gd name="T21" fmla="*/ 957194 h 171"/>
                <a:gd name="T22" fmla="*/ 80436 w 119"/>
                <a:gd name="T23" fmla="*/ 453408 h 171"/>
                <a:gd name="T24" fmla="*/ 623380 w 119"/>
                <a:gd name="T25" fmla="*/ 0 h 171"/>
                <a:gd name="T26" fmla="*/ 1095943 w 119"/>
                <a:gd name="T27" fmla="*/ 110833 h 171"/>
                <a:gd name="T28" fmla="*/ 1105997 w 119"/>
                <a:gd name="T29" fmla="*/ 110833 h 171"/>
                <a:gd name="T30" fmla="*/ 1105997 w 119"/>
                <a:gd name="T31" fmla="*/ 120909 h 171"/>
                <a:gd name="T32" fmla="*/ 1005452 w 119"/>
                <a:gd name="T33" fmla="*/ 342575 h 171"/>
                <a:gd name="T34" fmla="*/ 995398 w 119"/>
                <a:gd name="T35" fmla="*/ 352651 h 171"/>
                <a:gd name="T36" fmla="*/ 985343 w 119"/>
                <a:gd name="T37" fmla="*/ 342575 h 171"/>
                <a:gd name="T38" fmla="*/ 623380 w 119"/>
                <a:gd name="T39" fmla="*/ 261969 h 171"/>
                <a:gd name="T40" fmla="*/ 372017 w 119"/>
                <a:gd name="T41" fmla="*/ 443332 h 171"/>
                <a:gd name="T42" fmla="*/ 703816 w 119"/>
                <a:gd name="T43" fmla="*/ 705301 h 171"/>
                <a:gd name="T44" fmla="*/ 1196488 w 119"/>
                <a:gd name="T45" fmla="*/ 1239315 h 171"/>
                <a:gd name="T46" fmla="*/ 613326 w 119"/>
                <a:gd name="T47" fmla="*/ 172295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5" name="Freeform 6"/>
            <p:cNvSpPr>
              <a:spLocks/>
            </p:cNvSpPr>
            <p:nvPr userDrawn="1"/>
          </p:nvSpPr>
          <p:spPr bwMode="auto">
            <a:xfrm>
              <a:off x="5105482" y="4821227"/>
              <a:ext cx="1100769" cy="1675095"/>
            </a:xfrm>
            <a:custGeom>
              <a:avLst/>
              <a:gdLst>
                <a:gd name="T0" fmla="*/ 230161 w 110"/>
                <a:gd name="T1" fmla="*/ 1675095 h 166"/>
                <a:gd name="T2" fmla="*/ 60042 w 110"/>
                <a:gd name="T3" fmla="*/ 1654913 h 166"/>
                <a:gd name="T4" fmla="*/ 40028 w 110"/>
                <a:gd name="T5" fmla="*/ 1644822 h 166"/>
                <a:gd name="T6" fmla="*/ 50035 w 110"/>
                <a:gd name="T7" fmla="*/ 1634731 h 166"/>
                <a:gd name="T8" fmla="*/ 80056 w 110"/>
                <a:gd name="T9" fmla="*/ 1432913 h 166"/>
                <a:gd name="T10" fmla="*/ 80056 w 110"/>
                <a:gd name="T11" fmla="*/ 1422822 h 166"/>
                <a:gd name="T12" fmla="*/ 90063 w 110"/>
                <a:gd name="T13" fmla="*/ 1422822 h 166"/>
                <a:gd name="T14" fmla="*/ 110077 w 110"/>
                <a:gd name="T15" fmla="*/ 1422822 h 166"/>
                <a:gd name="T16" fmla="*/ 200140 w 110"/>
                <a:gd name="T17" fmla="*/ 1432913 h 166"/>
                <a:gd name="T18" fmla="*/ 440308 w 110"/>
                <a:gd name="T19" fmla="*/ 1291640 h 166"/>
                <a:gd name="T20" fmla="*/ 10007 w 110"/>
                <a:gd name="T21" fmla="*/ 20182 h 166"/>
                <a:gd name="T22" fmla="*/ 0 w 110"/>
                <a:gd name="T23" fmla="*/ 0 h 166"/>
                <a:gd name="T24" fmla="*/ 20014 w 110"/>
                <a:gd name="T25" fmla="*/ 0 h 166"/>
                <a:gd name="T26" fmla="*/ 310217 w 110"/>
                <a:gd name="T27" fmla="*/ 0 h 166"/>
                <a:gd name="T28" fmla="*/ 320224 w 110"/>
                <a:gd name="T29" fmla="*/ 0 h 166"/>
                <a:gd name="T30" fmla="*/ 320224 w 110"/>
                <a:gd name="T31" fmla="*/ 10091 h 166"/>
                <a:gd name="T32" fmla="*/ 570398 w 110"/>
                <a:gd name="T33" fmla="*/ 908184 h 166"/>
                <a:gd name="T34" fmla="*/ 790552 w 110"/>
                <a:gd name="T35" fmla="*/ 10091 h 166"/>
                <a:gd name="T36" fmla="*/ 800559 w 110"/>
                <a:gd name="T37" fmla="*/ 0 h 166"/>
                <a:gd name="T38" fmla="*/ 810566 w 110"/>
                <a:gd name="T39" fmla="*/ 0 h 166"/>
                <a:gd name="T40" fmla="*/ 1080755 w 110"/>
                <a:gd name="T41" fmla="*/ 0 h 166"/>
                <a:gd name="T42" fmla="*/ 1100769 w 110"/>
                <a:gd name="T43" fmla="*/ 0 h 166"/>
                <a:gd name="T44" fmla="*/ 1090762 w 110"/>
                <a:gd name="T45" fmla="*/ 20182 h 166"/>
                <a:gd name="T46" fmla="*/ 710496 w 110"/>
                <a:gd name="T47" fmla="*/ 1281549 h 166"/>
                <a:gd name="T48" fmla="*/ 230161 w 110"/>
                <a:gd name="T49" fmla="*/ 1675095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6" name="Freeform 7"/>
            <p:cNvSpPr>
              <a:spLocks/>
            </p:cNvSpPr>
            <p:nvPr userDrawn="1"/>
          </p:nvSpPr>
          <p:spPr bwMode="auto">
            <a:xfrm>
              <a:off x="6317929" y="4805279"/>
              <a:ext cx="1643179" cy="1244353"/>
            </a:xfrm>
            <a:custGeom>
              <a:avLst/>
              <a:gdLst>
                <a:gd name="T0" fmla="*/ 1643179 w 164"/>
                <a:gd name="T1" fmla="*/ 1244353 h 124"/>
                <a:gd name="T2" fmla="*/ 1633160 w 164"/>
                <a:gd name="T3" fmla="*/ 1244353 h 124"/>
                <a:gd name="T4" fmla="*/ 1352617 w 164"/>
                <a:gd name="T5" fmla="*/ 1244353 h 124"/>
                <a:gd name="T6" fmla="*/ 1342597 w 164"/>
                <a:gd name="T7" fmla="*/ 1244353 h 124"/>
                <a:gd name="T8" fmla="*/ 1342597 w 164"/>
                <a:gd name="T9" fmla="*/ 1234318 h 124"/>
                <a:gd name="T10" fmla="*/ 1342597 w 164"/>
                <a:gd name="T11" fmla="*/ 431510 h 124"/>
                <a:gd name="T12" fmla="*/ 1212345 w 164"/>
                <a:gd name="T13" fmla="*/ 260913 h 124"/>
                <a:gd name="T14" fmla="*/ 981900 w 164"/>
                <a:gd name="T15" fmla="*/ 381334 h 124"/>
                <a:gd name="T16" fmla="*/ 981900 w 164"/>
                <a:gd name="T17" fmla="*/ 1234318 h 124"/>
                <a:gd name="T18" fmla="*/ 981900 w 164"/>
                <a:gd name="T19" fmla="*/ 1244353 h 124"/>
                <a:gd name="T20" fmla="*/ 961861 w 164"/>
                <a:gd name="T21" fmla="*/ 1244353 h 124"/>
                <a:gd name="T22" fmla="*/ 681318 w 164"/>
                <a:gd name="T23" fmla="*/ 1244353 h 124"/>
                <a:gd name="T24" fmla="*/ 671299 w 164"/>
                <a:gd name="T25" fmla="*/ 1244353 h 124"/>
                <a:gd name="T26" fmla="*/ 671299 w 164"/>
                <a:gd name="T27" fmla="*/ 1234318 h 124"/>
                <a:gd name="T28" fmla="*/ 671299 w 164"/>
                <a:gd name="T29" fmla="*/ 431510 h 124"/>
                <a:gd name="T30" fmla="*/ 551066 w 164"/>
                <a:gd name="T31" fmla="*/ 260913 h 124"/>
                <a:gd name="T32" fmla="*/ 310601 w 164"/>
                <a:gd name="T33" fmla="*/ 381334 h 124"/>
                <a:gd name="T34" fmla="*/ 310601 w 164"/>
                <a:gd name="T35" fmla="*/ 1234318 h 124"/>
                <a:gd name="T36" fmla="*/ 310601 w 164"/>
                <a:gd name="T37" fmla="*/ 1244353 h 124"/>
                <a:gd name="T38" fmla="*/ 300582 w 164"/>
                <a:gd name="T39" fmla="*/ 1244353 h 124"/>
                <a:gd name="T40" fmla="*/ 20039 w 164"/>
                <a:gd name="T41" fmla="*/ 1244353 h 124"/>
                <a:gd name="T42" fmla="*/ 0 w 164"/>
                <a:gd name="T43" fmla="*/ 1244353 h 124"/>
                <a:gd name="T44" fmla="*/ 0 w 164"/>
                <a:gd name="T45" fmla="*/ 1234318 h 124"/>
                <a:gd name="T46" fmla="*/ 0 w 164"/>
                <a:gd name="T47" fmla="*/ 40140 h 124"/>
                <a:gd name="T48" fmla="*/ 0 w 164"/>
                <a:gd name="T49" fmla="*/ 20070 h 124"/>
                <a:gd name="T50" fmla="*/ 20039 w 164"/>
                <a:gd name="T51" fmla="*/ 20070 h 124"/>
                <a:gd name="T52" fmla="*/ 190368 w 164"/>
                <a:gd name="T53" fmla="*/ 20070 h 124"/>
                <a:gd name="T54" fmla="*/ 200388 w 164"/>
                <a:gd name="T55" fmla="*/ 20070 h 124"/>
                <a:gd name="T56" fmla="*/ 200388 w 164"/>
                <a:gd name="T57" fmla="*/ 30105 h 124"/>
                <a:gd name="T58" fmla="*/ 250485 w 164"/>
                <a:gd name="T59" fmla="*/ 200702 h 124"/>
                <a:gd name="T60" fmla="*/ 651260 w 164"/>
                <a:gd name="T61" fmla="*/ 0 h 124"/>
                <a:gd name="T62" fmla="*/ 931803 w 164"/>
                <a:gd name="T63" fmla="*/ 180632 h 124"/>
                <a:gd name="T64" fmla="*/ 1312539 w 164"/>
                <a:gd name="T65" fmla="*/ 0 h 124"/>
                <a:gd name="T66" fmla="*/ 1643179 w 164"/>
                <a:gd name="T67" fmla="*/ 431510 h 124"/>
                <a:gd name="T68" fmla="*/ 1643179 w 164"/>
                <a:gd name="T69" fmla="*/ 1234318 h 124"/>
                <a:gd name="T70" fmla="*/ 1643179 w 164"/>
                <a:gd name="T71" fmla="*/ 1244353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7" name="Freeform 8"/>
            <p:cNvSpPr>
              <a:spLocks noEditPoints="1"/>
            </p:cNvSpPr>
            <p:nvPr userDrawn="1"/>
          </p:nvSpPr>
          <p:spPr bwMode="auto">
            <a:xfrm>
              <a:off x="8120640" y="4805279"/>
              <a:ext cx="973143" cy="1260311"/>
            </a:xfrm>
            <a:custGeom>
              <a:avLst/>
              <a:gdLst>
                <a:gd name="T0" fmla="*/ 377341 w 98"/>
                <a:gd name="T1" fmla="*/ 1260311 h 126"/>
                <a:gd name="T2" fmla="*/ 0 w 98"/>
                <a:gd name="T3" fmla="*/ 910225 h 126"/>
                <a:gd name="T4" fmla="*/ 148950 w 98"/>
                <a:gd name="T5" fmla="*/ 620153 h 126"/>
                <a:gd name="T6" fmla="*/ 675242 w 98"/>
                <a:gd name="T7" fmla="*/ 460114 h 126"/>
                <a:gd name="T8" fmla="*/ 675242 w 98"/>
                <a:gd name="T9" fmla="*/ 430106 h 126"/>
                <a:gd name="T10" fmla="*/ 496502 w 98"/>
                <a:gd name="T11" fmla="*/ 250062 h 126"/>
                <a:gd name="T12" fmla="*/ 168811 w 98"/>
                <a:gd name="T13" fmla="*/ 340084 h 126"/>
                <a:gd name="T14" fmla="*/ 158880 w 98"/>
                <a:gd name="T15" fmla="*/ 350086 h 126"/>
                <a:gd name="T16" fmla="*/ 148950 w 98"/>
                <a:gd name="T17" fmla="*/ 340084 h 126"/>
                <a:gd name="T18" fmla="*/ 49650 w 98"/>
                <a:gd name="T19" fmla="*/ 150037 h 126"/>
                <a:gd name="T20" fmla="*/ 49650 w 98"/>
                <a:gd name="T21" fmla="*/ 140035 h 126"/>
                <a:gd name="T22" fmla="*/ 59580 w 98"/>
                <a:gd name="T23" fmla="*/ 140035 h 126"/>
                <a:gd name="T24" fmla="*/ 516362 w 98"/>
                <a:gd name="T25" fmla="*/ 0 h 126"/>
                <a:gd name="T26" fmla="*/ 973143 w 98"/>
                <a:gd name="T27" fmla="*/ 450111 h 126"/>
                <a:gd name="T28" fmla="*/ 973143 w 98"/>
                <a:gd name="T29" fmla="*/ 1230304 h 126"/>
                <a:gd name="T30" fmla="*/ 973143 w 98"/>
                <a:gd name="T31" fmla="*/ 1240306 h 126"/>
                <a:gd name="T32" fmla="*/ 963213 w 98"/>
                <a:gd name="T33" fmla="*/ 1240306 h 126"/>
                <a:gd name="T34" fmla="*/ 794402 w 98"/>
                <a:gd name="T35" fmla="*/ 1240306 h 126"/>
                <a:gd name="T36" fmla="*/ 784472 w 98"/>
                <a:gd name="T37" fmla="*/ 1240306 h 126"/>
                <a:gd name="T38" fmla="*/ 784472 w 98"/>
                <a:gd name="T39" fmla="*/ 1230304 h 126"/>
                <a:gd name="T40" fmla="*/ 734822 w 98"/>
                <a:gd name="T41" fmla="*/ 1120276 h 126"/>
                <a:gd name="T42" fmla="*/ 377341 w 98"/>
                <a:gd name="T43" fmla="*/ 1260311 h 126"/>
                <a:gd name="T44" fmla="*/ 675242 w 98"/>
                <a:gd name="T45" fmla="*/ 670165 h 126"/>
                <a:gd name="T46" fmla="*/ 337621 w 98"/>
                <a:gd name="T47" fmla="*/ 790195 h 126"/>
                <a:gd name="T48" fmla="*/ 307831 w 98"/>
                <a:gd name="T49" fmla="*/ 890220 h 126"/>
                <a:gd name="T50" fmla="*/ 446851 w 98"/>
                <a:gd name="T51" fmla="*/ 1030254 h 126"/>
                <a:gd name="T52" fmla="*/ 675242 w 98"/>
                <a:gd name="T53" fmla="*/ 940232 h 126"/>
                <a:gd name="T54" fmla="*/ 675242 w 98"/>
                <a:gd name="T55" fmla="*/ 670165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8" name="Freeform 9"/>
            <p:cNvSpPr>
              <a:spLocks/>
            </p:cNvSpPr>
            <p:nvPr userDrawn="1"/>
          </p:nvSpPr>
          <p:spPr bwMode="auto">
            <a:xfrm>
              <a:off x="9364993" y="4805279"/>
              <a:ext cx="1005049" cy="1244353"/>
            </a:xfrm>
            <a:custGeom>
              <a:avLst/>
              <a:gdLst>
                <a:gd name="T0" fmla="*/ 1005049 w 101"/>
                <a:gd name="T1" fmla="*/ 1244353 h 124"/>
                <a:gd name="T2" fmla="*/ 985147 w 101"/>
                <a:gd name="T3" fmla="*/ 1244353 h 124"/>
                <a:gd name="T4" fmla="*/ 706520 w 101"/>
                <a:gd name="T5" fmla="*/ 1244353 h 124"/>
                <a:gd name="T6" fmla="*/ 696569 w 101"/>
                <a:gd name="T7" fmla="*/ 1244353 h 124"/>
                <a:gd name="T8" fmla="*/ 696569 w 101"/>
                <a:gd name="T9" fmla="*/ 1234318 h 124"/>
                <a:gd name="T10" fmla="*/ 696569 w 101"/>
                <a:gd name="T11" fmla="*/ 431510 h 124"/>
                <a:gd name="T12" fmla="*/ 557255 w 101"/>
                <a:gd name="T13" fmla="*/ 260913 h 124"/>
                <a:gd name="T14" fmla="*/ 308480 w 101"/>
                <a:gd name="T15" fmla="*/ 391369 h 124"/>
                <a:gd name="T16" fmla="*/ 308480 w 101"/>
                <a:gd name="T17" fmla="*/ 1234318 h 124"/>
                <a:gd name="T18" fmla="*/ 308480 w 101"/>
                <a:gd name="T19" fmla="*/ 1244353 h 124"/>
                <a:gd name="T20" fmla="*/ 298529 w 101"/>
                <a:gd name="T21" fmla="*/ 1244353 h 124"/>
                <a:gd name="T22" fmla="*/ 19902 w 101"/>
                <a:gd name="T23" fmla="*/ 1244353 h 124"/>
                <a:gd name="T24" fmla="*/ 0 w 101"/>
                <a:gd name="T25" fmla="*/ 1244353 h 124"/>
                <a:gd name="T26" fmla="*/ 0 w 101"/>
                <a:gd name="T27" fmla="*/ 1234318 h 124"/>
                <a:gd name="T28" fmla="*/ 0 w 101"/>
                <a:gd name="T29" fmla="*/ 40140 h 124"/>
                <a:gd name="T30" fmla="*/ 0 w 101"/>
                <a:gd name="T31" fmla="*/ 20070 h 124"/>
                <a:gd name="T32" fmla="*/ 19902 w 101"/>
                <a:gd name="T33" fmla="*/ 20070 h 124"/>
                <a:gd name="T34" fmla="*/ 189069 w 101"/>
                <a:gd name="T35" fmla="*/ 20070 h 124"/>
                <a:gd name="T36" fmla="*/ 199020 w 101"/>
                <a:gd name="T37" fmla="*/ 20070 h 124"/>
                <a:gd name="T38" fmla="*/ 199020 w 101"/>
                <a:gd name="T39" fmla="*/ 30105 h 124"/>
                <a:gd name="T40" fmla="*/ 248775 w 101"/>
                <a:gd name="T41" fmla="*/ 200702 h 124"/>
                <a:gd name="T42" fmla="*/ 656765 w 101"/>
                <a:gd name="T43" fmla="*/ 0 h 124"/>
                <a:gd name="T44" fmla="*/ 1005049 w 101"/>
                <a:gd name="T45" fmla="*/ 431510 h 124"/>
                <a:gd name="T46" fmla="*/ 1005049 w 101"/>
                <a:gd name="T47" fmla="*/ 1234318 h 124"/>
                <a:gd name="T48" fmla="*/ 1005049 w 101"/>
                <a:gd name="T49" fmla="*/ 1244353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9" name="Freeform 10"/>
            <p:cNvSpPr>
              <a:spLocks/>
            </p:cNvSpPr>
            <p:nvPr userDrawn="1"/>
          </p:nvSpPr>
          <p:spPr bwMode="auto">
            <a:xfrm>
              <a:off x="10481720" y="4470256"/>
              <a:ext cx="781704" cy="1595324"/>
            </a:xfrm>
            <a:custGeom>
              <a:avLst/>
              <a:gdLst>
                <a:gd name="T0" fmla="*/ 541180 w 78"/>
                <a:gd name="T1" fmla="*/ 1595324 h 158"/>
                <a:gd name="T2" fmla="*/ 180393 w 78"/>
                <a:gd name="T3" fmla="*/ 1231832 h 158"/>
                <a:gd name="T4" fmla="*/ 180393 w 78"/>
                <a:gd name="T5" fmla="*/ 565431 h 158"/>
                <a:gd name="T6" fmla="*/ 20044 w 78"/>
                <a:gd name="T7" fmla="*/ 565431 h 158"/>
                <a:gd name="T8" fmla="*/ 0 w 78"/>
                <a:gd name="T9" fmla="*/ 565431 h 158"/>
                <a:gd name="T10" fmla="*/ 0 w 78"/>
                <a:gd name="T11" fmla="*/ 555334 h 158"/>
                <a:gd name="T12" fmla="*/ 0 w 78"/>
                <a:gd name="T13" fmla="*/ 363492 h 158"/>
                <a:gd name="T14" fmla="*/ 0 w 78"/>
                <a:gd name="T15" fmla="*/ 343298 h 158"/>
                <a:gd name="T16" fmla="*/ 20044 w 78"/>
                <a:gd name="T17" fmla="*/ 343298 h 158"/>
                <a:gd name="T18" fmla="*/ 190415 w 78"/>
                <a:gd name="T19" fmla="*/ 343298 h 158"/>
                <a:gd name="T20" fmla="*/ 240524 w 78"/>
                <a:gd name="T21" fmla="*/ 10097 h 158"/>
                <a:gd name="T22" fmla="*/ 240524 w 78"/>
                <a:gd name="T23" fmla="*/ 0 h 158"/>
                <a:gd name="T24" fmla="*/ 250546 w 78"/>
                <a:gd name="T25" fmla="*/ 0 h 158"/>
                <a:gd name="T26" fmla="*/ 471027 w 78"/>
                <a:gd name="T27" fmla="*/ 0 h 158"/>
                <a:gd name="T28" fmla="*/ 491070 w 78"/>
                <a:gd name="T29" fmla="*/ 0 h 158"/>
                <a:gd name="T30" fmla="*/ 491070 w 78"/>
                <a:gd name="T31" fmla="*/ 10097 h 158"/>
                <a:gd name="T32" fmla="*/ 491070 w 78"/>
                <a:gd name="T33" fmla="*/ 343298 h 158"/>
                <a:gd name="T34" fmla="*/ 731595 w 78"/>
                <a:gd name="T35" fmla="*/ 343298 h 158"/>
                <a:gd name="T36" fmla="*/ 741617 w 78"/>
                <a:gd name="T37" fmla="*/ 343298 h 158"/>
                <a:gd name="T38" fmla="*/ 741617 w 78"/>
                <a:gd name="T39" fmla="*/ 363492 h 158"/>
                <a:gd name="T40" fmla="*/ 741617 w 78"/>
                <a:gd name="T41" fmla="*/ 555334 h 158"/>
                <a:gd name="T42" fmla="*/ 741617 w 78"/>
                <a:gd name="T43" fmla="*/ 565431 h 158"/>
                <a:gd name="T44" fmla="*/ 731595 w 78"/>
                <a:gd name="T45" fmla="*/ 565431 h 158"/>
                <a:gd name="T46" fmla="*/ 491070 w 78"/>
                <a:gd name="T47" fmla="*/ 565431 h 158"/>
                <a:gd name="T48" fmla="*/ 491070 w 78"/>
                <a:gd name="T49" fmla="*/ 1211638 h 158"/>
                <a:gd name="T50" fmla="*/ 611333 w 78"/>
                <a:gd name="T51" fmla="*/ 1352996 h 158"/>
                <a:gd name="T52" fmla="*/ 731595 w 78"/>
                <a:gd name="T53" fmla="*/ 1332802 h 158"/>
                <a:gd name="T54" fmla="*/ 741617 w 78"/>
                <a:gd name="T55" fmla="*/ 1332802 h 158"/>
                <a:gd name="T56" fmla="*/ 751638 w 78"/>
                <a:gd name="T57" fmla="*/ 1342899 h 158"/>
                <a:gd name="T58" fmla="*/ 781704 w 78"/>
                <a:gd name="T59" fmla="*/ 1544839 h 158"/>
                <a:gd name="T60" fmla="*/ 781704 w 78"/>
                <a:gd name="T61" fmla="*/ 1554936 h 158"/>
                <a:gd name="T62" fmla="*/ 771682 w 78"/>
                <a:gd name="T63" fmla="*/ 1554936 h 158"/>
                <a:gd name="T64" fmla="*/ 541180 w 78"/>
                <a:gd name="T65" fmla="*/ 1595324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 name="Freeform 11"/>
            <p:cNvSpPr>
              <a:spLocks noEditPoints="1"/>
            </p:cNvSpPr>
            <p:nvPr userDrawn="1"/>
          </p:nvSpPr>
          <p:spPr bwMode="auto">
            <a:xfrm>
              <a:off x="11311288" y="4805279"/>
              <a:ext cx="1052914" cy="1260311"/>
            </a:xfrm>
            <a:custGeom>
              <a:avLst/>
              <a:gdLst>
                <a:gd name="T0" fmla="*/ 551526 w 105"/>
                <a:gd name="T1" fmla="*/ 1260311 h 126"/>
                <a:gd name="T2" fmla="*/ 0 w 105"/>
                <a:gd name="T3" fmla="*/ 640158 h 126"/>
                <a:gd name="T4" fmla="*/ 531471 w 105"/>
                <a:gd name="T5" fmla="*/ 0 h 126"/>
                <a:gd name="T6" fmla="*/ 1052914 w 105"/>
                <a:gd name="T7" fmla="*/ 640158 h 126"/>
                <a:gd name="T8" fmla="*/ 1052914 w 105"/>
                <a:gd name="T9" fmla="*/ 710175 h 126"/>
                <a:gd name="T10" fmla="*/ 1052914 w 105"/>
                <a:gd name="T11" fmla="*/ 730180 h 126"/>
                <a:gd name="T12" fmla="*/ 1042886 w 105"/>
                <a:gd name="T13" fmla="*/ 730180 h 126"/>
                <a:gd name="T14" fmla="*/ 320888 w 105"/>
                <a:gd name="T15" fmla="*/ 730180 h 126"/>
                <a:gd name="T16" fmla="*/ 581610 w 105"/>
                <a:gd name="T17" fmla="*/ 1010249 h 126"/>
                <a:gd name="T18" fmla="*/ 892470 w 105"/>
                <a:gd name="T19" fmla="*/ 910225 h 126"/>
                <a:gd name="T20" fmla="*/ 902498 w 105"/>
                <a:gd name="T21" fmla="*/ 900222 h 126"/>
                <a:gd name="T22" fmla="*/ 902498 w 105"/>
                <a:gd name="T23" fmla="*/ 910225 h 126"/>
                <a:gd name="T24" fmla="*/ 1022831 w 105"/>
                <a:gd name="T25" fmla="*/ 1080267 h 126"/>
                <a:gd name="T26" fmla="*/ 1022831 w 105"/>
                <a:gd name="T27" fmla="*/ 1090269 h 126"/>
                <a:gd name="T28" fmla="*/ 1012803 w 105"/>
                <a:gd name="T29" fmla="*/ 1100272 h 126"/>
                <a:gd name="T30" fmla="*/ 551526 w 105"/>
                <a:gd name="T31" fmla="*/ 1260311 h 126"/>
                <a:gd name="T32" fmla="*/ 320888 w 105"/>
                <a:gd name="T33" fmla="*/ 530131 h 126"/>
                <a:gd name="T34" fmla="*/ 742054 w 105"/>
                <a:gd name="T35" fmla="*/ 530131 h 126"/>
                <a:gd name="T36" fmla="*/ 531471 w 105"/>
                <a:gd name="T37" fmla="*/ 230057 h 126"/>
                <a:gd name="T38" fmla="*/ 320888 w 105"/>
                <a:gd name="T39" fmla="*/ 530131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1" name="Freeform 12"/>
            <p:cNvSpPr>
              <a:spLocks/>
            </p:cNvSpPr>
            <p:nvPr userDrawn="1"/>
          </p:nvSpPr>
          <p:spPr bwMode="auto">
            <a:xfrm>
              <a:off x="12491828" y="4805279"/>
              <a:ext cx="973143" cy="1260311"/>
            </a:xfrm>
            <a:custGeom>
              <a:avLst/>
              <a:gdLst>
                <a:gd name="T0" fmla="*/ 551782 w 97"/>
                <a:gd name="T1" fmla="*/ 1260311 h 126"/>
                <a:gd name="T2" fmla="*/ 0 w 97"/>
                <a:gd name="T3" fmla="*/ 640158 h 126"/>
                <a:gd name="T4" fmla="*/ 551782 w 97"/>
                <a:gd name="T5" fmla="*/ 0 h 126"/>
                <a:gd name="T6" fmla="*/ 943046 w 97"/>
                <a:gd name="T7" fmla="*/ 130032 h 126"/>
                <a:gd name="T8" fmla="*/ 953078 w 97"/>
                <a:gd name="T9" fmla="*/ 140035 h 126"/>
                <a:gd name="T10" fmla="*/ 943046 w 97"/>
                <a:gd name="T11" fmla="*/ 150037 h 126"/>
                <a:gd name="T12" fmla="*/ 812625 w 97"/>
                <a:gd name="T13" fmla="*/ 330081 h 126"/>
                <a:gd name="T14" fmla="*/ 812625 w 97"/>
                <a:gd name="T15" fmla="*/ 340084 h 126"/>
                <a:gd name="T16" fmla="*/ 802592 w 97"/>
                <a:gd name="T17" fmla="*/ 340084 h 126"/>
                <a:gd name="T18" fmla="*/ 551782 w 97"/>
                <a:gd name="T19" fmla="*/ 250062 h 126"/>
                <a:gd name="T20" fmla="*/ 311004 w 97"/>
                <a:gd name="T21" fmla="*/ 640158 h 126"/>
                <a:gd name="T22" fmla="*/ 561815 w 97"/>
                <a:gd name="T23" fmla="*/ 1010249 h 126"/>
                <a:gd name="T24" fmla="*/ 812625 w 97"/>
                <a:gd name="T25" fmla="*/ 910225 h 126"/>
                <a:gd name="T26" fmla="*/ 822657 w 97"/>
                <a:gd name="T27" fmla="*/ 900222 h 126"/>
                <a:gd name="T28" fmla="*/ 832689 w 97"/>
                <a:gd name="T29" fmla="*/ 910225 h 126"/>
                <a:gd name="T30" fmla="*/ 963111 w 97"/>
                <a:gd name="T31" fmla="*/ 1080267 h 126"/>
                <a:gd name="T32" fmla="*/ 973143 w 97"/>
                <a:gd name="T33" fmla="*/ 1090269 h 126"/>
                <a:gd name="T34" fmla="*/ 963111 w 97"/>
                <a:gd name="T35" fmla="*/ 1100272 h 126"/>
                <a:gd name="T36" fmla="*/ 551782 w 97"/>
                <a:gd name="T37" fmla="*/ 1260311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2" name="Freeform 13"/>
            <p:cNvSpPr>
              <a:spLocks noEditPoints="1"/>
            </p:cNvSpPr>
            <p:nvPr userDrawn="1"/>
          </p:nvSpPr>
          <p:spPr bwMode="auto">
            <a:xfrm>
              <a:off x="590710" y="3656645"/>
              <a:ext cx="3063022" cy="3078981"/>
            </a:xfrm>
            <a:custGeom>
              <a:avLst/>
              <a:gdLst>
                <a:gd name="T0" fmla="*/ 1536532 w 305"/>
                <a:gd name="T1" fmla="*/ 3078981 h 305"/>
                <a:gd name="T2" fmla="*/ 0 w 305"/>
                <a:gd name="T3" fmla="*/ 1544538 h 305"/>
                <a:gd name="T4" fmla="*/ 1536532 w 305"/>
                <a:gd name="T5" fmla="*/ 0 h 305"/>
                <a:gd name="T6" fmla="*/ 3063022 w 305"/>
                <a:gd name="T7" fmla="*/ 1544538 h 305"/>
                <a:gd name="T8" fmla="*/ 1536532 w 305"/>
                <a:gd name="T9" fmla="*/ 3078981 h 305"/>
                <a:gd name="T10" fmla="*/ 1536532 w 305"/>
                <a:gd name="T11" fmla="*/ 494656 h 305"/>
                <a:gd name="T12" fmla="*/ 793373 w 305"/>
                <a:gd name="T13" fmla="*/ 797507 h 305"/>
                <a:gd name="T14" fmla="*/ 492092 w 305"/>
                <a:gd name="T15" fmla="*/ 1544538 h 305"/>
                <a:gd name="T16" fmla="*/ 793373 w 305"/>
                <a:gd name="T17" fmla="*/ 2281474 h 305"/>
                <a:gd name="T18" fmla="*/ 1536532 w 305"/>
                <a:gd name="T19" fmla="*/ 2594420 h 305"/>
                <a:gd name="T20" fmla="*/ 2269649 w 305"/>
                <a:gd name="T21" fmla="*/ 2281474 h 305"/>
                <a:gd name="T22" fmla="*/ 2580973 w 305"/>
                <a:gd name="T23" fmla="*/ 1544538 h 305"/>
                <a:gd name="T24" fmla="*/ 2269649 w 305"/>
                <a:gd name="T25" fmla="*/ 797507 h 305"/>
                <a:gd name="T26" fmla="*/ 1536532 w 305"/>
                <a:gd name="T27" fmla="*/ 494656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3" name="Freeform 14"/>
            <p:cNvSpPr>
              <a:spLocks noEditPoints="1"/>
            </p:cNvSpPr>
            <p:nvPr userDrawn="1"/>
          </p:nvSpPr>
          <p:spPr bwMode="auto">
            <a:xfrm>
              <a:off x="13640462" y="5842234"/>
              <a:ext cx="350971" cy="191439"/>
            </a:xfrm>
            <a:custGeom>
              <a:avLst/>
              <a:gdLst>
                <a:gd name="T0" fmla="*/ 47860 w 22"/>
                <a:gd name="T1" fmla="*/ 31907 h 12"/>
                <a:gd name="T2" fmla="*/ 0 w 22"/>
                <a:gd name="T3" fmla="*/ 31907 h 12"/>
                <a:gd name="T4" fmla="*/ 0 w 22"/>
                <a:gd name="T5" fmla="*/ 0 h 12"/>
                <a:gd name="T6" fmla="*/ 127626 w 22"/>
                <a:gd name="T7" fmla="*/ 0 h 12"/>
                <a:gd name="T8" fmla="*/ 127626 w 22"/>
                <a:gd name="T9" fmla="*/ 31907 h 12"/>
                <a:gd name="T10" fmla="*/ 95719 w 22"/>
                <a:gd name="T11" fmla="*/ 31907 h 12"/>
                <a:gd name="T12" fmla="*/ 95719 w 22"/>
                <a:gd name="T13" fmla="*/ 191439 h 12"/>
                <a:gd name="T14" fmla="*/ 47860 w 22"/>
                <a:gd name="T15" fmla="*/ 191439 h 12"/>
                <a:gd name="T16" fmla="*/ 47860 w 22"/>
                <a:gd name="T17" fmla="*/ 31907 h 12"/>
                <a:gd name="T18" fmla="*/ 175486 w 22"/>
                <a:gd name="T19" fmla="*/ 0 h 12"/>
                <a:gd name="T20" fmla="*/ 223345 w 22"/>
                <a:gd name="T21" fmla="*/ 0 h 12"/>
                <a:gd name="T22" fmla="*/ 255252 w 22"/>
                <a:gd name="T23" fmla="*/ 143579 h 12"/>
                <a:gd name="T24" fmla="*/ 303111 w 22"/>
                <a:gd name="T25" fmla="*/ 0 h 12"/>
                <a:gd name="T26" fmla="*/ 350971 w 22"/>
                <a:gd name="T27" fmla="*/ 0 h 12"/>
                <a:gd name="T28" fmla="*/ 350971 w 22"/>
                <a:gd name="T29" fmla="*/ 191439 h 12"/>
                <a:gd name="T30" fmla="*/ 319065 w 22"/>
                <a:gd name="T31" fmla="*/ 191439 h 12"/>
                <a:gd name="T32" fmla="*/ 319065 w 22"/>
                <a:gd name="T33" fmla="*/ 47860 h 12"/>
                <a:gd name="T34" fmla="*/ 287158 w 22"/>
                <a:gd name="T35" fmla="*/ 191439 h 12"/>
                <a:gd name="T36" fmla="*/ 239298 w 22"/>
                <a:gd name="T37" fmla="*/ 191439 h 12"/>
                <a:gd name="T38" fmla="*/ 207392 w 22"/>
                <a:gd name="T39" fmla="*/ 47860 h 12"/>
                <a:gd name="T40" fmla="*/ 207392 w 22"/>
                <a:gd name="T41" fmla="*/ 191439 h 12"/>
                <a:gd name="T42" fmla="*/ 175486 w 22"/>
                <a:gd name="T43" fmla="*/ 191439 h 12"/>
                <a:gd name="T44" fmla="*/ 175486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4"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5"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6"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7"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8"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9"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0"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1"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2"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3"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4" name="Freeform 25"/>
            <p:cNvSpPr>
              <a:spLocks/>
            </p:cNvSpPr>
            <p:nvPr userDrawn="1"/>
          </p:nvSpPr>
          <p:spPr bwMode="auto">
            <a:xfrm>
              <a:off x="1372424" y="3895939"/>
              <a:ext cx="2073921" cy="1978202"/>
            </a:xfrm>
            <a:custGeom>
              <a:avLst/>
              <a:gdLst>
                <a:gd name="T0" fmla="*/ 1963178 w 206"/>
                <a:gd name="T1" fmla="*/ 0 h 197"/>
                <a:gd name="T2" fmla="*/ 1963178 w 206"/>
                <a:gd name="T3" fmla="*/ 110458 h 197"/>
                <a:gd name="T4" fmla="*/ 1852434 w 206"/>
                <a:gd name="T5" fmla="*/ 110458 h 197"/>
                <a:gd name="T6" fmla="*/ 1852434 w 206"/>
                <a:gd name="T7" fmla="*/ 0 h 197"/>
                <a:gd name="T8" fmla="*/ 1671218 w 206"/>
                <a:gd name="T9" fmla="*/ 0 h 197"/>
                <a:gd name="T10" fmla="*/ 1671218 w 206"/>
                <a:gd name="T11" fmla="*/ 80333 h 197"/>
                <a:gd name="T12" fmla="*/ 1570542 w 206"/>
                <a:gd name="T13" fmla="*/ 80333 h 197"/>
                <a:gd name="T14" fmla="*/ 1570542 w 206"/>
                <a:gd name="T15" fmla="*/ 180749 h 197"/>
                <a:gd name="T16" fmla="*/ 1681285 w 206"/>
                <a:gd name="T17" fmla="*/ 180749 h 197"/>
                <a:gd name="T18" fmla="*/ 1681285 w 206"/>
                <a:gd name="T19" fmla="*/ 291207 h 197"/>
                <a:gd name="T20" fmla="*/ 1570542 w 206"/>
                <a:gd name="T21" fmla="*/ 291207 h 197"/>
                <a:gd name="T22" fmla="*/ 1570542 w 206"/>
                <a:gd name="T23" fmla="*/ 180749 h 197"/>
                <a:gd name="T24" fmla="*/ 1449731 w 206"/>
                <a:gd name="T25" fmla="*/ 180749 h 197"/>
                <a:gd name="T26" fmla="*/ 1449731 w 206"/>
                <a:gd name="T27" fmla="*/ 351457 h 197"/>
                <a:gd name="T28" fmla="*/ 1338988 w 206"/>
                <a:gd name="T29" fmla="*/ 351457 h 197"/>
                <a:gd name="T30" fmla="*/ 1338988 w 206"/>
                <a:gd name="T31" fmla="*/ 461915 h 197"/>
                <a:gd name="T32" fmla="*/ 1258447 w 206"/>
                <a:gd name="T33" fmla="*/ 461915 h 197"/>
                <a:gd name="T34" fmla="*/ 1258447 w 206"/>
                <a:gd name="T35" fmla="*/ 572373 h 197"/>
                <a:gd name="T36" fmla="*/ 1177907 w 206"/>
                <a:gd name="T37" fmla="*/ 572373 h 197"/>
                <a:gd name="T38" fmla="*/ 785271 w 206"/>
                <a:gd name="T39" fmla="*/ 1305412 h 197"/>
                <a:gd name="T40" fmla="*/ 191284 w 206"/>
                <a:gd name="T41" fmla="*/ 773206 h 197"/>
                <a:gd name="T42" fmla="*/ 140946 w 206"/>
                <a:gd name="T43" fmla="*/ 984080 h 197"/>
                <a:gd name="T44" fmla="*/ 654393 w 206"/>
                <a:gd name="T45" fmla="*/ 1847661 h 197"/>
                <a:gd name="T46" fmla="*/ 976555 w 206"/>
                <a:gd name="T47" fmla="*/ 1857702 h 197"/>
                <a:gd name="T48" fmla="*/ 1389326 w 206"/>
                <a:gd name="T49" fmla="*/ 1064413 h 197"/>
                <a:gd name="T50" fmla="*/ 1389326 w 206"/>
                <a:gd name="T51" fmla="*/ 943914 h 197"/>
                <a:gd name="T52" fmla="*/ 1469866 w 206"/>
                <a:gd name="T53" fmla="*/ 943914 h 197"/>
                <a:gd name="T54" fmla="*/ 1469866 w 206"/>
                <a:gd name="T55" fmla="*/ 833456 h 197"/>
                <a:gd name="T56" fmla="*/ 1570542 w 206"/>
                <a:gd name="T57" fmla="*/ 833456 h 197"/>
                <a:gd name="T58" fmla="*/ 1570542 w 206"/>
                <a:gd name="T59" fmla="*/ 702914 h 197"/>
                <a:gd name="T60" fmla="*/ 1681285 w 206"/>
                <a:gd name="T61" fmla="*/ 702914 h 197"/>
                <a:gd name="T62" fmla="*/ 1681285 w 206"/>
                <a:gd name="T63" fmla="*/ 572373 h 197"/>
                <a:gd name="T64" fmla="*/ 1570542 w 206"/>
                <a:gd name="T65" fmla="*/ 572373 h 197"/>
                <a:gd name="T66" fmla="*/ 1570542 w 206"/>
                <a:gd name="T67" fmla="*/ 461915 h 197"/>
                <a:gd name="T68" fmla="*/ 1681285 w 206"/>
                <a:gd name="T69" fmla="*/ 461915 h 197"/>
                <a:gd name="T70" fmla="*/ 1681285 w 206"/>
                <a:gd name="T71" fmla="*/ 572373 h 197"/>
                <a:gd name="T72" fmla="*/ 1792029 w 206"/>
                <a:gd name="T73" fmla="*/ 572373 h 197"/>
                <a:gd name="T74" fmla="*/ 1792029 w 206"/>
                <a:gd name="T75" fmla="*/ 461915 h 197"/>
                <a:gd name="T76" fmla="*/ 1882637 w 206"/>
                <a:gd name="T77" fmla="*/ 461915 h 197"/>
                <a:gd name="T78" fmla="*/ 1882637 w 206"/>
                <a:gd name="T79" fmla="*/ 331374 h 197"/>
                <a:gd name="T80" fmla="*/ 1983313 w 206"/>
                <a:gd name="T81" fmla="*/ 331374 h 197"/>
                <a:gd name="T82" fmla="*/ 1983313 w 206"/>
                <a:gd name="T83" fmla="*/ 230958 h 197"/>
                <a:gd name="T84" fmla="*/ 2073921 w 206"/>
                <a:gd name="T85" fmla="*/ 230958 h 197"/>
                <a:gd name="T86" fmla="*/ 2073921 w 206"/>
                <a:gd name="T87" fmla="*/ 0 h 197"/>
                <a:gd name="T88" fmla="*/ 1963178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grpSp>
      <p:pic>
        <p:nvPicPr>
          <p:cNvPr id="25" name="Picture 10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103" hidden="1"/>
          <p:cNvGrpSpPr>
            <a:grpSpLocks/>
          </p:cNvGrpSpPr>
          <p:nvPr>
            <p:custDataLst>
              <p:tags r:id="rId1"/>
            </p:custDataLst>
          </p:nvPr>
        </p:nvGrpSpPr>
        <p:grpSpPr bwMode="auto">
          <a:xfrm>
            <a:off x="-282572" y="-714375"/>
            <a:ext cx="12741275" cy="8286750"/>
            <a:chOff x="-282027" y="-714736"/>
            <a:chExt cx="12740305" cy="8287473"/>
          </a:xfrm>
        </p:grpSpPr>
        <p:cxnSp>
          <p:nvCxnSpPr>
            <p:cNvPr id="27" name="Straight Connector 2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0" name="Group 107" hidden="1"/>
            <p:cNvGrpSpPr>
              <a:grpSpLocks/>
            </p:cNvGrpSpPr>
            <p:nvPr userDrawn="1"/>
          </p:nvGrpSpPr>
          <p:grpSpPr bwMode="auto">
            <a:xfrm>
              <a:off x="11640116" y="-714736"/>
              <a:ext cx="551884" cy="8287473"/>
              <a:chOff x="11640116" y="-714736"/>
              <a:chExt cx="551884" cy="8287473"/>
            </a:xfrm>
          </p:grpSpPr>
          <p:cxnSp>
            <p:nvCxnSpPr>
              <p:cNvPr id="44" name="Straight Connector 43"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08" hidden="1"/>
            <p:cNvGrpSpPr>
              <a:grpSpLocks/>
            </p:cNvGrpSpPr>
            <p:nvPr userDrawn="1"/>
          </p:nvGrpSpPr>
          <p:grpSpPr bwMode="auto">
            <a:xfrm>
              <a:off x="-282027" y="-714736"/>
              <a:ext cx="12740305" cy="8287473"/>
              <a:chOff x="-282026" y="-714736"/>
              <a:chExt cx="12740305" cy="8287473"/>
            </a:xfrm>
          </p:grpSpPr>
          <p:grpSp>
            <p:nvGrpSpPr>
              <p:cNvPr id="32" name="Group 109" hidden="1"/>
              <p:cNvGrpSpPr>
                <a:grpSpLocks/>
              </p:cNvGrpSpPr>
              <p:nvPr userDrawn="1"/>
            </p:nvGrpSpPr>
            <p:grpSpPr bwMode="auto">
              <a:xfrm>
                <a:off x="-282026" y="0"/>
                <a:ext cx="12740305" cy="246887"/>
                <a:chOff x="-282026" y="0"/>
                <a:chExt cx="12740305" cy="246887"/>
              </a:xfrm>
            </p:grpSpPr>
            <p:cxnSp>
              <p:nvCxnSpPr>
                <p:cNvPr id="42" name="Straight Connector 41"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10" hidden="1"/>
              <p:cNvGrpSpPr>
                <a:grpSpLocks/>
              </p:cNvGrpSpPr>
              <p:nvPr userDrawn="1"/>
            </p:nvGrpSpPr>
            <p:grpSpPr bwMode="auto">
              <a:xfrm>
                <a:off x="-282026" y="1280053"/>
                <a:ext cx="12740305" cy="442593"/>
                <a:chOff x="-282026" y="1280053"/>
                <a:chExt cx="12740305" cy="442593"/>
              </a:xfrm>
            </p:grpSpPr>
            <p:cxnSp>
              <p:nvCxnSpPr>
                <p:cNvPr id="40" name="Straight Connector 39"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11" hidden="1"/>
              <p:cNvGrpSpPr>
                <a:grpSpLocks/>
              </p:cNvGrpSpPr>
              <p:nvPr userDrawn="1"/>
            </p:nvGrpSpPr>
            <p:grpSpPr bwMode="auto">
              <a:xfrm>
                <a:off x="0" y="-714736"/>
                <a:ext cx="551884" cy="8287473"/>
                <a:chOff x="11640116" y="-714736"/>
                <a:chExt cx="551884" cy="8287473"/>
              </a:xfrm>
            </p:grpSpPr>
            <p:cxnSp>
              <p:nvCxnSpPr>
                <p:cNvPr id="38" name="Straight Connector 37"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112" hidden="1"/>
              <p:cNvGrpSpPr>
                <a:grpSpLocks/>
              </p:cNvGrpSpPr>
              <p:nvPr userDrawn="1"/>
            </p:nvGrpSpPr>
            <p:grpSpPr bwMode="auto">
              <a:xfrm>
                <a:off x="-282026" y="6584314"/>
                <a:ext cx="12740305" cy="273686"/>
                <a:chOff x="-282026" y="0"/>
                <a:chExt cx="12740305" cy="273686"/>
              </a:xfrm>
            </p:grpSpPr>
            <p:cxnSp>
              <p:nvCxnSpPr>
                <p:cNvPr id="36" name="Straight Connector 35"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ctrTitle"/>
          </p:nvPr>
        </p:nvSpPr>
        <p:spPr bwMode="gray">
          <a:xfrm>
            <a:off x="495300" y="1981206"/>
            <a:ext cx="7848600" cy="2018725"/>
          </a:xfrm>
        </p:spPr>
        <p:txBody>
          <a:bodyPr>
            <a:noAutofit/>
          </a:bodyPr>
          <a:lstStyle>
            <a:lvl1pPr algn="l">
              <a:lnSpc>
                <a:spcPct val="90000"/>
              </a:lnSpc>
              <a:defRPr sz="5998" b="1" i="0" cap="none" baseline="0">
                <a:solidFill>
                  <a:schemeClr val="accent1"/>
                </a:solidFill>
                <a:latin typeface="+mn-lt"/>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06607223"/>
      </p:ext>
    </p:extLst>
  </p:cSld>
  <p:clrMapOvr>
    <a:masterClrMapping/>
  </p:clrMapOvr>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SYMC17 - Grey Section Title">
    <p:spTree>
      <p:nvGrpSpPr>
        <p:cNvPr id="1" name=""/>
        <p:cNvGrpSpPr/>
        <p:nvPr/>
      </p:nvGrpSpPr>
      <p:grpSpPr>
        <a:xfrm>
          <a:off x="0" y="0"/>
          <a:ext cx="0" cy="0"/>
          <a:chOff x="0" y="0"/>
          <a:chExt cx="0" cy="0"/>
        </a:xfrm>
      </p:grpSpPr>
      <p:pic>
        <p:nvPicPr>
          <p:cNvPr id="3" name="Picture 7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80" hidden="1"/>
          <p:cNvGrpSpPr>
            <a:grpSpLocks/>
          </p:cNvGrpSpPr>
          <p:nvPr>
            <p:custDataLst>
              <p:tags r:id="rId1"/>
            </p:custDataLst>
          </p:nvPr>
        </p:nvGrpSpPr>
        <p:grpSpPr bwMode="auto">
          <a:xfrm>
            <a:off x="-282572"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5"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6" hidden="1"/>
            <p:cNvGrpSpPr>
              <a:grpSpLocks/>
            </p:cNvGrpSpPr>
            <p:nvPr userDrawn="1"/>
          </p:nvGrpSpPr>
          <p:grpSpPr bwMode="auto">
            <a:xfrm>
              <a:off x="-282027" y="-714736"/>
              <a:ext cx="12740305" cy="8287473"/>
              <a:chOff x="-282026" y="-714736"/>
              <a:chExt cx="12740305" cy="8287473"/>
            </a:xfrm>
          </p:grpSpPr>
          <p:grpSp>
            <p:nvGrpSpPr>
              <p:cNvPr id="10" name="Group 87"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8"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9"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90"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4" name="Group 101"/>
          <p:cNvGrpSpPr>
            <a:grpSpLocks/>
          </p:cNvGrpSpPr>
          <p:nvPr/>
        </p:nvGrpSpPr>
        <p:grpSpPr bwMode="auto">
          <a:xfrm>
            <a:off x="503238" y="5756275"/>
            <a:ext cx="2157412" cy="573088"/>
            <a:chOff x="590710" y="3178038"/>
            <a:chExt cx="13400723" cy="3557588"/>
          </a:xfrm>
        </p:grpSpPr>
        <p:sp>
          <p:nvSpPr>
            <p:cNvPr id="25" name="Freeform 5"/>
            <p:cNvSpPr>
              <a:spLocks/>
            </p:cNvSpPr>
            <p:nvPr userDrawn="1"/>
          </p:nvSpPr>
          <p:spPr bwMode="auto">
            <a:xfrm>
              <a:off x="3908984" y="4342630"/>
              <a:ext cx="1196488" cy="1722950"/>
            </a:xfrm>
            <a:custGeom>
              <a:avLst/>
              <a:gdLst>
                <a:gd name="T0" fmla="*/ 613326 w 119"/>
                <a:gd name="T1" fmla="*/ 1722950 h 171"/>
                <a:gd name="T2" fmla="*/ 10055 w 119"/>
                <a:gd name="T3" fmla="*/ 1541587 h 171"/>
                <a:gd name="T4" fmla="*/ 0 w 119"/>
                <a:gd name="T5" fmla="*/ 1531511 h 171"/>
                <a:gd name="T6" fmla="*/ 10055 w 119"/>
                <a:gd name="T7" fmla="*/ 1521435 h 171"/>
                <a:gd name="T8" fmla="*/ 140763 w 119"/>
                <a:gd name="T9" fmla="*/ 1319921 h 171"/>
                <a:gd name="T10" fmla="*/ 140763 w 119"/>
                <a:gd name="T11" fmla="*/ 1309845 h 171"/>
                <a:gd name="T12" fmla="*/ 150818 w 119"/>
                <a:gd name="T13" fmla="*/ 1309845 h 171"/>
                <a:gd name="T14" fmla="*/ 603271 w 119"/>
                <a:gd name="T15" fmla="*/ 1460981 h 171"/>
                <a:gd name="T16" fmla="*/ 894852 w 119"/>
                <a:gd name="T17" fmla="*/ 1239315 h 171"/>
                <a:gd name="T18" fmla="*/ 542944 w 119"/>
                <a:gd name="T19" fmla="*/ 967270 h 171"/>
                <a:gd name="T20" fmla="*/ 522835 w 119"/>
                <a:gd name="T21" fmla="*/ 957194 h 171"/>
                <a:gd name="T22" fmla="*/ 80436 w 119"/>
                <a:gd name="T23" fmla="*/ 453408 h 171"/>
                <a:gd name="T24" fmla="*/ 623380 w 119"/>
                <a:gd name="T25" fmla="*/ 0 h 171"/>
                <a:gd name="T26" fmla="*/ 1095943 w 119"/>
                <a:gd name="T27" fmla="*/ 110833 h 171"/>
                <a:gd name="T28" fmla="*/ 1105997 w 119"/>
                <a:gd name="T29" fmla="*/ 110833 h 171"/>
                <a:gd name="T30" fmla="*/ 1105997 w 119"/>
                <a:gd name="T31" fmla="*/ 120909 h 171"/>
                <a:gd name="T32" fmla="*/ 1005452 w 119"/>
                <a:gd name="T33" fmla="*/ 342575 h 171"/>
                <a:gd name="T34" fmla="*/ 995398 w 119"/>
                <a:gd name="T35" fmla="*/ 352651 h 171"/>
                <a:gd name="T36" fmla="*/ 985343 w 119"/>
                <a:gd name="T37" fmla="*/ 342575 h 171"/>
                <a:gd name="T38" fmla="*/ 623380 w 119"/>
                <a:gd name="T39" fmla="*/ 261969 h 171"/>
                <a:gd name="T40" fmla="*/ 372017 w 119"/>
                <a:gd name="T41" fmla="*/ 443332 h 171"/>
                <a:gd name="T42" fmla="*/ 703816 w 119"/>
                <a:gd name="T43" fmla="*/ 705301 h 171"/>
                <a:gd name="T44" fmla="*/ 1196488 w 119"/>
                <a:gd name="T45" fmla="*/ 1239315 h 171"/>
                <a:gd name="T46" fmla="*/ 613326 w 119"/>
                <a:gd name="T47" fmla="*/ 172295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6" name="Freeform 6"/>
            <p:cNvSpPr>
              <a:spLocks/>
            </p:cNvSpPr>
            <p:nvPr userDrawn="1"/>
          </p:nvSpPr>
          <p:spPr bwMode="auto">
            <a:xfrm>
              <a:off x="5105482" y="4821227"/>
              <a:ext cx="1100769" cy="1675095"/>
            </a:xfrm>
            <a:custGeom>
              <a:avLst/>
              <a:gdLst>
                <a:gd name="T0" fmla="*/ 230161 w 110"/>
                <a:gd name="T1" fmla="*/ 1675095 h 166"/>
                <a:gd name="T2" fmla="*/ 60042 w 110"/>
                <a:gd name="T3" fmla="*/ 1654913 h 166"/>
                <a:gd name="T4" fmla="*/ 40028 w 110"/>
                <a:gd name="T5" fmla="*/ 1644822 h 166"/>
                <a:gd name="T6" fmla="*/ 50035 w 110"/>
                <a:gd name="T7" fmla="*/ 1634731 h 166"/>
                <a:gd name="T8" fmla="*/ 80056 w 110"/>
                <a:gd name="T9" fmla="*/ 1432913 h 166"/>
                <a:gd name="T10" fmla="*/ 80056 w 110"/>
                <a:gd name="T11" fmla="*/ 1422822 h 166"/>
                <a:gd name="T12" fmla="*/ 90063 w 110"/>
                <a:gd name="T13" fmla="*/ 1422822 h 166"/>
                <a:gd name="T14" fmla="*/ 110077 w 110"/>
                <a:gd name="T15" fmla="*/ 1422822 h 166"/>
                <a:gd name="T16" fmla="*/ 200140 w 110"/>
                <a:gd name="T17" fmla="*/ 1432913 h 166"/>
                <a:gd name="T18" fmla="*/ 440308 w 110"/>
                <a:gd name="T19" fmla="*/ 1291640 h 166"/>
                <a:gd name="T20" fmla="*/ 10007 w 110"/>
                <a:gd name="T21" fmla="*/ 20182 h 166"/>
                <a:gd name="T22" fmla="*/ 0 w 110"/>
                <a:gd name="T23" fmla="*/ 0 h 166"/>
                <a:gd name="T24" fmla="*/ 20014 w 110"/>
                <a:gd name="T25" fmla="*/ 0 h 166"/>
                <a:gd name="T26" fmla="*/ 310217 w 110"/>
                <a:gd name="T27" fmla="*/ 0 h 166"/>
                <a:gd name="T28" fmla="*/ 320224 w 110"/>
                <a:gd name="T29" fmla="*/ 0 h 166"/>
                <a:gd name="T30" fmla="*/ 320224 w 110"/>
                <a:gd name="T31" fmla="*/ 10091 h 166"/>
                <a:gd name="T32" fmla="*/ 570398 w 110"/>
                <a:gd name="T33" fmla="*/ 908184 h 166"/>
                <a:gd name="T34" fmla="*/ 790552 w 110"/>
                <a:gd name="T35" fmla="*/ 10091 h 166"/>
                <a:gd name="T36" fmla="*/ 800559 w 110"/>
                <a:gd name="T37" fmla="*/ 0 h 166"/>
                <a:gd name="T38" fmla="*/ 810566 w 110"/>
                <a:gd name="T39" fmla="*/ 0 h 166"/>
                <a:gd name="T40" fmla="*/ 1080755 w 110"/>
                <a:gd name="T41" fmla="*/ 0 h 166"/>
                <a:gd name="T42" fmla="*/ 1100769 w 110"/>
                <a:gd name="T43" fmla="*/ 0 h 166"/>
                <a:gd name="T44" fmla="*/ 1090762 w 110"/>
                <a:gd name="T45" fmla="*/ 20182 h 166"/>
                <a:gd name="T46" fmla="*/ 710496 w 110"/>
                <a:gd name="T47" fmla="*/ 1281549 h 166"/>
                <a:gd name="T48" fmla="*/ 230161 w 110"/>
                <a:gd name="T49" fmla="*/ 1675095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7" name="Freeform 7"/>
            <p:cNvSpPr>
              <a:spLocks/>
            </p:cNvSpPr>
            <p:nvPr userDrawn="1"/>
          </p:nvSpPr>
          <p:spPr bwMode="auto">
            <a:xfrm>
              <a:off x="6317929" y="4805279"/>
              <a:ext cx="1643179" cy="1244353"/>
            </a:xfrm>
            <a:custGeom>
              <a:avLst/>
              <a:gdLst>
                <a:gd name="T0" fmla="*/ 1643179 w 164"/>
                <a:gd name="T1" fmla="*/ 1244353 h 124"/>
                <a:gd name="T2" fmla="*/ 1633160 w 164"/>
                <a:gd name="T3" fmla="*/ 1244353 h 124"/>
                <a:gd name="T4" fmla="*/ 1352617 w 164"/>
                <a:gd name="T5" fmla="*/ 1244353 h 124"/>
                <a:gd name="T6" fmla="*/ 1342597 w 164"/>
                <a:gd name="T7" fmla="*/ 1244353 h 124"/>
                <a:gd name="T8" fmla="*/ 1342597 w 164"/>
                <a:gd name="T9" fmla="*/ 1234318 h 124"/>
                <a:gd name="T10" fmla="*/ 1342597 w 164"/>
                <a:gd name="T11" fmla="*/ 431510 h 124"/>
                <a:gd name="T12" fmla="*/ 1212345 w 164"/>
                <a:gd name="T13" fmla="*/ 260913 h 124"/>
                <a:gd name="T14" fmla="*/ 981900 w 164"/>
                <a:gd name="T15" fmla="*/ 381334 h 124"/>
                <a:gd name="T16" fmla="*/ 981900 w 164"/>
                <a:gd name="T17" fmla="*/ 1234318 h 124"/>
                <a:gd name="T18" fmla="*/ 981900 w 164"/>
                <a:gd name="T19" fmla="*/ 1244353 h 124"/>
                <a:gd name="T20" fmla="*/ 961861 w 164"/>
                <a:gd name="T21" fmla="*/ 1244353 h 124"/>
                <a:gd name="T22" fmla="*/ 681318 w 164"/>
                <a:gd name="T23" fmla="*/ 1244353 h 124"/>
                <a:gd name="T24" fmla="*/ 671299 w 164"/>
                <a:gd name="T25" fmla="*/ 1244353 h 124"/>
                <a:gd name="T26" fmla="*/ 671299 w 164"/>
                <a:gd name="T27" fmla="*/ 1234318 h 124"/>
                <a:gd name="T28" fmla="*/ 671299 w 164"/>
                <a:gd name="T29" fmla="*/ 431510 h 124"/>
                <a:gd name="T30" fmla="*/ 551066 w 164"/>
                <a:gd name="T31" fmla="*/ 260913 h 124"/>
                <a:gd name="T32" fmla="*/ 310601 w 164"/>
                <a:gd name="T33" fmla="*/ 381334 h 124"/>
                <a:gd name="T34" fmla="*/ 310601 w 164"/>
                <a:gd name="T35" fmla="*/ 1234318 h 124"/>
                <a:gd name="T36" fmla="*/ 310601 w 164"/>
                <a:gd name="T37" fmla="*/ 1244353 h 124"/>
                <a:gd name="T38" fmla="*/ 300582 w 164"/>
                <a:gd name="T39" fmla="*/ 1244353 h 124"/>
                <a:gd name="T40" fmla="*/ 20039 w 164"/>
                <a:gd name="T41" fmla="*/ 1244353 h 124"/>
                <a:gd name="T42" fmla="*/ 0 w 164"/>
                <a:gd name="T43" fmla="*/ 1244353 h 124"/>
                <a:gd name="T44" fmla="*/ 0 w 164"/>
                <a:gd name="T45" fmla="*/ 1234318 h 124"/>
                <a:gd name="T46" fmla="*/ 0 w 164"/>
                <a:gd name="T47" fmla="*/ 40140 h 124"/>
                <a:gd name="T48" fmla="*/ 0 w 164"/>
                <a:gd name="T49" fmla="*/ 20070 h 124"/>
                <a:gd name="T50" fmla="*/ 20039 w 164"/>
                <a:gd name="T51" fmla="*/ 20070 h 124"/>
                <a:gd name="T52" fmla="*/ 190368 w 164"/>
                <a:gd name="T53" fmla="*/ 20070 h 124"/>
                <a:gd name="T54" fmla="*/ 200388 w 164"/>
                <a:gd name="T55" fmla="*/ 20070 h 124"/>
                <a:gd name="T56" fmla="*/ 200388 w 164"/>
                <a:gd name="T57" fmla="*/ 30105 h 124"/>
                <a:gd name="T58" fmla="*/ 250485 w 164"/>
                <a:gd name="T59" fmla="*/ 200702 h 124"/>
                <a:gd name="T60" fmla="*/ 651260 w 164"/>
                <a:gd name="T61" fmla="*/ 0 h 124"/>
                <a:gd name="T62" fmla="*/ 931803 w 164"/>
                <a:gd name="T63" fmla="*/ 180632 h 124"/>
                <a:gd name="T64" fmla="*/ 1312539 w 164"/>
                <a:gd name="T65" fmla="*/ 0 h 124"/>
                <a:gd name="T66" fmla="*/ 1643179 w 164"/>
                <a:gd name="T67" fmla="*/ 431510 h 124"/>
                <a:gd name="T68" fmla="*/ 1643179 w 164"/>
                <a:gd name="T69" fmla="*/ 1234318 h 124"/>
                <a:gd name="T70" fmla="*/ 1643179 w 164"/>
                <a:gd name="T71" fmla="*/ 1244353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8" name="Freeform 8"/>
            <p:cNvSpPr>
              <a:spLocks noEditPoints="1"/>
            </p:cNvSpPr>
            <p:nvPr userDrawn="1"/>
          </p:nvSpPr>
          <p:spPr bwMode="auto">
            <a:xfrm>
              <a:off x="8120640" y="4805279"/>
              <a:ext cx="973143" cy="1260311"/>
            </a:xfrm>
            <a:custGeom>
              <a:avLst/>
              <a:gdLst>
                <a:gd name="T0" fmla="*/ 377341 w 98"/>
                <a:gd name="T1" fmla="*/ 1260311 h 126"/>
                <a:gd name="T2" fmla="*/ 0 w 98"/>
                <a:gd name="T3" fmla="*/ 910225 h 126"/>
                <a:gd name="T4" fmla="*/ 148950 w 98"/>
                <a:gd name="T5" fmla="*/ 620153 h 126"/>
                <a:gd name="T6" fmla="*/ 675242 w 98"/>
                <a:gd name="T7" fmla="*/ 460114 h 126"/>
                <a:gd name="T8" fmla="*/ 675242 w 98"/>
                <a:gd name="T9" fmla="*/ 430106 h 126"/>
                <a:gd name="T10" fmla="*/ 496502 w 98"/>
                <a:gd name="T11" fmla="*/ 250062 h 126"/>
                <a:gd name="T12" fmla="*/ 168811 w 98"/>
                <a:gd name="T13" fmla="*/ 340084 h 126"/>
                <a:gd name="T14" fmla="*/ 158880 w 98"/>
                <a:gd name="T15" fmla="*/ 350086 h 126"/>
                <a:gd name="T16" fmla="*/ 148950 w 98"/>
                <a:gd name="T17" fmla="*/ 340084 h 126"/>
                <a:gd name="T18" fmla="*/ 49650 w 98"/>
                <a:gd name="T19" fmla="*/ 150037 h 126"/>
                <a:gd name="T20" fmla="*/ 49650 w 98"/>
                <a:gd name="T21" fmla="*/ 140035 h 126"/>
                <a:gd name="T22" fmla="*/ 59580 w 98"/>
                <a:gd name="T23" fmla="*/ 140035 h 126"/>
                <a:gd name="T24" fmla="*/ 516362 w 98"/>
                <a:gd name="T25" fmla="*/ 0 h 126"/>
                <a:gd name="T26" fmla="*/ 973143 w 98"/>
                <a:gd name="T27" fmla="*/ 450111 h 126"/>
                <a:gd name="T28" fmla="*/ 973143 w 98"/>
                <a:gd name="T29" fmla="*/ 1230304 h 126"/>
                <a:gd name="T30" fmla="*/ 973143 w 98"/>
                <a:gd name="T31" fmla="*/ 1240306 h 126"/>
                <a:gd name="T32" fmla="*/ 963213 w 98"/>
                <a:gd name="T33" fmla="*/ 1240306 h 126"/>
                <a:gd name="T34" fmla="*/ 794402 w 98"/>
                <a:gd name="T35" fmla="*/ 1240306 h 126"/>
                <a:gd name="T36" fmla="*/ 784472 w 98"/>
                <a:gd name="T37" fmla="*/ 1240306 h 126"/>
                <a:gd name="T38" fmla="*/ 784472 w 98"/>
                <a:gd name="T39" fmla="*/ 1230304 h 126"/>
                <a:gd name="T40" fmla="*/ 734822 w 98"/>
                <a:gd name="T41" fmla="*/ 1120276 h 126"/>
                <a:gd name="T42" fmla="*/ 377341 w 98"/>
                <a:gd name="T43" fmla="*/ 1260311 h 126"/>
                <a:gd name="T44" fmla="*/ 675242 w 98"/>
                <a:gd name="T45" fmla="*/ 670165 h 126"/>
                <a:gd name="T46" fmla="*/ 337621 w 98"/>
                <a:gd name="T47" fmla="*/ 790195 h 126"/>
                <a:gd name="T48" fmla="*/ 307831 w 98"/>
                <a:gd name="T49" fmla="*/ 890220 h 126"/>
                <a:gd name="T50" fmla="*/ 446851 w 98"/>
                <a:gd name="T51" fmla="*/ 1030254 h 126"/>
                <a:gd name="T52" fmla="*/ 675242 w 98"/>
                <a:gd name="T53" fmla="*/ 940232 h 126"/>
                <a:gd name="T54" fmla="*/ 675242 w 98"/>
                <a:gd name="T55" fmla="*/ 670165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9" name="Freeform 9"/>
            <p:cNvSpPr>
              <a:spLocks/>
            </p:cNvSpPr>
            <p:nvPr userDrawn="1"/>
          </p:nvSpPr>
          <p:spPr bwMode="auto">
            <a:xfrm>
              <a:off x="9364993" y="4805279"/>
              <a:ext cx="1005049" cy="1244353"/>
            </a:xfrm>
            <a:custGeom>
              <a:avLst/>
              <a:gdLst>
                <a:gd name="T0" fmla="*/ 1005049 w 101"/>
                <a:gd name="T1" fmla="*/ 1244353 h 124"/>
                <a:gd name="T2" fmla="*/ 985147 w 101"/>
                <a:gd name="T3" fmla="*/ 1244353 h 124"/>
                <a:gd name="T4" fmla="*/ 706520 w 101"/>
                <a:gd name="T5" fmla="*/ 1244353 h 124"/>
                <a:gd name="T6" fmla="*/ 696569 w 101"/>
                <a:gd name="T7" fmla="*/ 1244353 h 124"/>
                <a:gd name="T8" fmla="*/ 696569 w 101"/>
                <a:gd name="T9" fmla="*/ 1234318 h 124"/>
                <a:gd name="T10" fmla="*/ 696569 w 101"/>
                <a:gd name="T11" fmla="*/ 431510 h 124"/>
                <a:gd name="T12" fmla="*/ 557255 w 101"/>
                <a:gd name="T13" fmla="*/ 260913 h 124"/>
                <a:gd name="T14" fmla="*/ 308480 w 101"/>
                <a:gd name="T15" fmla="*/ 391369 h 124"/>
                <a:gd name="T16" fmla="*/ 308480 w 101"/>
                <a:gd name="T17" fmla="*/ 1234318 h 124"/>
                <a:gd name="T18" fmla="*/ 308480 w 101"/>
                <a:gd name="T19" fmla="*/ 1244353 h 124"/>
                <a:gd name="T20" fmla="*/ 298529 w 101"/>
                <a:gd name="T21" fmla="*/ 1244353 h 124"/>
                <a:gd name="T22" fmla="*/ 19902 w 101"/>
                <a:gd name="T23" fmla="*/ 1244353 h 124"/>
                <a:gd name="T24" fmla="*/ 0 w 101"/>
                <a:gd name="T25" fmla="*/ 1244353 h 124"/>
                <a:gd name="T26" fmla="*/ 0 w 101"/>
                <a:gd name="T27" fmla="*/ 1234318 h 124"/>
                <a:gd name="T28" fmla="*/ 0 w 101"/>
                <a:gd name="T29" fmla="*/ 40140 h 124"/>
                <a:gd name="T30" fmla="*/ 0 w 101"/>
                <a:gd name="T31" fmla="*/ 20070 h 124"/>
                <a:gd name="T32" fmla="*/ 19902 w 101"/>
                <a:gd name="T33" fmla="*/ 20070 h 124"/>
                <a:gd name="T34" fmla="*/ 189069 w 101"/>
                <a:gd name="T35" fmla="*/ 20070 h 124"/>
                <a:gd name="T36" fmla="*/ 199020 w 101"/>
                <a:gd name="T37" fmla="*/ 20070 h 124"/>
                <a:gd name="T38" fmla="*/ 199020 w 101"/>
                <a:gd name="T39" fmla="*/ 30105 h 124"/>
                <a:gd name="T40" fmla="*/ 248775 w 101"/>
                <a:gd name="T41" fmla="*/ 200702 h 124"/>
                <a:gd name="T42" fmla="*/ 656765 w 101"/>
                <a:gd name="T43" fmla="*/ 0 h 124"/>
                <a:gd name="T44" fmla="*/ 1005049 w 101"/>
                <a:gd name="T45" fmla="*/ 431510 h 124"/>
                <a:gd name="T46" fmla="*/ 1005049 w 101"/>
                <a:gd name="T47" fmla="*/ 1234318 h 124"/>
                <a:gd name="T48" fmla="*/ 1005049 w 101"/>
                <a:gd name="T49" fmla="*/ 1244353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0" name="Freeform 10"/>
            <p:cNvSpPr>
              <a:spLocks/>
            </p:cNvSpPr>
            <p:nvPr userDrawn="1"/>
          </p:nvSpPr>
          <p:spPr bwMode="auto">
            <a:xfrm>
              <a:off x="10481720" y="4470256"/>
              <a:ext cx="781704" cy="1595324"/>
            </a:xfrm>
            <a:custGeom>
              <a:avLst/>
              <a:gdLst>
                <a:gd name="T0" fmla="*/ 541180 w 78"/>
                <a:gd name="T1" fmla="*/ 1595324 h 158"/>
                <a:gd name="T2" fmla="*/ 180393 w 78"/>
                <a:gd name="T3" fmla="*/ 1231832 h 158"/>
                <a:gd name="T4" fmla="*/ 180393 w 78"/>
                <a:gd name="T5" fmla="*/ 565431 h 158"/>
                <a:gd name="T6" fmla="*/ 20044 w 78"/>
                <a:gd name="T7" fmla="*/ 565431 h 158"/>
                <a:gd name="T8" fmla="*/ 0 w 78"/>
                <a:gd name="T9" fmla="*/ 565431 h 158"/>
                <a:gd name="T10" fmla="*/ 0 w 78"/>
                <a:gd name="T11" fmla="*/ 555334 h 158"/>
                <a:gd name="T12" fmla="*/ 0 w 78"/>
                <a:gd name="T13" fmla="*/ 363492 h 158"/>
                <a:gd name="T14" fmla="*/ 0 w 78"/>
                <a:gd name="T15" fmla="*/ 343298 h 158"/>
                <a:gd name="T16" fmla="*/ 20044 w 78"/>
                <a:gd name="T17" fmla="*/ 343298 h 158"/>
                <a:gd name="T18" fmla="*/ 190415 w 78"/>
                <a:gd name="T19" fmla="*/ 343298 h 158"/>
                <a:gd name="T20" fmla="*/ 240524 w 78"/>
                <a:gd name="T21" fmla="*/ 10097 h 158"/>
                <a:gd name="T22" fmla="*/ 240524 w 78"/>
                <a:gd name="T23" fmla="*/ 0 h 158"/>
                <a:gd name="T24" fmla="*/ 250546 w 78"/>
                <a:gd name="T25" fmla="*/ 0 h 158"/>
                <a:gd name="T26" fmla="*/ 471027 w 78"/>
                <a:gd name="T27" fmla="*/ 0 h 158"/>
                <a:gd name="T28" fmla="*/ 491070 w 78"/>
                <a:gd name="T29" fmla="*/ 0 h 158"/>
                <a:gd name="T30" fmla="*/ 491070 w 78"/>
                <a:gd name="T31" fmla="*/ 10097 h 158"/>
                <a:gd name="T32" fmla="*/ 491070 w 78"/>
                <a:gd name="T33" fmla="*/ 343298 h 158"/>
                <a:gd name="T34" fmla="*/ 731595 w 78"/>
                <a:gd name="T35" fmla="*/ 343298 h 158"/>
                <a:gd name="T36" fmla="*/ 741617 w 78"/>
                <a:gd name="T37" fmla="*/ 343298 h 158"/>
                <a:gd name="T38" fmla="*/ 741617 w 78"/>
                <a:gd name="T39" fmla="*/ 363492 h 158"/>
                <a:gd name="T40" fmla="*/ 741617 w 78"/>
                <a:gd name="T41" fmla="*/ 555334 h 158"/>
                <a:gd name="T42" fmla="*/ 741617 w 78"/>
                <a:gd name="T43" fmla="*/ 565431 h 158"/>
                <a:gd name="T44" fmla="*/ 731595 w 78"/>
                <a:gd name="T45" fmla="*/ 565431 h 158"/>
                <a:gd name="T46" fmla="*/ 491070 w 78"/>
                <a:gd name="T47" fmla="*/ 565431 h 158"/>
                <a:gd name="T48" fmla="*/ 491070 w 78"/>
                <a:gd name="T49" fmla="*/ 1211638 h 158"/>
                <a:gd name="T50" fmla="*/ 611333 w 78"/>
                <a:gd name="T51" fmla="*/ 1352996 h 158"/>
                <a:gd name="T52" fmla="*/ 731595 w 78"/>
                <a:gd name="T53" fmla="*/ 1332802 h 158"/>
                <a:gd name="T54" fmla="*/ 741617 w 78"/>
                <a:gd name="T55" fmla="*/ 1332802 h 158"/>
                <a:gd name="T56" fmla="*/ 751638 w 78"/>
                <a:gd name="T57" fmla="*/ 1342899 h 158"/>
                <a:gd name="T58" fmla="*/ 781704 w 78"/>
                <a:gd name="T59" fmla="*/ 1544839 h 158"/>
                <a:gd name="T60" fmla="*/ 781704 w 78"/>
                <a:gd name="T61" fmla="*/ 1554936 h 158"/>
                <a:gd name="T62" fmla="*/ 771682 w 78"/>
                <a:gd name="T63" fmla="*/ 1554936 h 158"/>
                <a:gd name="T64" fmla="*/ 541180 w 78"/>
                <a:gd name="T65" fmla="*/ 1595324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1" name="Freeform 11"/>
            <p:cNvSpPr>
              <a:spLocks noEditPoints="1"/>
            </p:cNvSpPr>
            <p:nvPr userDrawn="1"/>
          </p:nvSpPr>
          <p:spPr bwMode="auto">
            <a:xfrm>
              <a:off x="11311288" y="4805279"/>
              <a:ext cx="1052914" cy="1260311"/>
            </a:xfrm>
            <a:custGeom>
              <a:avLst/>
              <a:gdLst>
                <a:gd name="T0" fmla="*/ 551526 w 105"/>
                <a:gd name="T1" fmla="*/ 1260311 h 126"/>
                <a:gd name="T2" fmla="*/ 0 w 105"/>
                <a:gd name="T3" fmla="*/ 640158 h 126"/>
                <a:gd name="T4" fmla="*/ 531471 w 105"/>
                <a:gd name="T5" fmla="*/ 0 h 126"/>
                <a:gd name="T6" fmla="*/ 1052914 w 105"/>
                <a:gd name="T7" fmla="*/ 640158 h 126"/>
                <a:gd name="T8" fmla="*/ 1052914 w 105"/>
                <a:gd name="T9" fmla="*/ 710175 h 126"/>
                <a:gd name="T10" fmla="*/ 1052914 w 105"/>
                <a:gd name="T11" fmla="*/ 730180 h 126"/>
                <a:gd name="T12" fmla="*/ 1042886 w 105"/>
                <a:gd name="T13" fmla="*/ 730180 h 126"/>
                <a:gd name="T14" fmla="*/ 320888 w 105"/>
                <a:gd name="T15" fmla="*/ 730180 h 126"/>
                <a:gd name="T16" fmla="*/ 581610 w 105"/>
                <a:gd name="T17" fmla="*/ 1010249 h 126"/>
                <a:gd name="T18" fmla="*/ 892470 w 105"/>
                <a:gd name="T19" fmla="*/ 910225 h 126"/>
                <a:gd name="T20" fmla="*/ 902498 w 105"/>
                <a:gd name="T21" fmla="*/ 900222 h 126"/>
                <a:gd name="T22" fmla="*/ 902498 w 105"/>
                <a:gd name="T23" fmla="*/ 910225 h 126"/>
                <a:gd name="T24" fmla="*/ 1022831 w 105"/>
                <a:gd name="T25" fmla="*/ 1080267 h 126"/>
                <a:gd name="T26" fmla="*/ 1022831 w 105"/>
                <a:gd name="T27" fmla="*/ 1090269 h 126"/>
                <a:gd name="T28" fmla="*/ 1012803 w 105"/>
                <a:gd name="T29" fmla="*/ 1100272 h 126"/>
                <a:gd name="T30" fmla="*/ 551526 w 105"/>
                <a:gd name="T31" fmla="*/ 1260311 h 126"/>
                <a:gd name="T32" fmla="*/ 320888 w 105"/>
                <a:gd name="T33" fmla="*/ 530131 h 126"/>
                <a:gd name="T34" fmla="*/ 742054 w 105"/>
                <a:gd name="T35" fmla="*/ 530131 h 126"/>
                <a:gd name="T36" fmla="*/ 531471 w 105"/>
                <a:gd name="T37" fmla="*/ 230057 h 126"/>
                <a:gd name="T38" fmla="*/ 320888 w 105"/>
                <a:gd name="T39" fmla="*/ 530131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2" name="Freeform 12"/>
            <p:cNvSpPr>
              <a:spLocks/>
            </p:cNvSpPr>
            <p:nvPr userDrawn="1"/>
          </p:nvSpPr>
          <p:spPr bwMode="auto">
            <a:xfrm>
              <a:off x="12491828" y="4805279"/>
              <a:ext cx="973143" cy="1260311"/>
            </a:xfrm>
            <a:custGeom>
              <a:avLst/>
              <a:gdLst>
                <a:gd name="T0" fmla="*/ 551782 w 97"/>
                <a:gd name="T1" fmla="*/ 1260311 h 126"/>
                <a:gd name="T2" fmla="*/ 0 w 97"/>
                <a:gd name="T3" fmla="*/ 640158 h 126"/>
                <a:gd name="T4" fmla="*/ 551782 w 97"/>
                <a:gd name="T5" fmla="*/ 0 h 126"/>
                <a:gd name="T6" fmla="*/ 943046 w 97"/>
                <a:gd name="T7" fmla="*/ 130032 h 126"/>
                <a:gd name="T8" fmla="*/ 953078 w 97"/>
                <a:gd name="T9" fmla="*/ 140035 h 126"/>
                <a:gd name="T10" fmla="*/ 943046 w 97"/>
                <a:gd name="T11" fmla="*/ 150037 h 126"/>
                <a:gd name="T12" fmla="*/ 812625 w 97"/>
                <a:gd name="T13" fmla="*/ 330081 h 126"/>
                <a:gd name="T14" fmla="*/ 812625 w 97"/>
                <a:gd name="T15" fmla="*/ 340084 h 126"/>
                <a:gd name="T16" fmla="*/ 802592 w 97"/>
                <a:gd name="T17" fmla="*/ 340084 h 126"/>
                <a:gd name="T18" fmla="*/ 551782 w 97"/>
                <a:gd name="T19" fmla="*/ 250062 h 126"/>
                <a:gd name="T20" fmla="*/ 311004 w 97"/>
                <a:gd name="T21" fmla="*/ 640158 h 126"/>
                <a:gd name="T22" fmla="*/ 561815 w 97"/>
                <a:gd name="T23" fmla="*/ 1010249 h 126"/>
                <a:gd name="T24" fmla="*/ 812625 w 97"/>
                <a:gd name="T25" fmla="*/ 910225 h 126"/>
                <a:gd name="T26" fmla="*/ 822657 w 97"/>
                <a:gd name="T27" fmla="*/ 900222 h 126"/>
                <a:gd name="T28" fmla="*/ 832689 w 97"/>
                <a:gd name="T29" fmla="*/ 910225 h 126"/>
                <a:gd name="T30" fmla="*/ 963111 w 97"/>
                <a:gd name="T31" fmla="*/ 1080267 h 126"/>
                <a:gd name="T32" fmla="*/ 973143 w 97"/>
                <a:gd name="T33" fmla="*/ 1090269 h 126"/>
                <a:gd name="T34" fmla="*/ 963111 w 97"/>
                <a:gd name="T35" fmla="*/ 1100272 h 126"/>
                <a:gd name="T36" fmla="*/ 551782 w 97"/>
                <a:gd name="T37" fmla="*/ 1260311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3" name="Freeform 13"/>
            <p:cNvSpPr>
              <a:spLocks noEditPoints="1"/>
            </p:cNvSpPr>
            <p:nvPr userDrawn="1"/>
          </p:nvSpPr>
          <p:spPr bwMode="auto">
            <a:xfrm>
              <a:off x="590710" y="3656645"/>
              <a:ext cx="3063022" cy="3078981"/>
            </a:xfrm>
            <a:custGeom>
              <a:avLst/>
              <a:gdLst>
                <a:gd name="T0" fmla="*/ 1536532 w 305"/>
                <a:gd name="T1" fmla="*/ 3078981 h 305"/>
                <a:gd name="T2" fmla="*/ 0 w 305"/>
                <a:gd name="T3" fmla="*/ 1544538 h 305"/>
                <a:gd name="T4" fmla="*/ 1536532 w 305"/>
                <a:gd name="T5" fmla="*/ 0 h 305"/>
                <a:gd name="T6" fmla="*/ 3063022 w 305"/>
                <a:gd name="T7" fmla="*/ 1544538 h 305"/>
                <a:gd name="T8" fmla="*/ 1536532 w 305"/>
                <a:gd name="T9" fmla="*/ 3078981 h 305"/>
                <a:gd name="T10" fmla="*/ 1536532 w 305"/>
                <a:gd name="T11" fmla="*/ 494656 h 305"/>
                <a:gd name="T12" fmla="*/ 793373 w 305"/>
                <a:gd name="T13" fmla="*/ 797507 h 305"/>
                <a:gd name="T14" fmla="*/ 492092 w 305"/>
                <a:gd name="T15" fmla="*/ 1544538 h 305"/>
                <a:gd name="T16" fmla="*/ 793373 w 305"/>
                <a:gd name="T17" fmla="*/ 2281474 h 305"/>
                <a:gd name="T18" fmla="*/ 1536532 w 305"/>
                <a:gd name="T19" fmla="*/ 2594420 h 305"/>
                <a:gd name="T20" fmla="*/ 2269649 w 305"/>
                <a:gd name="T21" fmla="*/ 2281474 h 305"/>
                <a:gd name="T22" fmla="*/ 2580973 w 305"/>
                <a:gd name="T23" fmla="*/ 1544538 h 305"/>
                <a:gd name="T24" fmla="*/ 2269649 w 305"/>
                <a:gd name="T25" fmla="*/ 797507 h 305"/>
                <a:gd name="T26" fmla="*/ 1536532 w 305"/>
                <a:gd name="T27" fmla="*/ 494656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4" name="Freeform 14"/>
            <p:cNvSpPr>
              <a:spLocks noEditPoints="1"/>
            </p:cNvSpPr>
            <p:nvPr userDrawn="1"/>
          </p:nvSpPr>
          <p:spPr bwMode="auto">
            <a:xfrm>
              <a:off x="13640462" y="5842234"/>
              <a:ext cx="350971" cy="191439"/>
            </a:xfrm>
            <a:custGeom>
              <a:avLst/>
              <a:gdLst>
                <a:gd name="T0" fmla="*/ 47860 w 22"/>
                <a:gd name="T1" fmla="*/ 31907 h 12"/>
                <a:gd name="T2" fmla="*/ 0 w 22"/>
                <a:gd name="T3" fmla="*/ 31907 h 12"/>
                <a:gd name="T4" fmla="*/ 0 w 22"/>
                <a:gd name="T5" fmla="*/ 0 h 12"/>
                <a:gd name="T6" fmla="*/ 127626 w 22"/>
                <a:gd name="T7" fmla="*/ 0 h 12"/>
                <a:gd name="T8" fmla="*/ 127626 w 22"/>
                <a:gd name="T9" fmla="*/ 31907 h 12"/>
                <a:gd name="T10" fmla="*/ 95719 w 22"/>
                <a:gd name="T11" fmla="*/ 31907 h 12"/>
                <a:gd name="T12" fmla="*/ 95719 w 22"/>
                <a:gd name="T13" fmla="*/ 191439 h 12"/>
                <a:gd name="T14" fmla="*/ 47860 w 22"/>
                <a:gd name="T15" fmla="*/ 191439 h 12"/>
                <a:gd name="T16" fmla="*/ 47860 w 22"/>
                <a:gd name="T17" fmla="*/ 31907 h 12"/>
                <a:gd name="T18" fmla="*/ 175486 w 22"/>
                <a:gd name="T19" fmla="*/ 0 h 12"/>
                <a:gd name="T20" fmla="*/ 223345 w 22"/>
                <a:gd name="T21" fmla="*/ 0 h 12"/>
                <a:gd name="T22" fmla="*/ 255252 w 22"/>
                <a:gd name="T23" fmla="*/ 143579 h 12"/>
                <a:gd name="T24" fmla="*/ 303111 w 22"/>
                <a:gd name="T25" fmla="*/ 0 h 12"/>
                <a:gd name="T26" fmla="*/ 350971 w 22"/>
                <a:gd name="T27" fmla="*/ 0 h 12"/>
                <a:gd name="T28" fmla="*/ 350971 w 22"/>
                <a:gd name="T29" fmla="*/ 191439 h 12"/>
                <a:gd name="T30" fmla="*/ 319065 w 22"/>
                <a:gd name="T31" fmla="*/ 191439 h 12"/>
                <a:gd name="T32" fmla="*/ 319065 w 22"/>
                <a:gd name="T33" fmla="*/ 47860 h 12"/>
                <a:gd name="T34" fmla="*/ 287158 w 22"/>
                <a:gd name="T35" fmla="*/ 191439 h 12"/>
                <a:gd name="T36" fmla="*/ 239298 w 22"/>
                <a:gd name="T37" fmla="*/ 191439 h 12"/>
                <a:gd name="T38" fmla="*/ 207392 w 22"/>
                <a:gd name="T39" fmla="*/ 47860 h 12"/>
                <a:gd name="T40" fmla="*/ 207392 w 22"/>
                <a:gd name="T41" fmla="*/ 191439 h 12"/>
                <a:gd name="T42" fmla="*/ 175486 w 22"/>
                <a:gd name="T43" fmla="*/ 191439 h 12"/>
                <a:gd name="T44" fmla="*/ 175486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5"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6"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7"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8"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9"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0"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1"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2"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3"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4"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5" name="Freeform 25"/>
            <p:cNvSpPr>
              <a:spLocks/>
            </p:cNvSpPr>
            <p:nvPr userDrawn="1"/>
          </p:nvSpPr>
          <p:spPr bwMode="auto">
            <a:xfrm>
              <a:off x="1372424" y="3895939"/>
              <a:ext cx="2073921" cy="1978202"/>
            </a:xfrm>
            <a:custGeom>
              <a:avLst/>
              <a:gdLst>
                <a:gd name="T0" fmla="*/ 1963178 w 206"/>
                <a:gd name="T1" fmla="*/ 0 h 197"/>
                <a:gd name="T2" fmla="*/ 1963178 w 206"/>
                <a:gd name="T3" fmla="*/ 110458 h 197"/>
                <a:gd name="T4" fmla="*/ 1852434 w 206"/>
                <a:gd name="T5" fmla="*/ 110458 h 197"/>
                <a:gd name="T6" fmla="*/ 1852434 w 206"/>
                <a:gd name="T7" fmla="*/ 0 h 197"/>
                <a:gd name="T8" fmla="*/ 1671218 w 206"/>
                <a:gd name="T9" fmla="*/ 0 h 197"/>
                <a:gd name="T10" fmla="*/ 1671218 w 206"/>
                <a:gd name="T11" fmla="*/ 80333 h 197"/>
                <a:gd name="T12" fmla="*/ 1570542 w 206"/>
                <a:gd name="T13" fmla="*/ 80333 h 197"/>
                <a:gd name="T14" fmla="*/ 1570542 w 206"/>
                <a:gd name="T15" fmla="*/ 180749 h 197"/>
                <a:gd name="T16" fmla="*/ 1681285 w 206"/>
                <a:gd name="T17" fmla="*/ 180749 h 197"/>
                <a:gd name="T18" fmla="*/ 1681285 w 206"/>
                <a:gd name="T19" fmla="*/ 291207 h 197"/>
                <a:gd name="T20" fmla="*/ 1570542 w 206"/>
                <a:gd name="T21" fmla="*/ 291207 h 197"/>
                <a:gd name="T22" fmla="*/ 1570542 w 206"/>
                <a:gd name="T23" fmla="*/ 180749 h 197"/>
                <a:gd name="T24" fmla="*/ 1449731 w 206"/>
                <a:gd name="T25" fmla="*/ 180749 h 197"/>
                <a:gd name="T26" fmla="*/ 1449731 w 206"/>
                <a:gd name="T27" fmla="*/ 351457 h 197"/>
                <a:gd name="T28" fmla="*/ 1338988 w 206"/>
                <a:gd name="T29" fmla="*/ 351457 h 197"/>
                <a:gd name="T30" fmla="*/ 1338988 w 206"/>
                <a:gd name="T31" fmla="*/ 461915 h 197"/>
                <a:gd name="T32" fmla="*/ 1258447 w 206"/>
                <a:gd name="T33" fmla="*/ 461915 h 197"/>
                <a:gd name="T34" fmla="*/ 1258447 w 206"/>
                <a:gd name="T35" fmla="*/ 572373 h 197"/>
                <a:gd name="T36" fmla="*/ 1177907 w 206"/>
                <a:gd name="T37" fmla="*/ 572373 h 197"/>
                <a:gd name="T38" fmla="*/ 785271 w 206"/>
                <a:gd name="T39" fmla="*/ 1305412 h 197"/>
                <a:gd name="T40" fmla="*/ 191284 w 206"/>
                <a:gd name="T41" fmla="*/ 773206 h 197"/>
                <a:gd name="T42" fmla="*/ 140946 w 206"/>
                <a:gd name="T43" fmla="*/ 984080 h 197"/>
                <a:gd name="T44" fmla="*/ 654393 w 206"/>
                <a:gd name="T45" fmla="*/ 1847661 h 197"/>
                <a:gd name="T46" fmla="*/ 976555 w 206"/>
                <a:gd name="T47" fmla="*/ 1857702 h 197"/>
                <a:gd name="T48" fmla="*/ 1389326 w 206"/>
                <a:gd name="T49" fmla="*/ 1064413 h 197"/>
                <a:gd name="T50" fmla="*/ 1389326 w 206"/>
                <a:gd name="T51" fmla="*/ 943914 h 197"/>
                <a:gd name="T52" fmla="*/ 1469866 w 206"/>
                <a:gd name="T53" fmla="*/ 943914 h 197"/>
                <a:gd name="T54" fmla="*/ 1469866 w 206"/>
                <a:gd name="T55" fmla="*/ 833456 h 197"/>
                <a:gd name="T56" fmla="*/ 1570542 w 206"/>
                <a:gd name="T57" fmla="*/ 833456 h 197"/>
                <a:gd name="T58" fmla="*/ 1570542 w 206"/>
                <a:gd name="T59" fmla="*/ 702914 h 197"/>
                <a:gd name="T60" fmla="*/ 1681285 w 206"/>
                <a:gd name="T61" fmla="*/ 702914 h 197"/>
                <a:gd name="T62" fmla="*/ 1681285 w 206"/>
                <a:gd name="T63" fmla="*/ 572373 h 197"/>
                <a:gd name="T64" fmla="*/ 1570542 w 206"/>
                <a:gd name="T65" fmla="*/ 572373 h 197"/>
                <a:gd name="T66" fmla="*/ 1570542 w 206"/>
                <a:gd name="T67" fmla="*/ 461915 h 197"/>
                <a:gd name="T68" fmla="*/ 1681285 w 206"/>
                <a:gd name="T69" fmla="*/ 461915 h 197"/>
                <a:gd name="T70" fmla="*/ 1681285 w 206"/>
                <a:gd name="T71" fmla="*/ 572373 h 197"/>
                <a:gd name="T72" fmla="*/ 1792029 w 206"/>
                <a:gd name="T73" fmla="*/ 572373 h 197"/>
                <a:gd name="T74" fmla="*/ 1792029 w 206"/>
                <a:gd name="T75" fmla="*/ 461915 h 197"/>
                <a:gd name="T76" fmla="*/ 1882637 w 206"/>
                <a:gd name="T77" fmla="*/ 461915 h 197"/>
                <a:gd name="T78" fmla="*/ 1882637 w 206"/>
                <a:gd name="T79" fmla="*/ 331374 h 197"/>
                <a:gd name="T80" fmla="*/ 1983313 w 206"/>
                <a:gd name="T81" fmla="*/ 331374 h 197"/>
                <a:gd name="T82" fmla="*/ 1983313 w 206"/>
                <a:gd name="T83" fmla="*/ 230958 h 197"/>
                <a:gd name="T84" fmla="*/ 2073921 w 206"/>
                <a:gd name="T85" fmla="*/ 230958 h 197"/>
                <a:gd name="T86" fmla="*/ 2073921 w 206"/>
                <a:gd name="T87" fmla="*/ 0 h 197"/>
                <a:gd name="T88" fmla="*/ 1963178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grpSp>
      <p:sp>
        <p:nvSpPr>
          <p:cNvPr id="2" name="Title 1"/>
          <p:cNvSpPr>
            <a:spLocks noGrp="1"/>
          </p:cNvSpPr>
          <p:nvPr>
            <p:ph type="ctrTitle"/>
          </p:nvPr>
        </p:nvSpPr>
        <p:spPr bwMode="gray">
          <a:xfrm>
            <a:off x="495300" y="1981206"/>
            <a:ext cx="7848600" cy="2018725"/>
          </a:xfrm>
        </p:spPr>
        <p:txBody>
          <a:bodyPr>
            <a:noAutofit/>
          </a:bodyPr>
          <a:lstStyle>
            <a:lvl1pPr algn="l">
              <a:lnSpc>
                <a:spcPct val="90000"/>
              </a:lnSpc>
              <a:defRPr sz="5998" b="1" i="0" cap="none" baseline="0">
                <a:solidFill>
                  <a:schemeClr val="accent5"/>
                </a:solidFill>
                <a:latin typeface="+mn-lt"/>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05481174"/>
      </p:ext>
    </p:extLst>
  </p:cSld>
  <p:clrMapOvr>
    <a:masterClrMapping/>
  </p:clrMapOvr>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YMC17 - Orange Section Title">
    <p:spTree>
      <p:nvGrpSpPr>
        <p:cNvPr id="1" name=""/>
        <p:cNvGrpSpPr/>
        <p:nvPr/>
      </p:nvGrpSpPr>
      <p:grpSpPr>
        <a:xfrm>
          <a:off x="0" y="0"/>
          <a:ext cx="0" cy="0"/>
          <a:chOff x="0" y="0"/>
          <a:chExt cx="0" cy="0"/>
        </a:xfrm>
      </p:grpSpPr>
      <p:pic>
        <p:nvPicPr>
          <p:cNvPr id="3" name="Picture 7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80" hidden="1"/>
          <p:cNvGrpSpPr>
            <a:grpSpLocks/>
          </p:cNvGrpSpPr>
          <p:nvPr>
            <p:custDataLst>
              <p:tags r:id="rId1"/>
            </p:custDataLst>
          </p:nvPr>
        </p:nvGrpSpPr>
        <p:grpSpPr bwMode="auto">
          <a:xfrm>
            <a:off x="-282572"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5"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6" hidden="1"/>
            <p:cNvGrpSpPr>
              <a:grpSpLocks/>
            </p:cNvGrpSpPr>
            <p:nvPr userDrawn="1"/>
          </p:nvGrpSpPr>
          <p:grpSpPr bwMode="auto">
            <a:xfrm>
              <a:off x="-282027" y="-714736"/>
              <a:ext cx="12740305" cy="8287473"/>
              <a:chOff x="-282026" y="-714736"/>
              <a:chExt cx="12740305" cy="8287473"/>
            </a:xfrm>
          </p:grpSpPr>
          <p:grpSp>
            <p:nvGrpSpPr>
              <p:cNvPr id="10" name="Group 87"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8"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9"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90"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4" name="Group 101"/>
          <p:cNvGrpSpPr>
            <a:grpSpLocks/>
          </p:cNvGrpSpPr>
          <p:nvPr/>
        </p:nvGrpSpPr>
        <p:grpSpPr bwMode="auto">
          <a:xfrm>
            <a:off x="503238" y="5756275"/>
            <a:ext cx="2157412" cy="573088"/>
            <a:chOff x="590710" y="3178038"/>
            <a:chExt cx="13400723" cy="3557588"/>
          </a:xfrm>
        </p:grpSpPr>
        <p:sp>
          <p:nvSpPr>
            <p:cNvPr id="25" name="Freeform 5"/>
            <p:cNvSpPr>
              <a:spLocks/>
            </p:cNvSpPr>
            <p:nvPr userDrawn="1"/>
          </p:nvSpPr>
          <p:spPr bwMode="auto">
            <a:xfrm>
              <a:off x="3908984" y="4342630"/>
              <a:ext cx="1196488" cy="1722950"/>
            </a:xfrm>
            <a:custGeom>
              <a:avLst/>
              <a:gdLst>
                <a:gd name="T0" fmla="*/ 613326 w 119"/>
                <a:gd name="T1" fmla="*/ 1722950 h 171"/>
                <a:gd name="T2" fmla="*/ 10055 w 119"/>
                <a:gd name="T3" fmla="*/ 1541587 h 171"/>
                <a:gd name="T4" fmla="*/ 0 w 119"/>
                <a:gd name="T5" fmla="*/ 1531511 h 171"/>
                <a:gd name="T6" fmla="*/ 10055 w 119"/>
                <a:gd name="T7" fmla="*/ 1521435 h 171"/>
                <a:gd name="T8" fmla="*/ 140763 w 119"/>
                <a:gd name="T9" fmla="*/ 1319921 h 171"/>
                <a:gd name="T10" fmla="*/ 140763 w 119"/>
                <a:gd name="T11" fmla="*/ 1309845 h 171"/>
                <a:gd name="T12" fmla="*/ 150818 w 119"/>
                <a:gd name="T13" fmla="*/ 1309845 h 171"/>
                <a:gd name="T14" fmla="*/ 603271 w 119"/>
                <a:gd name="T15" fmla="*/ 1460981 h 171"/>
                <a:gd name="T16" fmla="*/ 894852 w 119"/>
                <a:gd name="T17" fmla="*/ 1239315 h 171"/>
                <a:gd name="T18" fmla="*/ 542944 w 119"/>
                <a:gd name="T19" fmla="*/ 967270 h 171"/>
                <a:gd name="T20" fmla="*/ 522835 w 119"/>
                <a:gd name="T21" fmla="*/ 957194 h 171"/>
                <a:gd name="T22" fmla="*/ 80436 w 119"/>
                <a:gd name="T23" fmla="*/ 453408 h 171"/>
                <a:gd name="T24" fmla="*/ 623380 w 119"/>
                <a:gd name="T25" fmla="*/ 0 h 171"/>
                <a:gd name="T26" fmla="*/ 1095943 w 119"/>
                <a:gd name="T27" fmla="*/ 110833 h 171"/>
                <a:gd name="T28" fmla="*/ 1105997 w 119"/>
                <a:gd name="T29" fmla="*/ 110833 h 171"/>
                <a:gd name="T30" fmla="*/ 1105997 w 119"/>
                <a:gd name="T31" fmla="*/ 120909 h 171"/>
                <a:gd name="T32" fmla="*/ 1005452 w 119"/>
                <a:gd name="T33" fmla="*/ 342575 h 171"/>
                <a:gd name="T34" fmla="*/ 995398 w 119"/>
                <a:gd name="T35" fmla="*/ 352651 h 171"/>
                <a:gd name="T36" fmla="*/ 985343 w 119"/>
                <a:gd name="T37" fmla="*/ 342575 h 171"/>
                <a:gd name="T38" fmla="*/ 623380 w 119"/>
                <a:gd name="T39" fmla="*/ 261969 h 171"/>
                <a:gd name="T40" fmla="*/ 372017 w 119"/>
                <a:gd name="T41" fmla="*/ 443332 h 171"/>
                <a:gd name="T42" fmla="*/ 703816 w 119"/>
                <a:gd name="T43" fmla="*/ 705301 h 171"/>
                <a:gd name="T44" fmla="*/ 1196488 w 119"/>
                <a:gd name="T45" fmla="*/ 1239315 h 171"/>
                <a:gd name="T46" fmla="*/ 613326 w 119"/>
                <a:gd name="T47" fmla="*/ 172295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6" name="Freeform 6"/>
            <p:cNvSpPr>
              <a:spLocks/>
            </p:cNvSpPr>
            <p:nvPr userDrawn="1"/>
          </p:nvSpPr>
          <p:spPr bwMode="auto">
            <a:xfrm>
              <a:off x="5105482" y="4821227"/>
              <a:ext cx="1100769" cy="1675095"/>
            </a:xfrm>
            <a:custGeom>
              <a:avLst/>
              <a:gdLst>
                <a:gd name="T0" fmla="*/ 230161 w 110"/>
                <a:gd name="T1" fmla="*/ 1675095 h 166"/>
                <a:gd name="T2" fmla="*/ 60042 w 110"/>
                <a:gd name="T3" fmla="*/ 1654913 h 166"/>
                <a:gd name="T4" fmla="*/ 40028 w 110"/>
                <a:gd name="T5" fmla="*/ 1644822 h 166"/>
                <a:gd name="T6" fmla="*/ 50035 w 110"/>
                <a:gd name="T7" fmla="*/ 1634731 h 166"/>
                <a:gd name="T8" fmla="*/ 80056 w 110"/>
                <a:gd name="T9" fmla="*/ 1432913 h 166"/>
                <a:gd name="T10" fmla="*/ 80056 w 110"/>
                <a:gd name="T11" fmla="*/ 1422822 h 166"/>
                <a:gd name="T12" fmla="*/ 90063 w 110"/>
                <a:gd name="T13" fmla="*/ 1422822 h 166"/>
                <a:gd name="T14" fmla="*/ 110077 w 110"/>
                <a:gd name="T15" fmla="*/ 1422822 h 166"/>
                <a:gd name="T16" fmla="*/ 200140 w 110"/>
                <a:gd name="T17" fmla="*/ 1432913 h 166"/>
                <a:gd name="T18" fmla="*/ 440308 w 110"/>
                <a:gd name="T19" fmla="*/ 1291640 h 166"/>
                <a:gd name="T20" fmla="*/ 10007 w 110"/>
                <a:gd name="T21" fmla="*/ 20182 h 166"/>
                <a:gd name="T22" fmla="*/ 0 w 110"/>
                <a:gd name="T23" fmla="*/ 0 h 166"/>
                <a:gd name="T24" fmla="*/ 20014 w 110"/>
                <a:gd name="T25" fmla="*/ 0 h 166"/>
                <a:gd name="T26" fmla="*/ 310217 w 110"/>
                <a:gd name="T27" fmla="*/ 0 h 166"/>
                <a:gd name="T28" fmla="*/ 320224 w 110"/>
                <a:gd name="T29" fmla="*/ 0 h 166"/>
                <a:gd name="T30" fmla="*/ 320224 w 110"/>
                <a:gd name="T31" fmla="*/ 10091 h 166"/>
                <a:gd name="T32" fmla="*/ 570398 w 110"/>
                <a:gd name="T33" fmla="*/ 908184 h 166"/>
                <a:gd name="T34" fmla="*/ 790552 w 110"/>
                <a:gd name="T35" fmla="*/ 10091 h 166"/>
                <a:gd name="T36" fmla="*/ 800559 w 110"/>
                <a:gd name="T37" fmla="*/ 0 h 166"/>
                <a:gd name="T38" fmla="*/ 810566 w 110"/>
                <a:gd name="T39" fmla="*/ 0 h 166"/>
                <a:gd name="T40" fmla="*/ 1080755 w 110"/>
                <a:gd name="T41" fmla="*/ 0 h 166"/>
                <a:gd name="T42" fmla="*/ 1100769 w 110"/>
                <a:gd name="T43" fmla="*/ 0 h 166"/>
                <a:gd name="T44" fmla="*/ 1090762 w 110"/>
                <a:gd name="T45" fmla="*/ 20182 h 166"/>
                <a:gd name="T46" fmla="*/ 710496 w 110"/>
                <a:gd name="T47" fmla="*/ 1281549 h 166"/>
                <a:gd name="T48" fmla="*/ 230161 w 110"/>
                <a:gd name="T49" fmla="*/ 1675095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7" name="Freeform 7"/>
            <p:cNvSpPr>
              <a:spLocks/>
            </p:cNvSpPr>
            <p:nvPr userDrawn="1"/>
          </p:nvSpPr>
          <p:spPr bwMode="auto">
            <a:xfrm>
              <a:off x="6317929" y="4805279"/>
              <a:ext cx="1643179" cy="1244353"/>
            </a:xfrm>
            <a:custGeom>
              <a:avLst/>
              <a:gdLst>
                <a:gd name="T0" fmla="*/ 1643179 w 164"/>
                <a:gd name="T1" fmla="*/ 1244353 h 124"/>
                <a:gd name="T2" fmla="*/ 1633160 w 164"/>
                <a:gd name="T3" fmla="*/ 1244353 h 124"/>
                <a:gd name="T4" fmla="*/ 1352617 w 164"/>
                <a:gd name="T5" fmla="*/ 1244353 h 124"/>
                <a:gd name="T6" fmla="*/ 1342597 w 164"/>
                <a:gd name="T7" fmla="*/ 1244353 h 124"/>
                <a:gd name="T8" fmla="*/ 1342597 w 164"/>
                <a:gd name="T9" fmla="*/ 1234318 h 124"/>
                <a:gd name="T10" fmla="*/ 1342597 w 164"/>
                <a:gd name="T11" fmla="*/ 431510 h 124"/>
                <a:gd name="T12" fmla="*/ 1212345 w 164"/>
                <a:gd name="T13" fmla="*/ 260913 h 124"/>
                <a:gd name="T14" fmla="*/ 981900 w 164"/>
                <a:gd name="T15" fmla="*/ 381334 h 124"/>
                <a:gd name="T16" fmla="*/ 981900 w 164"/>
                <a:gd name="T17" fmla="*/ 1234318 h 124"/>
                <a:gd name="T18" fmla="*/ 981900 w 164"/>
                <a:gd name="T19" fmla="*/ 1244353 h 124"/>
                <a:gd name="T20" fmla="*/ 961861 w 164"/>
                <a:gd name="T21" fmla="*/ 1244353 h 124"/>
                <a:gd name="T22" fmla="*/ 681318 w 164"/>
                <a:gd name="T23" fmla="*/ 1244353 h 124"/>
                <a:gd name="T24" fmla="*/ 671299 w 164"/>
                <a:gd name="T25" fmla="*/ 1244353 h 124"/>
                <a:gd name="T26" fmla="*/ 671299 w 164"/>
                <a:gd name="T27" fmla="*/ 1234318 h 124"/>
                <a:gd name="T28" fmla="*/ 671299 w 164"/>
                <a:gd name="T29" fmla="*/ 431510 h 124"/>
                <a:gd name="T30" fmla="*/ 551066 w 164"/>
                <a:gd name="T31" fmla="*/ 260913 h 124"/>
                <a:gd name="T32" fmla="*/ 310601 w 164"/>
                <a:gd name="T33" fmla="*/ 381334 h 124"/>
                <a:gd name="T34" fmla="*/ 310601 w 164"/>
                <a:gd name="T35" fmla="*/ 1234318 h 124"/>
                <a:gd name="T36" fmla="*/ 310601 w 164"/>
                <a:gd name="T37" fmla="*/ 1244353 h 124"/>
                <a:gd name="T38" fmla="*/ 300582 w 164"/>
                <a:gd name="T39" fmla="*/ 1244353 h 124"/>
                <a:gd name="T40" fmla="*/ 20039 w 164"/>
                <a:gd name="T41" fmla="*/ 1244353 h 124"/>
                <a:gd name="T42" fmla="*/ 0 w 164"/>
                <a:gd name="T43" fmla="*/ 1244353 h 124"/>
                <a:gd name="T44" fmla="*/ 0 w 164"/>
                <a:gd name="T45" fmla="*/ 1234318 h 124"/>
                <a:gd name="T46" fmla="*/ 0 w 164"/>
                <a:gd name="T47" fmla="*/ 40140 h 124"/>
                <a:gd name="T48" fmla="*/ 0 w 164"/>
                <a:gd name="T49" fmla="*/ 20070 h 124"/>
                <a:gd name="T50" fmla="*/ 20039 w 164"/>
                <a:gd name="T51" fmla="*/ 20070 h 124"/>
                <a:gd name="T52" fmla="*/ 190368 w 164"/>
                <a:gd name="T53" fmla="*/ 20070 h 124"/>
                <a:gd name="T54" fmla="*/ 200388 w 164"/>
                <a:gd name="T55" fmla="*/ 20070 h 124"/>
                <a:gd name="T56" fmla="*/ 200388 w 164"/>
                <a:gd name="T57" fmla="*/ 30105 h 124"/>
                <a:gd name="T58" fmla="*/ 250485 w 164"/>
                <a:gd name="T59" fmla="*/ 200702 h 124"/>
                <a:gd name="T60" fmla="*/ 651260 w 164"/>
                <a:gd name="T61" fmla="*/ 0 h 124"/>
                <a:gd name="T62" fmla="*/ 931803 w 164"/>
                <a:gd name="T63" fmla="*/ 180632 h 124"/>
                <a:gd name="T64" fmla="*/ 1312539 w 164"/>
                <a:gd name="T65" fmla="*/ 0 h 124"/>
                <a:gd name="T66" fmla="*/ 1643179 w 164"/>
                <a:gd name="T67" fmla="*/ 431510 h 124"/>
                <a:gd name="T68" fmla="*/ 1643179 w 164"/>
                <a:gd name="T69" fmla="*/ 1234318 h 124"/>
                <a:gd name="T70" fmla="*/ 1643179 w 164"/>
                <a:gd name="T71" fmla="*/ 1244353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8" name="Freeform 8"/>
            <p:cNvSpPr>
              <a:spLocks noEditPoints="1"/>
            </p:cNvSpPr>
            <p:nvPr userDrawn="1"/>
          </p:nvSpPr>
          <p:spPr bwMode="auto">
            <a:xfrm>
              <a:off x="8120640" y="4805279"/>
              <a:ext cx="973143" cy="1260311"/>
            </a:xfrm>
            <a:custGeom>
              <a:avLst/>
              <a:gdLst>
                <a:gd name="T0" fmla="*/ 377341 w 98"/>
                <a:gd name="T1" fmla="*/ 1260311 h 126"/>
                <a:gd name="T2" fmla="*/ 0 w 98"/>
                <a:gd name="T3" fmla="*/ 910225 h 126"/>
                <a:gd name="T4" fmla="*/ 148950 w 98"/>
                <a:gd name="T5" fmla="*/ 620153 h 126"/>
                <a:gd name="T6" fmla="*/ 675242 w 98"/>
                <a:gd name="T7" fmla="*/ 460114 h 126"/>
                <a:gd name="T8" fmla="*/ 675242 w 98"/>
                <a:gd name="T9" fmla="*/ 430106 h 126"/>
                <a:gd name="T10" fmla="*/ 496502 w 98"/>
                <a:gd name="T11" fmla="*/ 250062 h 126"/>
                <a:gd name="T12" fmla="*/ 168811 w 98"/>
                <a:gd name="T13" fmla="*/ 340084 h 126"/>
                <a:gd name="T14" fmla="*/ 158880 w 98"/>
                <a:gd name="T15" fmla="*/ 350086 h 126"/>
                <a:gd name="T16" fmla="*/ 148950 w 98"/>
                <a:gd name="T17" fmla="*/ 340084 h 126"/>
                <a:gd name="T18" fmla="*/ 49650 w 98"/>
                <a:gd name="T19" fmla="*/ 150037 h 126"/>
                <a:gd name="T20" fmla="*/ 49650 w 98"/>
                <a:gd name="T21" fmla="*/ 140035 h 126"/>
                <a:gd name="T22" fmla="*/ 59580 w 98"/>
                <a:gd name="T23" fmla="*/ 140035 h 126"/>
                <a:gd name="T24" fmla="*/ 516362 w 98"/>
                <a:gd name="T25" fmla="*/ 0 h 126"/>
                <a:gd name="T26" fmla="*/ 973143 w 98"/>
                <a:gd name="T27" fmla="*/ 450111 h 126"/>
                <a:gd name="T28" fmla="*/ 973143 w 98"/>
                <a:gd name="T29" fmla="*/ 1230304 h 126"/>
                <a:gd name="T30" fmla="*/ 973143 w 98"/>
                <a:gd name="T31" fmla="*/ 1240306 h 126"/>
                <a:gd name="T32" fmla="*/ 963213 w 98"/>
                <a:gd name="T33" fmla="*/ 1240306 h 126"/>
                <a:gd name="T34" fmla="*/ 794402 w 98"/>
                <a:gd name="T35" fmla="*/ 1240306 h 126"/>
                <a:gd name="T36" fmla="*/ 784472 w 98"/>
                <a:gd name="T37" fmla="*/ 1240306 h 126"/>
                <a:gd name="T38" fmla="*/ 784472 w 98"/>
                <a:gd name="T39" fmla="*/ 1230304 h 126"/>
                <a:gd name="T40" fmla="*/ 734822 w 98"/>
                <a:gd name="T41" fmla="*/ 1120276 h 126"/>
                <a:gd name="T42" fmla="*/ 377341 w 98"/>
                <a:gd name="T43" fmla="*/ 1260311 h 126"/>
                <a:gd name="T44" fmla="*/ 675242 w 98"/>
                <a:gd name="T45" fmla="*/ 670165 h 126"/>
                <a:gd name="T46" fmla="*/ 337621 w 98"/>
                <a:gd name="T47" fmla="*/ 790195 h 126"/>
                <a:gd name="T48" fmla="*/ 307831 w 98"/>
                <a:gd name="T49" fmla="*/ 890220 h 126"/>
                <a:gd name="T50" fmla="*/ 446851 w 98"/>
                <a:gd name="T51" fmla="*/ 1030254 h 126"/>
                <a:gd name="T52" fmla="*/ 675242 w 98"/>
                <a:gd name="T53" fmla="*/ 940232 h 126"/>
                <a:gd name="T54" fmla="*/ 675242 w 98"/>
                <a:gd name="T55" fmla="*/ 670165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9" name="Freeform 9"/>
            <p:cNvSpPr>
              <a:spLocks/>
            </p:cNvSpPr>
            <p:nvPr userDrawn="1"/>
          </p:nvSpPr>
          <p:spPr bwMode="auto">
            <a:xfrm>
              <a:off x="9364993" y="4805279"/>
              <a:ext cx="1005049" cy="1244353"/>
            </a:xfrm>
            <a:custGeom>
              <a:avLst/>
              <a:gdLst>
                <a:gd name="T0" fmla="*/ 1005049 w 101"/>
                <a:gd name="T1" fmla="*/ 1244353 h 124"/>
                <a:gd name="T2" fmla="*/ 985147 w 101"/>
                <a:gd name="T3" fmla="*/ 1244353 h 124"/>
                <a:gd name="T4" fmla="*/ 706520 w 101"/>
                <a:gd name="T5" fmla="*/ 1244353 h 124"/>
                <a:gd name="T6" fmla="*/ 696569 w 101"/>
                <a:gd name="T7" fmla="*/ 1244353 h 124"/>
                <a:gd name="T8" fmla="*/ 696569 w 101"/>
                <a:gd name="T9" fmla="*/ 1234318 h 124"/>
                <a:gd name="T10" fmla="*/ 696569 w 101"/>
                <a:gd name="T11" fmla="*/ 431510 h 124"/>
                <a:gd name="T12" fmla="*/ 557255 w 101"/>
                <a:gd name="T13" fmla="*/ 260913 h 124"/>
                <a:gd name="T14" fmla="*/ 308480 w 101"/>
                <a:gd name="T15" fmla="*/ 391369 h 124"/>
                <a:gd name="T16" fmla="*/ 308480 w 101"/>
                <a:gd name="T17" fmla="*/ 1234318 h 124"/>
                <a:gd name="T18" fmla="*/ 308480 w 101"/>
                <a:gd name="T19" fmla="*/ 1244353 h 124"/>
                <a:gd name="T20" fmla="*/ 298529 w 101"/>
                <a:gd name="T21" fmla="*/ 1244353 h 124"/>
                <a:gd name="T22" fmla="*/ 19902 w 101"/>
                <a:gd name="T23" fmla="*/ 1244353 h 124"/>
                <a:gd name="T24" fmla="*/ 0 w 101"/>
                <a:gd name="T25" fmla="*/ 1244353 h 124"/>
                <a:gd name="T26" fmla="*/ 0 w 101"/>
                <a:gd name="T27" fmla="*/ 1234318 h 124"/>
                <a:gd name="T28" fmla="*/ 0 w 101"/>
                <a:gd name="T29" fmla="*/ 40140 h 124"/>
                <a:gd name="T30" fmla="*/ 0 w 101"/>
                <a:gd name="T31" fmla="*/ 20070 h 124"/>
                <a:gd name="T32" fmla="*/ 19902 w 101"/>
                <a:gd name="T33" fmla="*/ 20070 h 124"/>
                <a:gd name="T34" fmla="*/ 189069 w 101"/>
                <a:gd name="T35" fmla="*/ 20070 h 124"/>
                <a:gd name="T36" fmla="*/ 199020 w 101"/>
                <a:gd name="T37" fmla="*/ 20070 h 124"/>
                <a:gd name="T38" fmla="*/ 199020 w 101"/>
                <a:gd name="T39" fmla="*/ 30105 h 124"/>
                <a:gd name="T40" fmla="*/ 248775 w 101"/>
                <a:gd name="T41" fmla="*/ 200702 h 124"/>
                <a:gd name="T42" fmla="*/ 656765 w 101"/>
                <a:gd name="T43" fmla="*/ 0 h 124"/>
                <a:gd name="T44" fmla="*/ 1005049 w 101"/>
                <a:gd name="T45" fmla="*/ 431510 h 124"/>
                <a:gd name="T46" fmla="*/ 1005049 w 101"/>
                <a:gd name="T47" fmla="*/ 1234318 h 124"/>
                <a:gd name="T48" fmla="*/ 1005049 w 101"/>
                <a:gd name="T49" fmla="*/ 1244353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0" name="Freeform 10"/>
            <p:cNvSpPr>
              <a:spLocks/>
            </p:cNvSpPr>
            <p:nvPr userDrawn="1"/>
          </p:nvSpPr>
          <p:spPr bwMode="auto">
            <a:xfrm>
              <a:off x="10481720" y="4470256"/>
              <a:ext cx="781704" cy="1595324"/>
            </a:xfrm>
            <a:custGeom>
              <a:avLst/>
              <a:gdLst>
                <a:gd name="T0" fmla="*/ 541180 w 78"/>
                <a:gd name="T1" fmla="*/ 1595324 h 158"/>
                <a:gd name="T2" fmla="*/ 180393 w 78"/>
                <a:gd name="T3" fmla="*/ 1231832 h 158"/>
                <a:gd name="T4" fmla="*/ 180393 w 78"/>
                <a:gd name="T5" fmla="*/ 565431 h 158"/>
                <a:gd name="T6" fmla="*/ 20044 w 78"/>
                <a:gd name="T7" fmla="*/ 565431 h 158"/>
                <a:gd name="T8" fmla="*/ 0 w 78"/>
                <a:gd name="T9" fmla="*/ 565431 h 158"/>
                <a:gd name="T10" fmla="*/ 0 w 78"/>
                <a:gd name="T11" fmla="*/ 555334 h 158"/>
                <a:gd name="T12" fmla="*/ 0 w 78"/>
                <a:gd name="T13" fmla="*/ 363492 h 158"/>
                <a:gd name="T14" fmla="*/ 0 w 78"/>
                <a:gd name="T15" fmla="*/ 343298 h 158"/>
                <a:gd name="T16" fmla="*/ 20044 w 78"/>
                <a:gd name="T17" fmla="*/ 343298 h 158"/>
                <a:gd name="T18" fmla="*/ 190415 w 78"/>
                <a:gd name="T19" fmla="*/ 343298 h 158"/>
                <a:gd name="T20" fmla="*/ 240524 w 78"/>
                <a:gd name="T21" fmla="*/ 10097 h 158"/>
                <a:gd name="T22" fmla="*/ 240524 w 78"/>
                <a:gd name="T23" fmla="*/ 0 h 158"/>
                <a:gd name="T24" fmla="*/ 250546 w 78"/>
                <a:gd name="T25" fmla="*/ 0 h 158"/>
                <a:gd name="T26" fmla="*/ 471027 w 78"/>
                <a:gd name="T27" fmla="*/ 0 h 158"/>
                <a:gd name="T28" fmla="*/ 491070 w 78"/>
                <a:gd name="T29" fmla="*/ 0 h 158"/>
                <a:gd name="T30" fmla="*/ 491070 w 78"/>
                <a:gd name="T31" fmla="*/ 10097 h 158"/>
                <a:gd name="T32" fmla="*/ 491070 w 78"/>
                <a:gd name="T33" fmla="*/ 343298 h 158"/>
                <a:gd name="T34" fmla="*/ 731595 w 78"/>
                <a:gd name="T35" fmla="*/ 343298 h 158"/>
                <a:gd name="T36" fmla="*/ 741617 w 78"/>
                <a:gd name="T37" fmla="*/ 343298 h 158"/>
                <a:gd name="T38" fmla="*/ 741617 w 78"/>
                <a:gd name="T39" fmla="*/ 363492 h 158"/>
                <a:gd name="T40" fmla="*/ 741617 w 78"/>
                <a:gd name="T41" fmla="*/ 555334 h 158"/>
                <a:gd name="T42" fmla="*/ 741617 w 78"/>
                <a:gd name="T43" fmla="*/ 565431 h 158"/>
                <a:gd name="T44" fmla="*/ 731595 w 78"/>
                <a:gd name="T45" fmla="*/ 565431 h 158"/>
                <a:gd name="T46" fmla="*/ 491070 w 78"/>
                <a:gd name="T47" fmla="*/ 565431 h 158"/>
                <a:gd name="T48" fmla="*/ 491070 w 78"/>
                <a:gd name="T49" fmla="*/ 1211638 h 158"/>
                <a:gd name="T50" fmla="*/ 611333 w 78"/>
                <a:gd name="T51" fmla="*/ 1352996 h 158"/>
                <a:gd name="T52" fmla="*/ 731595 w 78"/>
                <a:gd name="T53" fmla="*/ 1332802 h 158"/>
                <a:gd name="T54" fmla="*/ 741617 w 78"/>
                <a:gd name="T55" fmla="*/ 1332802 h 158"/>
                <a:gd name="T56" fmla="*/ 751638 w 78"/>
                <a:gd name="T57" fmla="*/ 1342899 h 158"/>
                <a:gd name="T58" fmla="*/ 781704 w 78"/>
                <a:gd name="T59" fmla="*/ 1544839 h 158"/>
                <a:gd name="T60" fmla="*/ 781704 w 78"/>
                <a:gd name="T61" fmla="*/ 1554936 h 158"/>
                <a:gd name="T62" fmla="*/ 771682 w 78"/>
                <a:gd name="T63" fmla="*/ 1554936 h 158"/>
                <a:gd name="T64" fmla="*/ 541180 w 78"/>
                <a:gd name="T65" fmla="*/ 1595324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1" name="Freeform 11"/>
            <p:cNvSpPr>
              <a:spLocks noEditPoints="1"/>
            </p:cNvSpPr>
            <p:nvPr userDrawn="1"/>
          </p:nvSpPr>
          <p:spPr bwMode="auto">
            <a:xfrm>
              <a:off x="11311288" y="4805279"/>
              <a:ext cx="1052914" cy="1260311"/>
            </a:xfrm>
            <a:custGeom>
              <a:avLst/>
              <a:gdLst>
                <a:gd name="T0" fmla="*/ 551526 w 105"/>
                <a:gd name="T1" fmla="*/ 1260311 h 126"/>
                <a:gd name="T2" fmla="*/ 0 w 105"/>
                <a:gd name="T3" fmla="*/ 640158 h 126"/>
                <a:gd name="T4" fmla="*/ 531471 w 105"/>
                <a:gd name="T5" fmla="*/ 0 h 126"/>
                <a:gd name="T6" fmla="*/ 1052914 w 105"/>
                <a:gd name="T7" fmla="*/ 640158 h 126"/>
                <a:gd name="T8" fmla="*/ 1052914 w 105"/>
                <a:gd name="T9" fmla="*/ 710175 h 126"/>
                <a:gd name="T10" fmla="*/ 1052914 w 105"/>
                <a:gd name="T11" fmla="*/ 730180 h 126"/>
                <a:gd name="T12" fmla="*/ 1042886 w 105"/>
                <a:gd name="T13" fmla="*/ 730180 h 126"/>
                <a:gd name="T14" fmla="*/ 320888 w 105"/>
                <a:gd name="T15" fmla="*/ 730180 h 126"/>
                <a:gd name="T16" fmla="*/ 581610 w 105"/>
                <a:gd name="T17" fmla="*/ 1010249 h 126"/>
                <a:gd name="T18" fmla="*/ 892470 w 105"/>
                <a:gd name="T19" fmla="*/ 910225 h 126"/>
                <a:gd name="T20" fmla="*/ 902498 w 105"/>
                <a:gd name="T21" fmla="*/ 900222 h 126"/>
                <a:gd name="T22" fmla="*/ 902498 w 105"/>
                <a:gd name="T23" fmla="*/ 910225 h 126"/>
                <a:gd name="T24" fmla="*/ 1022831 w 105"/>
                <a:gd name="T25" fmla="*/ 1080267 h 126"/>
                <a:gd name="T26" fmla="*/ 1022831 w 105"/>
                <a:gd name="T27" fmla="*/ 1090269 h 126"/>
                <a:gd name="T28" fmla="*/ 1012803 w 105"/>
                <a:gd name="T29" fmla="*/ 1100272 h 126"/>
                <a:gd name="T30" fmla="*/ 551526 w 105"/>
                <a:gd name="T31" fmla="*/ 1260311 h 126"/>
                <a:gd name="T32" fmla="*/ 320888 w 105"/>
                <a:gd name="T33" fmla="*/ 530131 h 126"/>
                <a:gd name="T34" fmla="*/ 742054 w 105"/>
                <a:gd name="T35" fmla="*/ 530131 h 126"/>
                <a:gd name="T36" fmla="*/ 531471 w 105"/>
                <a:gd name="T37" fmla="*/ 230057 h 126"/>
                <a:gd name="T38" fmla="*/ 320888 w 105"/>
                <a:gd name="T39" fmla="*/ 530131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2" name="Freeform 12"/>
            <p:cNvSpPr>
              <a:spLocks/>
            </p:cNvSpPr>
            <p:nvPr userDrawn="1"/>
          </p:nvSpPr>
          <p:spPr bwMode="auto">
            <a:xfrm>
              <a:off x="12491828" y="4805279"/>
              <a:ext cx="973143" cy="1260311"/>
            </a:xfrm>
            <a:custGeom>
              <a:avLst/>
              <a:gdLst>
                <a:gd name="T0" fmla="*/ 551782 w 97"/>
                <a:gd name="T1" fmla="*/ 1260311 h 126"/>
                <a:gd name="T2" fmla="*/ 0 w 97"/>
                <a:gd name="T3" fmla="*/ 640158 h 126"/>
                <a:gd name="T4" fmla="*/ 551782 w 97"/>
                <a:gd name="T5" fmla="*/ 0 h 126"/>
                <a:gd name="T6" fmla="*/ 943046 w 97"/>
                <a:gd name="T7" fmla="*/ 130032 h 126"/>
                <a:gd name="T8" fmla="*/ 953078 w 97"/>
                <a:gd name="T9" fmla="*/ 140035 h 126"/>
                <a:gd name="T10" fmla="*/ 943046 w 97"/>
                <a:gd name="T11" fmla="*/ 150037 h 126"/>
                <a:gd name="T12" fmla="*/ 812625 w 97"/>
                <a:gd name="T13" fmla="*/ 330081 h 126"/>
                <a:gd name="T14" fmla="*/ 812625 w 97"/>
                <a:gd name="T15" fmla="*/ 340084 h 126"/>
                <a:gd name="T16" fmla="*/ 802592 w 97"/>
                <a:gd name="T17" fmla="*/ 340084 h 126"/>
                <a:gd name="T18" fmla="*/ 551782 w 97"/>
                <a:gd name="T19" fmla="*/ 250062 h 126"/>
                <a:gd name="T20" fmla="*/ 311004 w 97"/>
                <a:gd name="T21" fmla="*/ 640158 h 126"/>
                <a:gd name="T22" fmla="*/ 561815 w 97"/>
                <a:gd name="T23" fmla="*/ 1010249 h 126"/>
                <a:gd name="T24" fmla="*/ 812625 w 97"/>
                <a:gd name="T25" fmla="*/ 910225 h 126"/>
                <a:gd name="T26" fmla="*/ 822657 w 97"/>
                <a:gd name="T27" fmla="*/ 900222 h 126"/>
                <a:gd name="T28" fmla="*/ 832689 w 97"/>
                <a:gd name="T29" fmla="*/ 910225 h 126"/>
                <a:gd name="T30" fmla="*/ 963111 w 97"/>
                <a:gd name="T31" fmla="*/ 1080267 h 126"/>
                <a:gd name="T32" fmla="*/ 973143 w 97"/>
                <a:gd name="T33" fmla="*/ 1090269 h 126"/>
                <a:gd name="T34" fmla="*/ 963111 w 97"/>
                <a:gd name="T35" fmla="*/ 1100272 h 126"/>
                <a:gd name="T36" fmla="*/ 551782 w 97"/>
                <a:gd name="T37" fmla="*/ 1260311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3" name="Freeform 13"/>
            <p:cNvSpPr>
              <a:spLocks noEditPoints="1"/>
            </p:cNvSpPr>
            <p:nvPr userDrawn="1"/>
          </p:nvSpPr>
          <p:spPr bwMode="auto">
            <a:xfrm>
              <a:off x="590710" y="3656645"/>
              <a:ext cx="3063022" cy="3078981"/>
            </a:xfrm>
            <a:custGeom>
              <a:avLst/>
              <a:gdLst>
                <a:gd name="T0" fmla="*/ 1536532 w 305"/>
                <a:gd name="T1" fmla="*/ 3078981 h 305"/>
                <a:gd name="T2" fmla="*/ 0 w 305"/>
                <a:gd name="T3" fmla="*/ 1544538 h 305"/>
                <a:gd name="T4" fmla="*/ 1536532 w 305"/>
                <a:gd name="T5" fmla="*/ 0 h 305"/>
                <a:gd name="T6" fmla="*/ 3063022 w 305"/>
                <a:gd name="T7" fmla="*/ 1544538 h 305"/>
                <a:gd name="T8" fmla="*/ 1536532 w 305"/>
                <a:gd name="T9" fmla="*/ 3078981 h 305"/>
                <a:gd name="T10" fmla="*/ 1536532 w 305"/>
                <a:gd name="T11" fmla="*/ 494656 h 305"/>
                <a:gd name="T12" fmla="*/ 793373 w 305"/>
                <a:gd name="T13" fmla="*/ 797507 h 305"/>
                <a:gd name="T14" fmla="*/ 492092 w 305"/>
                <a:gd name="T15" fmla="*/ 1544538 h 305"/>
                <a:gd name="T16" fmla="*/ 793373 w 305"/>
                <a:gd name="T17" fmla="*/ 2281474 h 305"/>
                <a:gd name="T18" fmla="*/ 1536532 w 305"/>
                <a:gd name="T19" fmla="*/ 2594420 h 305"/>
                <a:gd name="T20" fmla="*/ 2269649 w 305"/>
                <a:gd name="T21" fmla="*/ 2281474 h 305"/>
                <a:gd name="T22" fmla="*/ 2580973 w 305"/>
                <a:gd name="T23" fmla="*/ 1544538 h 305"/>
                <a:gd name="T24" fmla="*/ 2269649 w 305"/>
                <a:gd name="T25" fmla="*/ 797507 h 305"/>
                <a:gd name="T26" fmla="*/ 1536532 w 305"/>
                <a:gd name="T27" fmla="*/ 494656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4" name="Freeform 14"/>
            <p:cNvSpPr>
              <a:spLocks noEditPoints="1"/>
            </p:cNvSpPr>
            <p:nvPr userDrawn="1"/>
          </p:nvSpPr>
          <p:spPr bwMode="auto">
            <a:xfrm>
              <a:off x="13640462" y="5842234"/>
              <a:ext cx="350971" cy="191439"/>
            </a:xfrm>
            <a:custGeom>
              <a:avLst/>
              <a:gdLst>
                <a:gd name="T0" fmla="*/ 47860 w 22"/>
                <a:gd name="T1" fmla="*/ 31907 h 12"/>
                <a:gd name="T2" fmla="*/ 0 w 22"/>
                <a:gd name="T3" fmla="*/ 31907 h 12"/>
                <a:gd name="T4" fmla="*/ 0 w 22"/>
                <a:gd name="T5" fmla="*/ 0 h 12"/>
                <a:gd name="T6" fmla="*/ 127626 w 22"/>
                <a:gd name="T7" fmla="*/ 0 h 12"/>
                <a:gd name="T8" fmla="*/ 127626 w 22"/>
                <a:gd name="T9" fmla="*/ 31907 h 12"/>
                <a:gd name="T10" fmla="*/ 95719 w 22"/>
                <a:gd name="T11" fmla="*/ 31907 h 12"/>
                <a:gd name="T12" fmla="*/ 95719 w 22"/>
                <a:gd name="T13" fmla="*/ 191439 h 12"/>
                <a:gd name="T14" fmla="*/ 47860 w 22"/>
                <a:gd name="T15" fmla="*/ 191439 h 12"/>
                <a:gd name="T16" fmla="*/ 47860 w 22"/>
                <a:gd name="T17" fmla="*/ 31907 h 12"/>
                <a:gd name="T18" fmla="*/ 175486 w 22"/>
                <a:gd name="T19" fmla="*/ 0 h 12"/>
                <a:gd name="T20" fmla="*/ 223345 w 22"/>
                <a:gd name="T21" fmla="*/ 0 h 12"/>
                <a:gd name="T22" fmla="*/ 255252 w 22"/>
                <a:gd name="T23" fmla="*/ 143579 h 12"/>
                <a:gd name="T24" fmla="*/ 303111 w 22"/>
                <a:gd name="T25" fmla="*/ 0 h 12"/>
                <a:gd name="T26" fmla="*/ 350971 w 22"/>
                <a:gd name="T27" fmla="*/ 0 h 12"/>
                <a:gd name="T28" fmla="*/ 350971 w 22"/>
                <a:gd name="T29" fmla="*/ 191439 h 12"/>
                <a:gd name="T30" fmla="*/ 319065 w 22"/>
                <a:gd name="T31" fmla="*/ 191439 h 12"/>
                <a:gd name="T32" fmla="*/ 319065 w 22"/>
                <a:gd name="T33" fmla="*/ 47860 h 12"/>
                <a:gd name="T34" fmla="*/ 287158 w 22"/>
                <a:gd name="T35" fmla="*/ 191439 h 12"/>
                <a:gd name="T36" fmla="*/ 239298 w 22"/>
                <a:gd name="T37" fmla="*/ 191439 h 12"/>
                <a:gd name="T38" fmla="*/ 207392 w 22"/>
                <a:gd name="T39" fmla="*/ 47860 h 12"/>
                <a:gd name="T40" fmla="*/ 207392 w 22"/>
                <a:gd name="T41" fmla="*/ 191439 h 12"/>
                <a:gd name="T42" fmla="*/ 175486 w 22"/>
                <a:gd name="T43" fmla="*/ 191439 h 12"/>
                <a:gd name="T44" fmla="*/ 175486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5"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6"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7"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8"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9"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0"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1"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2"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3"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4"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5" name="Freeform 25"/>
            <p:cNvSpPr>
              <a:spLocks/>
            </p:cNvSpPr>
            <p:nvPr userDrawn="1"/>
          </p:nvSpPr>
          <p:spPr bwMode="auto">
            <a:xfrm>
              <a:off x="1372424" y="3895939"/>
              <a:ext cx="2073921" cy="1978202"/>
            </a:xfrm>
            <a:custGeom>
              <a:avLst/>
              <a:gdLst>
                <a:gd name="T0" fmla="*/ 1963178 w 206"/>
                <a:gd name="T1" fmla="*/ 0 h 197"/>
                <a:gd name="T2" fmla="*/ 1963178 w 206"/>
                <a:gd name="T3" fmla="*/ 110458 h 197"/>
                <a:gd name="T4" fmla="*/ 1852434 w 206"/>
                <a:gd name="T5" fmla="*/ 110458 h 197"/>
                <a:gd name="T6" fmla="*/ 1852434 w 206"/>
                <a:gd name="T7" fmla="*/ 0 h 197"/>
                <a:gd name="T8" fmla="*/ 1671218 w 206"/>
                <a:gd name="T9" fmla="*/ 0 h 197"/>
                <a:gd name="T10" fmla="*/ 1671218 w 206"/>
                <a:gd name="T11" fmla="*/ 80333 h 197"/>
                <a:gd name="T12" fmla="*/ 1570542 w 206"/>
                <a:gd name="T13" fmla="*/ 80333 h 197"/>
                <a:gd name="T14" fmla="*/ 1570542 w 206"/>
                <a:gd name="T15" fmla="*/ 180749 h 197"/>
                <a:gd name="T16" fmla="*/ 1681285 w 206"/>
                <a:gd name="T17" fmla="*/ 180749 h 197"/>
                <a:gd name="T18" fmla="*/ 1681285 w 206"/>
                <a:gd name="T19" fmla="*/ 291207 h 197"/>
                <a:gd name="T20" fmla="*/ 1570542 w 206"/>
                <a:gd name="T21" fmla="*/ 291207 h 197"/>
                <a:gd name="T22" fmla="*/ 1570542 w 206"/>
                <a:gd name="T23" fmla="*/ 180749 h 197"/>
                <a:gd name="T24" fmla="*/ 1449731 w 206"/>
                <a:gd name="T25" fmla="*/ 180749 h 197"/>
                <a:gd name="T26" fmla="*/ 1449731 w 206"/>
                <a:gd name="T27" fmla="*/ 351457 h 197"/>
                <a:gd name="T28" fmla="*/ 1338988 w 206"/>
                <a:gd name="T29" fmla="*/ 351457 h 197"/>
                <a:gd name="T30" fmla="*/ 1338988 w 206"/>
                <a:gd name="T31" fmla="*/ 461915 h 197"/>
                <a:gd name="T32" fmla="*/ 1258447 w 206"/>
                <a:gd name="T33" fmla="*/ 461915 h 197"/>
                <a:gd name="T34" fmla="*/ 1258447 w 206"/>
                <a:gd name="T35" fmla="*/ 572373 h 197"/>
                <a:gd name="T36" fmla="*/ 1177907 w 206"/>
                <a:gd name="T37" fmla="*/ 572373 h 197"/>
                <a:gd name="T38" fmla="*/ 785271 w 206"/>
                <a:gd name="T39" fmla="*/ 1305412 h 197"/>
                <a:gd name="T40" fmla="*/ 191284 w 206"/>
                <a:gd name="T41" fmla="*/ 773206 h 197"/>
                <a:gd name="T42" fmla="*/ 140946 w 206"/>
                <a:gd name="T43" fmla="*/ 984080 h 197"/>
                <a:gd name="T44" fmla="*/ 654393 w 206"/>
                <a:gd name="T45" fmla="*/ 1847661 h 197"/>
                <a:gd name="T46" fmla="*/ 976555 w 206"/>
                <a:gd name="T47" fmla="*/ 1857702 h 197"/>
                <a:gd name="T48" fmla="*/ 1389326 w 206"/>
                <a:gd name="T49" fmla="*/ 1064413 h 197"/>
                <a:gd name="T50" fmla="*/ 1389326 w 206"/>
                <a:gd name="T51" fmla="*/ 943914 h 197"/>
                <a:gd name="T52" fmla="*/ 1469866 w 206"/>
                <a:gd name="T53" fmla="*/ 943914 h 197"/>
                <a:gd name="T54" fmla="*/ 1469866 w 206"/>
                <a:gd name="T55" fmla="*/ 833456 h 197"/>
                <a:gd name="T56" fmla="*/ 1570542 w 206"/>
                <a:gd name="T57" fmla="*/ 833456 h 197"/>
                <a:gd name="T58" fmla="*/ 1570542 w 206"/>
                <a:gd name="T59" fmla="*/ 702914 h 197"/>
                <a:gd name="T60" fmla="*/ 1681285 w 206"/>
                <a:gd name="T61" fmla="*/ 702914 h 197"/>
                <a:gd name="T62" fmla="*/ 1681285 w 206"/>
                <a:gd name="T63" fmla="*/ 572373 h 197"/>
                <a:gd name="T64" fmla="*/ 1570542 w 206"/>
                <a:gd name="T65" fmla="*/ 572373 h 197"/>
                <a:gd name="T66" fmla="*/ 1570542 w 206"/>
                <a:gd name="T67" fmla="*/ 461915 h 197"/>
                <a:gd name="T68" fmla="*/ 1681285 w 206"/>
                <a:gd name="T69" fmla="*/ 461915 h 197"/>
                <a:gd name="T70" fmla="*/ 1681285 w 206"/>
                <a:gd name="T71" fmla="*/ 572373 h 197"/>
                <a:gd name="T72" fmla="*/ 1792029 w 206"/>
                <a:gd name="T73" fmla="*/ 572373 h 197"/>
                <a:gd name="T74" fmla="*/ 1792029 w 206"/>
                <a:gd name="T75" fmla="*/ 461915 h 197"/>
                <a:gd name="T76" fmla="*/ 1882637 w 206"/>
                <a:gd name="T77" fmla="*/ 461915 h 197"/>
                <a:gd name="T78" fmla="*/ 1882637 w 206"/>
                <a:gd name="T79" fmla="*/ 331374 h 197"/>
                <a:gd name="T80" fmla="*/ 1983313 w 206"/>
                <a:gd name="T81" fmla="*/ 331374 h 197"/>
                <a:gd name="T82" fmla="*/ 1983313 w 206"/>
                <a:gd name="T83" fmla="*/ 230958 h 197"/>
                <a:gd name="T84" fmla="*/ 2073921 w 206"/>
                <a:gd name="T85" fmla="*/ 230958 h 197"/>
                <a:gd name="T86" fmla="*/ 2073921 w 206"/>
                <a:gd name="T87" fmla="*/ 0 h 197"/>
                <a:gd name="T88" fmla="*/ 1963178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grpSp>
      <p:sp>
        <p:nvSpPr>
          <p:cNvPr id="2" name="Title 1"/>
          <p:cNvSpPr>
            <a:spLocks noGrp="1"/>
          </p:cNvSpPr>
          <p:nvPr>
            <p:ph type="ctrTitle"/>
          </p:nvPr>
        </p:nvSpPr>
        <p:spPr bwMode="gray">
          <a:xfrm>
            <a:off x="495300" y="1981206"/>
            <a:ext cx="7848600" cy="2018725"/>
          </a:xfrm>
        </p:spPr>
        <p:txBody>
          <a:bodyPr>
            <a:noAutofit/>
          </a:bodyPr>
          <a:lstStyle>
            <a:lvl1pPr algn="l">
              <a:lnSpc>
                <a:spcPct val="90000"/>
              </a:lnSpc>
              <a:defRPr sz="5998" b="1" i="0" cap="none" baseline="0">
                <a:solidFill>
                  <a:schemeClr val="accent3"/>
                </a:solidFill>
                <a:latin typeface="+mn-lt"/>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91969396"/>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YMC17 - Red Section Title">
    <p:spTree>
      <p:nvGrpSpPr>
        <p:cNvPr id="1" name=""/>
        <p:cNvGrpSpPr/>
        <p:nvPr/>
      </p:nvGrpSpPr>
      <p:grpSpPr>
        <a:xfrm>
          <a:off x="0" y="0"/>
          <a:ext cx="0" cy="0"/>
          <a:chOff x="0" y="0"/>
          <a:chExt cx="0" cy="0"/>
        </a:xfrm>
      </p:grpSpPr>
      <p:pic>
        <p:nvPicPr>
          <p:cNvPr id="3" name="Picture 7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80" hidden="1"/>
          <p:cNvGrpSpPr>
            <a:grpSpLocks/>
          </p:cNvGrpSpPr>
          <p:nvPr>
            <p:custDataLst>
              <p:tags r:id="rId1"/>
            </p:custDataLst>
          </p:nvPr>
        </p:nvGrpSpPr>
        <p:grpSpPr bwMode="auto">
          <a:xfrm>
            <a:off x="-282572"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5"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6" hidden="1"/>
            <p:cNvGrpSpPr>
              <a:grpSpLocks/>
            </p:cNvGrpSpPr>
            <p:nvPr userDrawn="1"/>
          </p:nvGrpSpPr>
          <p:grpSpPr bwMode="auto">
            <a:xfrm>
              <a:off x="-282027" y="-714736"/>
              <a:ext cx="12740305" cy="8287473"/>
              <a:chOff x="-282026" y="-714736"/>
              <a:chExt cx="12740305" cy="8287473"/>
            </a:xfrm>
          </p:grpSpPr>
          <p:grpSp>
            <p:nvGrpSpPr>
              <p:cNvPr id="10" name="Group 87"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8"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9"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90"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4" name="Group 101"/>
          <p:cNvGrpSpPr>
            <a:grpSpLocks/>
          </p:cNvGrpSpPr>
          <p:nvPr/>
        </p:nvGrpSpPr>
        <p:grpSpPr bwMode="auto">
          <a:xfrm>
            <a:off x="503238" y="5756275"/>
            <a:ext cx="2157412" cy="573088"/>
            <a:chOff x="590710" y="3178038"/>
            <a:chExt cx="13400723" cy="3557588"/>
          </a:xfrm>
        </p:grpSpPr>
        <p:sp>
          <p:nvSpPr>
            <p:cNvPr id="25" name="Freeform 5"/>
            <p:cNvSpPr>
              <a:spLocks/>
            </p:cNvSpPr>
            <p:nvPr userDrawn="1"/>
          </p:nvSpPr>
          <p:spPr bwMode="auto">
            <a:xfrm>
              <a:off x="3908984" y="4342630"/>
              <a:ext cx="1196488" cy="1722950"/>
            </a:xfrm>
            <a:custGeom>
              <a:avLst/>
              <a:gdLst>
                <a:gd name="T0" fmla="*/ 613326 w 119"/>
                <a:gd name="T1" fmla="*/ 1722950 h 171"/>
                <a:gd name="T2" fmla="*/ 10055 w 119"/>
                <a:gd name="T3" fmla="*/ 1541587 h 171"/>
                <a:gd name="T4" fmla="*/ 0 w 119"/>
                <a:gd name="T5" fmla="*/ 1531511 h 171"/>
                <a:gd name="T6" fmla="*/ 10055 w 119"/>
                <a:gd name="T7" fmla="*/ 1521435 h 171"/>
                <a:gd name="T8" fmla="*/ 140763 w 119"/>
                <a:gd name="T9" fmla="*/ 1319921 h 171"/>
                <a:gd name="T10" fmla="*/ 140763 w 119"/>
                <a:gd name="T11" fmla="*/ 1309845 h 171"/>
                <a:gd name="T12" fmla="*/ 150818 w 119"/>
                <a:gd name="T13" fmla="*/ 1309845 h 171"/>
                <a:gd name="T14" fmla="*/ 603271 w 119"/>
                <a:gd name="T15" fmla="*/ 1460981 h 171"/>
                <a:gd name="T16" fmla="*/ 894852 w 119"/>
                <a:gd name="T17" fmla="*/ 1239315 h 171"/>
                <a:gd name="T18" fmla="*/ 542944 w 119"/>
                <a:gd name="T19" fmla="*/ 967270 h 171"/>
                <a:gd name="T20" fmla="*/ 522835 w 119"/>
                <a:gd name="T21" fmla="*/ 957194 h 171"/>
                <a:gd name="T22" fmla="*/ 80436 w 119"/>
                <a:gd name="T23" fmla="*/ 453408 h 171"/>
                <a:gd name="T24" fmla="*/ 623380 w 119"/>
                <a:gd name="T25" fmla="*/ 0 h 171"/>
                <a:gd name="T26" fmla="*/ 1095943 w 119"/>
                <a:gd name="T27" fmla="*/ 110833 h 171"/>
                <a:gd name="T28" fmla="*/ 1105997 w 119"/>
                <a:gd name="T29" fmla="*/ 110833 h 171"/>
                <a:gd name="T30" fmla="*/ 1105997 w 119"/>
                <a:gd name="T31" fmla="*/ 120909 h 171"/>
                <a:gd name="T32" fmla="*/ 1005452 w 119"/>
                <a:gd name="T33" fmla="*/ 342575 h 171"/>
                <a:gd name="T34" fmla="*/ 995398 w 119"/>
                <a:gd name="T35" fmla="*/ 352651 h 171"/>
                <a:gd name="T36" fmla="*/ 985343 w 119"/>
                <a:gd name="T37" fmla="*/ 342575 h 171"/>
                <a:gd name="T38" fmla="*/ 623380 w 119"/>
                <a:gd name="T39" fmla="*/ 261969 h 171"/>
                <a:gd name="T40" fmla="*/ 372017 w 119"/>
                <a:gd name="T41" fmla="*/ 443332 h 171"/>
                <a:gd name="T42" fmla="*/ 703816 w 119"/>
                <a:gd name="T43" fmla="*/ 705301 h 171"/>
                <a:gd name="T44" fmla="*/ 1196488 w 119"/>
                <a:gd name="T45" fmla="*/ 1239315 h 171"/>
                <a:gd name="T46" fmla="*/ 613326 w 119"/>
                <a:gd name="T47" fmla="*/ 172295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6" name="Freeform 6"/>
            <p:cNvSpPr>
              <a:spLocks/>
            </p:cNvSpPr>
            <p:nvPr userDrawn="1"/>
          </p:nvSpPr>
          <p:spPr bwMode="auto">
            <a:xfrm>
              <a:off x="5105482" y="4821227"/>
              <a:ext cx="1100769" cy="1675095"/>
            </a:xfrm>
            <a:custGeom>
              <a:avLst/>
              <a:gdLst>
                <a:gd name="T0" fmla="*/ 230161 w 110"/>
                <a:gd name="T1" fmla="*/ 1675095 h 166"/>
                <a:gd name="T2" fmla="*/ 60042 w 110"/>
                <a:gd name="T3" fmla="*/ 1654913 h 166"/>
                <a:gd name="T4" fmla="*/ 40028 w 110"/>
                <a:gd name="T5" fmla="*/ 1644822 h 166"/>
                <a:gd name="T6" fmla="*/ 50035 w 110"/>
                <a:gd name="T7" fmla="*/ 1634731 h 166"/>
                <a:gd name="T8" fmla="*/ 80056 w 110"/>
                <a:gd name="T9" fmla="*/ 1432913 h 166"/>
                <a:gd name="T10" fmla="*/ 80056 w 110"/>
                <a:gd name="T11" fmla="*/ 1422822 h 166"/>
                <a:gd name="T12" fmla="*/ 90063 w 110"/>
                <a:gd name="T13" fmla="*/ 1422822 h 166"/>
                <a:gd name="T14" fmla="*/ 110077 w 110"/>
                <a:gd name="T15" fmla="*/ 1422822 h 166"/>
                <a:gd name="T16" fmla="*/ 200140 w 110"/>
                <a:gd name="T17" fmla="*/ 1432913 h 166"/>
                <a:gd name="T18" fmla="*/ 440308 w 110"/>
                <a:gd name="T19" fmla="*/ 1291640 h 166"/>
                <a:gd name="T20" fmla="*/ 10007 w 110"/>
                <a:gd name="T21" fmla="*/ 20182 h 166"/>
                <a:gd name="T22" fmla="*/ 0 w 110"/>
                <a:gd name="T23" fmla="*/ 0 h 166"/>
                <a:gd name="T24" fmla="*/ 20014 w 110"/>
                <a:gd name="T25" fmla="*/ 0 h 166"/>
                <a:gd name="T26" fmla="*/ 310217 w 110"/>
                <a:gd name="T27" fmla="*/ 0 h 166"/>
                <a:gd name="T28" fmla="*/ 320224 w 110"/>
                <a:gd name="T29" fmla="*/ 0 h 166"/>
                <a:gd name="T30" fmla="*/ 320224 w 110"/>
                <a:gd name="T31" fmla="*/ 10091 h 166"/>
                <a:gd name="T32" fmla="*/ 570398 w 110"/>
                <a:gd name="T33" fmla="*/ 908184 h 166"/>
                <a:gd name="T34" fmla="*/ 790552 w 110"/>
                <a:gd name="T35" fmla="*/ 10091 h 166"/>
                <a:gd name="T36" fmla="*/ 800559 w 110"/>
                <a:gd name="T37" fmla="*/ 0 h 166"/>
                <a:gd name="T38" fmla="*/ 810566 w 110"/>
                <a:gd name="T39" fmla="*/ 0 h 166"/>
                <a:gd name="T40" fmla="*/ 1080755 w 110"/>
                <a:gd name="T41" fmla="*/ 0 h 166"/>
                <a:gd name="T42" fmla="*/ 1100769 w 110"/>
                <a:gd name="T43" fmla="*/ 0 h 166"/>
                <a:gd name="T44" fmla="*/ 1090762 w 110"/>
                <a:gd name="T45" fmla="*/ 20182 h 166"/>
                <a:gd name="T46" fmla="*/ 710496 w 110"/>
                <a:gd name="T47" fmla="*/ 1281549 h 166"/>
                <a:gd name="T48" fmla="*/ 230161 w 110"/>
                <a:gd name="T49" fmla="*/ 1675095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7" name="Freeform 7"/>
            <p:cNvSpPr>
              <a:spLocks/>
            </p:cNvSpPr>
            <p:nvPr userDrawn="1"/>
          </p:nvSpPr>
          <p:spPr bwMode="auto">
            <a:xfrm>
              <a:off x="6317929" y="4805279"/>
              <a:ext cx="1643179" cy="1244353"/>
            </a:xfrm>
            <a:custGeom>
              <a:avLst/>
              <a:gdLst>
                <a:gd name="T0" fmla="*/ 1643179 w 164"/>
                <a:gd name="T1" fmla="*/ 1244353 h 124"/>
                <a:gd name="T2" fmla="*/ 1633160 w 164"/>
                <a:gd name="T3" fmla="*/ 1244353 h 124"/>
                <a:gd name="T4" fmla="*/ 1352617 w 164"/>
                <a:gd name="T5" fmla="*/ 1244353 h 124"/>
                <a:gd name="T6" fmla="*/ 1342597 w 164"/>
                <a:gd name="T7" fmla="*/ 1244353 h 124"/>
                <a:gd name="T8" fmla="*/ 1342597 w 164"/>
                <a:gd name="T9" fmla="*/ 1234318 h 124"/>
                <a:gd name="T10" fmla="*/ 1342597 w 164"/>
                <a:gd name="T11" fmla="*/ 431510 h 124"/>
                <a:gd name="T12" fmla="*/ 1212345 w 164"/>
                <a:gd name="T13" fmla="*/ 260913 h 124"/>
                <a:gd name="T14" fmla="*/ 981900 w 164"/>
                <a:gd name="T15" fmla="*/ 381334 h 124"/>
                <a:gd name="T16" fmla="*/ 981900 w 164"/>
                <a:gd name="T17" fmla="*/ 1234318 h 124"/>
                <a:gd name="T18" fmla="*/ 981900 w 164"/>
                <a:gd name="T19" fmla="*/ 1244353 h 124"/>
                <a:gd name="T20" fmla="*/ 961861 w 164"/>
                <a:gd name="T21" fmla="*/ 1244353 h 124"/>
                <a:gd name="T22" fmla="*/ 681318 w 164"/>
                <a:gd name="T23" fmla="*/ 1244353 h 124"/>
                <a:gd name="T24" fmla="*/ 671299 w 164"/>
                <a:gd name="T25" fmla="*/ 1244353 h 124"/>
                <a:gd name="T26" fmla="*/ 671299 w 164"/>
                <a:gd name="T27" fmla="*/ 1234318 h 124"/>
                <a:gd name="T28" fmla="*/ 671299 w 164"/>
                <a:gd name="T29" fmla="*/ 431510 h 124"/>
                <a:gd name="T30" fmla="*/ 551066 w 164"/>
                <a:gd name="T31" fmla="*/ 260913 h 124"/>
                <a:gd name="T32" fmla="*/ 310601 w 164"/>
                <a:gd name="T33" fmla="*/ 381334 h 124"/>
                <a:gd name="T34" fmla="*/ 310601 w 164"/>
                <a:gd name="T35" fmla="*/ 1234318 h 124"/>
                <a:gd name="T36" fmla="*/ 310601 w 164"/>
                <a:gd name="T37" fmla="*/ 1244353 h 124"/>
                <a:gd name="T38" fmla="*/ 300582 w 164"/>
                <a:gd name="T39" fmla="*/ 1244353 h 124"/>
                <a:gd name="T40" fmla="*/ 20039 w 164"/>
                <a:gd name="T41" fmla="*/ 1244353 h 124"/>
                <a:gd name="T42" fmla="*/ 0 w 164"/>
                <a:gd name="T43" fmla="*/ 1244353 h 124"/>
                <a:gd name="T44" fmla="*/ 0 w 164"/>
                <a:gd name="T45" fmla="*/ 1234318 h 124"/>
                <a:gd name="T46" fmla="*/ 0 w 164"/>
                <a:gd name="T47" fmla="*/ 40140 h 124"/>
                <a:gd name="T48" fmla="*/ 0 w 164"/>
                <a:gd name="T49" fmla="*/ 20070 h 124"/>
                <a:gd name="T50" fmla="*/ 20039 w 164"/>
                <a:gd name="T51" fmla="*/ 20070 h 124"/>
                <a:gd name="T52" fmla="*/ 190368 w 164"/>
                <a:gd name="T53" fmla="*/ 20070 h 124"/>
                <a:gd name="T54" fmla="*/ 200388 w 164"/>
                <a:gd name="T55" fmla="*/ 20070 h 124"/>
                <a:gd name="T56" fmla="*/ 200388 w 164"/>
                <a:gd name="T57" fmla="*/ 30105 h 124"/>
                <a:gd name="T58" fmla="*/ 250485 w 164"/>
                <a:gd name="T59" fmla="*/ 200702 h 124"/>
                <a:gd name="T60" fmla="*/ 651260 w 164"/>
                <a:gd name="T61" fmla="*/ 0 h 124"/>
                <a:gd name="T62" fmla="*/ 931803 w 164"/>
                <a:gd name="T63" fmla="*/ 180632 h 124"/>
                <a:gd name="T64" fmla="*/ 1312539 w 164"/>
                <a:gd name="T65" fmla="*/ 0 h 124"/>
                <a:gd name="T66" fmla="*/ 1643179 w 164"/>
                <a:gd name="T67" fmla="*/ 431510 h 124"/>
                <a:gd name="T68" fmla="*/ 1643179 w 164"/>
                <a:gd name="T69" fmla="*/ 1234318 h 124"/>
                <a:gd name="T70" fmla="*/ 1643179 w 164"/>
                <a:gd name="T71" fmla="*/ 1244353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8" name="Freeform 8"/>
            <p:cNvSpPr>
              <a:spLocks noEditPoints="1"/>
            </p:cNvSpPr>
            <p:nvPr userDrawn="1"/>
          </p:nvSpPr>
          <p:spPr bwMode="auto">
            <a:xfrm>
              <a:off x="8120640" y="4805279"/>
              <a:ext cx="973143" cy="1260311"/>
            </a:xfrm>
            <a:custGeom>
              <a:avLst/>
              <a:gdLst>
                <a:gd name="T0" fmla="*/ 377341 w 98"/>
                <a:gd name="T1" fmla="*/ 1260311 h 126"/>
                <a:gd name="T2" fmla="*/ 0 w 98"/>
                <a:gd name="T3" fmla="*/ 910225 h 126"/>
                <a:gd name="T4" fmla="*/ 148950 w 98"/>
                <a:gd name="T5" fmla="*/ 620153 h 126"/>
                <a:gd name="T6" fmla="*/ 675242 w 98"/>
                <a:gd name="T7" fmla="*/ 460114 h 126"/>
                <a:gd name="T8" fmla="*/ 675242 w 98"/>
                <a:gd name="T9" fmla="*/ 430106 h 126"/>
                <a:gd name="T10" fmla="*/ 496502 w 98"/>
                <a:gd name="T11" fmla="*/ 250062 h 126"/>
                <a:gd name="T12" fmla="*/ 168811 w 98"/>
                <a:gd name="T13" fmla="*/ 340084 h 126"/>
                <a:gd name="T14" fmla="*/ 158880 w 98"/>
                <a:gd name="T15" fmla="*/ 350086 h 126"/>
                <a:gd name="T16" fmla="*/ 148950 w 98"/>
                <a:gd name="T17" fmla="*/ 340084 h 126"/>
                <a:gd name="T18" fmla="*/ 49650 w 98"/>
                <a:gd name="T19" fmla="*/ 150037 h 126"/>
                <a:gd name="T20" fmla="*/ 49650 w 98"/>
                <a:gd name="T21" fmla="*/ 140035 h 126"/>
                <a:gd name="T22" fmla="*/ 59580 w 98"/>
                <a:gd name="T23" fmla="*/ 140035 h 126"/>
                <a:gd name="T24" fmla="*/ 516362 w 98"/>
                <a:gd name="T25" fmla="*/ 0 h 126"/>
                <a:gd name="T26" fmla="*/ 973143 w 98"/>
                <a:gd name="T27" fmla="*/ 450111 h 126"/>
                <a:gd name="T28" fmla="*/ 973143 w 98"/>
                <a:gd name="T29" fmla="*/ 1230304 h 126"/>
                <a:gd name="T30" fmla="*/ 973143 w 98"/>
                <a:gd name="T31" fmla="*/ 1240306 h 126"/>
                <a:gd name="T32" fmla="*/ 963213 w 98"/>
                <a:gd name="T33" fmla="*/ 1240306 h 126"/>
                <a:gd name="T34" fmla="*/ 794402 w 98"/>
                <a:gd name="T35" fmla="*/ 1240306 h 126"/>
                <a:gd name="T36" fmla="*/ 784472 w 98"/>
                <a:gd name="T37" fmla="*/ 1240306 h 126"/>
                <a:gd name="T38" fmla="*/ 784472 w 98"/>
                <a:gd name="T39" fmla="*/ 1230304 h 126"/>
                <a:gd name="T40" fmla="*/ 734822 w 98"/>
                <a:gd name="T41" fmla="*/ 1120276 h 126"/>
                <a:gd name="T42" fmla="*/ 377341 w 98"/>
                <a:gd name="T43" fmla="*/ 1260311 h 126"/>
                <a:gd name="T44" fmla="*/ 675242 w 98"/>
                <a:gd name="T45" fmla="*/ 670165 h 126"/>
                <a:gd name="T46" fmla="*/ 337621 w 98"/>
                <a:gd name="T47" fmla="*/ 790195 h 126"/>
                <a:gd name="T48" fmla="*/ 307831 w 98"/>
                <a:gd name="T49" fmla="*/ 890220 h 126"/>
                <a:gd name="T50" fmla="*/ 446851 w 98"/>
                <a:gd name="T51" fmla="*/ 1030254 h 126"/>
                <a:gd name="T52" fmla="*/ 675242 w 98"/>
                <a:gd name="T53" fmla="*/ 940232 h 126"/>
                <a:gd name="T54" fmla="*/ 675242 w 98"/>
                <a:gd name="T55" fmla="*/ 670165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9" name="Freeform 9"/>
            <p:cNvSpPr>
              <a:spLocks/>
            </p:cNvSpPr>
            <p:nvPr userDrawn="1"/>
          </p:nvSpPr>
          <p:spPr bwMode="auto">
            <a:xfrm>
              <a:off x="9364993" y="4805279"/>
              <a:ext cx="1005049" cy="1244353"/>
            </a:xfrm>
            <a:custGeom>
              <a:avLst/>
              <a:gdLst>
                <a:gd name="T0" fmla="*/ 1005049 w 101"/>
                <a:gd name="T1" fmla="*/ 1244353 h 124"/>
                <a:gd name="T2" fmla="*/ 985147 w 101"/>
                <a:gd name="T3" fmla="*/ 1244353 h 124"/>
                <a:gd name="T4" fmla="*/ 706520 w 101"/>
                <a:gd name="T5" fmla="*/ 1244353 h 124"/>
                <a:gd name="T6" fmla="*/ 696569 w 101"/>
                <a:gd name="T7" fmla="*/ 1244353 h 124"/>
                <a:gd name="T8" fmla="*/ 696569 w 101"/>
                <a:gd name="T9" fmla="*/ 1234318 h 124"/>
                <a:gd name="T10" fmla="*/ 696569 w 101"/>
                <a:gd name="T11" fmla="*/ 431510 h 124"/>
                <a:gd name="T12" fmla="*/ 557255 w 101"/>
                <a:gd name="T13" fmla="*/ 260913 h 124"/>
                <a:gd name="T14" fmla="*/ 308480 w 101"/>
                <a:gd name="T15" fmla="*/ 391369 h 124"/>
                <a:gd name="T16" fmla="*/ 308480 w 101"/>
                <a:gd name="T17" fmla="*/ 1234318 h 124"/>
                <a:gd name="T18" fmla="*/ 308480 w 101"/>
                <a:gd name="T19" fmla="*/ 1244353 h 124"/>
                <a:gd name="T20" fmla="*/ 298529 w 101"/>
                <a:gd name="T21" fmla="*/ 1244353 h 124"/>
                <a:gd name="T22" fmla="*/ 19902 w 101"/>
                <a:gd name="T23" fmla="*/ 1244353 h 124"/>
                <a:gd name="T24" fmla="*/ 0 w 101"/>
                <a:gd name="T25" fmla="*/ 1244353 h 124"/>
                <a:gd name="T26" fmla="*/ 0 w 101"/>
                <a:gd name="T27" fmla="*/ 1234318 h 124"/>
                <a:gd name="T28" fmla="*/ 0 w 101"/>
                <a:gd name="T29" fmla="*/ 40140 h 124"/>
                <a:gd name="T30" fmla="*/ 0 w 101"/>
                <a:gd name="T31" fmla="*/ 20070 h 124"/>
                <a:gd name="T32" fmla="*/ 19902 w 101"/>
                <a:gd name="T33" fmla="*/ 20070 h 124"/>
                <a:gd name="T34" fmla="*/ 189069 w 101"/>
                <a:gd name="T35" fmla="*/ 20070 h 124"/>
                <a:gd name="T36" fmla="*/ 199020 w 101"/>
                <a:gd name="T37" fmla="*/ 20070 h 124"/>
                <a:gd name="T38" fmla="*/ 199020 w 101"/>
                <a:gd name="T39" fmla="*/ 30105 h 124"/>
                <a:gd name="T40" fmla="*/ 248775 w 101"/>
                <a:gd name="T41" fmla="*/ 200702 h 124"/>
                <a:gd name="T42" fmla="*/ 656765 w 101"/>
                <a:gd name="T43" fmla="*/ 0 h 124"/>
                <a:gd name="T44" fmla="*/ 1005049 w 101"/>
                <a:gd name="T45" fmla="*/ 431510 h 124"/>
                <a:gd name="T46" fmla="*/ 1005049 w 101"/>
                <a:gd name="T47" fmla="*/ 1234318 h 124"/>
                <a:gd name="T48" fmla="*/ 1005049 w 101"/>
                <a:gd name="T49" fmla="*/ 1244353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0" name="Freeform 10"/>
            <p:cNvSpPr>
              <a:spLocks/>
            </p:cNvSpPr>
            <p:nvPr userDrawn="1"/>
          </p:nvSpPr>
          <p:spPr bwMode="auto">
            <a:xfrm>
              <a:off x="10481720" y="4470256"/>
              <a:ext cx="781704" cy="1595324"/>
            </a:xfrm>
            <a:custGeom>
              <a:avLst/>
              <a:gdLst>
                <a:gd name="T0" fmla="*/ 541180 w 78"/>
                <a:gd name="T1" fmla="*/ 1595324 h 158"/>
                <a:gd name="T2" fmla="*/ 180393 w 78"/>
                <a:gd name="T3" fmla="*/ 1231832 h 158"/>
                <a:gd name="T4" fmla="*/ 180393 w 78"/>
                <a:gd name="T5" fmla="*/ 565431 h 158"/>
                <a:gd name="T6" fmla="*/ 20044 w 78"/>
                <a:gd name="T7" fmla="*/ 565431 h 158"/>
                <a:gd name="T8" fmla="*/ 0 w 78"/>
                <a:gd name="T9" fmla="*/ 565431 h 158"/>
                <a:gd name="T10" fmla="*/ 0 w 78"/>
                <a:gd name="T11" fmla="*/ 555334 h 158"/>
                <a:gd name="T12" fmla="*/ 0 w 78"/>
                <a:gd name="T13" fmla="*/ 363492 h 158"/>
                <a:gd name="T14" fmla="*/ 0 w 78"/>
                <a:gd name="T15" fmla="*/ 343298 h 158"/>
                <a:gd name="T16" fmla="*/ 20044 w 78"/>
                <a:gd name="T17" fmla="*/ 343298 h 158"/>
                <a:gd name="T18" fmla="*/ 190415 w 78"/>
                <a:gd name="T19" fmla="*/ 343298 h 158"/>
                <a:gd name="T20" fmla="*/ 240524 w 78"/>
                <a:gd name="T21" fmla="*/ 10097 h 158"/>
                <a:gd name="T22" fmla="*/ 240524 w 78"/>
                <a:gd name="T23" fmla="*/ 0 h 158"/>
                <a:gd name="T24" fmla="*/ 250546 w 78"/>
                <a:gd name="T25" fmla="*/ 0 h 158"/>
                <a:gd name="T26" fmla="*/ 471027 w 78"/>
                <a:gd name="T27" fmla="*/ 0 h 158"/>
                <a:gd name="T28" fmla="*/ 491070 w 78"/>
                <a:gd name="T29" fmla="*/ 0 h 158"/>
                <a:gd name="T30" fmla="*/ 491070 w 78"/>
                <a:gd name="T31" fmla="*/ 10097 h 158"/>
                <a:gd name="T32" fmla="*/ 491070 w 78"/>
                <a:gd name="T33" fmla="*/ 343298 h 158"/>
                <a:gd name="T34" fmla="*/ 731595 w 78"/>
                <a:gd name="T35" fmla="*/ 343298 h 158"/>
                <a:gd name="T36" fmla="*/ 741617 w 78"/>
                <a:gd name="T37" fmla="*/ 343298 h 158"/>
                <a:gd name="T38" fmla="*/ 741617 w 78"/>
                <a:gd name="T39" fmla="*/ 363492 h 158"/>
                <a:gd name="T40" fmla="*/ 741617 w 78"/>
                <a:gd name="T41" fmla="*/ 555334 h 158"/>
                <a:gd name="T42" fmla="*/ 741617 w 78"/>
                <a:gd name="T43" fmla="*/ 565431 h 158"/>
                <a:gd name="T44" fmla="*/ 731595 w 78"/>
                <a:gd name="T45" fmla="*/ 565431 h 158"/>
                <a:gd name="T46" fmla="*/ 491070 w 78"/>
                <a:gd name="T47" fmla="*/ 565431 h 158"/>
                <a:gd name="T48" fmla="*/ 491070 w 78"/>
                <a:gd name="T49" fmla="*/ 1211638 h 158"/>
                <a:gd name="T50" fmla="*/ 611333 w 78"/>
                <a:gd name="T51" fmla="*/ 1352996 h 158"/>
                <a:gd name="T52" fmla="*/ 731595 w 78"/>
                <a:gd name="T53" fmla="*/ 1332802 h 158"/>
                <a:gd name="T54" fmla="*/ 741617 w 78"/>
                <a:gd name="T55" fmla="*/ 1332802 h 158"/>
                <a:gd name="T56" fmla="*/ 751638 w 78"/>
                <a:gd name="T57" fmla="*/ 1342899 h 158"/>
                <a:gd name="T58" fmla="*/ 781704 w 78"/>
                <a:gd name="T59" fmla="*/ 1544839 h 158"/>
                <a:gd name="T60" fmla="*/ 781704 w 78"/>
                <a:gd name="T61" fmla="*/ 1554936 h 158"/>
                <a:gd name="T62" fmla="*/ 771682 w 78"/>
                <a:gd name="T63" fmla="*/ 1554936 h 158"/>
                <a:gd name="T64" fmla="*/ 541180 w 78"/>
                <a:gd name="T65" fmla="*/ 1595324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1" name="Freeform 11"/>
            <p:cNvSpPr>
              <a:spLocks noEditPoints="1"/>
            </p:cNvSpPr>
            <p:nvPr userDrawn="1"/>
          </p:nvSpPr>
          <p:spPr bwMode="auto">
            <a:xfrm>
              <a:off x="11311288" y="4805279"/>
              <a:ext cx="1052914" cy="1260311"/>
            </a:xfrm>
            <a:custGeom>
              <a:avLst/>
              <a:gdLst>
                <a:gd name="T0" fmla="*/ 551526 w 105"/>
                <a:gd name="T1" fmla="*/ 1260311 h 126"/>
                <a:gd name="T2" fmla="*/ 0 w 105"/>
                <a:gd name="T3" fmla="*/ 640158 h 126"/>
                <a:gd name="T4" fmla="*/ 531471 w 105"/>
                <a:gd name="T5" fmla="*/ 0 h 126"/>
                <a:gd name="T6" fmla="*/ 1052914 w 105"/>
                <a:gd name="T7" fmla="*/ 640158 h 126"/>
                <a:gd name="T8" fmla="*/ 1052914 w 105"/>
                <a:gd name="T9" fmla="*/ 710175 h 126"/>
                <a:gd name="T10" fmla="*/ 1052914 w 105"/>
                <a:gd name="T11" fmla="*/ 730180 h 126"/>
                <a:gd name="T12" fmla="*/ 1042886 w 105"/>
                <a:gd name="T13" fmla="*/ 730180 h 126"/>
                <a:gd name="T14" fmla="*/ 320888 w 105"/>
                <a:gd name="T15" fmla="*/ 730180 h 126"/>
                <a:gd name="T16" fmla="*/ 581610 w 105"/>
                <a:gd name="T17" fmla="*/ 1010249 h 126"/>
                <a:gd name="T18" fmla="*/ 892470 w 105"/>
                <a:gd name="T19" fmla="*/ 910225 h 126"/>
                <a:gd name="T20" fmla="*/ 902498 w 105"/>
                <a:gd name="T21" fmla="*/ 900222 h 126"/>
                <a:gd name="T22" fmla="*/ 902498 w 105"/>
                <a:gd name="T23" fmla="*/ 910225 h 126"/>
                <a:gd name="T24" fmla="*/ 1022831 w 105"/>
                <a:gd name="T25" fmla="*/ 1080267 h 126"/>
                <a:gd name="T26" fmla="*/ 1022831 w 105"/>
                <a:gd name="T27" fmla="*/ 1090269 h 126"/>
                <a:gd name="T28" fmla="*/ 1012803 w 105"/>
                <a:gd name="T29" fmla="*/ 1100272 h 126"/>
                <a:gd name="T30" fmla="*/ 551526 w 105"/>
                <a:gd name="T31" fmla="*/ 1260311 h 126"/>
                <a:gd name="T32" fmla="*/ 320888 w 105"/>
                <a:gd name="T33" fmla="*/ 530131 h 126"/>
                <a:gd name="T34" fmla="*/ 742054 w 105"/>
                <a:gd name="T35" fmla="*/ 530131 h 126"/>
                <a:gd name="T36" fmla="*/ 531471 w 105"/>
                <a:gd name="T37" fmla="*/ 230057 h 126"/>
                <a:gd name="T38" fmla="*/ 320888 w 105"/>
                <a:gd name="T39" fmla="*/ 530131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2" name="Freeform 12"/>
            <p:cNvSpPr>
              <a:spLocks/>
            </p:cNvSpPr>
            <p:nvPr userDrawn="1"/>
          </p:nvSpPr>
          <p:spPr bwMode="auto">
            <a:xfrm>
              <a:off x="12491828" y="4805279"/>
              <a:ext cx="973143" cy="1260311"/>
            </a:xfrm>
            <a:custGeom>
              <a:avLst/>
              <a:gdLst>
                <a:gd name="T0" fmla="*/ 551782 w 97"/>
                <a:gd name="T1" fmla="*/ 1260311 h 126"/>
                <a:gd name="T2" fmla="*/ 0 w 97"/>
                <a:gd name="T3" fmla="*/ 640158 h 126"/>
                <a:gd name="T4" fmla="*/ 551782 w 97"/>
                <a:gd name="T5" fmla="*/ 0 h 126"/>
                <a:gd name="T6" fmla="*/ 943046 w 97"/>
                <a:gd name="T7" fmla="*/ 130032 h 126"/>
                <a:gd name="T8" fmla="*/ 953078 w 97"/>
                <a:gd name="T9" fmla="*/ 140035 h 126"/>
                <a:gd name="T10" fmla="*/ 943046 w 97"/>
                <a:gd name="T11" fmla="*/ 150037 h 126"/>
                <a:gd name="T12" fmla="*/ 812625 w 97"/>
                <a:gd name="T13" fmla="*/ 330081 h 126"/>
                <a:gd name="T14" fmla="*/ 812625 w 97"/>
                <a:gd name="T15" fmla="*/ 340084 h 126"/>
                <a:gd name="T16" fmla="*/ 802592 w 97"/>
                <a:gd name="T17" fmla="*/ 340084 h 126"/>
                <a:gd name="T18" fmla="*/ 551782 w 97"/>
                <a:gd name="T19" fmla="*/ 250062 h 126"/>
                <a:gd name="T20" fmla="*/ 311004 w 97"/>
                <a:gd name="T21" fmla="*/ 640158 h 126"/>
                <a:gd name="T22" fmla="*/ 561815 w 97"/>
                <a:gd name="T23" fmla="*/ 1010249 h 126"/>
                <a:gd name="T24" fmla="*/ 812625 w 97"/>
                <a:gd name="T25" fmla="*/ 910225 h 126"/>
                <a:gd name="T26" fmla="*/ 822657 w 97"/>
                <a:gd name="T27" fmla="*/ 900222 h 126"/>
                <a:gd name="T28" fmla="*/ 832689 w 97"/>
                <a:gd name="T29" fmla="*/ 910225 h 126"/>
                <a:gd name="T30" fmla="*/ 963111 w 97"/>
                <a:gd name="T31" fmla="*/ 1080267 h 126"/>
                <a:gd name="T32" fmla="*/ 973143 w 97"/>
                <a:gd name="T33" fmla="*/ 1090269 h 126"/>
                <a:gd name="T34" fmla="*/ 963111 w 97"/>
                <a:gd name="T35" fmla="*/ 1100272 h 126"/>
                <a:gd name="T36" fmla="*/ 551782 w 97"/>
                <a:gd name="T37" fmla="*/ 1260311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3" name="Freeform 13"/>
            <p:cNvSpPr>
              <a:spLocks noEditPoints="1"/>
            </p:cNvSpPr>
            <p:nvPr userDrawn="1"/>
          </p:nvSpPr>
          <p:spPr bwMode="auto">
            <a:xfrm>
              <a:off x="590710" y="3656645"/>
              <a:ext cx="3063022" cy="3078981"/>
            </a:xfrm>
            <a:custGeom>
              <a:avLst/>
              <a:gdLst>
                <a:gd name="T0" fmla="*/ 1536532 w 305"/>
                <a:gd name="T1" fmla="*/ 3078981 h 305"/>
                <a:gd name="T2" fmla="*/ 0 w 305"/>
                <a:gd name="T3" fmla="*/ 1544538 h 305"/>
                <a:gd name="T4" fmla="*/ 1536532 w 305"/>
                <a:gd name="T5" fmla="*/ 0 h 305"/>
                <a:gd name="T6" fmla="*/ 3063022 w 305"/>
                <a:gd name="T7" fmla="*/ 1544538 h 305"/>
                <a:gd name="T8" fmla="*/ 1536532 w 305"/>
                <a:gd name="T9" fmla="*/ 3078981 h 305"/>
                <a:gd name="T10" fmla="*/ 1536532 w 305"/>
                <a:gd name="T11" fmla="*/ 494656 h 305"/>
                <a:gd name="T12" fmla="*/ 793373 w 305"/>
                <a:gd name="T13" fmla="*/ 797507 h 305"/>
                <a:gd name="T14" fmla="*/ 492092 w 305"/>
                <a:gd name="T15" fmla="*/ 1544538 h 305"/>
                <a:gd name="T16" fmla="*/ 793373 w 305"/>
                <a:gd name="T17" fmla="*/ 2281474 h 305"/>
                <a:gd name="T18" fmla="*/ 1536532 w 305"/>
                <a:gd name="T19" fmla="*/ 2594420 h 305"/>
                <a:gd name="T20" fmla="*/ 2269649 w 305"/>
                <a:gd name="T21" fmla="*/ 2281474 h 305"/>
                <a:gd name="T22" fmla="*/ 2580973 w 305"/>
                <a:gd name="T23" fmla="*/ 1544538 h 305"/>
                <a:gd name="T24" fmla="*/ 2269649 w 305"/>
                <a:gd name="T25" fmla="*/ 797507 h 305"/>
                <a:gd name="T26" fmla="*/ 1536532 w 305"/>
                <a:gd name="T27" fmla="*/ 494656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4" name="Freeform 14"/>
            <p:cNvSpPr>
              <a:spLocks noEditPoints="1"/>
            </p:cNvSpPr>
            <p:nvPr userDrawn="1"/>
          </p:nvSpPr>
          <p:spPr bwMode="auto">
            <a:xfrm>
              <a:off x="13640462" y="5842234"/>
              <a:ext cx="350971" cy="191439"/>
            </a:xfrm>
            <a:custGeom>
              <a:avLst/>
              <a:gdLst>
                <a:gd name="T0" fmla="*/ 47860 w 22"/>
                <a:gd name="T1" fmla="*/ 31907 h 12"/>
                <a:gd name="T2" fmla="*/ 0 w 22"/>
                <a:gd name="T3" fmla="*/ 31907 h 12"/>
                <a:gd name="T4" fmla="*/ 0 w 22"/>
                <a:gd name="T5" fmla="*/ 0 h 12"/>
                <a:gd name="T6" fmla="*/ 127626 w 22"/>
                <a:gd name="T7" fmla="*/ 0 h 12"/>
                <a:gd name="T8" fmla="*/ 127626 w 22"/>
                <a:gd name="T9" fmla="*/ 31907 h 12"/>
                <a:gd name="T10" fmla="*/ 95719 w 22"/>
                <a:gd name="T11" fmla="*/ 31907 h 12"/>
                <a:gd name="T12" fmla="*/ 95719 w 22"/>
                <a:gd name="T13" fmla="*/ 191439 h 12"/>
                <a:gd name="T14" fmla="*/ 47860 w 22"/>
                <a:gd name="T15" fmla="*/ 191439 h 12"/>
                <a:gd name="T16" fmla="*/ 47860 w 22"/>
                <a:gd name="T17" fmla="*/ 31907 h 12"/>
                <a:gd name="T18" fmla="*/ 175486 w 22"/>
                <a:gd name="T19" fmla="*/ 0 h 12"/>
                <a:gd name="T20" fmla="*/ 223345 w 22"/>
                <a:gd name="T21" fmla="*/ 0 h 12"/>
                <a:gd name="T22" fmla="*/ 255252 w 22"/>
                <a:gd name="T23" fmla="*/ 143579 h 12"/>
                <a:gd name="T24" fmla="*/ 303111 w 22"/>
                <a:gd name="T25" fmla="*/ 0 h 12"/>
                <a:gd name="T26" fmla="*/ 350971 w 22"/>
                <a:gd name="T27" fmla="*/ 0 h 12"/>
                <a:gd name="T28" fmla="*/ 350971 w 22"/>
                <a:gd name="T29" fmla="*/ 191439 h 12"/>
                <a:gd name="T30" fmla="*/ 319065 w 22"/>
                <a:gd name="T31" fmla="*/ 191439 h 12"/>
                <a:gd name="T32" fmla="*/ 319065 w 22"/>
                <a:gd name="T33" fmla="*/ 47860 h 12"/>
                <a:gd name="T34" fmla="*/ 287158 w 22"/>
                <a:gd name="T35" fmla="*/ 191439 h 12"/>
                <a:gd name="T36" fmla="*/ 239298 w 22"/>
                <a:gd name="T37" fmla="*/ 191439 h 12"/>
                <a:gd name="T38" fmla="*/ 207392 w 22"/>
                <a:gd name="T39" fmla="*/ 47860 h 12"/>
                <a:gd name="T40" fmla="*/ 207392 w 22"/>
                <a:gd name="T41" fmla="*/ 191439 h 12"/>
                <a:gd name="T42" fmla="*/ 175486 w 22"/>
                <a:gd name="T43" fmla="*/ 191439 h 12"/>
                <a:gd name="T44" fmla="*/ 175486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5"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6"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7"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8"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9"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0"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1"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2"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3"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4"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5" name="Freeform 25"/>
            <p:cNvSpPr>
              <a:spLocks/>
            </p:cNvSpPr>
            <p:nvPr userDrawn="1"/>
          </p:nvSpPr>
          <p:spPr bwMode="auto">
            <a:xfrm>
              <a:off x="1372424" y="3895939"/>
              <a:ext cx="2073921" cy="1978202"/>
            </a:xfrm>
            <a:custGeom>
              <a:avLst/>
              <a:gdLst>
                <a:gd name="T0" fmla="*/ 1963178 w 206"/>
                <a:gd name="T1" fmla="*/ 0 h 197"/>
                <a:gd name="T2" fmla="*/ 1963178 w 206"/>
                <a:gd name="T3" fmla="*/ 110458 h 197"/>
                <a:gd name="T4" fmla="*/ 1852434 w 206"/>
                <a:gd name="T5" fmla="*/ 110458 h 197"/>
                <a:gd name="T6" fmla="*/ 1852434 w 206"/>
                <a:gd name="T7" fmla="*/ 0 h 197"/>
                <a:gd name="T8" fmla="*/ 1671218 w 206"/>
                <a:gd name="T9" fmla="*/ 0 h 197"/>
                <a:gd name="T10" fmla="*/ 1671218 w 206"/>
                <a:gd name="T11" fmla="*/ 80333 h 197"/>
                <a:gd name="T12" fmla="*/ 1570542 w 206"/>
                <a:gd name="T13" fmla="*/ 80333 h 197"/>
                <a:gd name="T14" fmla="*/ 1570542 w 206"/>
                <a:gd name="T15" fmla="*/ 180749 h 197"/>
                <a:gd name="T16" fmla="*/ 1681285 w 206"/>
                <a:gd name="T17" fmla="*/ 180749 h 197"/>
                <a:gd name="T18" fmla="*/ 1681285 w 206"/>
                <a:gd name="T19" fmla="*/ 291207 h 197"/>
                <a:gd name="T20" fmla="*/ 1570542 w 206"/>
                <a:gd name="T21" fmla="*/ 291207 h 197"/>
                <a:gd name="T22" fmla="*/ 1570542 w 206"/>
                <a:gd name="T23" fmla="*/ 180749 h 197"/>
                <a:gd name="T24" fmla="*/ 1449731 w 206"/>
                <a:gd name="T25" fmla="*/ 180749 h 197"/>
                <a:gd name="T26" fmla="*/ 1449731 w 206"/>
                <a:gd name="T27" fmla="*/ 351457 h 197"/>
                <a:gd name="T28" fmla="*/ 1338988 w 206"/>
                <a:gd name="T29" fmla="*/ 351457 h 197"/>
                <a:gd name="T30" fmla="*/ 1338988 w 206"/>
                <a:gd name="T31" fmla="*/ 461915 h 197"/>
                <a:gd name="T32" fmla="*/ 1258447 w 206"/>
                <a:gd name="T33" fmla="*/ 461915 h 197"/>
                <a:gd name="T34" fmla="*/ 1258447 w 206"/>
                <a:gd name="T35" fmla="*/ 572373 h 197"/>
                <a:gd name="T36" fmla="*/ 1177907 w 206"/>
                <a:gd name="T37" fmla="*/ 572373 h 197"/>
                <a:gd name="T38" fmla="*/ 785271 w 206"/>
                <a:gd name="T39" fmla="*/ 1305412 h 197"/>
                <a:gd name="T40" fmla="*/ 191284 w 206"/>
                <a:gd name="T41" fmla="*/ 773206 h 197"/>
                <a:gd name="T42" fmla="*/ 140946 w 206"/>
                <a:gd name="T43" fmla="*/ 984080 h 197"/>
                <a:gd name="T44" fmla="*/ 654393 w 206"/>
                <a:gd name="T45" fmla="*/ 1847661 h 197"/>
                <a:gd name="T46" fmla="*/ 976555 w 206"/>
                <a:gd name="T47" fmla="*/ 1857702 h 197"/>
                <a:gd name="T48" fmla="*/ 1389326 w 206"/>
                <a:gd name="T49" fmla="*/ 1064413 h 197"/>
                <a:gd name="T50" fmla="*/ 1389326 w 206"/>
                <a:gd name="T51" fmla="*/ 943914 h 197"/>
                <a:gd name="T52" fmla="*/ 1469866 w 206"/>
                <a:gd name="T53" fmla="*/ 943914 h 197"/>
                <a:gd name="T54" fmla="*/ 1469866 w 206"/>
                <a:gd name="T55" fmla="*/ 833456 h 197"/>
                <a:gd name="T56" fmla="*/ 1570542 w 206"/>
                <a:gd name="T57" fmla="*/ 833456 h 197"/>
                <a:gd name="T58" fmla="*/ 1570542 w 206"/>
                <a:gd name="T59" fmla="*/ 702914 h 197"/>
                <a:gd name="T60" fmla="*/ 1681285 w 206"/>
                <a:gd name="T61" fmla="*/ 702914 h 197"/>
                <a:gd name="T62" fmla="*/ 1681285 w 206"/>
                <a:gd name="T63" fmla="*/ 572373 h 197"/>
                <a:gd name="T64" fmla="*/ 1570542 w 206"/>
                <a:gd name="T65" fmla="*/ 572373 h 197"/>
                <a:gd name="T66" fmla="*/ 1570542 w 206"/>
                <a:gd name="T67" fmla="*/ 461915 h 197"/>
                <a:gd name="T68" fmla="*/ 1681285 w 206"/>
                <a:gd name="T69" fmla="*/ 461915 h 197"/>
                <a:gd name="T70" fmla="*/ 1681285 w 206"/>
                <a:gd name="T71" fmla="*/ 572373 h 197"/>
                <a:gd name="T72" fmla="*/ 1792029 w 206"/>
                <a:gd name="T73" fmla="*/ 572373 h 197"/>
                <a:gd name="T74" fmla="*/ 1792029 w 206"/>
                <a:gd name="T75" fmla="*/ 461915 h 197"/>
                <a:gd name="T76" fmla="*/ 1882637 w 206"/>
                <a:gd name="T77" fmla="*/ 461915 h 197"/>
                <a:gd name="T78" fmla="*/ 1882637 w 206"/>
                <a:gd name="T79" fmla="*/ 331374 h 197"/>
                <a:gd name="T80" fmla="*/ 1983313 w 206"/>
                <a:gd name="T81" fmla="*/ 331374 h 197"/>
                <a:gd name="T82" fmla="*/ 1983313 w 206"/>
                <a:gd name="T83" fmla="*/ 230958 h 197"/>
                <a:gd name="T84" fmla="*/ 2073921 w 206"/>
                <a:gd name="T85" fmla="*/ 230958 h 197"/>
                <a:gd name="T86" fmla="*/ 2073921 w 206"/>
                <a:gd name="T87" fmla="*/ 0 h 197"/>
                <a:gd name="T88" fmla="*/ 1963178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grpSp>
      <p:sp>
        <p:nvSpPr>
          <p:cNvPr id="2" name="Title 1"/>
          <p:cNvSpPr>
            <a:spLocks noGrp="1"/>
          </p:cNvSpPr>
          <p:nvPr>
            <p:ph type="ctrTitle"/>
          </p:nvPr>
        </p:nvSpPr>
        <p:spPr bwMode="gray">
          <a:xfrm>
            <a:off x="495300" y="1981206"/>
            <a:ext cx="7848600" cy="2018725"/>
          </a:xfrm>
        </p:spPr>
        <p:txBody>
          <a:bodyPr>
            <a:noAutofit/>
          </a:bodyPr>
          <a:lstStyle>
            <a:lvl1pPr algn="l">
              <a:lnSpc>
                <a:spcPct val="90000"/>
              </a:lnSpc>
              <a:defRPr sz="5998" b="1" i="0" cap="none" baseline="0">
                <a:solidFill>
                  <a:schemeClr val="accent4"/>
                </a:solidFill>
                <a:latin typeface="+mn-lt"/>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29903649"/>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YMC17 - Green Section Title">
    <p:spTree>
      <p:nvGrpSpPr>
        <p:cNvPr id="1" name=""/>
        <p:cNvGrpSpPr/>
        <p:nvPr/>
      </p:nvGrpSpPr>
      <p:grpSpPr>
        <a:xfrm>
          <a:off x="0" y="0"/>
          <a:ext cx="0" cy="0"/>
          <a:chOff x="0" y="0"/>
          <a:chExt cx="0" cy="0"/>
        </a:xfrm>
      </p:grpSpPr>
      <p:pic>
        <p:nvPicPr>
          <p:cNvPr id="3" name="Picture 7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80" hidden="1"/>
          <p:cNvGrpSpPr>
            <a:grpSpLocks/>
          </p:cNvGrpSpPr>
          <p:nvPr>
            <p:custDataLst>
              <p:tags r:id="rId1"/>
            </p:custDataLst>
          </p:nvPr>
        </p:nvGrpSpPr>
        <p:grpSpPr bwMode="auto">
          <a:xfrm>
            <a:off x="-282572"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5"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6" hidden="1"/>
            <p:cNvGrpSpPr>
              <a:grpSpLocks/>
            </p:cNvGrpSpPr>
            <p:nvPr userDrawn="1"/>
          </p:nvGrpSpPr>
          <p:grpSpPr bwMode="auto">
            <a:xfrm>
              <a:off x="-282027" y="-714736"/>
              <a:ext cx="12740305" cy="8287473"/>
              <a:chOff x="-282026" y="-714736"/>
              <a:chExt cx="12740305" cy="8287473"/>
            </a:xfrm>
          </p:grpSpPr>
          <p:grpSp>
            <p:nvGrpSpPr>
              <p:cNvPr id="10" name="Group 87"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8"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9"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90"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4" name="Group 101"/>
          <p:cNvGrpSpPr>
            <a:grpSpLocks/>
          </p:cNvGrpSpPr>
          <p:nvPr/>
        </p:nvGrpSpPr>
        <p:grpSpPr bwMode="auto">
          <a:xfrm>
            <a:off x="503238" y="5756275"/>
            <a:ext cx="2157412" cy="573088"/>
            <a:chOff x="590710" y="3178038"/>
            <a:chExt cx="13400723" cy="3557588"/>
          </a:xfrm>
        </p:grpSpPr>
        <p:sp>
          <p:nvSpPr>
            <p:cNvPr id="25" name="Freeform 5"/>
            <p:cNvSpPr>
              <a:spLocks/>
            </p:cNvSpPr>
            <p:nvPr userDrawn="1"/>
          </p:nvSpPr>
          <p:spPr bwMode="auto">
            <a:xfrm>
              <a:off x="3908984" y="4342630"/>
              <a:ext cx="1196488" cy="1722950"/>
            </a:xfrm>
            <a:custGeom>
              <a:avLst/>
              <a:gdLst>
                <a:gd name="T0" fmla="*/ 613326 w 119"/>
                <a:gd name="T1" fmla="*/ 1722950 h 171"/>
                <a:gd name="T2" fmla="*/ 10055 w 119"/>
                <a:gd name="T3" fmla="*/ 1541587 h 171"/>
                <a:gd name="T4" fmla="*/ 0 w 119"/>
                <a:gd name="T5" fmla="*/ 1531511 h 171"/>
                <a:gd name="T6" fmla="*/ 10055 w 119"/>
                <a:gd name="T7" fmla="*/ 1521435 h 171"/>
                <a:gd name="T8" fmla="*/ 140763 w 119"/>
                <a:gd name="T9" fmla="*/ 1319921 h 171"/>
                <a:gd name="T10" fmla="*/ 140763 w 119"/>
                <a:gd name="T11" fmla="*/ 1309845 h 171"/>
                <a:gd name="T12" fmla="*/ 150818 w 119"/>
                <a:gd name="T13" fmla="*/ 1309845 h 171"/>
                <a:gd name="T14" fmla="*/ 603271 w 119"/>
                <a:gd name="T15" fmla="*/ 1460981 h 171"/>
                <a:gd name="T16" fmla="*/ 894852 w 119"/>
                <a:gd name="T17" fmla="*/ 1239315 h 171"/>
                <a:gd name="T18" fmla="*/ 542944 w 119"/>
                <a:gd name="T19" fmla="*/ 967270 h 171"/>
                <a:gd name="T20" fmla="*/ 522835 w 119"/>
                <a:gd name="T21" fmla="*/ 957194 h 171"/>
                <a:gd name="T22" fmla="*/ 80436 w 119"/>
                <a:gd name="T23" fmla="*/ 453408 h 171"/>
                <a:gd name="T24" fmla="*/ 623380 w 119"/>
                <a:gd name="T25" fmla="*/ 0 h 171"/>
                <a:gd name="T26" fmla="*/ 1095943 w 119"/>
                <a:gd name="T27" fmla="*/ 110833 h 171"/>
                <a:gd name="T28" fmla="*/ 1105997 w 119"/>
                <a:gd name="T29" fmla="*/ 110833 h 171"/>
                <a:gd name="T30" fmla="*/ 1105997 w 119"/>
                <a:gd name="T31" fmla="*/ 120909 h 171"/>
                <a:gd name="T32" fmla="*/ 1005452 w 119"/>
                <a:gd name="T33" fmla="*/ 342575 h 171"/>
                <a:gd name="T34" fmla="*/ 995398 w 119"/>
                <a:gd name="T35" fmla="*/ 352651 h 171"/>
                <a:gd name="T36" fmla="*/ 985343 w 119"/>
                <a:gd name="T37" fmla="*/ 342575 h 171"/>
                <a:gd name="T38" fmla="*/ 623380 w 119"/>
                <a:gd name="T39" fmla="*/ 261969 h 171"/>
                <a:gd name="T40" fmla="*/ 372017 w 119"/>
                <a:gd name="T41" fmla="*/ 443332 h 171"/>
                <a:gd name="T42" fmla="*/ 703816 w 119"/>
                <a:gd name="T43" fmla="*/ 705301 h 171"/>
                <a:gd name="T44" fmla="*/ 1196488 w 119"/>
                <a:gd name="T45" fmla="*/ 1239315 h 171"/>
                <a:gd name="T46" fmla="*/ 613326 w 119"/>
                <a:gd name="T47" fmla="*/ 172295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6" name="Freeform 6"/>
            <p:cNvSpPr>
              <a:spLocks/>
            </p:cNvSpPr>
            <p:nvPr userDrawn="1"/>
          </p:nvSpPr>
          <p:spPr bwMode="auto">
            <a:xfrm>
              <a:off x="5105482" y="4821227"/>
              <a:ext cx="1100769" cy="1675095"/>
            </a:xfrm>
            <a:custGeom>
              <a:avLst/>
              <a:gdLst>
                <a:gd name="T0" fmla="*/ 230161 w 110"/>
                <a:gd name="T1" fmla="*/ 1675095 h 166"/>
                <a:gd name="T2" fmla="*/ 60042 w 110"/>
                <a:gd name="T3" fmla="*/ 1654913 h 166"/>
                <a:gd name="T4" fmla="*/ 40028 w 110"/>
                <a:gd name="T5" fmla="*/ 1644822 h 166"/>
                <a:gd name="T6" fmla="*/ 50035 w 110"/>
                <a:gd name="T7" fmla="*/ 1634731 h 166"/>
                <a:gd name="T8" fmla="*/ 80056 w 110"/>
                <a:gd name="T9" fmla="*/ 1432913 h 166"/>
                <a:gd name="T10" fmla="*/ 80056 w 110"/>
                <a:gd name="T11" fmla="*/ 1422822 h 166"/>
                <a:gd name="T12" fmla="*/ 90063 w 110"/>
                <a:gd name="T13" fmla="*/ 1422822 h 166"/>
                <a:gd name="T14" fmla="*/ 110077 w 110"/>
                <a:gd name="T15" fmla="*/ 1422822 h 166"/>
                <a:gd name="T16" fmla="*/ 200140 w 110"/>
                <a:gd name="T17" fmla="*/ 1432913 h 166"/>
                <a:gd name="T18" fmla="*/ 440308 w 110"/>
                <a:gd name="T19" fmla="*/ 1291640 h 166"/>
                <a:gd name="T20" fmla="*/ 10007 w 110"/>
                <a:gd name="T21" fmla="*/ 20182 h 166"/>
                <a:gd name="T22" fmla="*/ 0 w 110"/>
                <a:gd name="T23" fmla="*/ 0 h 166"/>
                <a:gd name="T24" fmla="*/ 20014 w 110"/>
                <a:gd name="T25" fmla="*/ 0 h 166"/>
                <a:gd name="T26" fmla="*/ 310217 w 110"/>
                <a:gd name="T27" fmla="*/ 0 h 166"/>
                <a:gd name="T28" fmla="*/ 320224 w 110"/>
                <a:gd name="T29" fmla="*/ 0 h 166"/>
                <a:gd name="T30" fmla="*/ 320224 w 110"/>
                <a:gd name="T31" fmla="*/ 10091 h 166"/>
                <a:gd name="T32" fmla="*/ 570398 w 110"/>
                <a:gd name="T33" fmla="*/ 908184 h 166"/>
                <a:gd name="T34" fmla="*/ 790552 w 110"/>
                <a:gd name="T35" fmla="*/ 10091 h 166"/>
                <a:gd name="T36" fmla="*/ 800559 w 110"/>
                <a:gd name="T37" fmla="*/ 0 h 166"/>
                <a:gd name="T38" fmla="*/ 810566 w 110"/>
                <a:gd name="T39" fmla="*/ 0 h 166"/>
                <a:gd name="T40" fmla="*/ 1080755 w 110"/>
                <a:gd name="T41" fmla="*/ 0 h 166"/>
                <a:gd name="T42" fmla="*/ 1100769 w 110"/>
                <a:gd name="T43" fmla="*/ 0 h 166"/>
                <a:gd name="T44" fmla="*/ 1090762 w 110"/>
                <a:gd name="T45" fmla="*/ 20182 h 166"/>
                <a:gd name="T46" fmla="*/ 710496 w 110"/>
                <a:gd name="T47" fmla="*/ 1281549 h 166"/>
                <a:gd name="T48" fmla="*/ 230161 w 110"/>
                <a:gd name="T49" fmla="*/ 1675095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7" name="Freeform 7"/>
            <p:cNvSpPr>
              <a:spLocks/>
            </p:cNvSpPr>
            <p:nvPr userDrawn="1"/>
          </p:nvSpPr>
          <p:spPr bwMode="auto">
            <a:xfrm>
              <a:off x="6317929" y="4805279"/>
              <a:ext cx="1643179" cy="1244353"/>
            </a:xfrm>
            <a:custGeom>
              <a:avLst/>
              <a:gdLst>
                <a:gd name="T0" fmla="*/ 1643179 w 164"/>
                <a:gd name="T1" fmla="*/ 1244353 h 124"/>
                <a:gd name="T2" fmla="*/ 1633160 w 164"/>
                <a:gd name="T3" fmla="*/ 1244353 h 124"/>
                <a:gd name="T4" fmla="*/ 1352617 w 164"/>
                <a:gd name="T5" fmla="*/ 1244353 h 124"/>
                <a:gd name="T6" fmla="*/ 1342597 w 164"/>
                <a:gd name="T7" fmla="*/ 1244353 h 124"/>
                <a:gd name="T8" fmla="*/ 1342597 w 164"/>
                <a:gd name="T9" fmla="*/ 1234318 h 124"/>
                <a:gd name="T10" fmla="*/ 1342597 w 164"/>
                <a:gd name="T11" fmla="*/ 431510 h 124"/>
                <a:gd name="T12" fmla="*/ 1212345 w 164"/>
                <a:gd name="T13" fmla="*/ 260913 h 124"/>
                <a:gd name="T14" fmla="*/ 981900 w 164"/>
                <a:gd name="T15" fmla="*/ 381334 h 124"/>
                <a:gd name="T16" fmla="*/ 981900 w 164"/>
                <a:gd name="T17" fmla="*/ 1234318 h 124"/>
                <a:gd name="T18" fmla="*/ 981900 w 164"/>
                <a:gd name="T19" fmla="*/ 1244353 h 124"/>
                <a:gd name="T20" fmla="*/ 961861 w 164"/>
                <a:gd name="T21" fmla="*/ 1244353 h 124"/>
                <a:gd name="T22" fmla="*/ 681318 w 164"/>
                <a:gd name="T23" fmla="*/ 1244353 h 124"/>
                <a:gd name="T24" fmla="*/ 671299 w 164"/>
                <a:gd name="T25" fmla="*/ 1244353 h 124"/>
                <a:gd name="T26" fmla="*/ 671299 w 164"/>
                <a:gd name="T27" fmla="*/ 1234318 h 124"/>
                <a:gd name="T28" fmla="*/ 671299 w 164"/>
                <a:gd name="T29" fmla="*/ 431510 h 124"/>
                <a:gd name="T30" fmla="*/ 551066 w 164"/>
                <a:gd name="T31" fmla="*/ 260913 h 124"/>
                <a:gd name="T32" fmla="*/ 310601 w 164"/>
                <a:gd name="T33" fmla="*/ 381334 h 124"/>
                <a:gd name="T34" fmla="*/ 310601 w 164"/>
                <a:gd name="T35" fmla="*/ 1234318 h 124"/>
                <a:gd name="T36" fmla="*/ 310601 w 164"/>
                <a:gd name="T37" fmla="*/ 1244353 h 124"/>
                <a:gd name="T38" fmla="*/ 300582 w 164"/>
                <a:gd name="T39" fmla="*/ 1244353 h 124"/>
                <a:gd name="T40" fmla="*/ 20039 w 164"/>
                <a:gd name="T41" fmla="*/ 1244353 h 124"/>
                <a:gd name="T42" fmla="*/ 0 w 164"/>
                <a:gd name="T43" fmla="*/ 1244353 h 124"/>
                <a:gd name="T44" fmla="*/ 0 w 164"/>
                <a:gd name="T45" fmla="*/ 1234318 h 124"/>
                <a:gd name="T46" fmla="*/ 0 w 164"/>
                <a:gd name="T47" fmla="*/ 40140 h 124"/>
                <a:gd name="T48" fmla="*/ 0 w 164"/>
                <a:gd name="T49" fmla="*/ 20070 h 124"/>
                <a:gd name="T50" fmla="*/ 20039 w 164"/>
                <a:gd name="T51" fmla="*/ 20070 h 124"/>
                <a:gd name="T52" fmla="*/ 190368 w 164"/>
                <a:gd name="T53" fmla="*/ 20070 h 124"/>
                <a:gd name="T54" fmla="*/ 200388 w 164"/>
                <a:gd name="T55" fmla="*/ 20070 h 124"/>
                <a:gd name="T56" fmla="*/ 200388 w 164"/>
                <a:gd name="T57" fmla="*/ 30105 h 124"/>
                <a:gd name="T58" fmla="*/ 250485 w 164"/>
                <a:gd name="T59" fmla="*/ 200702 h 124"/>
                <a:gd name="T60" fmla="*/ 651260 w 164"/>
                <a:gd name="T61" fmla="*/ 0 h 124"/>
                <a:gd name="T62" fmla="*/ 931803 w 164"/>
                <a:gd name="T63" fmla="*/ 180632 h 124"/>
                <a:gd name="T64" fmla="*/ 1312539 w 164"/>
                <a:gd name="T65" fmla="*/ 0 h 124"/>
                <a:gd name="T66" fmla="*/ 1643179 w 164"/>
                <a:gd name="T67" fmla="*/ 431510 h 124"/>
                <a:gd name="T68" fmla="*/ 1643179 w 164"/>
                <a:gd name="T69" fmla="*/ 1234318 h 124"/>
                <a:gd name="T70" fmla="*/ 1643179 w 164"/>
                <a:gd name="T71" fmla="*/ 1244353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8" name="Freeform 8"/>
            <p:cNvSpPr>
              <a:spLocks noEditPoints="1"/>
            </p:cNvSpPr>
            <p:nvPr userDrawn="1"/>
          </p:nvSpPr>
          <p:spPr bwMode="auto">
            <a:xfrm>
              <a:off x="8120640" y="4805279"/>
              <a:ext cx="973143" cy="1260311"/>
            </a:xfrm>
            <a:custGeom>
              <a:avLst/>
              <a:gdLst>
                <a:gd name="T0" fmla="*/ 377341 w 98"/>
                <a:gd name="T1" fmla="*/ 1260311 h 126"/>
                <a:gd name="T2" fmla="*/ 0 w 98"/>
                <a:gd name="T3" fmla="*/ 910225 h 126"/>
                <a:gd name="T4" fmla="*/ 148950 w 98"/>
                <a:gd name="T5" fmla="*/ 620153 h 126"/>
                <a:gd name="T6" fmla="*/ 675242 w 98"/>
                <a:gd name="T7" fmla="*/ 460114 h 126"/>
                <a:gd name="T8" fmla="*/ 675242 w 98"/>
                <a:gd name="T9" fmla="*/ 430106 h 126"/>
                <a:gd name="T10" fmla="*/ 496502 w 98"/>
                <a:gd name="T11" fmla="*/ 250062 h 126"/>
                <a:gd name="T12" fmla="*/ 168811 w 98"/>
                <a:gd name="T13" fmla="*/ 340084 h 126"/>
                <a:gd name="T14" fmla="*/ 158880 w 98"/>
                <a:gd name="T15" fmla="*/ 350086 h 126"/>
                <a:gd name="T16" fmla="*/ 148950 w 98"/>
                <a:gd name="T17" fmla="*/ 340084 h 126"/>
                <a:gd name="T18" fmla="*/ 49650 w 98"/>
                <a:gd name="T19" fmla="*/ 150037 h 126"/>
                <a:gd name="T20" fmla="*/ 49650 w 98"/>
                <a:gd name="T21" fmla="*/ 140035 h 126"/>
                <a:gd name="T22" fmla="*/ 59580 w 98"/>
                <a:gd name="T23" fmla="*/ 140035 h 126"/>
                <a:gd name="T24" fmla="*/ 516362 w 98"/>
                <a:gd name="T25" fmla="*/ 0 h 126"/>
                <a:gd name="T26" fmla="*/ 973143 w 98"/>
                <a:gd name="T27" fmla="*/ 450111 h 126"/>
                <a:gd name="T28" fmla="*/ 973143 w 98"/>
                <a:gd name="T29" fmla="*/ 1230304 h 126"/>
                <a:gd name="T30" fmla="*/ 973143 w 98"/>
                <a:gd name="T31" fmla="*/ 1240306 h 126"/>
                <a:gd name="T32" fmla="*/ 963213 w 98"/>
                <a:gd name="T33" fmla="*/ 1240306 h 126"/>
                <a:gd name="T34" fmla="*/ 794402 w 98"/>
                <a:gd name="T35" fmla="*/ 1240306 h 126"/>
                <a:gd name="T36" fmla="*/ 784472 w 98"/>
                <a:gd name="T37" fmla="*/ 1240306 h 126"/>
                <a:gd name="T38" fmla="*/ 784472 w 98"/>
                <a:gd name="T39" fmla="*/ 1230304 h 126"/>
                <a:gd name="T40" fmla="*/ 734822 w 98"/>
                <a:gd name="T41" fmla="*/ 1120276 h 126"/>
                <a:gd name="T42" fmla="*/ 377341 w 98"/>
                <a:gd name="T43" fmla="*/ 1260311 h 126"/>
                <a:gd name="T44" fmla="*/ 675242 w 98"/>
                <a:gd name="T45" fmla="*/ 670165 h 126"/>
                <a:gd name="T46" fmla="*/ 337621 w 98"/>
                <a:gd name="T47" fmla="*/ 790195 h 126"/>
                <a:gd name="T48" fmla="*/ 307831 w 98"/>
                <a:gd name="T49" fmla="*/ 890220 h 126"/>
                <a:gd name="T50" fmla="*/ 446851 w 98"/>
                <a:gd name="T51" fmla="*/ 1030254 h 126"/>
                <a:gd name="T52" fmla="*/ 675242 w 98"/>
                <a:gd name="T53" fmla="*/ 940232 h 126"/>
                <a:gd name="T54" fmla="*/ 675242 w 98"/>
                <a:gd name="T55" fmla="*/ 670165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29" name="Freeform 9"/>
            <p:cNvSpPr>
              <a:spLocks/>
            </p:cNvSpPr>
            <p:nvPr userDrawn="1"/>
          </p:nvSpPr>
          <p:spPr bwMode="auto">
            <a:xfrm>
              <a:off x="9364993" y="4805279"/>
              <a:ext cx="1005049" cy="1244353"/>
            </a:xfrm>
            <a:custGeom>
              <a:avLst/>
              <a:gdLst>
                <a:gd name="T0" fmla="*/ 1005049 w 101"/>
                <a:gd name="T1" fmla="*/ 1244353 h 124"/>
                <a:gd name="T2" fmla="*/ 985147 w 101"/>
                <a:gd name="T3" fmla="*/ 1244353 h 124"/>
                <a:gd name="T4" fmla="*/ 706520 w 101"/>
                <a:gd name="T5" fmla="*/ 1244353 h 124"/>
                <a:gd name="T6" fmla="*/ 696569 w 101"/>
                <a:gd name="T7" fmla="*/ 1244353 h 124"/>
                <a:gd name="T8" fmla="*/ 696569 w 101"/>
                <a:gd name="T9" fmla="*/ 1234318 h 124"/>
                <a:gd name="T10" fmla="*/ 696569 w 101"/>
                <a:gd name="T11" fmla="*/ 431510 h 124"/>
                <a:gd name="T12" fmla="*/ 557255 w 101"/>
                <a:gd name="T13" fmla="*/ 260913 h 124"/>
                <a:gd name="T14" fmla="*/ 308480 w 101"/>
                <a:gd name="T15" fmla="*/ 391369 h 124"/>
                <a:gd name="T16" fmla="*/ 308480 w 101"/>
                <a:gd name="T17" fmla="*/ 1234318 h 124"/>
                <a:gd name="T18" fmla="*/ 308480 w 101"/>
                <a:gd name="T19" fmla="*/ 1244353 h 124"/>
                <a:gd name="T20" fmla="*/ 298529 w 101"/>
                <a:gd name="T21" fmla="*/ 1244353 h 124"/>
                <a:gd name="T22" fmla="*/ 19902 w 101"/>
                <a:gd name="T23" fmla="*/ 1244353 h 124"/>
                <a:gd name="T24" fmla="*/ 0 w 101"/>
                <a:gd name="T25" fmla="*/ 1244353 h 124"/>
                <a:gd name="T26" fmla="*/ 0 w 101"/>
                <a:gd name="T27" fmla="*/ 1234318 h 124"/>
                <a:gd name="T28" fmla="*/ 0 w 101"/>
                <a:gd name="T29" fmla="*/ 40140 h 124"/>
                <a:gd name="T30" fmla="*/ 0 w 101"/>
                <a:gd name="T31" fmla="*/ 20070 h 124"/>
                <a:gd name="T32" fmla="*/ 19902 w 101"/>
                <a:gd name="T33" fmla="*/ 20070 h 124"/>
                <a:gd name="T34" fmla="*/ 189069 w 101"/>
                <a:gd name="T35" fmla="*/ 20070 h 124"/>
                <a:gd name="T36" fmla="*/ 199020 w 101"/>
                <a:gd name="T37" fmla="*/ 20070 h 124"/>
                <a:gd name="T38" fmla="*/ 199020 w 101"/>
                <a:gd name="T39" fmla="*/ 30105 h 124"/>
                <a:gd name="T40" fmla="*/ 248775 w 101"/>
                <a:gd name="T41" fmla="*/ 200702 h 124"/>
                <a:gd name="T42" fmla="*/ 656765 w 101"/>
                <a:gd name="T43" fmla="*/ 0 h 124"/>
                <a:gd name="T44" fmla="*/ 1005049 w 101"/>
                <a:gd name="T45" fmla="*/ 431510 h 124"/>
                <a:gd name="T46" fmla="*/ 1005049 w 101"/>
                <a:gd name="T47" fmla="*/ 1234318 h 124"/>
                <a:gd name="T48" fmla="*/ 1005049 w 101"/>
                <a:gd name="T49" fmla="*/ 1244353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0" name="Freeform 10"/>
            <p:cNvSpPr>
              <a:spLocks/>
            </p:cNvSpPr>
            <p:nvPr userDrawn="1"/>
          </p:nvSpPr>
          <p:spPr bwMode="auto">
            <a:xfrm>
              <a:off x="10481720" y="4470256"/>
              <a:ext cx="781704" cy="1595324"/>
            </a:xfrm>
            <a:custGeom>
              <a:avLst/>
              <a:gdLst>
                <a:gd name="T0" fmla="*/ 541180 w 78"/>
                <a:gd name="T1" fmla="*/ 1595324 h 158"/>
                <a:gd name="T2" fmla="*/ 180393 w 78"/>
                <a:gd name="T3" fmla="*/ 1231832 h 158"/>
                <a:gd name="T4" fmla="*/ 180393 w 78"/>
                <a:gd name="T5" fmla="*/ 565431 h 158"/>
                <a:gd name="T6" fmla="*/ 20044 w 78"/>
                <a:gd name="T7" fmla="*/ 565431 h 158"/>
                <a:gd name="T8" fmla="*/ 0 w 78"/>
                <a:gd name="T9" fmla="*/ 565431 h 158"/>
                <a:gd name="T10" fmla="*/ 0 w 78"/>
                <a:gd name="T11" fmla="*/ 555334 h 158"/>
                <a:gd name="T12" fmla="*/ 0 w 78"/>
                <a:gd name="T13" fmla="*/ 363492 h 158"/>
                <a:gd name="T14" fmla="*/ 0 w 78"/>
                <a:gd name="T15" fmla="*/ 343298 h 158"/>
                <a:gd name="T16" fmla="*/ 20044 w 78"/>
                <a:gd name="T17" fmla="*/ 343298 h 158"/>
                <a:gd name="T18" fmla="*/ 190415 w 78"/>
                <a:gd name="T19" fmla="*/ 343298 h 158"/>
                <a:gd name="T20" fmla="*/ 240524 w 78"/>
                <a:gd name="T21" fmla="*/ 10097 h 158"/>
                <a:gd name="T22" fmla="*/ 240524 w 78"/>
                <a:gd name="T23" fmla="*/ 0 h 158"/>
                <a:gd name="T24" fmla="*/ 250546 w 78"/>
                <a:gd name="T25" fmla="*/ 0 h 158"/>
                <a:gd name="T26" fmla="*/ 471027 w 78"/>
                <a:gd name="T27" fmla="*/ 0 h 158"/>
                <a:gd name="T28" fmla="*/ 491070 w 78"/>
                <a:gd name="T29" fmla="*/ 0 h 158"/>
                <a:gd name="T30" fmla="*/ 491070 w 78"/>
                <a:gd name="T31" fmla="*/ 10097 h 158"/>
                <a:gd name="T32" fmla="*/ 491070 w 78"/>
                <a:gd name="T33" fmla="*/ 343298 h 158"/>
                <a:gd name="T34" fmla="*/ 731595 w 78"/>
                <a:gd name="T35" fmla="*/ 343298 h 158"/>
                <a:gd name="T36" fmla="*/ 741617 w 78"/>
                <a:gd name="T37" fmla="*/ 343298 h 158"/>
                <a:gd name="T38" fmla="*/ 741617 w 78"/>
                <a:gd name="T39" fmla="*/ 363492 h 158"/>
                <a:gd name="T40" fmla="*/ 741617 w 78"/>
                <a:gd name="T41" fmla="*/ 555334 h 158"/>
                <a:gd name="T42" fmla="*/ 741617 w 78"/>
                <a:gd name="T43" fmla="*/ 565431 h 158"/>
                <a:gd name="T44" fmla="*/ 731595 w 78"/>
                <a:gd name="T45" fmla="*/ 565431 h 158"/>
                <a:gd name="T46" fmla="*/ 491070 w 78"/>
                <a:gd name="T47" fmla="*/ 565431 h 158"/>
                <a:gd name="T48" fmla="*/ 491070 w 78"/>
                <a:gd name="T49" fmla="*/ 1211638 h 158"/>
                <a:gd name="T50" fmla="*/ 611333 w 78"/>
                <a:gd name="T51" fmla="*/ 1352996 h 158"/>
                <a:gd name="T52" fmla="*/ 731595 w 78"/>
                <a:gd name="T53" fmla="*/ 1332802 h 158"/>
                <a:gd name="T54" fmla="*/ 741617 w 78"/>
                <a:gd name="T55" fmla="*/ 1332802 h 158"/>
                <a:gd name="T56" fmla="*/ 751638 w 78"/>
                <a:gd name="T57" fmla="*/ 1342899 h 158"/>
                <a:gd name="T58" fmla="*/ 781704 w 78"/>
                <a:gd name="T59" fmla="*/ 1544839 h 158"/>
                <a:gd name="T60" fmla="*/ 781704 w 78"/>
                <a:gd name="T61" fmla="*/ 1554936 h 158"/>
                <a:gd name="T62" fmla="*/ 771682 w 78"/>
                <a:gd name="T63" fmla="*/ 1554936 h 158"/>
                <a:gd name="T64" fmla="*/ 541180 w 78"/>
                <a:gd name="T65" fmla="*/ 1595324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1" name="Freeform 11"/>
            <p:cNvSpPr>
              <a:spLocks noEditPoints="1"/>
            </p:cNvSpPr>
            <p:nvPr userDrawn="1"/>
          </p:nvSpPr>
          <p:spPr bwMode="auto">
            <a:xfrm>
              <a:off x="11311288" y="4805279"/>
              <a:ext cx="1052914" cy="1260311"/>
            </a:xfrm>
            <a:custGeom>
              <a:avLst/>
              <a:gdLst>
                <a:gd name="T0" fmla="*/ 551526 w 105"/>
                <a:gd name="T1" fmla="*/ 1260311 h 126"/>
                <a:gd name="T2" fmla="*/ 0 w 105"/>
                <a:gd name="T3" fmla="*/ 640158 h 126"/>
                <a:gd name="T4" fmla="*/ 531471 w 105"/>
                <a:gd name="T5" fmla="*/ 0 h 126"/>
                <a:gd name="T6" fmla="*/ 1052914 w 105"/>
                <a:gd name="T7" fmla="*/ 640158 h 126"/>
                <a:gd name="T8" fmla="*/ 1052914 w 105"/>
                <a:gd name="T9" fmla="*/ 710175 h 126"/>
                <a:gd name="T10" fmla="*/ 1052914 w 105"/>
                <a:gd name="T11" fmla="*/ 730180 h 126"/>
                <a:gd name="T12" fmla="*/ 1042886 w 105"/>
                <a:gd name="T13" fmla="*/ 730180 h 126"/>
                <a:gd name="T14" fmla="*/ 320888 w 105"/>
                <a:gd name="T15" fmla="*/ 730180 h 126"/>
                <a:gd name="T16" fmla="*/ 581610 w 105"/>
                <a:gd name="T17" fmla="*/ 1010249 h 126"/>
                <a:gd name="T18" fmla="*/ 892470 w 105"/>
                <a:gd name="T19" fmla="*/ 910225 h 126"/>
                <a:gd name="T20" fmla="*/ 902498 w 105"/>
                <a:gd name="T21" fmla="*/ 900222 h 126"/>
                <a:gd name="T22" fmla="*/ 902498 w 105"/>
                <a:gd name="T23" fmla="*/ 910225 h 126"/>
                <a:gd name="T24" fmla="*/ 1022831 w 105"/>
                <a:gd name="T25" fmla="*/ 1080267 h 126"/>
                <a:gd name="T26" fmla="*/ 1022831 w 105"/>
                <a:gd name="T27" fmla="*/ 1090269 h 126"/>
                <a:gd name="T28" fmla="*/ 1012803 w 105"/>
                <a:gd name="T29" fmla="*/ 1100272 h 126"/>
                <a:gd name="T30" fmla="*/ 551526 w 105"/>
                <a:gd name="T31" fmla="*/ 1260311 h 126"/>
                <a:gd name="T32" fmla="*/ 320888 w 105"/>
                <a:gd name="T33" fmla="*/ 530131 h 126"/>
                <a:gd name="T34" fmla="*/ 742054 w 105"/>
                <a:gd name="T35" fmla="*/ 530131 h 126"/>
                <a:gd name="T36" fmla="*/ 531471 w 105"/>
                <a:gd name="T37" fmla="*/ 230057 h 126"/>
                <a:gd name="T38" fmla="*/ 320888 w 105"/>
                <a:gd name="T39" fmla="*/ 530131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2" name="Freeform 12"/>
            <p:cNvSpPr>
              <a:spLocks/>
            </p:cNvSpPr>
            <p:nvPr userDrawn="1"/>
          </p:nvSpPr>
          <p:spPr bwMode="auto">
            <a:xfrm>
              <a:off x="12491828" y="4805279"/>
              <a:ext cx="973143" cy="1260311"/>
            </a:xfrm>
            <a:custGeom>
              <a:avLst/>
              <a:gdLst>
                <a:gd name="T0" fmla="*/ 551782 w 97"/>
                <a:gd name="T1" fmla="*/ 1260311 h 126"/>
                <a:gd name="T2" fmla="*/ 0 w 97"/>
                <a:gd name="T3" fmla="*/ 640158 h 126"/>
                <a:gd name="T4" fmla="*/ 551782 w 97"/>
                <a:gd name="T5" fmla="*/ 0 h 126"/>
                <a:gd name="T6" fmla="*/ 943046 w 97"/>
                <a:gd name="T7" fmla="*/ 130032 h 126"/>
                <a:gd name="T8" fmla="*/ 953078 w 97"/>
                <a:gd name="T9" fmla="*/ 140035 h 126"/>
                <a:gd name="T10" fmla="*/ 943046 w 97"/>
                <a:gd name="T11" fmla="*/ 150037 h 126"/>
                <a:gd name="T12" fmla="*/ 812625 w 97"/>
                <a:gd name="T13" fmla="*/ 330081 h 126"/>
                <a:gd name="T14" fmla="*/ 812625 w 97"/>
                <a:gd name="T15" fmla="*/ 340084 h 126"/>
                <a:gd name="T16" fmla="*/ 802592 w 97"/>
                <a:gd name="T17" fmla="*/ 340084 h 126"/>
                <a:gd name="T18" fmla="*/ 551782 w 97"/>
                <a:gd name="T19" fmla="*/ 250062 h 126"/>
                <a:gd name="T20" fmla="*/ 311004 w 97"/>
                <a:gd name="T21" fmla="*/ 640158 h 126"/>
                <a:gd name="T22" fmla="*/ 561815 w 97"/>
                <a:gd name="T23" fmla="*/ 1010249 h 126"/>
                <a:gd name="T24" fmla="*/ 812625 w 97"/>
                <a:gd name="T25" fmla="*/ 910225 h 126"/>
                <a:gd name="T26" fmla="*/ 822657 w 97"/>
                <a:gd name="T27" fmla="*/ 900222 h 126"/>
                <a:gd name="T28" fmla="*/ 832689 w 97"/>
                <a:gd name="T29" fmla="*/ 910225 h 126"/>
                <a:gd name="T30" fmla="*/ 963111 w 97"/>
                <a:gd name="T31" fmla="*/ 1080267 h 126"/>
                <a:gd name="T32" fmla="*/ 973143 w 97"/>
                <a:gd name="T33" fmla="*/ 1090269 h 126"/>
                <a:gd name="T34" fmla="*/ 963111 w 97"/>
                <a:gd name="T35" fmla="*/ 1100272 h 126"/>
                <a:gd name="T36" fmla="*/ 551782 w 97"/>
                <a:gd name="T37" fmla="*/ 1260311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3" name="Freeform 13"/>
            <p:cNvSpPr>
              <a:spLocks noEditPoints="1"/>
            </p:cNvSpPr>
            <p:nvPr userDrawn="1"/>
          </p:nvSpPr>
          <p:spPr bwMode="auto">
            <a:xfrm>
              <a:off x="590710" y="3656645"/>
              <a:ext cx="3063022" cy="3078981"/>
            </a:xfrm>
            <a:custGeom>
              <a:avLst/>
              <a:gdLst>
                <a:gd name="T0" fmla="*/ 1536532 w 305"/>
                <a:gd name="T1" fmla="*/ 3078981 h 305"/>
                <a:gd name="T2" fmla="*/ 0 w 305"/>
                <a:gd name="T3" fmla="*/ 1544538 h 305"/>
                <a:gd name="T4" fmla="*/ 1536532 w 305"/>
                <a:gd name="T5" fmla="*/ 0 h 305"/>
                <a:gd name="T6" fmla="*/ 3063022 w 305"/>
                <a:gd name="T7" fmla="*/ 1544538 h 305"/>
                <a:gd name="T8" fmla="*/ 1536532 w 305"/>
                <a:gd name="T9" fmla="*/ 3078981 h 305"/>
                <a:gd name="T10" fmla="*/ 1536532 w 305"/>
                <a:gd name="T11" fmla="*/ 494656 h 305"/>
                <a:gd name="T12" fmla="*/ 793373 w 305"/>
                <a:gd name="T13" fmla="*/ 797507 h 305"/>
                <a:gd name="T14" fmla="*/ 492092 w 305"/>
                <a:gd name="T15" fmla="*/ 1544538 h 305"/>
                <a:gd name="T16" fmla="*/ 793373 w 305"/>
                <a:gd name="T17" fmla="*/ 2281474 h 305"/>
                <a:gd name="T18" fmla="*/ 1536532 w 305"/>
                <a:gd name="T19" fmla="*/ 2594420 h 305"/>
                <a:gd name="T20" fmla="*/ 2269649 w 305"/>
                <a:gd name="T21" fmla="*/ 2281474 h 305"/>
                <a:gd name="T22" fmla="*/ 2580973 w 305"/>
                <a:gd name="T23" fmla="*/ 1544538 h 305"/>
                <a:gd name="T24" fmla="*/ 2269649 w 305"/>
                <a:gd name="T25" fmla="*/ 797507 h 305"/>
                <a:gd name="T26" fmla="*/ 1536532 w 305"/>
                <a:gd name="T27" fmla="*/ 494656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4" name="Freeform 14"/>
            <p:cNvSpPr>
              <a:spLocks noEditPoints="1"/>
            </p:cNvSpPr>
            <p:nvPr userDrawn="1"/>
          </p:nvSpPr>
          <p:spPr bwMode="auto">
            <a:xfrm>
              <a:off x="13640462" y="5842234"/>
              <a:ext cx="350971" cy="191439"/>
            </a:xfrm>
            <a:custGeom>
              <a:avLst/>
              <a:gdLst>
                <a:gd name="T0" fmla="*/ 47860 w 22"/>
                <a:gd name="T1" fmla="*/ 31907 h 12"/>
                <a:gd name="T2" fmla="*/ 0 w 22"/>
                <a:gd name="T3" fmla="*/ 31907 h 12"/>
                <a:gd name="T4" fmla="*/ 0 w 22"/>
                <a:gd name="T5" fmla="*/ 0 h 12"/>
                <a:gd name="T6" fmla="*/ 127626 w 22"/>
                <a:gd name="T7" fmla="*/ 0 h 12"/>
                <a:gd name="T8" fmla="*/ 127626 w 22"/>
                <a:gd name="T9" fmla="*/ 31907 h 12"/>
                <a:gd name="T10" fmla="*/ 95719 w 22"/>
                <a:gd name="T11" fmla="*/ 31907 h 12"/>
                <a:gd name="T12" fmla="*/ 95719 w 22"/>
                <a:gd name="T13" fmla="*/ 191439 h 12"/>
                <a:gd name="T14" fmla="*/ 47860 w 22"/>
                <a:gd name="T15" fmla="*/ 191439 h 12"/>
                <a:gd name="T16" fmla="*/ 47860 w 22"/>
                <a:gd name="T17" fmla="*/ 31907 h 12"/>
                <a:gd name="T18" fmla="*/ 175486 w 22"/>
                <a:gd name="T19" fmla="*/ 0 h 12"/>
                <a:gd name="T20" fmla="*/ 223345 w 22"/>
                <a:gd name="T21" fmla="*/ 0 h 12"/>
                <a:gd name="T22" fmla="*/ 255252 w 22"/>
                <a:gd name="T23" fmla="*/ 143579 h 12"/>
                <a:gd name="T24" fmla="*/ 303111 w 22"/>
                <a:gd name="T25" fmla="*/ 0 h 12"/>
                <a:gd name="T26" fmla="*/ 350971 w 22"/>
                <a:gd name="T27" fmla="*/ 0 h 12"/>
                <a:gd name="T28" fmla="*/ 350971 w 22"/>
                <a:gd name="T29" fmla="*/ 191439 h 12"/>
                <a:gd name="T30" fmla="*/ 319065 w 22"/>
                <a:gd name="T31" fmla="*/ 191439 h 12"/>
                <a:gd name="T32" fmla="*/ 319065 w 22"/>
                <a:gd name="T33" fmla="*/ 47860 h 12"/>
                <a:gd name="T34" fmla="*/ 287158 w 22"/>
                <a:gd name="T35" fmla="*/ 191439 h 12"/>
                <a:gd name="T36" fmla="*/ 239298 w 22"/>
                <a:gd name="T37" fmla="*/ 191439 h 12"/>
                <a:gd name="T38" fmla="*/ 207392 w 22"/>
                <a:gd name="T39" fmla="*/ 47860 h 12"/>
                <a:gd name="T40" fmla="*/ 207392 w 22"/>
                <a:gd name="T41" fmla="*/ 191439 h 12"/>
                <a:gd name="T42" fmla="*/ 175486 w 22"/>
                <a:gd name="T43" fmla="*/ 191439 h 12"/>
                <a:gd name="T44" fmla="*/ 175486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35"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6"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7"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8"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9"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0"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1"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2"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3"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4"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45" name="Freeform 25"/>
            <p:cNvSpPr>
              <a:spLocks/>
            </p:cNvSpPr>
            <p:nvPr userDrawn="1"/>
          </p:nvSpPr>
          <p:spPr bwMode="auto">
            <a:xfrm>
              <a:off x="1372424" y="3895939"/>
              <a:ext cx="2073921" cy="1978202"/>
            </a:xfrm>
            <a:custGeom>
              <a:avLst/>
              <a:gdLst>
                <a:gd name="T0" fmla="*/ 1963178 w 206"/>
                <a:gd name="T1" fmla="*/ 0 h 197"/>
                <a:gd name="T2" fmla="*/ 1963178 w 206"/>
                <a:gd name="T3" fmla="*/ 110458 h 197"/>
                <a:gd name="T4" fmla="*/ 1852434 w 206"/>
                <a:gd name="T5" fmla="*/ 110458 h 197"/>
                <a:gd name="T6" fmla="*/ 1852434 w 206"/>
                <a:gd name="T7" fmla="*/ 0 h 197"/>
                <a:gd name="T8" fmla="*/ 1671218 w 206"/>
                <a:gd name="T9" fmla="*/ 0 h 197"/>
                <a:gd name="T10" fmla="*/ 1671218 w 206"/>
                <a:gd name="T11" fmla="*/ 80333 h 197"/>
                <a:gd name="T12" fmla="*/ 1570542 w 206"/>
                <a:gd name="T13" fmla="*/ 80333 h 197"/>
                <a:gd name="T14" fmla="*/ 1570542 w 206"/>
                <a:gd name="T15" fmla="*/ 180749 h 197"/>
                <a:gd name="T16" fmla="*/ 1681285 w 206"/>
                <a:gd name="T17" fmla="*/ 180749 h 197"/>
                <a:gd name="T18" fmla="*/ 1681285 w 206"/>
                <a:gd name="T19" fmla="*/ 291207 h 197"/>
                <a:gd name="T20" fmla="*/ 1570542 w 206"/>
                <a:gd name="T21" fmla="*/ 291207 h 197"/>
                <a:gd name="T22" fmla="*/ 1570542 w 206"/>
                <a:gd name="T23" fmla="*/ 180749 h 197"/>
                <a:gd name="T24" fmla="*/ 1449731 w 206"/>
                <a:gd name="T25" fmla="*/ 180749 h 197"/>
                <a:gd name="T26" fmla="*/ 1449731 w 206"/>
                <a:gd name="T27" fmla="*/ 351457 h 197"/>
                <a:gd name="T28" fmla="*/ 1338988 w 206"/>
                <a:gd name="T29" fmla="*/ 351457 h 197"/>
                <a:gd name="T30" fmla="*/ 1338988 w 206"/>
                <a:gd name="T31" fmla="*/ 461915 h 197"/>
                <a:gd name="T32" fmla="*/ 1258447 w 206"/>
                <a:gd name="T33" fmla="*/ 461915 h 197"/>
                <a:gd name="T34" fmla="*/ 1258447 w 206"/>
                <a:gd name="T35" fmla="*/ 572373 h 197"/>
                <a:gd name="T36" fmla="*/ 1177907 w 206"/>
                <a:gd name="T37" fmla="*/ 572373 h 197"/>
                <a:gd name="T38" fmla="*/ 785271 w 206"/>
                <a:gd name="T39" fmla="*/ 1305412 h 197"/>
                <a:gd name="T40" fmla="*/ 191284 w 206"/>
                <a:gd name="T41" fmla="*/ 773206 h 197"/>
                <a:gd name="T42" fmla="*/ 140946 w 206"/>
                <a:gd name="T43" fmla="*/ 984080 h 197"/>
                <a:gd name="T44" fmla="*/ 654393 w 206"/>
                <a:gd name="T45" fmla="*/ 1847661 h 197"/>
                <a:gd name="T46" fmla="*/ 976555 w 206"/>
                <a:gd name="T47" fmla="*/ 1857702 h 197"/>
                <a:gd name="T48" fmla="*/ 1389326 w 206"/>
                <a:gd name="T49" fmla="*/ 1064413 h 197"/>
                <a:gd name="T50" fmla="*/ 1389326 w 206"/>
                <a:gd name="T51" fmla="*/ 943914 h 197"/>
                <a:gd name="T52" fmla="*/ 1469866 w 206"/>
                <a:gd name="T53" fmla="*/ 943914 h 197"/>
                <a:gd name="T54" fmla="*/ 1469866 w 206"/>
                <a:gd name="T55" fmla="*/ 833456 h 197"/>
                <a:gd name="T56" fmla="*/ 1570542 w 206"/>
                <a:gd name="T57" fmla="*/ 833456 h 197"/>
                <a:gd name="T58" fmla="*/ 1570542 w 206"/>
                <a:gd name="T59" fmla="*/ 702914 h 197"/>
                <a:gd name="T60" fmla="*/ 1681285 w 206"/>
                <a:gd name="T61" fmla="*/ 702914 h 197"/>
                <a:gd name="T62" fmla="*/ 1681285 w 206"/>
                <a:gd name="T63" fmla="*/ 572373 h 197"/>
                <a:gd name="T64" fmla="*/ 1570542 w 206"/>
                <a:gd name="T65" fmla="*/ 572373 h 197"/>
                <a:gd name="T66" fmla="*/ 1570542 w 206"/>
                <a:gd name="T67" fmla="*/ 461915 h 197"/>
                <a:gd name="T68" fmla="*/ 1681285 w 206"/>
                <a:gd name="T69" fmla="*/ 461915 h 197"/>
                <a:gd name="T70" fmla="*/ 1681285 w 206"/>
                <a:gd name="T71" fmla="*/ 572373 h 197"/>
                <a:gd name="T72" fmla="*/ 1792029 w 206"/>
                <a:gd name="T73" fmla="*/ 572373 h 197"/>
                <a:gd name="T74" fmla="*/ 1792029 w 206"/>
                <a:gd name="T75" fmla="*/ 461915 h 197"/>
                <a:gd name="T76" fmla="*/ 1882637 w 206"/>
                <a:gd name="T77" fmla="*/ 461915 h 197"/>
                <a:gd name="T78" fmla="*/ 1882637 w 206"/>
                <a:gd name="T79" fmla="*/ 331374 h 197"/>
                <a:gd name="T80" fmla="*/ 1983313 w 206"/>
                <a:gd name="T81" fmla="*/ 331374 h 197"/>
                <a:gd name="T82" fmla="*/ 1983313 w 206"/>
                <a:gd name="T83" fmla="*/ 230958 h 197"/>
                <a:gd name="T84" fmla="*/ 2073921 w 206"/>
                <a:gd name="T85" fmla="*/ 230958 h 197"/>
                <a:gd name="T86" fmla="*/ 2073921 w 206"/>
                <a:gd name="T87" fmla="*/ 0 h 197"/>
                <a:gd name="T88" fmla="*/ 1963178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grpSp>
      <p:sp>
        <p:nvSpPr>
          <p:cNvPr id="2" name="Title 1"/>
          <p:cNvSpPr>
            <a:spLocks noGrp="1"/>
          </p:cNvSpPr>
          <p:nvPr>
            <p:ph type="ctrTitle"/>
          </p:nvPr>
        </p:nvSpPr>
        <p:spPr bwMode="gray">
          <a:xfrm>
            <a:off x="495300" y="1981206"/>
            <a:ext cx="7848600" cy="2018725"/>
          </a:xfrm>
        </p:spPr>
        <p:txBody>
          <a:bodyPr>
            <a:noAutofit/>
          </a:bodyPr>
          <a:lstStyle>
            <a:lvl1pPr algn="l">
              <a:lnSpc>
                <a:spcPct val="90000"/>
              </a:lnSpc>
              <a:defRPr sz="5998" b="1" i="0" cap="none" baseline="0">
                <a:solidFill>
                  <a:schemeClr val="accent2"/>
                </a:solidFill>
                <a:latin typeface="+mn-lt"/>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21011845"/>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YMC17 - Yellow Section Title">
    <p:spTree>
      <p:nvGrpSpPr>
        <p:cNvPr id="1" name=""/>
        <p:cNvGrpSpPr/>
        <p:nvPr/>
      </p:nvGrpSpPr>
      <p:grpSpPr>
        <a:xfrm>
          <a:off x="0" y="0"/>
          <a:ext cx="0" cy="0"/>
          <a:chOff x="0" y="0"/>
          <a:chExt cx="0" cy="0"/>
        </a:xfrm>
      </p:grpSpPr>
      <p:grpSp>
        <p:nvGrpSpPr>
          <p:cNvPr id="3" name="Group 72"/>
          <p:cNvGrpSpPr>
            <a:grpSpLocks/>
          </p:cNvGrpSpPr>
          <p:nvPr userDrawn="1"/>
        </p:nvGrpSpPr>
        <p:grpSpPr bwMode="auto">
          <a:xfrm>
            <a:off x="503238" y="5756275"/>
            <a:ext cx="2157412" cy="573088"/>
            <a:chOff x="590710" y="3178038"/>
            <a:chExt cx="13400723" cy="3557588"/>
          </a:xfrm>
        </p:grpSpPr>
        <p:sp>
          <p:nvSpPr>
            <p:cNvPr id="4"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9"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0"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1"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2"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3"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4"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6" name="Group 103"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27" name="Straight Connector 2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0" name="Group 107" hidden="1"/>
            <p:cNvGrpSpPr>
              <a:grpSpLocks/>
            </p:cNvGrpSpPr>
            <p:nvPr userDrawn="1"/>
          </p:nvGrpSpPr>
          <p:grpSpPr bwMode="auto">
            <a:xfrm>
              <a:off x="11640116" y="-714736"/>
              <a:ext cx="551884" cy="8287473"/>
              <a:chOff x="11640116" y="-714736"/>
              <a:chExt cx="551884" cy="8287473"/>
            </a:xfrm>
          </p:grpSpPr>
          <p:cxnSp>
            <p:nvCxnSpPr>
              <p:cNvPr id="44" name="Straight Connector 43"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08" hidden="1"/>
            <p:cNvGrpSpPr>
              <a:grpSpLocks/>
            </p:cNvGrpSpPr>
            <p:nvPr userDrawn="1"/>
          </p:nvGrpSpPr>
          <p:grpSpPr bwMode="auto">
            <a:xfrm>
              <a:off x="-282027" y="-714736"/>
              <a:ext cx="12740305" cy="8287473"/>
              <a:chOff x="-282026" y="-714736"/>
              <a:chExt cx="12740305" cy="8287473"/>
            </a:xfrm>
          </p:grpSpPr>
          <p:grpSp>
            <p:nvGrpSpPr>
              <p:cNvPr id="32" name="Group 109" hidden="1"/>
              <p:cNvGrpSpPr>
                <a:grpSpLocks/>
              </p:cNvGrpSpPr>
              <p:nvPr userDrawn="1"/>
            </p:nvGrpSpPr>
            <p:grpSpPr bwMode="auto">
              <a:xfrm>
                <a:off x="-282026" y="0"/>
                <a:ext cx="12740305" cy="246887"/>
                <a:chOff x="-282026" y="0"/>
                <a:chExt cx="12740305" cy="246887"/>
              </a:xfrm>
            </p:grpSpPr>
            <p:cxnSp>
              <p:nvCxnSpPr>
                <p:cNvPr id="42" name="Straight Connector 41"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10" hidden="1"/>
              <p:cNvGrpSpPr>
                <a:grpSpLocks/>
              </p:cNvGrpSpPr>
              <p:nvPr userDrawn="1"/>
            </p:nvGrpSpPr>
            <p:grpSpPr bwMode="auto">
              <a:xfrm>
                <a:off x="-282026" y="1280053"/>
                <a:ext cx="12740305" cy="442593"/>
                <a:chOff x="-282026" y="1280053"/>
                <a:chExt cx="12740305" cy="442593"/>
              </a:xfrm>
            </p:grpSpPr>
            <p:cxnSp>
              <p:nvCxnSpPr>
                <p:cNvPr id="40" name="Straight Connector 39"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11" hidden="1"/>
              <p:cNvGrpSpPr>
                <a:grpSpLocks/>
              </p:cNvGrpSpPr>
              <p:nvPr userDrawn="1"/>
            </p:nvGrpSpPr>
            <p:grpSpPr bwMode="auto">
              <a:xfrm>
                <a:off x="0" y="-714736"/>
                <a:ext cx="551884" cy="8287473"/>
                <a:chOff x="11640116" y="-714736"/>
                <a:chExt cx="551884" cy="8287473"/>
              </a:xfrm>
            </p:grpSpPr>
            <p:cxnSp>
              <p:nvCxnSpPr>
                <p:cNvPr id="38" name="Straight Connector 37"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112" hidden="1"/>
              <p:cNvGrpSpPr>
                <a:grpSpLocks/>
              </p:cNvGrpSpPr>
              <p:nvPr userDrawn="1"/>
            </p:nvGrpSpPr>
            <p:grpSpPr bwMode="auto">
              <a:xfrm>
                <a:off x="-282026" y="6584314"/>
                <a:ext cx="12740305" cy="273686"/>
                <a:chOff x="-282026" y="0"/>
                <a:chExt cx="12740305" cy="273686"/>
              </a:xfrm>
            </p:grpSpPr>
            <p:cxnSp>
              <p:nvCxnSpPr>
                <p:cNvPr id="36" name="Straight Connector 35"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ctrTitle" hasCustomPrompt="1"/>
          </p:nvPr>
        </p:nvSpPr>
        <p:spPr bwMode="gray">
          <a:xfrm>
            <a:off x="495300" y="1981204"/>
            <a:ext cx="7848600" cy="2018725"/>
          </a:xfrm>
        </p:spPr>
        <p:txBody>
          <a:bodyPr>
            <a:noAutofit/>
          </a:bodyPr>
          <a:lstStyle>
            <a:lvl1pPr algn="l">
              <a:lnSpc>
                <a:spcPct val="90000"/>
              </a:lnSpc>
              <a:defRPr sz="6000" b="1" i="0" cap="none" baseline="0">
                <a:solidFill>
                  <a:schemeClr val="accent1"/>
                </a:solidFill>
                <a:latin typeface="+mn-lt"/>
                <a:cs typeface="Arial" panose="020B0604020202020204" pitchFamily="34" charset="0"/>
              </a:defRPr>
            </a:lvl1pPr>
          </a:lstStyle>
          <a:p>
            <a:r>
              <a:rPr lang="en-US" dirty="0"/>
              <a:t>Click to edit section divider title</a:t>
            </a:r>
          </a:p>
        </p:txBody>
      </p:sp>
      <p:pic>
        <p:nvPicPr>
          <p:cNvPr id="46" name="Picture 45" descr="GettyImages-170094745_super_sm.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534399" y="0"/>
            <a:ext cx="3657601" cy="6858000"/>
          </a:xfrm>
          <a:prstGeom prst="rect">
            <a:avLst/>
          </a:prstGeom>
        </p:spPr>
      </p:pic>
    </p:spTree>
    <p:extLst>
      <p:ext uri="{BB962C8B-B14F-4D97-AF65-F5344CB8AC3E}">
        <p14:creationId xmlns:p14="http://schemas.microsoft.com/office/powerpoint/2010/main" val="35547940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YMC17 - Title, Subtitle, Content">
    <p:spTree>
      <p:nvGrpSpPr>
        <p:cNvPr id="1" name=""/>
        <p:cNvGrpSpPr/>
        <p:nvPr/>
      </p:nvGrpSpPr>
      <p:grpSpPr>
        <a:xfrm>
          <a:off x="0" y="0"/>
          <a:ext cx="0" cy="0"/>
          <a:chOff x="0" y="0"/>
          <a:chExt cx="0" cy="0"/>
        </a:xfrm>
      </p:grpSpPr>
      <p:grpSp>
        <p:nvGrpSpPr>
          <p:cNvPr id="5"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7" name="Straight Connector 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0" name="Group 84" hidden="1"/>
            <p:cNvGrpSpPr>
              <a:grpSpLocks/>
            </p:cNvGrpSpPr>
            <p:nvPr userDrawn="1"/>
          </p:nvGrpSpPr>
          <p:grpSpPr bwMode="auto">
            <a:xfrm>
              <a:off x="11640116" y="-714736"/>
              <a:ext cx="551884" cy="8287473"/>
              <a:chOff x="11640116" y="-714736"/>
              <a:chExt cx="551884" cy="8287473"/>
            </a:xfrm>
          </p:grpSpPr>
          <p:cxnSp>
            <p:nvCxnSpPr>
              <p:cNvPr id="24" name="Straight Connector 23"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5" hidden="1"/>
            <p:cNvGrpSpPr>
              <a:grpSpLocks/>
            </p:cNvGrpSpPr>
            <p:nvPr userDrawn="1"/>
          </p:nvGrpSpPr>
          <p:grpSpPr bwMode="auto">
            <a:xfrm>
              <a:off x="-282027" y="-714736"/>
              <a:ext cx="12740305" cy="8287473"/>
              <a:chOff x="-282026" y="-714736"/>
              <a:chExt cx="12740305" cy="8287473"/>
            </a:xfrm>
          </p:grpSpPr>
          <p:grpSp>
            <p:nvGrpSpPr>
              <p:cNvPr id="12" name="Group 86" hidden="1"/>
              <p:cNvGrpSpPr>
                <a:grpSpLocks/>
              </p:cNvGrpSpPr>
              <p:nvPr userDrawn="1"/>
            </p:nvGrpSpPr>
            <p:grpSpPr bwMode="auto">
              <a:xfrm>
                <a:off x="-282026" y="0"/>
                <a:ext cx="12740305" cy="246887"/>
                <a:chOff x="-282026" y="0"/>
                <a:chExt cx="12740305" cy="246887"/>
              </a:xfrm>
            </p:grpSpPr>
            <p:cxnSp>
              <p:nvCxnSpPr>
                <p:cNvPr id="22" name="Straight Connector 21"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7" hidden="1"/>
              <p:cNvGrpSpPr>
                <a:grpSpLocks/>
              </p:cNvGrpSpPr>
              <p:nvPr userDrawn="1"/>
            </p:nvGrpSpPr>
            <p:grpSpPr bwMode="auto">
              <a:xfrm>
                <a:off x="-282026" y="1280053"/>
                <a:ext cx="12740305" cy="442593"/>
                <a:chOff x="-282026" y="1280053"/>
                <a:chExt cx="12740305" cy="442593"/>
              </a:xfrm>
            </p:grpSpPr>
            <p:cxnSp>
              <p:nvCxnSpPr>
                <p:cNvPr id="20" name="Straight Connector 19"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8" hidden="1"/>
              <p:cNvGrpSpPr>
                <a:grpSpLocks/>
              </p:cNvGrpSpPr>
              <p:nvPr userDrawn="1"/>
            </p:nvGrpSpPr>
            <p:grpSpPr bwMode="auto">
              <a:xfrm>
                <a:off x="0" y="-714736"/>
                <a:ext cx="551884" cy="8287473"/>
                <a:chOff x="11640116" y="-714736"/>
                <a:chExt cx="551884" cy="8287473"/>
              </a:xfrm>
            </p:grpSpPr>
            <p:cxnSp>
              <p:nvCxnSpPr>
                <p:cNvPr id="18" name="Straight Connector 17"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9" hidden="1"/>
              <p:cNvGrpSpPr>
                <a:grpSpLocks/>
              </p:cNvGrpSpPr>
              <p:nvPr userDrawn="1"/>
            </p:nvGrpSpPr>
            <p:grpSpPr bwMode="auto">
              <a:xfrm>
                <a:off x="-282026" y="6584314"/>
                <a:ext cx="12740305" cy="273686"/>
                <a:chOff x="-282026" y="0"/>
                <a:chExt cx="12740305" cy="273686"/>
              </a:xfrm>
            </p:grpSpPr>
            <p:cxnSp>
              <p:nvCxnSpPr>
                <p:cNvPr id="16" name="Straight Connector 15"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48" name="Subtitle 2"/>
          <p:cNvSpPr>
            <a:spLocks noGrp="1"/>
          </p:cNvSpPr>
          <p:nvPr>
            <p:ph type="subTitle" idx="1"/>
          </p:nvPr>
        </p:nvSpPr>
        <p:spPr>
          <a:xfrm>
            <a:off x="495303" y="952500"/>
            <a:ext cx="9686133" cy="457200"/>
          </a:xfrm>
          <a:prstGeom prst="rect">
            <a:avLst/>
          </a:prstGeom>
        </p:spPr>
        <p:txBody>
          <a:bodyPr anchor="t"/>
          <a:lstStyle>
            <a:lvl1pPr marL="0" indent="0" algn="l" defTabSz="914126" rtl="0" eaLnBrk="1" latinLnBrk="0" hangingPunct="1">
              <a:lnSpc>
                <a:spcPct val="90000"/>
              </a:lnSpc>
              <a:spcBef>
                <a:spcPts val="0"/>
              </a:spcBef>
              <a:buFont typeface="Arial" panose="020B0604020202020204" pitchFamily="34" charset="0"/>
              <a:buNone/>
              <a:defRPr lang="en-US" sz="2799" b="1" i="0" kern="1200" dirty="0">
                <a:solidFill>
                  <a:schemeClr val="tx1">
                    <a:lumMod val="65000"/>
                    <a:lumOff val="35000"/>
                  </a:schemeClr>
                </a:solidFill>
                <a:latin typeface="+mn-lt"/>
                <a:ea typeface="Arial" charset="0"/>
                <a:cs typeface="Arial"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US" dirty="0"/>
          </a:p>
        </p:txBody>
      </p:sp>
      <p:sp>
        <p:nvSpPr>
          <p:cNvPr id="6" name="Title 5">
            <a:extLst/>
          </p:cNvPr>
          <p:cNvSpPr>
            <a:spLocks noGrp="1"/>
          </p:cNvSpPr>
          <p:nvPr>
            <p:ph type="title"/>
          </p:nvPr>
        </p:nvSpPr>
        <p:spPr/>
        <p:txBody>
          <a:bodyPr/>
          <a:lstStyle>
            <a:lvl1pPr>
              <a:defRPr/>
            </a:lvl1pPr>
          </a:lstStyle>
          <a:p>
            <a:r>
              <a:rPr lang="en-US"/>
              <a:t>Click to edit Master title style</a:t>
            </a:r>
            <a:endParaRPr lang="en-US" dirty="0"/>
          </a:p>
        </p:txBody>
      </p:sp>
      <p:sp>
        <p:nvSpPr>
          <p:cNvPr id="46" name="Content Placeholder 3">
            <a:extLst/>
          </p:cNvPr>
          <p:cNvSpPr>
            <a:spLocks noGrp="1"/>
          </p:cNvSpPr>
          <p:nvPr>
            <p:ph sz="quarter" idx="12"/>
          </p:nvPr>
        </p:nvSpPr>
        <p:spPr>
          <a:xfrm>
            <a:off x="495303" y="1828800"/>
            <a:ext cx="11201400" cy="4229100"/>
          </a:xfrm>
          <a:prstGeom prst="rect">
            <a:avLst/>
          </a:prstGeom>
        </p:spPr>
        <p:txBody>
          <a:bodyPr/>
          <a:lstStyle>
            <a:lvl1pPr>
              <a:defRPr>
                <a:solidFill>
                  <a:schemeClr val="tx1">
                    <a:lumMod val="65000"/>
                    <a:lumOff val="35000"/>
                  </a:schemeClr>
                </a:solidFill>
              </a:defRPr>
            </a:lvl1pPr>
            <a:lvl2pPr marL="741141" indent="-284078">
              <a:buFont typeface="Arial" panose="020B0604020202020204" pitchFamily="34" charset="0"/>
              <a:buChar char="•"/>
              <a:defRPr>
                <a:solidFill>
                  <a:schemeClr val="tx1">
                    <a:lumMod val="65000"/>
                    <a:lumOff val="35000"/>
                  </a:schemeClr>
                </a:solidFill>
              </a:defRPr>
            </a:lvl2pPr>
            <a:lvl3pPr marL="1206138" indent="-292012">
              <a:buFont typeface="Arial" panose="020B0604020202020204" pitchFamily="34" charset="0"/>
              <a:buChar char="•"/>
              <a:defRPr>
                <a:solidFill>
                  <a:schemeClr val="tx1">
                    <a:lumMod val="65000"/>
                    <a:lumOff val="35000"/>
                  </a:schemeClr>
                </a:solidFill>
              </a:defRPr>
            </a:lvl3pPr>
            <a:lvl4pPr marL="1655266" indent="-284078">
              <a:buFont typeface="Arial" panose="020B0604020202020204" pitchFamily="34" charset="0"/>
              <a:buChar char="•"/>
              <a:defRPr>
                <a:solidFill>
                  <a:schemeClr val="tx1">
                    <a:lumMod val="65000"/>
                    <a:lumOff val="35000"/>
                  </a:schemeClr>
                </a:solidFill>
              </a:defRPr>
            </a:lvl4pPr>
            <a:lvl5pPr marL="2056783" indent="-228531">
              <a:buFont typeface="Arial" panose="020B0604020202020204" pitchFamily="34" charset="0"/>
              <a:buChar char="•"/>
              <a:defRPr>
                <a:solidFill>
                  <a:schemeClr val="tx1">
                    <a:lumMod val="65000"/>
                    <a:lumOff val="35000"/>
                  </a:schemeClr>
                </a:solidFill>
              </a:defRPr>
            </a:lvl5pPr>
            <a:lvl6pPr marL="2513846" indent="-228531">
              <a:buFont typeface="Arial" panose="020B0604020202020204" pitchFamily="34" charset="0"/>
              <a:buChar char="•"/>
              <a:defRPr sz="1300">
                <a:solidFill>
                  <a:schemeClr val="tx1">
                    <a:lumMod val="65000"/>
                    <a:lumOff val="35000"/>
                  </a:schemeClr>
                </a:solidFill>
              </a:defRPr>
            </a:lvl6pPr>
            <a:lvl7pPr marL="2915363" indent="-172986">
              <a:buFont typeface="Arial" panose="020B0604020202020204" pitchFamily="34" charset="0"/>
              <a:buChar char="•"/>
              <a:defRPr sz="1200">
                <a:solidFill>
                  <a:schemeClr val="tx1">
                    <a:lumMod val="65000"/>
                    <a:lumOff val="35000"/>
                  </a:schemeClr>
                </a:solidFill>
              </a:defRPr>
            </a:lvl7pPr>
            <a:lvl8pPr marL="3372426" indent="-172986">
              <a:buFont typeface="Arial" panose="020B0604020202020204" pitchFamily="34" charset="0"/>
              <a:buChar char="•"/>
              <a:defRPr sz="1100">
                <a:solidFill>
                  <a:schemeClr val="tx1">
                    <a:lumMod val="65000"/>
                    <a:lumOff val="35000"/>
                  </a:schemeClr>
                </a:solidFill>
              </a:defRPr>
            </a:lvl8pPr>
            <a:lvl9pPr marL="3829489" indent="-172986">
              <a:buFont typeface="Arial" panose="020B0604020202020204" pitchFamily="34" charset="0"/>
              <a:buChar char="•"/>
              <a:defRPr sz="1000">
                <a:solidFill>
                  <a:schemeClr val="tx1">
                    <a:lumMod val="65000"/>
                    <a:lumOff val="3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Footer Placeholder 4">
            <a:extLst/>
          </p:cNvPr>
          <p:cNvSpPr>
            <a:spLocks noGrp="1"/>
          </p:cNvSpPr>
          <p:nvPr>
            <p:ph type="ftr" sz="quarter" idx="13"/>
          </p:nvPr>
        </p:nvSpPr>
        <p:spPr/>
        <p:txBody>
          <a:bodyPr/>
          <a:lstStyle>
            <a:lvl1pPr>
              <a:lnSpc>
                <a:spcPct val="90000"/>
              </a:lnSpc>
              <a:defRPr/>
            </a:lvl1pPr>
          </a:lstStyle>
          <a:p>
            <a:endParaRPr dirty="0">
              <a:solidFill>
                <a:srgbClr val="000000">
                  <a:lumMod val="65000"/>
                  <a:lumOff val="35000"/>
                </a:srgbClr>
              </a:solidFill>
            </a:endParaRPr>
          </a:p>
        </p:txBody>
      </p:sp>
      <p:sp>
        <p:nvSpPr>
          <p:cNvPr id="27" name="Slide Number Placeholder 7">
            <a:extLst/>
          </p:cNvPr>
          <p:cNvSpPr>
            <a:spLocks noGrp="1"/>
          </p:cNvSpPr>
          <p:nvPr>
            <p:ph type="sldNum" sz="quarter" idx="14"/>
          </p:nvPr>
        </p:nvSpPr>
        <p:spPr/>
        <p:txBody>
          <a:bodyPr/>
          <a:lstStyle>
            <a:lvl1pPr>
              <a:defRPr/>
            </a:lvl1pPr>
          </a:lstStyle>
          <a:p>
            <a:fld id="{766B8B1E-DC04-4D55-9F76-53688E630DA6}" type="slidenum">
              <a:rPr lang="en-US" altLang="en-US"/>
              <a:pPr/>
              <a:t>‹#›</a:t>
            </a:fld>
            <a:endParaRPr lang="en-US" altLang="en-US"/>
          </a:p>
        </p:txBody>
      </p:sp>
    </p:spTree>
    <p:extLst>
      <p:ext uri="{BB962C8B-B14F-4D97-AF65-F5344CB8AC3E}">
        <p14:creationId xmlns:p14="http://schemas.microsoft.com/office/powerpoint/2010/main" val="3369394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YMC17 - Title, Content">
    <p:spTree>
      <p:nvGrpSpPr>
        <p:cNvPr id="1" name=""/>
        <p:cNvGrpSpPr/>
        <p:nvPr/>
      </p:nvGrpSpPr>
      <p:grpSpPr>
        <a:xfrm>
          <a:off x="0" y="0"/>
          <a:ext cx="0" cy="0"/>
          <a:chOff x="0" y="0"/>
          <a:chExt cx="0" cy="0"/>
        </a:xfrm>
      </p:grpSpPr>
      <p:grpSp>
        <p:nvGrpSpPr>
          <p:cNvPr id="4"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4"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5" hidden="1"/>
            <p:cNvGrpSpPr>
              <a:grpSpLocks/>
            </p:cNvGrpSpPr>
            <p:nvPr userDrawn="1"/>
          </p:nvGrpSpPr>
          <p:grpSpPr bwMode="auto">
            <a:xfrm>
              <a:off x="-282027" y="-714736"/>
              <a:ext cx="12740305" cy="8287473"/>
              <a:chOff x="-282026" y="-714736"/>
              <a:chExt cx="12740305" cy="8287473"/>
            </a:xfrm>
          </p:grpSpPr>
          <p:grpSp>
            <p:nvGrpSpPr>
              <p:cNvPr id="10" name="Group 86"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7"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8"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9"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46" name="Content Placeholder 3">
            <a:extLst/>
          </p:cNvPr>
          <p:cNvSpPr>
            <a:spLocks noGrp="1"/>
          </p:cNvSpPr>
          <p:nvPr>
            <p:ph sz="quarter" idx="12"/>
          </p:nvPr>
        </p:nvSpPr>
        <p:spPr>
          <a:xfrm>
            <a:off x="495303" y="1132840"/>
            <a:ext cx="11201400" cy="4925060"/>
          </a:xfrm>
          <a:prstGeom prst="rect">
            <a:avLst/>
          </a:prstGeom>
        </p:spPr>
        <p:txBody>
          <a:bodyPr/>
          <a:lstStyle>
            <a:lvl1pPr>
              <a:defRPr>
                <a:solidFill>
                  <a:schemeClr val="tx1">
                    <a:lumMod val="65000"/>
                    <a:lumOff val="35000"/>
                  </a:schemeClr>
                </a:solidFill>
              </a:defRPr>
            </a:lvl1pPr>
            <a:lvl2pPr marL="741141" indent="-284078">
              <a:buFont typeface="Arial" panose="020B0604020202020204" pitchFamily="34" charset="0"/>
              <a:buChar char="•"/>
              <a:defRPr>
                <a:solidFill>
                  <a:schemeClr val="tx1">
                    <a:lumMod val="65000"/>
                    <a:lumOff val="35000"/>
                  </a:schemeClr>
                </a:solidFill>
              </a:defRPr>
            </a:lvl2pPr>
            <a:lvl3pPr marL="1206138" indent="-292012">
              <a:buFont typeface="Arial" panose="020B0604020202020204" pitchFamily="34" charset="0"/>
              <a:buChar char="•"/>
              <a:defRPr>
                <a:solidFill>
                  <a:schemeClr val="tx1">
                    <a:lumMod val="65000"/>
                    <a:lumOff val="35000"/>
                  </a:schemeClr>
                </a:solidFill>
              </a:defRPr>
            </a:lvl3pPr>
            <a:lvl4pPr marL="1655266" indent="-284078">
              <a:buFont typeface="Arial" panose="020B0604020202020204" pitchFamily="34" charset="0"/>
              <a:buChar char="•"/>
              <a:defRPr>
                <a:solidFill>
                  <a:schemeClr val="tx1">
                    <a:lumMod val="65000"/>
                    <a:lumOff val="35000"/>
                  </a:schemeClr>
                </a:solidFill>
              </a:defRPr>
            </a:lvl4pPr>
            <a:lvl5pPr marL="2056783" indent="-228531">
              <a:buFont typeface="Arial" panose="020B0604020202020204" pitchFamily="34" charset="0"/>
              <a:buChar char="•"/>
              <a:defRPr>
                <a:solidFill>
                  <a:schemeClr val="tx1">
                    <a:lumMod val="65000"/>
                    <a:lumOff val="35000"/>
                  </a:schemeClr>
                </a:solidFill>
              </a:defRPr>
            </a:lvl5pPr>
            <a:lvl6pPr marL="2513846" indent="-228531">
              <a:buFont typeface="Arial" panose="020B0604020202020204" pitchFamily="34" charset="0"/>
              <a:buChar char="•"/>
              <a:defRPr sz="1300">
                <a:solidFill>
                  <a:schemeClr val="tx1">
                    <a:lumMod val="65000"/>
                    <a:lumOff val="35000"/>
                  </a:schemeClr>
                </a:solidFill>
              </a:defRPr>
            </a:lvl6pPr>
            <a:lvl7pPr marL="2915363" indent="-172986">
              <a:buFont typeface="Arial" panose="020B0604020202020204" pitchFamily="34" charset="0"/>
              <a:buChar char="•"/>
              <a:defRPr sz="1200">
                <a:solidFill>
                  <a:schemeClr val="tx1">
                    <a:lumMod val="65000"/>
                    <a:lumOff val="35000"/>
                  </a:schemeClr>
                </a:solidFill>
              </a:defRPr>
            </a:lvl7pPr>
            <a:lvl8pPr marL="3372426" indent="-172986">
              <a:buFont typeface="Arial" panose="020B0604020202020204" pitchFamily="34" charset="0"/>
              <a:buChar char="•"/>
              <a:defRPr sz="1100">
                <a:solidFill>
                  <a:schemeClr val="tx1">
                    <a:lumMod val="65000"/>
                    <a:lumOff val="35000"/>
                  </a:schemeClr>
                </a:solidFill>
              </a:defRPr>
            </a:lvl8pPr>
            <a:lvl9pPr marL="3829489" indent="-172986">
              <a:buFont typeface="Arial" panose="020B0604020202020204" pitchFamily="34" charset="0"/>
              <a:buChar char="•"/>
              <a:defRPr sz="1000">
                <a:solidFill>
                  <a:schemeClr val="tx1">
                    <a:lumMod val="65000"/>
                    <a:lumOff val="3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Footer Placeholder 4">
            <a:extLst/>
          </p:cNvPr>
          <p:cNvSpPr>
            <a:spLocks noGrp="1"/>
          </p:cNvSpPr>
          <p:nvPr>
            <p:ph type="ftr" sz="quarter" idx="13"/>
          </p:nvPr>
        </p:nvSpPr>
        <p:spPr/>
        <p:txBody>
          <a:bodyPr/>
          <a:lstStyle>
            <a:lvl1pPr>
              <a:lnSpc>
                <a:spcPct val="90000"/>
              </a:lnSpc>
              <a:defRPr/>
            </a:lvl1pPr>
          </a:lstStyle>
          <a:p>
            <a:endParaRPr dirty="0">
              <a:solidFill>
                <a:srgbClr val="000000">
                  <a:lumMod val="65000"/>
                  <a:lumOff val="35000"/>
                </a:srgbClr>
              </a:solidFill>
            </a:endParaRPr>
          </a:p>
        </p:txBody>
      </p:sp>
      <p:sp>
        <p:nvSpPr>
          <p:cNvPr id="25" name="Slide Number Placeholder 7">
            <a:extLst/>
          </p:cNvPr>
          <p:cNvSpPr>
            <a:spLocks noGrp="1"/>
          </p:cNvSpPr>
          <p:nvPr>
            <p:ph type="sldNum" sz="quarter" idx="14"/>
          </p:nvPr>
        </p:nvSpPr>
        <p:spPr/>
        <p:txBody>
          <a:bodyPr/>
          <a:lstStyle>
            <a:lvl1pPr>
              <a:defRPr/>
            </a:lvl1pPr>
          </a:lstStyle>
          <a:p>
            <a:fld id="{42F0599F-728F-4D4E-BA72-05667E5F56A5}" type="slidenum">
              <a:rPr lang="en-US" altLang="en-US"/>
              <a:pPr/>
              <a:t>‹#›</a:t>
            </a:fld>
            <a:endParaRPr lang="en-US" altLang="en-US"/>
          </a:p>
        </p:txBody>
      </p:sp>
    </p:spTree>
    <p:extLst>
      <p:ext uri="{BB962C8B-B14F-4D97-AF65-F5344CB8AC3E}">
        <p14:creationId xmlns:p14="http://schemas.microsoft.com/office/powerpoint/2010/main" val="1363434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YMC17 - Title, Subtitle">
    <p:spTree>
      <p:nvGrpSpPr>
        <p:cNvPr id="1" name=""/>
        <p:cNvGrpSpPr/>
        <p:nvPr/>
      </p:nvGrpSpPr>
      <p:grpSpPr>
        <a:xfrm>
          <a:off x="0" y="0"/>
          <a:ext cx="0" cy="0"/>
          <a:chOff x="0" y="0"/>
          <a:chExt cx="0" cy="0"/>
        </a:xfrm>
      </p:grpSpPr>
      <p:grpSp>
        <p:nvGrpSpPr>
          <p:cNvPr id="4"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4"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5" hidden="1"/>
            <p:cNvGrpSpPr>
              <a:grpSpLocks/>
            </p:cNvGrpSpPr>
            <p:nvPr userDrawn="1"/>
          </p:nvGrpSpPr>
          <p:grpSpPr bwMode="auto">
            <a:xfrm>
              <a:off x="-282027" y="-714736"/>
              <a:ext cx="12740305" cy="8287473"/>
              <a:chOff x="-282026" y="-714736"/>
              <a:chExt cx="12740305" cy="8287473"/>
            </a:xfrm>
          </p:grpSpPr>
          <p:grpSp>
            <p:nvGrpSpPr>
              <p:cNvPr id="10" name="Group 86"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7"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8"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9"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48" name="Subtitle 2"/>
          <p:cNvSpPr>
            <a:spLocks noGrp="1"/>
          </p:cNvSpPr>
          <p:nvPr>
            <p:ph type="subTitle" idx="1"/>
          </p:nvPr>
        </p:nvSpPr>
        <p:spPr>
          <a:xfrm>
            <a:off x="495303" y="952500"/>
            <a:ext cx="9686133" cy="457200"/>
          </a:xfrm>
          <a:prstGeom prst="rect">
            <a:avLst/>
          </a:prstGeom>
        </p:spPr>
        <p:txBody>
          <a:bodyPr anchor="t"/>
          <a:lstStyle>
            <a:lvl1pPr marL="0" indent="0" algn="l" defTabSz="914126" rtl="0" eaLnBrk="1" latinLnBrk="0" hangingPunct="1">
              <a:lnSpc>
                <a:spcPct val="90000"/>
              </a:lnSpc>
              <a:spcBef>
                <a:spcPts val="0"/>
              </a:spcBef>
              <a:buFont typeface="Arial" panose="020B0604020202020204" pitchFamily="34" charset="0"/>
              <a:buNone/>
              <a:defRPr lang="en-US" sz="2799" b="1" i="0" kern="1200" dirty="0">
                <a:solidFill>
                  <a:schemeClr val="tx1">
                    <a:lumMod val="65000"/>
                    <a:lumOff val="35000"/>
                  </a:schemeClr>
                </a:solidFill>
                <a:latin typeface="+mn-lt"/>
                <a:ea typeface="Arial" charset="0"/>
                <a:cs typeface="Arial"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US" dirty="0"/>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24" name="Footer Placeholder 1">
            <a:extLst/>
          </p:cNvPr>
          <p:cNvSpPr>
            <a:spLocks noGrp="1"/>
          </p:cNvSpPr>
          <p:nvPr>
            <p:ph type="ftr" sz="quarter" idx="10"/>
          </p:nvPr>
        </p:nvSpPr>
        <p:spPr/>
        <p:txBody>
          <a:bodyPr/>
          <a:lstStyle>
            <a:lvl1pPr>
              <a:lnSpc>
                <a:spcPct val="90000"/>
              </a:lnSpc>
              <a:defRPr/>
            </a:lvl1pPr>
          </a:lstStyle>
          <a:p>
            <a:endParaRPr dirty="0">
              <a:solidFill>
                <a:srgbClr val="000000">
                  <a:lumMod val="65000"/>
                  <a:lumOff val="35000"/>
                </a:srgbClr>
              </a:solidFill>
            </a:endParaRPr>
          </a:p>
        </p:txBody>
      </p:sp>
      <p:sp>
        <p:nvSpPr>
          <p:cNvPr id="25" name="Slide Number Placeholder 7">
            <a:extLst/>
          </p:cNvPr>
          <p:cNvSpPr>
            <a:spLocks noGrp="1"/>
          </p:cNvSpPr>
          <p:nvPr>
            <p:ph type="sldNum" sz="quarter" idx="11"/>
          </p:nvPr>
        </p:nvSpPr>
        <p:spPr/>
        <p:txBody>
          <a:bodyPr/>
          <a:lstStyle>
            <a:lvl1pPr>
              <a:defRPr/>
            </a:lvl1pPr>
          </a:lstStyle>
          <a:p>
            <a:fld id="{8264AF27-F89D-4A7D-BD16-95C35DD8EBC4}" type="slidenum">
              <a:rPr lang="en-US" altLang="en-US"/>
              <a:pPr/>
              <a:t>‹#›</a:t>
            </a:fld>
            <a:endParaRPr lang="en-US" altLang="en-US"/>
          </a:p>
        </p:txBody>
      </p:sp>
    </p:spTree>
    <p:extLst>
      <p:ext uri="{BB962C8B-B14F-4D97-AF65-F5344CB8AC3E}">
        <p14:creationId xmlns:p14="http://schemas.microsoft.com/office/powerpoint/2010/main" val="1767717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YMC17 - Title Only">
    <p:spTree>
      <p:nvGrpSpPr>
        <p:cNvPr id="1" name=""/>
        <p:cNvGrpSpPr/>
        <p:nvPr/>
      </p:nvGrpSpPr>
      <p:grpSpPr>
        <a:xfrm>
          <a:off x="0" y="0"/>
          <a:ext cx="0" cy="0"/>
          <a:chOff x="0" y="0"/>
          <a:chExt cx="0" cy="0"/>
        </a:xfrm>
      </p:grpSpPr>
      <p:grpSp>
        <p:nvGrpSpPr>
          <p:cNvPr id="4"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4"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5" hidden="1"/>
            <p:cNvGrpSpPr>
              <a:grpSpLocks/>
            </p:cNvGrpSpPr>
            <p:nvPr userDrawn="1"/>
          </p:nvGrpSpPr>
          <p:grpSpPr bwMode="auto">
            <a:xfrm>
              <a:off x="-282027" y="-714736"/>
              <a:ext cx="12740305" cy="8287473"/>
              <a:chOff x="-282026" y="-714736"/>
              <a:chExt cx="12740305" cy="8287473"/>
            </a:xfrm>
          </p:grpSpPr>
          <p:grpSp>
            <p:nvGrpSpPr>
              <p:cNvPr id="10" name="Group 86"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7"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8"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9"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24" name="Footer Placeholder 1">
            <a:extLst/>
          </p:cNvPr>
          <p:cNvSpPr>
            <a:spLocks noGrp="1"/>
          </p:cNvSpPr>
          <p:nvPr>
            <p:ph type="ftr" sz="quarter" idx="10"/>
          </p:nvPr>
        </p:nvSpPr>
        <p:spPr/>
        <p:txBody>
          <a:bodyPr/>
          <a:lstStyle>
            <a:lvl1pPr>
              <a:lnSpc>
                <a:spcPct val="90000"/>
              </a:lnSpc>
              <a:defRPr/>
            </a:lvl1pPr>
          </a:lstStyle>
          <a:p>
            <a:endParaRPr dirty="0">
              <a:solidFill>
                <a:srgbClr val="000000">
                  <a:lumMod val="65000"/>
                  <a:lumOff val="35000"/>
                </a:srgbClr>
              </a:solidFill>
            </a:endParaRPr>
          </a:p>
        </p:txBody>
      </p:sp>
      <p:sp>
        <p:nvSpPr>
          <p:cNvPr id="25" name="Slide Number Placeholder 7">
            <a:extLst/>
          </p:cNvPr>
          <p:cNvSpPr>
            <a:spLocks noGrp="1"/>
          </p:cNvSpPr>
          <p:nvPr>
            <p:ph type="sldNum" sz="quarter" idx="11"/>
          </p:nvPr>
        </p:nvSpPr>
        <p:spPr/>
        <p:txBody>
          <a:bodyPr/>
          <a:lstStyle>
            <a:lvl1pPr>
              <a:defRPr/>
            </a:lvl1pPr>
          </a:lstStyle>
          <a:p>
            <a:fld id="{465A5C95-1BEC-4B0D-B8C7-BEAE4FF9FC43}" type="slidenum">
              <a:rPr lang="en-US" altLang="en-US"/>
              <a:pPr/>
              <a:t>‹#›</a:t>
            </a:fld>
            <a:endParaRPr lang="en-US" altLang="en-US"/>
          </a:p>
        </p:txBody>
      </p:sp>
    </p:spTree>
    <p:extLst>
      <p:ext uri="{BB962C8B-B14F-4D97-AF65-F5344CB8AC3E}">
        <p14:creationId xmlns:p14="http://schemas.microsoft.com/office/powerpoint/2010/main" val="35451905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YMC17 - Title &amp; Graphics 1">
    <p:spTree>
      <p:nvGrpSpPr>
        <p:cNvPr id="1" name=""/>
        <p:cNvGrpSpPr/>
        <p:nvPr/>
      </p:nvGrpSpPr>
      <p:grpSpPr>
        <a:xfrm>
          <a:off x="0" y="0"/>
          <a:ext cx="0" cy="0"/>
          <a:chOff x="0" y="0"/>
          <a:chExt cx="0" cy="0"/>
        </a:xfrm>
      </p:grpSpPr>
      <p:grpSp>
        <p:nvGrpSpPr>
          <p:cNvPr id="11"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12" name="Straight Connector 11"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5" name="Group 84" hidden="1"/>
            <p:cNvGrpSpPr>
              <a:grpSpLocks/>
            </p:cNvGrpSpPr>
            <p:nvPr userDrawn="1"/>
          </p:nvGrpSpPr>
          <p:grpSpPr bwMode="auto">
            <a:xfrm>
              <a:off x="11640116" y="-714736"/>
              <a:ext cx="551884" cy="8287473"/>
              <a:chOff x="11640116" y="-714736"/>
              <a:chExt cx="551884" cy="8287473"/>
            </a:xfrm>
          </p:grpSpPr>
          <p:cxnSp>
            <p:nvCxnSpPr>
              <p:cNvPr id="29" name="Straight Connector 28"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5" hidden="1"/>
            <p:cNvGrpSpPr>
              <a:grpSpLocks/>
            </p:cNvGrpSpPr>
            <p:nvPr userDrawn="1"/>
          </p:nvGrpSpPr>
          <p:grpSpPr bwMode="auto">
            <a:xfrm>
              <a:off x="-282027" y="-714736"/>
              <a:ext cx="12740305" cy="8287473"/>
              <a:chOff x="-282026" y="-714736"/>
              <a:chExt cx="12740305" cy="8287473"/>
            </a:xfrm>
          </p:grpSpPr>
          <p:grpSp>
            <p:nvGrpSpPr>
              <p:cNvPr id="17" name="Group 86" hidden="1"/>
              <p:cNvGrpSpPr>
                <a:grpSpLocks/>
              </p:cNvGrpSpPr>
              <p:nvPr userDrawn="1"/>
            </p:nvGrpSpPr>
            <p:grpSpPr bwMode="auto">
              <a:xfrm>
                <a:off x="-282026" y="0"/>
                <a:ext cx="12740305" cy="246887"/>
                <a:chOff x="-282026" y="0"/>
                <a:chExt cx="12740305" cy="246887"/>
              </a:xfrm>
            </p:grpSpPr>
            <p:cxnSp>
              <p:nvCxnSpPr>
                <p:cNvPr id="27" name="Straight Connector 26"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7" hidden="1"/>
              <p:cNvGrpSpPr>
                <a:grpSpLocks/>
              </p:cNvGrpSpPr>
              <p:nvPr userDrawn="1"/>
            </p:nvGrpSpPr>
            <p:grpSpPr bwMode="auto">
              <a:xfrm>
                <a:off x="-282026" y="1280053"/>
                <a:ext cx="12740305" cy="442593"/>
                <a:chOff x="-282026" y="1280053"/>
                <a:chExt cx="12740305" cy="442593"/>
              </a:xfrm>
            </p:grpSpPr>
            <p:cxnSp>
              <p:nvCxnSpPr>
                <p:cNvPr id="25" name="Straight Connector 24"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8" hidden="1"/>
              <p:cNvGrpSpPr>
                <a:grpSpLocks/>
              </p:cNvGrpSpPr>
              <p:nvPr userDrawn="1"/>
            </p:nvGrpSpPr>
            <p:grpSpPr bwMode="auto">
              <a:xfrm>
                <a:off x="0" y="-714736"/>
                <a:ext cx="551884" cy="8287473"/>
                <a:chOff x="11640116" y="-714736"/>
                <a:chExt cx="551884" cy="8287473"/>
              </a:xfrm>
            </p:grpSpPr>
            <p:cxnSp>
              <p:nvCxnSpPr>
                <p:cNvPr id="23" name="Straight Connector 22"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9" hidden="1"/>
              <p:cNvGrpSpPr>
                <a:grpSpLocks/>
              </p:cNvGrpSpPr>
              <p:nvPr userDrawn="1"/>
            </p:nvGrpSpPr>
            <p:grpSpPr bwMode="auto">
              <a:xfrm>
                <a:off x="-282026" y="6584314"/>
                <a:ext cx="12740305" cy="273686"/>
                <a:chOff x="-282026" y="0"/>
                <a:chExt cx="12740305" cy="273686"/>
              </a:xfrm>
            </p:grpSpPr>
            <p:cxnSp>
              <p:nvCxnSpPr>
                <p:cNvPr id="21" name="Straight Connector 20"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1" name="Rectangle 27"/>
          <p:cNvSpPr>
            <a:spLocks noChangeArrowheads="1"/>
          </p:cNvSpPr>
          <p:nvPr/>
        </p:nvSpPr>
        <p:spPr bwMode="auto">
          <a:xfrm>
            <a:off x="9074150" y="1827216"/>
            <a:ext cx="1588" cy="1587"/>
          </a:xfrm>
          <a:prstGeom prst="rect">
            <a:avLst/>
          </a:prstGeom>
          <a:solidFill>
            <a:srgbClr val="FDC4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2" name="Rectangle 28"/>
          <p:cNvSpPr>
            <a:spLocks noChangeArrowheads="1"/>
          </p:cNvSpPr>
          <p:nvPr/>
        </p:nvSpPr>
        <p:spPr bwMode="auto">
          <a:xfrm>
            <a:off x="9359900" y="1827216"/>
            <a:ext cx="1588" cy="1587"/>
          </a:xfrm>
          <a:prstGeom prst="rect">
            <a:avLst/>
          </a:prstGeom>
          <a:solidFill>
            <a:srgbClr val="FDC4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80" name="Content Placeholder 79">
            <a:extLst/>
          </p:cNvPr>
          <p:cNvSpPr>
            <a:spLocks noGrp="1"/>
          </p:cNvSpPr>
          <p:nvPr>
            <p:ph sz="quarter" idx="12"/>
          </p:nvPr>
        </p:nvSpPr>
        <p:spPr>
          <a:xfrm>
            <a:off x="495300" y="3649675"/>
            <a:ext cx="2258568" cy="2408231"/>
          </a:xfrm>
        </p:spPr>
        <p:txBody>
          <a:bodyPr/>
          <a:lstStyle>
            <a:lvl1pPr marL="0" indent="0">
              <a:buNone/>
              <a:defRPr/>
            </a:lvl1pPr>
          </a:lstStyle>
          <a:p>
            <a:pPr lvl="0"/>
            <a:r>
              <a:rPr lang="en-US"/>
              <a:t>Click to edit Master text styles</a:t>
            </a:r>
          </a:p>
        </p:txBody>
      </p:sp>
      <p:sp>
        <p:nvSpPr>
          <p:cNvPr id="81" name="Content Placeholder 79">
            <a:extLst/>
          </p:cNvPr>
          <p:cNvSpPr>
            <a:spLocks noGrp="1"/>
          </p:cNvSpPr>
          <p:nvPr>
            <p:ph sz="quarter" idx="13"/>
          </p:nvPr>
        </p:nvSpPr>
        <p:spPr>
          <a:xfrm>
            <a:off x="3042286" y="3649675"/>
            <a:ext cx="2258568" cy="2408231"/>
          </a:xfrm>
        </p:spPr>
        <p:txBody>
          <a:bodyPr/>
          <a:lstStyle>
            <a:lvl1pPr marL="0" indent="0">
              <a:buNone/>
              <a:defRPr/>
            </a:lvl1pPr>
          </a:lstStyle>
          <a:p>
            <a:pPr lvl="0"/>
            <a:r>
              <a:rPr lang="en-US"/>
              <a:t>Click to edit Master text styles</a:t>
            </a:r>
          </a:p>
        </p:txBody>
      </p:sp>
      <p:sp>
        <p:nvSpPr>
          <p:cNvPr id="82" name="Content Placeholder 79">
            <a:extLst/>
          </p:cNvPr>
          <p:cNvSpPr>
            <a:spLocks noGrp="1"/>
          </p:cNvSpPr>
          <p:nvPr>
            <p:ph sz="quarter" idx="14"/>
          </p:nvPr>
        </p:nvSpPr>
        <p:spPr>
          <a:xfrm>
            <a:off x="5566409" y="3649675"/>
            <a:ext cx="2258568" cy="2408231"/>
          </a:xfrm>
        </p:spPr>
        <p:txBody>
          <a:bodyPr/>
          <a:lstStyle>
            <a:lvl1pPr marL="0" indent="0">
              <a:buNone/>
              <a:defRPr/>
            </a:lvl1pPr>
          </a:lstStyle>
          <a:p>
            <a:pPr lvl="0"/>
            <a:r>
              <a:rPr lang="en-US"/>
              <a:t>Click to edit Master text styles</a:t>
            </a:r>
          </a:p>
        </p:txBody>
      </p:sp>
      <p:sp>
        <p:nvSpPr>
          <p:cNvPr id="83" name="Content Placeholder 79">
            <a:extLst/>
          </p:cNvPr>
          <p:cNvSpPr>
            <a:spLocks noGrp="1"/>
          </p:cNvSpPr>
          <p:nvPr>
            <p:ph sz="quarter" idx="15"/>
          </p:nvPr>
        </p:nvSpPr>
        <p:spPr>
          <a:xfrm>
            <a:off x="8090534" y="3649675"/>
            <a:ext cx="2258568" cy="2408231"/>
          </a:xfrm>
        </p:spPr>
        <p:txBody>
          <a:bodyPr/>
          <a:lstStyle>
            <a:lvl1pPr marL="0" indent="0">
              <a:buNone/>
              <a:defRPr/>
            </a:lvl1pPr>
          </a:lstStyle>
          <a:p>
            <a:pPr lvl="0"/>
            <a:r>
              <a:rPr lang="en-US"/>
              <a:t>Click to edit Master text styles</a:t>
            </a:r>
          </a:p>
        </p:txBody>
      </p:sp>
      <p:sp>
        <p:nvSpPr>
          <p:cNvPr id="94" name="Text Placeholder 93">
            <a:extLst/>
          </p:cNvPr>
          <p:cNvSpPr>
            <a:spLocks noGrp="1"/>
          </p:cNvSpPr>
          <p:nvPr>
            <p:ph type="body" sz="quarter" idx="16"/>
          </p:nvPr>
        </p:nvSpPr>
        <p:spPr>
          <a:xfrm>
            <a:off x="495300" y="3159847"/>
            <a:ext cx="2258568" cy="489822"/>
          </a:xfrm>
        </p:spPr>
        <p:txBody>
          <a:bodyPr/>
          <a:lstStyle>
            <a:lvl1pPr marL="0" indent="0">
              <a:buNone/>
              <a:defRPr sz="2599" b="1"/>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95" name="Text Placeholder 93">
            <a:extLst/>
          </p:cNvPr>
          <p:cNvSpPr>
            <a:spLocks noGrp="1"/>
          </p:cNvSpPr>
          <p:nvPr>
            <p:ph type="body" sz="quarter" idx="17"/>
          </p:nvPr>
        </p:nvSpPr>
        <p:spPr>
          <a:xfrm>
            <a:off x="3042285" y="3159847"/>
            <a:ext cx="2258568" cy="489822"/>
          </a:xfrm>
        </p:spPr>
        <p:txBody>
          <a:bodyPr/>
          <a:lstStyle>
            <a:lvl1pPr marL="0" indent="0">
              <a:buNone/>
              <a:defRPr sz="2599" b="1"/>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96" name="Text Placeholder 93">
            <a:extLst/>
          </p:cNvPr>
          <p:cNvSpPr>
            <a:spLocks noGrp="1"/>
          </p:cNvSpPr>
          <p:nvPr>
            <p:ph type="body" sz="quarter" idx="18"/>
          </p:nvPr>
        </p:nvSpPr>
        <p:spPr>
          <a:xfrm>
            <a:off x="5561457" y="3159847"/>
            <a:ext cx="2258568" cy="489822"/>
          </a:xfrm>
        </p:spPr>
        <p:txBody>
          <a:bodyPr/>
          <a:lstStyle>
            <a:lvl1pPr marL="0" indent="0">
              <a:buNone/>
              <a:defRPr sz="2599" b="1"/>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97" name="Text Placeholder 93">
            <a:extLst/>
          </p:cNvPr>
          <p:cNvSpPr>
            <a:spLocks noGrp="1"/>
          </p:cNvSpPr>
          <p:nvPr>
            <p:ph type="body" sz="quarter" idx="19"/>
          </p:nvPr>
        </p:nvSpPr>
        <p:spPr>
          <a:xfrm>
            <a:off x="8090532" y="3159847"/>
            <a:ext cx="2258568" cy="489822"/>
          </a:xfrm>
        </p:spPr>
        <p:txBody>
          <a:bodyPr/>
          <a:lstStyle>
            <a:lvl1pPr marL="0" indent="0">
              <a:buNone/>
              <a:defRPr sz="2599" b="1"/>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33" name="Footer Placeholder 1">
            <a:extLst/>
          </p:cNvPr>
          <p:cNvSpPr>
            <a:spLocks noGrp="1"/>
          </p:cNvSpPr>
          <p:nvPr>
            <p:ph type="ftr" sz="quarter" idx="20"/>
          </p:nvPr>
        </p:nvSpPr>
        <p:spPr/>
        <p:txBody>
          <a:bodyPr/>
          <a:lstStyle>
            <a:lvl1pPr>
              <a:lnSpc>
                <a:spcPct val="90000"/>
              </a:lnSpc>
              <a:defRPr/>
            </a:lvl1pPr>
          </a:lstStyle>
          <a:p>
            <a:endParaRPr>
              <a:solidFill>
                <a:srgbClr val="000000">
                  <a:lumMod val="65000"/>
                  <a:lumOff val="35000"/>
                </a:srgbClr>
              </a:solidFill>
            </a:endParaRPr>
          </a:p>
        </p:txBody>
      </p:sp>
      <p:sp>
        <p:nvSpPr>
          <p:cNvPr id="34" name="Slide Number Placeholder 7">
            <a:extLst/>
          </p:cNvPr>
          <p:cNvSpPr>
            <a:spLocks noGrp="1"/>
          </p:cNvSpPr>
          <p:nvPr>
            <p:ph type="sldNum" sz="quarter" idx="21"/>
          </p:nvPr>
        </p:nvSpPr>
        <p:spPr/>
        <p:txBody>
          <a:bodyPr/>
          <a:lstStyle>
            <a:lvl1pPr>
              <a:defRPr/>
            </a:lvl1pPr>
          </a:lstStyle>
          <a:p>
            <a:fld id="{C2F20A82-7F94-4F1E-9E84-6C151FD1D449}" type="slidenum">
              <a:rPr lang="en-US" altLang="en-US"/>
              <a:pPr/>
              <a:t>‹#›</a:t>
            </a:fld>
            <a:endParaRPr lang="en-US" altLang="en-US"/>
          </a:p>
        </p:txBody>
      </p:sp>
    </p:spTree>
    <p:extLst>
      <p:ext uri="{BB962C8B-B14F-4D97-AF65-F5344CB8AC3E}">
        <p14:creationId xmlns:p14="http://schemas.microsoft.com/office/powerpoint/2010/main" val="2539171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YMC17 - Title &amp; Graphics 2">
    <p:spTree>
      <p:nvGrpSpPr>
        <p:cNvPr id="1" name=""/>
        <p:cNvGrpSpPr/>
        <p:nvPr/>
      </p:nvGrpSpPr>
      <p:grpSpPr>
        <a:xfrm>
          <a:off x="0" y="0"/>
          <a:ext cx="0" cy="0"/>
          <a:chOff x="0" y="0"/>
          <a:chExt cx="0" cy="0"/>
        </a:xfrm>
      </p:grpSpPr>
      <p:grpSp>
        <p:nvGrpSpPr>
          <p:cNvPr id="7"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7" name="Rectangle 27"/>
          <p:cNvSpPr>
            <a:spLocks noChangeArrowheads="1"/>
          </p:cNvSpPr>
          <p:nvPr/>
        </p:nvSpPr>
        <p:spPr bwMode="auto">
          <a:xfrm>
            <a:off x="9015416" y="1624019"/>
            <a:ext cx="1587" cy="1587"/>
          </a:xfrm>
          <a:prstGeom prst="rect">
            <a:avLst/>
          </a:prstGeom>
          <a:solidFill>
            <a:srgbClr val="FDC4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8" name="Rectangle 28"/>
          <p:cNvSpPr>
            <a:spLocks noChangeArrowheads="1"/>
          </p:cNvSpPr>
          <p:nvPr/>
        </p:nvSpPr>
        <p:spPr bwMode="auto">
          <a:xfrm>
            <a:off x="9301166" y="1624019"/>
            <a:ext cx="1587" cy="1587"/>
          </a:xfrm>
          <a:prstGeom prst="rect">
            <a:avLst/>
          </a:prstGeom>
          <a:solidFill>
            <a:srgbClr val="FDC4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81" name="Content Placeholder 79">
            <a:extLst/>
          </p:cNvPr>
          <p:cNvSpPr>
            <a:spLocks noGrp="1"/>
          </p:cNvSpPr>
          <p:nvPr>
            <p:ph sz="quarter" idx="13"/>
          </p:nvPr>
        </p:nvSpPr>
        <p:spPr>
          <a:xfrm>
            <a:off x="3249787" y="2496688"/>
            <a:ext cx="1846725" cy="3358019"/>
          </a:xfrm>
        </p:spPr>
        <p:txBody>
          <a:bodyPr/>
          <a:lstStyle>
            <a:lvl1pPr marL="0" indent="0">
              <a:buNone/>
              <a:defRPr/>
            </a:lvl1pPr>
          </a:lstStyle>
          <a:p>
            <a:pPr lvl="0"/>
            <a:r>
              <a:rPr lang="en-US"/>
              <a:t>Click to edit Master text styles</a:t>
            </a:r>
          </a:p>
        </p:txBody>
      </p:sp>
      <p:sp>
        <p:nvSpPr>
          <p:cNvPr id="83" name="Content Placeholder 79">
            <a:extLst/>
          </p:cNvPr>
          <p:cNvSpPr>
            <a:spLocks noGrp="1"/>
          </p:cNvSpPr>
          <p:nvPr>
            <p:ph sz="quarter" idx="15"/>
          </p:nvPr>
        </p:nvSpPr>
        <p:spPr>
          <a:xfrm>
            <a:off x="8298038" y="2496688"/>
            <a:ext cx="1846725" cy="3358019"/>
          </a:xfrm>
        </p:spPr>
        <p:txBody>
          <a:bodyPr/>
          <a:lstStyle>
            <a:lvl1pPr marL="0" indent="0">
              <a:buNone/>
              <a:defRPr/>
            </a:lvl1pPr>
          </a:lstStyle>
          <a:p>
            <a:pPr lvl="0"/>
            <a:r>
              <a:rPr lang="en-US"/>
              <a:t>Click to edit Master text styles</a:t>
            </a:r>
          </a:p>
        </p:txBody>
      </p:sp>
      <p:sp>
        <p:nvSpPr>
          <p:cNvPr id="95" name="Text Placeholder 93">
            <a:extLst/>
          </p:cNvPr>
          <p:cNvSpPr>
            <a:spLocks noGrp="1"/>
          </p:cNvSpPr>
          <p:nvPr>
            <p:ph type="body" sz="quarter" idx="17"/>
          </p:nvPr>
        </p:nvSpPr>
        <p:spPr>
          <a:xfrm>
            <a:off x="3249786" y="1588304"/>
            <a:ext cx="1846725" cy="839936"/>
          </a:xfrm>
        </p:spPr>
        <p:txBody>
          <a:bodyPr/>
          <a:lstStyle>
            <a:lvl1pPr marL="0" indent="0">
              <a:buNone/>
              <a:defRPr sz="2599" b="1"/>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97" name="Text Placeholder 93">
            <a:extLst/>
          </p:cNvPr>
          <p:cNvSpPr>
            <a:spLocks noGrp="1"/>
          </p:cNvSpPr>
          <p:nvPr>
            <p:ph type="body" sz="quarter" idx="19"/>
          </p:nvPr>
        </p:nvSpPr>
        <p:spPr>
          <a:xfrm>
            <a:off x="8298036" y="1588304"/>
            <a:ext cx="1846725" cy="839936"/>
          </a:xfrm>
        </p:spPr>
        <p:txBody>
          <a:bodyPr/>
          <a:lstStyle>
            <a:lvl1pPr marL="0" indent="0">
              <a:buNone/>
              <a:defRPr sz="2599" b="1"/>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29" name="Footer Placeholder 1">
            <a:extLst/>
          </p:cNvPr>
          <p:cNvSpPr>
            <a:spLocks noGrp="1"/>
          </p:cNvSpPr>
          <p:nvPr>
            <p:ph type="ftr" sz="quarter" idx="20"/>
          </p:nvPr>
        </p:nvSpPr>
        <p:spPr/>
        <p:txBody>
          <a:bodyPr/>
          <a:lstStyle>
            <a:lvl1pPr>
              <a:lnSpc>
                <a:spcPct val="90000"/>
              </a:lnSpc>
              <a:defRPr/>
            </a:lvl1pPr>
          </a:lstStyle>
          <a:p>
            <a:endParaRPr>
              <a:solidFill>
                <a:srgbClr val="000000">
                  <a:lumMod val="65000"/>
                  <a:lumOff val="35000"/>
                </a:srgbClr>
              </a:solidFill>
            </a:endParaRPr>
          </a:p>
        </p:txBody>
      </p:sp>
      <p:sp>
        <p:nvSpPr>
          <p:cNvPr id="30" name="Slide Number Placeholder 7">
            <a:extLst/>
          </p:cNvPr>
          <p:cNvSpPr>
            <a:spLocks noGrp="1"/>
          </p:cNvSpPr>
          <p:nvPr>
            <p:ph type="sldNum" sz="quarter" idx="21"/>
          </p:nvPr>
        </p:nvSpPr>
        <p:spPr/>
        <p:txBody>
          <a:bodyPr/>
          <a:lstStyle>
            <a:lvl1pPr>
              <a:defRPr/>
            </a:lvl1pPr>
          </a:lstStyle>
          <a:p>
            <a:fld id="{5D437DF1-7AC8-488C-AE46-421F437D825F}" type="slidenum">
              <a:rPr lang="en-US" altLang="en-US"/>
              <a:pPr/>
              <a:t>‹#›</a:t>
            </a:fld>
            <a:endParaRPr lang="en-US" altLang="en-US"/>
          </a:p>
        </p:txBody>
      </p:sp>
    </p:spTree>
    <p:extLst>
      <p:ext uri="{BB962C8B-B14F-4D97-AF65-F5344CB8AC3E}">
        <p14:creationId xmlns:p14="http://schemas.microsoft.com/office/powerpoint/2010/main" val="2548435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YMC17 - Title &amp; Graphics 3">
    <p:spTree>
      <p:nvGrpSpPr>
        <p:cNvPr id="1" name=""/>
        <p:cNvGrpSpPr/>
        <p:nvPr/>
      </p:nvGrpSpPr>
      <p:grpSpPr>
        <a:xfrm>
          <a:off x="0" y="0"/>
          <a:ext cx="0" cy="0"/>
          <a:chOff x="0" y="0"/>
          <a:chExt cx="0" cy="0"/>
        </a:xfrm>
      </p:grpSpPr>
      <p:grpSp>
        <p:nvGrpSpPr>
          <p:cNvPr id="10"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11" name="Straight Connector 10"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4" name="Group 84" hidden="1"/>
            <p:cNvGrpSpPr>
              <a:grpSpLocks/>
            </p:cNvGrpSpPr>
            <p:nvPr userDrawn="1"/>
          </p:nvGrpSpPr>
          <p:grpSpPr bwMode="auto">
            <a:xfrm>
              <a:off x="11640116" y="-714736"/>
              <a:ext cx="551884" cy="8287473"/>
              <a:chOff x="11640116" y="-714736"/>
              <a:chExt cx="551884" cy="8287473"/>
            </a:xfrm>
          </p:grpSpPr>
          <p:cxnSp>
            <p:nvCxnSpPr>
              <p:cNvPr id="28" name="Straight Connector 27"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5" hidden="1"/>
            <p:cNvGrpSpPr>
              <a:grpSpLocks/>
            </p:cNvGrpSpPr>
            <p:nvPr userDrawn="1"/>
          </p:nvGrpSpPr>
          <p:grpSpPr bwMode="auto">
            <a:xfrm>
              <a:off x="-282027" y="-714736"/>
              <a:ext cx="12740305" cy="8287473"/>
              <a:chOff x="-282026" y="-714736"/>
              <a:chExt cx="12740305" cy="8287473"/>
            </a:xfrm>
          </p:grpSpPr>
          <p:grpSp>
            <p:nvGrpSpPr>
              <p:cNvPr id="16" name="Group 86" hidden="1"/>
              <p:cNvGrpSpPr>
                <a:grpSpLocks/>
              </p:cNvGrpSpPr>
              <p:nvPr userDrawn="1"/>
            </p:nvGrpSpPr>
            <p:grpSpPr bwMode="auto">
              <a:xfrm>
                <a:off x="-282026" y="0"/>
                <a:ext cx="12740305" cy="246887"/>
                <a:chOff x="-282026" y="0"/>
                <a:chExt cx="12740305" cy="246887"/>
              </a:xfrm>
            </p:grpSpPr>
            <p:cxnSp>
              <p:nvCxnSpPr>
                <p:cNvPr id="26" name="Straight Connector 25"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7" hidden="1"/>
              <p:cNvGrpSpPr>
                <a:grpSpLocks/>
              </p:cNvGrpSpPr>
              <p:nvPr userDrawn="1"/>
            </p:nvGrpSpPr>
            <p:grpSpPr bwMode="auto">
              <a:xfrm>
                <a:off x="-282026" y="1280053"/>
                <a:ext cx="12740305" cy="442593"/>
                <a:chOff x="-282026" y="1280053"/>
                <a:chExt cx="12740305" cy="442593"/>
              </a:xfrm>
            </p:grpSpPr>
            <p:cxnSp>
              <p:nvCxnSpPr>
                <p:cNvPr id="24" name="Straight Connector 23"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8" hidden="1"/>
              <p:cNvGrpSpPr>
                <a:grpSpLocks/>
              </p:cNvGrpSpPr>
              <p:nvPr userDrawn="1"/>
            </p:nvGrpSpPr>
            <p:grpSpPr bwMode="auto">
              <a:xfrm>
                <a:off x="0" y="-714736"/>
                <a:ext cx="551884" cy="8287473"/>
                <a:chOff x="11640116" y="-714736"/>
                <a:chExt cx="551884" cy="8287473"/>
              </a:xfrm>
            </p:grpSpPr>
            <p:cxnSp>
              <p:nvCxnSpPr>
                <p:cNvPr id="22" name="Straight Connector 21"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9" hidden="1"/>
              <p:cNvGrpSpPr>
                <a:grpSpLocks/>
              </p:cNvGrpSpPr>
              <p:nvPr userDrawn="1"/>
            </p:nvGrpSpPr>
            <p:grpSpPr bwMode="auto">
              <a:xfrm>
                <a:off x="-282026" y="6584314"/>
                <a:ext cx="12740305" cy="273686"/>
                <a:chOff x="-282026" y="0"/>
                <a:chExt cx="12740305" cy="273686"/>
              </a:xfrm>
            </p:grpSpPr>
            <p:cxnSp>
              <p:nvCxnSpPr>
                <p:cNvPr id="20" name="Straight Connector 19"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 name="Picture Placeholder 5">
            <a:extLst/>
          </p:cNvPr>
          <p:cNvSpPr>
            <a:spLocks noGrp="1"/>
          </p:cNvSpPr>
          <p:nvPr>
            <p:ph type="pic" sz="quarter" idx="22"/>
          </p:nvPr>
        </p:nvSpPr>
        <p:spPr>
          <a:xfrm>
            <a:off x="495300" y="1128720"/>
            <a:ext cx="2305050" cy="4929180"/>
          </a:xfrm>
        </p:spPr>
        <p:txBody>
          <a:bodyPr/>
          <a:lstStyle/>
          <a:p>
            <a:pPr lvl="0"/>
            <a:r>
              <a:rPr lang="en-US" noProof="0"/>
              <a:t>Click icon to add picture</a:t>
            </a:r>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81" name="Content Placeholder 79">
            <a:extLst/>
          </p:cNvPr>
          <p:cNvSpPr>
            <a:spLocks noGrp="1"/>
          </p:cNvSpPr>
          <p:nvPr>
            <p:ph sz="quarter" idx="13"/>
          </p:nvPr>
        </p:nvSpPr>
        <p:spPr>
          <a:xfrm>
            <a:off x="3249787" y="2236564"/>
            <a:ext cx="2160415" cy="3358019"/>
          </a:xfrm>
        </p:spPr>
        <p:txBody>
          <a:bodyPr/>
          <a:lstStyle>
            <a:lvl1pPr marL="0" indent="0">
              <a:buNone/>
              <a:defRPr/>
            </a:lvl1pPr>
          </a:lstStyle>
          <a:p>
            <a:pPr lvl="0"/>
            <a:r>
              <a:rPr lang="en-US"/>
              <a:t>Click to edit Master text styles</a:t>
            </a:r>
          </a:p>
        </p:txBody>
      </p:sp>
      <p:sp>
        <p:nvSpPr>
          <p:cNvPr id="83" name="Content Placeholder 79">
            <a:extLst/>
          </p:cNvPr>
          <p:cNvSpPr>
            <a:spLocks noGrp="1"/>
          </p:cNvSpPr>
          <p:nvPr>
            <p:ph sz="quarter" idx="15"/>
          </p:nvPr>
        </p:nvSpPr>
        <p:spPr>
          <a:xfrm>
            <a:off x="8298038" y="2236564"/>
            <a:ext cx="2160415" cy="3358019"/>
          </a:xfrm>
        </p:spPr>
        <p:txBody>
          <a:bodyPr/>
          <a:lstStyle>
            <a:lvl1pPr marL="0" indent="0">
              <a:buNone/>
              <a:defRPr/>
            </a:lvl1pPr>
          </a:lstStyle>
          <a:p>
            <a:pPr lvl="0"/>
            <a:r>
              <a:rPr lang="en-US"/>
              <a:t>Click to edit Master text styles</a:t>
            </a:r>
          </a:p>
        </p:txBody>
      </p:sp>
      <p:sp>
        <p:nvSpPr>
          <p:cNvPr id="95" name="Text Placeholder 93">
            <a:extLst/>
          </p:cNvPr>
          <p:cNvSpPr>
            <a:spLocks noGrp="1"/>
          </p:cNvSpPr>
          <p:nvPr>
            <p:ph type="body" sz="quarter" idx="17"/>
          </p:nvPr>
        </p:nvSpPr>
        <p:spPr>
          <a:xfrm>
            <a:off x="3249786" y="1328186"/>
            <a:ext cx="2160415" cy="489822"/>
          </a:xfrm>
        </p:spPr>
        <p:txBody>
          <a:bodyPr/>
          <a:lstStyle>
            <a:lvl1pPr marL="0" indent="0">
              <a:buNone/>
              <a:defRPr sz="2599" b="1"/>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97" name="Text Placeholder 93">
            <a:extLst/>
          </p:cNvPr>
          <p:cNvSpPr>
            <a:spLocks noGrp="1"/>
          </p:cNvSpPr>
          <p:nvPr>
            <p:ph type="body" sz="quarter" idx="19"/>
          </p:nvPr>
        </p:nvSpPr>
        <p:spPr>
          <a:xfrm>
            <a:off x="8298036" y="1328186"/>
            <a:ext cx="2160415" cy="489822"/>
          </a:xfrm>
        </p:spPr>
        <p:txBody>
          <a:bodyPr/>
          <a:lstStyle>
            <a:lvl1pPr marL="0" indent="0">
              <a:buNone/>
              <a:defRPr sz="2599" b="1"/>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50" name="Content Placeholder 79">
            <a:extLst/>
          </p:cNvPr>
          <p:cNvSpPr>
            <a:spLocks noGrp="1"/>
          </p:cNvSpPr>
          <p:nvPr>
            <p:ph sz="quarter" idx="20"/>
          </p:nvPr>
        </p:nvSpPr>
        <p:spPr>
          <a:xfrm>
            <a:off x="5773911" y="2236564"/>
            <a:ext cx="2160415" cy="3358019"/>
          </a:xfrm>
        </p:spPr>
        <p:txBody>
          <a:bodyPr/>
          <a:lstStyle>
            <a:lvl1pPr marL="0" indent="0">
              <a:buNone/>
              <a:defRPr/>
            </a:lvl1pPr>
          </a:lstStyle>
          <a:p>
            <a:pPr lvl="0"/>
            <a:r>
              <a:rPr lang="en-US"/>
              <a:t>Click to edit Master text styles</a:t>
            </a:r>
          </a:p>
        </p:txBody>
      </p:sp>
      <p:sp>
        <p:nvSpPr>
          <p:cNvPr id="52" name="Text Placeholder 93">
            <a:extLst/>
          </p:cNvPr>
          <p:cNvSpPr>
            <a:spLocks noGrp="1"/>
          </p:cNvSpPr>
          <p:nvPr>
            <p:ph type="body" sz="quarter" idx="21"/>
          </p:nvPr>
        </p:nvSpPr>
        <p:spPr>
          <a:xfrm>
            <a:off x="5773910" y="1328186"/>
            <a:ext cx="2160415" cy="489822"/>
          </a:xfrm>
        </p:spPr>
        <p:txBody>
          <a:bodyPr/>
          <a:lstStyle>
            <a:lvl1pPr marL="0" indent="0">
              <a:buNone/>
              <a:defRPr sz="2599" b="1"/>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30" name="Footer Placeholder 1">
            <a:extLst/>
          </p:cNvPr>
          <p:cNvSpPr>
            <a:spLocks noGrp="1"/>
          </p:cNvSpPr>
          <p:nvPr>
            <p:ph type="ftr" sz="quarter" idx="23"/>
          </p:nvPr>
        </p:nvSpPr>
        <p:spPr/>
        <p:txBody>
          <a:bodyPr/>
          <a:lstStyle>
            <a:lvl1pPr>
              <a:lnSpc>
                <a:spcPct val="90000"/>
              </a:lnSpc>
              <a:defRPr/>
            </a:lvl1pPr>
          </a:lstStyle>
          <a:p>
            <a:endParaRPr>
              <a:solidFill>
                <a:srgbClr val="000000">
                  <a:lumMod val="65000"/>
                  <a:lumOff val="35000"/>
                </a:srgbClr>
              </a:solidFill>
            </a:endParaRPr>
          </a:p>
        </p:txBody>
      </p:sp>
      <p:sp>
        <p:nvSpPr>
          <p:cNvPr id="31" name="Slide Number Placeholder 7">
            <a:extLst/>
          </p:cNvPr>
          <p:cNvSpPr>
            <a:spLocks noGrp="1"/>
          </p:cNvSpPr>
          <p:nvPr>
            <p:ph type="sldNum" sz="quarter" idx="24"/>
          </p:nvPr>
        </p:nvSpPr>
        <p:spPr/>
        <p:txBody>
          <a:bodyPr/>
          <a:lstStyle>
            <a:lvl1pPr>
              <a:defRPr/>
            </a:lvl1pPr>
          </a:lstStyle>
          <a:p>
            <a:fld id="{21518D8F-2BCA-4AB8-9E02-98D2799629B6}" type="slidenum">
              <a:rPr lang="en-US" altLang="en-US"/>
              <a:pPr/>
              <a:t>‹#›</a:t>
            </a:fld>
            <a:endParaRPr lang="en-US" altLang="en-US"/>
          </a:p>
        </p:txBody>
      </p:sp>
    </p:spTree>
    <p:extLst>
      <p:ext uri="{BB962C8B-B14F-4D97-AF65-F5344CB8AC3E}">
        <p14:creationId xmlns:p14="http://schemas.microsoft.com/office/powerpoint/2010/main" val="2042797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YMC17 - Large Image &amp; Text">
    <p:spTree>
      <p:nvGrpSpPr>
        <p:cNvPr id="1" name=""/>
        <p:cNvGrpSpPr/>
        <p:nvPr/>
      </p:nvGrpSpPr>
      <p:grpSpPr>
        <a:xfrm>
          <a:off x="0" y="0"/>
          <a:ext cx="0" cy="0"/>
          <a:chOff x="0" y="0"/>
          <a:chExt cx="0" cy="0"/>
        </a:xfrm>
      </p:grpSpPr>
      <p:grpSp>
        <p:nvGrpSpPr>
          <p:cNvPr id="5"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2" name="Group 84" hidden="1"/>
            <p:cNvGrpSpPr>
              <a:grpSpLocks/>
            </p:cNvGrpSpPr>
            <p:nvPr userDrawn="1"/>
          </p:nvGrpSpPr>
          <p:grpSpPr bwMode="auto">
            <a:xfrm>
              <a:off x="11640116" y="-714736"/>
              <a:ext cx="551884" cy="8287473"/>
              <a:chOff x="11640116" y="-714736"/>
              <a:chExt cx="551884" cy="8287473"/>
            </a:xfrm>
          </p:grpSpPr>
          <p:cxnSp>
            <p:nvCxnSpPr>
              <p:cNvPr id="26" name="Straight Connector 25"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5" hidden="1"/>
            <p:cNvGrpSpPr>
              <a:grpSpLocks/>
            </p:cNvGrpSpPr>
            <p:nvPr userDrawn="1"/>
          </p:nvGrpSpPr>
          <p:grpSpPr bwMode="auto">
            <a:xfrm>
              <a:off x="-282027" y="-714736"/>
              <a:ext cx="12740305" cy="8287473"/>
              <a:chOff x="-282026" y="-714736"/>
              <a:chExt cx="12740305" cy="8287473"/>
            </a:xfrm>
          </p:grpSpPr>
          <p:grpSp>
            <p:nvGrpSpPr>
              <p:cNvPr id="14" name="Group 86" hidden="1"/>
              <p:cNvGrpSpPr>
                <a:grpSpLocks/>
              </p:cNvGrpSpPr>
              <p:nvPr userDrawn="1"/>
            </p:nvGrpSpPr>
            <p:grpSpPr bwMode="auto">
              <a:xfrm>
                <a:off x="-282026" y="0"/>
                <a:ext cx="12740305" cy="246887"/>
                <a:chOff x="-282026" y="0"/>
                <a:chExt cx="12740305" cy="246887"/>
              </a:xfrm>
            </p:grpSpPr>
            <p:cxnSp>
              <p:nvCxnSpPr>
                <p:cNvPr id="24" name="Straight Connector 23"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7" hidden="1"/>
              <p:cNvGrpSpPr>
                <a:grpSpLocks/>
              </p:cNvGrpSpPr>
              <p:nvPr userDrawn="1"/>
            </p:nvGrpSpPr>
            <p:grpSpPr bwMode="auto">
              <a:xfrm>
                <a:off x="-282026" y="1280053"/>
                <a:ext cx="12740305" cy="442593"/>
                <a:chOff x="-282026" y="1280053"/>
                <a:chExt cx="12740305" cy="442593"/>
              </a:xfrm>
            </p:grpSpPr>
            <p:cxnSp>
              <p:nvCxnSpPr>
                <p:cNvPr id="22" name="Straight Connector 21"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8" hidden="1"/>
              <p:cNvGrpSpPr>
                <a:grpSpLocks/>
              </p:cNvGrpSpPr>
              <p:nvPr userDrawn="1"/>
            </p:nvGrpSpPr>
            <p:grpSpPr bwMode="auto">
              <a:xfrm>
                <a:off x="0" y="-714736"/>
                <a:ext cx="551884" cy="8287473"/>
                <a:chOff x="11640116" y="-714736"/>
                <a:chExt cx="551884" cy="8287473"/>
              </a:xfrm>
            </p:grpSpPr>
            <p:cxnSp>
              <p:nvCxnSpPr>
                <p:cNvPr id="20" name="Straight Connector 19"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9" hidden="1"/>
              <p:cNvGrpSpPr>
                <a:grpSpLocks/>
              </p:cNvGrpSpPr>
              <p:nvPr userDrawn="1"/>
            </p:nvGrpSpPr>
            <p:grpSpPr bwMode="auto">
              <a:xfrm>
                <a:off x="-282026" y="6584314"/>
                <a:ext cx="12740305" cy="273686"/>
                <a:chOff x="-282026" y="0"/>
                <a:chExt cx="12740305" cy="273686"/>
              </a:xfrm>
            </p:grpSpPr>
            <p:cxnSp>
              <p:nvCxnSpPr>
                <p:cNvPr id="18" name="Straight Connector 17"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 name="Picture Placeholder 5">
            <a:extLst/>
          </p:cNvPr>
          <p:cNvSpPr>
            <a:spLocks noGrp="1"/>
          </p:cNvSpPr>
          <p:nvPr>
            <p:ph type="pic" sz="quarter" idx="10"/>
          </p:nvPr>
        </p:nvSpPr>
        <p:spPr>
          <a:xfrm>
            <a:off x="6096002" y="0"/>
            <a:ext cx="6096001" cy="6858000"/>
          </a:xfrm>
        </p:spPr>
        <p:txBody>
          <a:bodyPr anchor="ctr"/>
          <a:lstStyle>
            <a:lvl1pPr marL="0" indent="0" algn="ctr">
              <a:buNone/>
              <a:defRPr/>
            </a:lvl1pPr>
          </a:lstStyle>
          <a:p>
            <a:pPr lvl="0"/>
            <a:r>
              <a:rPr lang="en-US" noProof="0"/>
              <a:t>Click icon to add picture</a:t>
            </a:r>
          </a:p>
        </p:txBody>
      </p:sp>
      <p:sp>
        <p:nvSpPr>
          <p:cNvPr id="7" name="Title 6">
            <a:extLst/>
          </p:cNvPr>
          <p:cNvSpPr>
            <a:spLocks noGrp="1"/>
          </p:cNvSpPr>
          <p:nvPr>
            <p:ph type="title"/>
          </p:nvPr>
        </p:nvSpPr>
        <p:spPr>
          <a:xfrm>
            <a:off x="495303" y="1562106"/>
            <a:ext cx="4901293" cy="1254579"/>
          </a:xfrm>
        </p:spPr>
        <p:txBody>
          <a:bodyPr/>
          <a:lstStyle/>
          <a:p>
            <a:r>
              <a:rPr lang="en-US"/>
              <a:t>Click to edit Master title style</a:t>
            </a:r>
            <a:endParaRPr lang="en-US" dirty="0"/>
          </a:p>
        </p:txBody>
      </p:sp>
      <p:sp>
        <p:nvSpPr>
          <p:cNvPr id="9" name="Text Placeholder 8">
            <a:extLst/>
          </p:cNvPr>
          <p:cNvSpPr>
            <a:spLocks noGrp="1"/>
          </p:cNvSpPr>
          <p:nvPr>
            <p:ph type="body" sz="quarter" idx="11"/>
          </p:nvPr>
        </p:nvSpPr>
        <p:spPr>
          <a:xfrm>
            <a:off x="495303" y="2890838"/>
            <a:ext cx="4900613" cy="2603726"/>
          </a:xfrm>
        </p:spPr>
        <p:txBody>
          <a:bodyPr/>
          <a:lstStyle>
            <a:lvl1pPr marL="0" inden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Tree>
    <p:extLst>
      <p:ext uri="{BB962C8B-B14F-4D97-AF65-F5344CB8AC3E}">
        <p14:creationId xmlns:p14="http://schemas.microsoft.com/office/powerpoint/2010/main" val="2892887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YMC17 - Blank">
    <p:spTree>
      <p:nvGrpSpPr>
        <p:cNvPr id="1" name=""/>
        <p:cNvGrpSpPr/>
        <p:nvPr/>
      </p:nvGrpSpPr>
      <p:grpSpPr>
        <a:xfrm>
          <a:off x="0" y="0"/>
          <a:ext cx="0" cy="0"/>
          <a:chOff x="0" y="0"/>
          <a:chExt cx="0" cy="0"/>
        </a:xfrm>
      </p:grpSpPr>
      <p:grpSp>
        <p:nvGrpSpPr>
          <p:cNvPr id="2"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3" name="Straight Connector 2"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6" name="Group 84" hidden="1"/>
            <p:cNvGrpSpPr>
              <a:grpSpLocks/>
            </p:cNvGrpSpPr>
            <p:nvPr userDrawn="1"/>
          </p:nvGrpSpPr>
          <p:grpSpPr bwMode="auto">
            <a:xfrm>
              <a:off x="11640116" y="-714736"/>
              <a:ext cx="551884" cy="8287473"/>
              <a:chOff x="11640116" y="-714736"/>
              <a:chExt cx="551884" cy="8287473"/>
            </a:xfrm>
          </p:grpSpPr>
          <p:cxnSp>
            <p:nvCxnSpPr>
              <p:cNvPr id="20" name="Straight Connector 19"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85" hidden="1"/>
            <p:cNvGrpSpPr>
              <a:grpSpLocks/>
            </p:cNvGrpSpPr>
            <p:nvPr userDrawn="1"/>
          </p:nvGrpSpPr>
          <p:grpSpPr bwMode="auto">
            <a:xfrm>
              <a:off x="-282027" y="-714736"/>
              <a:ext cx="12740305" cy="8287473"/>
              <a:chOff x="-282026" y="-714736"/>
              <a:chExt cx="12740305" cy="8287473"/>
            </a:xfrm>
          </p:grpSpPr>
          <p:grpSp>
            <p:nvGrpSpPr>
              <p:cNvPr id="8" name="Group 86" hidden="1"/>
              <p:cNvGrpSpPr>
                <a:grpSpLocks/>
              </p:cNvGrpSpPr>
              <p:nvPr userDrawn="1"/>
            </p:nvGrpSpPr>
            <p:grpSpPr bwMode="auto">
              <a:xfrm>
                <a:off x="-282026" y="0"/>
                <a:ext cx="12740305" cy="246887"/>
                <a:chOff x="-282026" y="0"/>
                <a:chExt cx="12740305" cy="246887"/>
              </a:xfrm>
            </p:grpSpPr>
            <p:cxnSp>
              <p:nvCxnSpPr>
                <p:cNvPr id="18" name="Straight Connector 17"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7" hidden="1"/>
              <p:cNvGrpSpPr>
                <a:grpSpLocks/>
              </p:cNvGrpSpPr>
              <p:nvPr userDrawn="1"/>
            </p:nvGrpSpPr>
            <p:grpSpPr bwMode="auto">
              <a:xfrm>
                <a:off x="-282026" y="1280053"/>
                <a:ext cx="12740305" cy="442593"/>
                <a:chOff x="-282026" y="1280053"/>
                <a:chExt cx="12740305" cy="442593"/>
              </a:xfrm>
            </p:grpSpPr>
            <p:cxnSp>
              <p:nvCxnSpPr>
                <p:cNvPr id="16" name="Straight Connector 15"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88" hidden="1"/>
              <p:cNvGrpSpPr>
                <a:grpSpLocks/>
              </p:cNvGrpSpPr>
              <p:nvPr userDrawn="1"/>
            </p:nvGrpSpPr>
            <p:grpSpPr bwMode="auto">
              <a:xfrm>
                <a:off x="0" y="-714736"/>
                <a:ext cx="551884" cy="8287473"/>
                <a:chOff x="11640116" y="-714736"/>
                <a:chExt cx="551884" cy="8287473"/>
              </a:xfrm>
            </p:grpSpPr>
            <p:cxnSp>
              <p:nvCxnSpPr>
                <p:cNvPr id="14" name="Straight Connector 13"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9" hidden="1"/>
              <p:cNvGrpSpPr>
                <a:grpSpLocks/>
              </p:cNvGrpSpPr>
              <p:nvPr userDrawn="1"/>
            </p:nvGrpSpPr>
            <p:grpSpPr bwMode="auto">
              <a:xfrm>
                <a:off x="-282026" y="6584314"/>
                <a:ext cx="12740305" cy="273686"/>
                <a:chOff x="-282026" y="0"/>
                <a:chExt cx="12740305" cy="273686"/>
              </a:xfrm>
            </p:grpSpPr>
            <p:cxnSp>
              <p:nvCxnSpPr>
                <p:cNvPr id="12" name="Straight Connector 11"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2" name="Footer Placeholder 1">
            <a:extLst/>
          </p:cNvPr>
          <p:cNvSpPr>
            <a:spLocks noGrp="1"/>
          </p:cNvSpPr>
          <p:nvPr>
            <p:ph type="ftr" sz="quarter" idx="10"/>
          </p:nvPr>
        </p:nvSpPr>
        <p:spPr/>
        <p:txBody>
          <a:bodyPr/>
          <a:lstStyle>
            <a:lvl1pPr>
              <a:lnSpc>
                <a:spcPct val="90000"/>
              </a:lnSpc>
              <a:defRPr/>
            </a:lvl1pPr>
          </a:lstStyle>
          <a:p>
            <a:endParaRPr dirty="0">
              <a:solidFill>
                <a:srgbClr val="000000">
                  <a:lumMod val="65000"/>
                  <a:lumOff val="35000"/>
                </a:srgbClr>
              </a:solidFill>
            </a:endParaRPr>
          </a:p>
        </p:txBody>
      </p:sp>
      <p:sp>
        <p:nvSpPr>
          <p:cNvPr id="23" name="Slide Number Placeholder 7">
            <a:extLst/>
          </p:cNvPr>
          <p:cNvSpPr>
            <a:spLocks noGrp="1"/>
          </p:cNvSpPr>
          <p:nvPr>
            <p:ph type="sldNum" sz="quarter" idx="11"/>
          </p:nvPr>
        </p:nvSpPr>
        <p:spPr/>
        <p:txBody>
          <a:bodyPr/>
          <a:lstStyle>
            <a:lvl1pPr>
              <a:defRPr/>
            </a:lvl1pPr>
          </a:lstStyle>
          <a:p>
            <a:fld id="{6EFF9EB9-3D60-4CD2-91E9-B07B5628EA69}" type="slidenum">
              <a:rPr lang="en-US" altLang="en-US"/>
              <a:pPr/>
              <a:t>‹#›</a:t>
            </a:fld>
            <a:endParaRPr lang="en-US" altLang="en-US" dirty="0"/>
          </a:p>
        </p:txBody>
      </p:sp>
    </p:spTree>
    <p:extLst>
      <p:ext uri="{BB962C8B-B14F-4D97-AF65-F5344CB8AC3E}">
        <p14:creationId xmlns:p14="http://schemas.microsoft.com/office/powerpoint/2010/main" val="3381649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with header">
    <p:spTree>
      <p:nvGrpSpPr>
        <p:cNvPr id="1" name=""/>
        <p:cNvGrpSpPr/>
        <p:nvPr/>
      </p:nvGrpSpPr>
      <p:grpSpPr>
        <a:xfrm>
          <a:off x="0" y="0"/>
          <a:ext cx="0" cy="0"/>
          <a:chOff x="0" y="0"/>
          <a:chExt cx="0" cy="0"/>
        </a:xfrm>
      </p:grpSpPr>
      <p:grpSp>
        <p:nvGrpSpPr>
          <p:cNvPr id="9"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10" name="Straight Connector 9"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3" name="Group 84" hidden="1"/>
            <p:cNvGrpSpPr>
              <a:grpSpLocks/>
            </p:cNvGrpSpPr>
            <p:nvPr userDrawn="1"/>
          </p:nvGrpSpPr>
          <p:grpSpPr bwMode="auto">
            <a:xfrm>
              <a:off x="11640116" y="-714736"/>
              <a:ext cx="551884" cy="8287473"/>
              <a:chOff x="11640116" y="-714736"/>
              <a:chExt cx="551884" cy="8287473"/>
            </a:xfrm>
          </p:grpSpPr>
          <p:cxnSp>
            <p:nvCxnSpPr>
              <p:cNvPr id="27" name="Straight Connector 26"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5" hidden="1"/>
            <p:cNvGrpSpPr>
              <a:grpSpLocks/>
            </p:cNvGrpSpPr>
            <p:nvPr userDrawn="1"/>
          </p:nvGrpSpPr>
          <p:grpSpPr bwMode="auto">
            <a:xfrm>
              <a:off x="-282027" y="-714736"/>
              <a:ext cx="12740305" cy="8287473"/>
              <a:chOff x="-282026" y="-714736"/>
              <a:chExt cx="12740305" cy="8287473"/>
            </a:xfrm>
          </p:grpSpPr>
          <p:grpSp>
            <p:nvGrpSpPr>
              <p:cNvPr id="15" name="Group 86" hidden="1"/>
              <p:cNvGrpSpPr>
                <a:grpSpLocks/>
              </p:cNvGrpSpPr>
              <p:nvPr userDrawn="1"/>
            </p:nvGrpSpPr>
            <p:grpSpPr bwMode="auto">
              <a:xfrm>
                <a:off x="-282026" y="0"/>
                <a:ext cx="12740305" cy="246887"/>
                <a:chOff x="-282026" y="0"/>
                <a:chExt cx="12740305" cy="246887"/>
              </a:xfrm>
            </p:grpSpPr>
            <p:cxnSp>
              <p:nvCxnSpPr>
                <p:cNvPr id="25" name="Straight Connector 24"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7" hidden="1"/>
              <p:cNvGrpSpPr>
                <a:grpSpLocks/>
              </p:cNvGrpSpPr>
              <p:nvPr userDrawn="1"/>
            </p:nvGrpSpPr>
            <p:grpSpPr bwMode="auto">
              <a:xfrm>
                <a:off x="-282026" y="1280053"/>
                <a:ext cx="12740305" cy="442593"/>
                <a:chOff x="-282026" y="1280053"/>
                <a:chExt cx="12740305" cy="442593"/>
              </a:xfrm>
            </p:grpSpPr>
            <p:cxnSp>
              <p:nvCxnSpPr>
                <p:cNvPr id="23" name="Straight Connector 22"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8" hidden="1"/>
              <p:cNvGrpSpPr>
                <a:grpSpLocks/>
              </p:cNvGrpSpPr>
              <p:nvPr userDrawn="1"/>
            </p:nvGrpSpPr>
            <p:grpSpPr bwMode="auto">
              <a:xfrm>
                <a:off x="0" y="-714736"/>
                <a:ext cx="551884" cy="8287473"/>
                <a:chOff x="11640116" y="-714736"/>
                <a:chExt cx="551884" cy="8287473"/>
              </a:xfrm>
            </p:grpSpPr>
            <p:cxnSp>
              <p:nvCxnSpPr>
                <p:cNvPr id="21" name="Straight Connector 20"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9" hidden="1"/>
              <p:cNvGrpSpPr>
                <a:grpSpLocks/>
              </p:cNvGrpSpPr>
              <p:nvPr userDrawn="1"/>
            </p:nvGrpSpPr>
            <p:grpSpPr bwMode="auto">
              <a:xfrm>
                <a:off x="-282026" y="6584314"/>
                <a:ext cx="12740305" cy="273686"/>
                <a:chOff x="-282026" y="0"/>
                <a:chExt cx="12740305" cy="273686"/>
              </a:xfrm>
            </p:grpSpPr>
            <p:cxnSp>
              <p:nvCxnSpPr>
                <p:cNvPr id="19" name="Straight Connector 18"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29" name="Straight Connector 28">
            <a:extLst/>
          </p:cNvPr>
          <p:cNvCxnSpPr>
            <a:cxnSpLocks/>
          </p:cNvCxnSpPr>
          <p:nvPr/>
        </p:nvCxnSpPr>
        <p:spPr>
          <a:xfrm>
            <a:off x="495300" y="1566863"/>
            <a:ext cx="5481638"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p:cNvPr>
          <p:cNvCxnSpPr>
            <a:cxnSpLocks/>
          </p:cNvCxnSpPr>
          <p:nvPr/>
        </p:nvCxnSpPr>
        <p:spPr>
          <a:xfrm>
            <a:off x="6210303" y="1566863"/>
            <a:ext cx="5486400"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p:cNvPr>
          <p:cNvSpPr>
            <a:spLocks noGrp="1"/>
          </p:cNvSpPr>
          <p:nvPr>
            <p:ph sz="quarter" idx="16"/>
          </p:nvPr>
        </p:nvSpPr>
        <p:spPr>
          <a:xfrm>
            <a:off x="495300" y="1746479"/>
            <a:ext cx="5481638" cy="43114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Subtitle 2"/>
          <p:cNvSpPr>
            <a:spLocks noGrp="1"/>
          </p:cNvSpPr>
          <p:nvPr>
            <p:ph type="subTitle" idx="1"/>
          </p:nvPr>
        </p:nvSpPr>
        <p:spPr>
          <a:xfrm>
            <a:off x="495304" y="1074970"/>
            <a:ext cx="5481410" cy="492725"/>
          </a:xfrm>
          <a:prstGeom prst="rect">
            <a:avLst/>
          </a:prstGeom>
        </p:spPr>
        <p:txBody>
          <a:bodyPr bIns="91440" anchor="b">
            <a:noAutofit/>
          </a:bodyPr>
          <a:lstStyle>
            <a:lvl1pPr marL="0" indent="0" algn="l" defTabSz="914126" rtl="0" eaLnBrk="1" latinLnBrk="0" hangingPunct="1">
              <a:lnSpc>
                <a:spcPct val="90000"/>
              </a:lnSpc>
              <a:spcBef>
                <a:spcPts val="0"/>
              </a:spcBef>
              <a:buFont typeface="Arial" panose="020B0604020202020204" pitchFamily="34" charset="0"/>
              <a:buNone/>
              <a:defRPr lang="en-US" sz="2799" b="1" i="0" kern="1200" dirty="0">
                <a:solidFill>
                  <a:schemeClr val="tx1"/>
                </a:solidFill>
                <a:latin typeface="+mn-lt"/>
                <a:ea typeface="Arial" charset="0"/>
                <a:cs typeface="Arial"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6210303" y="1075029"/>
            <a:ext cx="5486400" cy="492125"/>
          </a:xfrm>
          <a:prstGeom prst="rect">
            <a:avLst/>
          </a:prstGeom>
        </p:spPr>
        <p:txBody>
          <a:bodyPr bIns="91440" anchor="b">
            <a:noAutofit/>
          </a:bodyPr>
          <a:lstStyle>
            <a:lvl1pPr marL="0" indent="0">
              <a:buNone/>
              <a:defRPr lang="en-US" sz="2799" b="1" i="0" kern="1200" dirty="0">
                <a:solidFill>
                  <a:schemeClr val="tx1"/>
                </a:solidFill>
                <a:latin typeface="+mn-lt"/>
                <a:ea typeface="Arial" charset="0"/>
                <a:cs typeface="Arial" charset="0"/>
              </a:defRPr>
            </a:lvl1pPr>
            <a:lvl2pPr>
              <a:defRPr/>
            </a:lvl2pPr>
            <a:lvl3pPr>
              <a:defRPr/>
            </a:lvl3pPr>
            <a:lvl4pPr>
              <a:defRPr/>
            </a:lvl4pPr>
            <a:lvl5pPr>
              <a:defRPr/>
            </a:lvl5pPr>
          </a:lstStyle>
          <a:p>
            <a:pPr lvl="0"/>
            <a:r>
              <a:rPr lang="en-US"/>
              <a:t>Click to edit Master text styles</a:t>
            </a:r>
          </a:p>
        </p:txBody>
      </p:sp>
      <p:sp>
        <p:nvSpPr>
          <p:cNvPr id="7" name="Content Placeholder 6">
            <a:extLst/>
          </p:cNvPr>
          <p:cNvSpPr>
            <a:spLocks noGrp="1"/>
          </p:cNvSpPr>
          <p:nvPr>
            <p:ph sz="quarter" idx="17"/>
          </p:nvPr>
        </p:nvSpPr>
        <p:spPr>
          <a:xfrm>
            <a:off x="6210303" y="1746479"/>
            <a:ext cx="5486400" cy="43114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4"/>
          <p:cNvSpPr>
            <a:spLocks noGrp="1"/>
          </p:cNvSpPr>
          <p:nvPr>
            <p:ph type="ftr" sz="quarter" idx="18"/>
          </p:nvPr>
        </p:nvSpPr>
        <p:spPr/>
        <p:txBody>
          <a:bodyPr/>
          <a:lstStyle>
            <a:lvl1pPr>
              <a:lnSpc>
                <a:spcPct val="90000"/>
              </a:lnSpc>
              <a:defRPr/>
            </a:lvl1pPr>
          </a:lstStyle>
          <a:p>
            <a:endParaRPr>
              <a:solidFill>
                <a:srgbClr val="000000">
                  <a:lumMod val="65000"/>
                  <a:lumOff val="35000"/>
                </a:srgbClr>
              </a:solidFill>
            </a:endParaRPr>
          </a:p>
        </p:txBody>
      </p:sp>
      <p:sp>
        <p:nvSpPr>
          <p:cNvPr id="32" name="Slide Number Placeholder 7">
            <a:extLst/>
          </p:cNvPr>
          <p:cNvSpPr>
            <a:spLocks noGrp="1"/>
          </p:cNvSpPr>
          <p:nvPr>
            <p:ph type="sldNum" sz="quarter" idx="19"/>
          </p:nvPr>
        </p:nvSpPr>
        <p:spPr/>
        <p:txBody>
          <a:bodyPr/>
          <a:lstStyle>
            <a:lvl1pPr>
              <a:defRPr/>
            </a:lvl1pPr>
          </a:lstStyle>
          <a:p>
            <a:fld id="{18F00D9C-82DE-4336-8AF0-1CB73DECE1B2}" type="slidenum">
              <a:rPr lang="en-US" altLang="en-US"/>
              <a:pPr/>
              <a:t>‹#›</a:t>
            </a:fld>
            <a:endParaRPr lang="en-US" altLang="en-US" dirty="0"/>
          </a:p>
        </p:txBody>
      </p:sp>
    </p:spTree>
    <p:extLst>
      <p:ext uri="{BB962C8B-B14F-4D97-AF65-F5344CB8AC3E}">
        <p14:creationId xmlns:p14="http://schemas.microsoft.com/office/powerpoint/2010/main" val="1771126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YMC17 - Red Section Title">
    <p:spTree>
      <p:nvGrpSpPr>
        <p:cNvPr id="1" name=""/>
        <p:cNvGrpSpPr/>
        <p:nvPr/>
      </p:nvGrpSpPr>
      <p:grpSpPr>
        <a:xfrm>
          <a:off x="0" y="0"/>
          <a:ext cx="0" cy="0"/>
          <a:chOff x="0" y="0"/>
          <a:chExt cx="0" cy="0"/>
        </a:xfrm>
      </p:grpSpPr>
      <p:grpSp>
        <p:nvGrpSpPr>
          <p:cNvPr id="4" name="Group 80"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5"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6" hidden="1"/>
            <p:cNvGrpSpPr>
              <a:grpSpLocks/>
            </p:cNvGrpSpPr>
            <p:nvPr userDrawn="1"/>
          </p:nvGrpSpPr>
          <p:grpSpPr bwMode="auto">
            <a:xfrm>
              <a:off x="-282027" y="-714736"/>
              <a:ext cx="12740305" cy="8287473"/>
              <a:chOff x="-282026" y="-714736"/>
              <a:chExt cx="12740305" cy="8287473"/>
            </a:xfrm>
          </p:grpSpPr>
          <p:grpSp>
            <p:nvGrpSpPr>
              <p:cNvPr id="10" name="Group 87"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8"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9"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90"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4" name="Group 101"/>
          <p:cNvGrpSpPr>
            <a:grpSpLocks/>
          </p:cNvGrpSpPr>
          <p:nvPr userDrawn="1"/>
        </p:nvGrpSpPr>
        <p:grpSpPr bwMode="auto">
          <a:xfrm>
            <a:off x="503238" y="5756275"/>
            <a:ext cx="2157412" cy="573088"/>
            <a:chOff x="590710" y="3178038"/>
            <a:chExt cx="13400723" cy="3557588"/>
          </a:xfrm>
        </p:grpSpPr>
        <p:sp>
          <p:nvSpPr>
            <p:cNvPr id="25"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2"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6"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7"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8"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9"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0"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1"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2"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3"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4"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5"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hasCustomPrompt="1"/>
          </p:nvPr>
        </p:nvSpPr>
        <p:spPr bwMode="gray">
          <a:xfrm>
            <a:off x="495300" y="1981204"/>
            <a:ext cx="7848600" cy="2018725"/>
          </a:xfrm>
        </p:spPr>
        <p:txBody>
          <a:bodyPr>
            <a:noAutofit/>
          </a:bodyPr>
          <a:lstStyle>
            <a:lvl1pPr algn="l">
              <a:lnSpc>
                <a:spcPct val="90000"/>
              </a:lnSpc>
              <a:defRPr sz="6000" b="1" i="0" cap="none" baseline="0">
                <a:solidFill>
                  <a:schemeClr val="accent4"/>
                </a:solidFill>
                <a:latin typeface="+mn-lt"/>
                <a:cs typeface="Arial" panose="020B0604020202020204" pitchFamily="34" charset="0"/>
              </a:defRPr>
            </a:lvl1pPr>
          </a:lstStyle>
          <a:p>
            <a:r>
              <a:rPr lang="en-US" dirty="0"/>
              <a:t>Click to edit section divider title</a:t>
            </a:r>
          </a:p>
        </p:txBody>
      </p:sp>
      <p:pic>
        <p:nvPicPr>
          <p:cNvPr id="46" name="Picture 45" descr="iStock-519786642_retouched_sm.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8534399" y="0"/>
            <a:ext cx="3657601" cy="6858000"/>
          </a:xfrm>
          <a:prstGeom prst="rect">
            <a:avLst/>
          </a:prstGeom>
        </p:spPr>
      </p:pic>
    </p:spTree>
    <p:extLst>
      <p:ext uri="{BB962C8B-B14F-4D97-AF65-F5344CB8AC3E}">
        <p14:creationId xmlns:p14="http://schemas.microsoft.com/office/powerpoint/2010/main" val="343878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p:spTree>
      <p:nvGrpSpPr>
        <p:cNvPr id="1" name=""/>
        <p:cNvGrpSpPr/>
        <p:nvPr/>
      </p:nvGrpSpPr>
      <p:grpSpPr>
        <a:xfrm>
          <a:off x="0" y="0"/>
          <a:ext cx="0" cy="0"/>
          <a:chOff x="0" y="0"/>
          <a:chExt cx="0" cy="0"/>
        </a:xfrm>
      </p:grpSpPr>
      <p:grpSp>
        <p:nvGrpSpPr>
          <p:cNvPr id="6"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2" name="Group 84" hidden="1"/>
            <p:cNvGrpSpPr>
              <a:grpSpLocks/>
            </p:cNvGrpSpPr>
            <p:nvPr userDrawn="1"/>
          </p:nvGrpSpPr>
          <p:grpSpPr bwMode="auto">
            <a:xfrm>
              <a:off x="11640116" y="-714736"/>
              <a:ext cx="551884" cy="8287473"/>
              <a:chOff x="11640116" y="-714736"/>
              <a:chExt cx="551884" cy="8287473"/>
            </a:xfrm>
          </p:grpSpPr>
          <p:cxnSp>
            <p:nvCxnSpPr>
              <p:cNvPr id="26" name="Straight Connector 25"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5" hidden="1"/>
            <p:cNvGrpSpPr>
              <a:grpSpLocks/>
            </p:cNvGrpSpPr>
            <p:nvPr userDrawn="1"/>
          </p:nvGrpSpPr>
          <p:grpSpPr bwMode="auto">
            <a:xfrm>
              <a:off x="-282027" y="-714736"/>
              <a:ext cx="12740305" cy="8287473"/>
              <a:chOff x="-282026" y="-714736"/>
              <a:chExt cx="12740305" cy="8287473"/>
            </a:xfrm>
          </p:grpSpPr>
          <p:grpSp>
            <p:nvGrpSpPr>
              <p:cNvPr id="14" name="Group 86" hidden="1"/>
              <p:cNvGrpSpPr>
                <a:grpSpLocks/>
              </p:cNvGrpSpPr>
              <p:nvPr userDrawn="1"/>
            </p:nvGrpSpPr>
            <p:grpSpPr bwMode="auto">
              <a:xfrm>
                <a:off x="-282026" y="0"/>
                <a:ext cx="12740305" cy="246887"/>
                <a:chOff x="-282026" y="0"/>
                <a:chExt cx="12740305" cy="246887"/>
              </a:xfrm>
            </p:grpSpPr>
            <p:cxnSp>
              <p:nvCxnSpPr>
                <p:cNvPr id="24" name="Straight Connector 23"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7" hidden="1"/>
              <p:cNvGrpSpPr>
                <a:grpSpLocks/>
              </p:cNvGrpSpPr>
              <p:nvPr userDrawn="1"/>
            </p:nvGrpSpPr>
            <p:grpSpPr bwMode="auto">
              <a:xfrm>
                <a:off x="-282026" y="1280053"/>
                <a:ext cx="12740305" cy="442593"/>
                <a:chOff x="-282026" y="1280053"/>
                <a:chExt cx="12740305" cy="442593"/>
              </a:xfrm>
            </p:grpSpPr>
            <p:cxnSp>
              <p:nvCxnSpPr>
                <p:cNvPr id="22" name="Straight Connector 21"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8" hidden="1"/>
              <p:cNvGrpSpPr>
                <a:grpSpLocks/>
              </p:cNvGrpSpPr>
              <p:nvPr userDrawn="1"/>
            </p:nvGrpSpPr>
            <p:grpSpPr bwMode="auto">
              <a:xfrm>
                <a:off x="0" y="-714736"/>
                <a:ext cx="551884" cy="8287473"/>
                <a:chOff x="11640116" y="-714736"/>
                <a:chExt cx="551884" cy="8287473"/>
              </a:xfrm>
            </p:grpSpPr>
            <p:cxnSp>
              <p:nvCxnSpPr>
                <p:cNvPr id="20" name="Straight Connector 19"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9" hidden="1"/>
              <p:cNvGrpSpPr>
                <a:grpSpLocks/>
              </p:cNvGrpSpPr>
              <p:nvPr userDrawn="1"/>
            </p:nvGrpSpPr>
            <p:grpSpPr bwMode="auto">
              <a:xfrm>
                <a:off x="-282026" y="6584314"/>
                <a:ext cx="12740305" cy="273686"/>
                <a:chOff x="-282026" y="0"/>
                <a:chExt cx="12740305" cy="273686"/>
              </a:xfrm>
            </p:grpSpPr>
            <p:cxnSp>
              <p:nvCxnSpPr>
                <p:cNvPr id="18" name="Straight Connector 17"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7" name="Content Placeholder 6">
            <a:extLst/>
          </p:cNvPr>
          <p:cNvSpPr>
            <a:spLocks noGrp="1"/>
          </p:cNvSpPr>
          <p:nvPr>
            <p:ph sz="quarter" idx="17"/>
          </p:nvPr>
        </p:nvSpPr>
        <p:spPr>
          <a:xfrm>
            <a:off x="495303" y="1828800"/>
            <a:ext cx="5473700" cy="4224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p:cNvPr>
          <p:cNvSpPr>
            <a:spLocks noGrp="1"/>
          </p:cNvSpPr>
          <p:nvPr>
            <p:ph sz="quarter" idx="16"/>
          </p:nvPr>
        </p:nvSpPr>
        <p:spPr>
          <a:xfrm>
            <a:off x="6210303" y="1828800"/>
            <a:ext cx="5448300" cy="4224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500066" y="952500"/>
            <a:ext cx="9681370" cy="457200"/>
          </a:xfrm>
          <a:prstGeom prst="rect">
            <a:avLst/>
          </a:prstGeom>
        </p:spPr>
        <p:txBody>
          <a:bodyPr/>
          <a:lstStyle>
            <a:lvl1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tx1">
                    <a:lumMod val="65000"/>
                    <a:lumOff val="35000"/>
                  </a:schemeClr>
                </a:solidFill>
                <a:latin typeface="+mn-lt"/>
                <a:ea typeface="Arial" charset="0"/>
                <a:cs typeface="Arial" charset="0"/>
              </a:defRPr>
            </a:lvl1pPr>
            <a:lvl2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accent1"/>
                </a:solidFill>
                <a:latin typeface="+mn-lt"/>
                <a:ea typeface="Arial" charset="0"/>
                <a:cs typeface="Arial" charset="0"/>
              </a:defRPr>
            </a:lvl2pPr>
            <a:lvl3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accent1"/>
                </a:solidFill>
                <a:latin typeface="+mn-lt"/>
                <a:ea typeface="Arial" charset="0"/>
                <a:cs typeface="Arial" charset="0"/>
              </a:defRPr>
            </a:lvl3pPr>
            <a:lvl4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accent1"/>
                </a:solidFill>
                <a:latin typeface="+mn-lt"/>
                <a:ea typeface="Arial" charset="0"/>
                <a:cs typeface="Arial" charset="0"/>
              </a:defRPr>
            </a:lvl4pPr>
            <a:lvl5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a:solidFill>
                  <a:schemeClr val="accent1"/>
                </a:solidFill>
                <a:latin typeface="+mn-lt"/>
                <a:ea typeface="Arial" charset="0"/>
                <a:cs typeface="Arial" charset="0"/>
              </a:defRPr>
            </a:lvl5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28" name="Footer Placeholder 8">
            <a:extLst/>
          </p:cNvPr>
          <p:cNvSpPr>
            <a:spLocks noGrp="1"/>
          </p:cNvSpPr>
          <p:nvPr>
            <p:ph type="ftr" sz="quarter" idx="18"/>
          </p:nvPr>
        </p:nvSpPr>
        <p:spPr/>
        <p:txBody>
          <a:bodyPr/>
          <a:lstStyle>
            <a:lvl1pPr>
              <a:lnSpc>
                <a:spcPct val="90000"/>
              </a:lnSpc>
              <a:defRPr/>
            </a:lvl1pPr>
          </a:lstStyle>
          <a:p>
            <a:endParaRPr dirty="0">
              <a:solidFill>
                <a:srgbClr val="000000">
                  <a:lumMod val="65000"/>
                  <a:lumOff val="35000"/>
                </a:srgbClr>
              </a:solidFill>
            </a:endParaRPr>
          </a:p>
        </p:txBody>
      </p:sp>
      <p:sp>
        <p:nvSpPr>
          <p:cNvPr id="29" name="Slide Number Placeholder 7">
            <a:extLst/>
          </p:cNvPr>
          <p:cNvSpPr>
            <a:spLocks noGrp="1"/>
          </p:cNvSpPr>
          <p:nvPr>
            <p:ph type="sldNum" sz="quarter" idx="19"/>
          </p:nvPr>
        </p:nvSpPr>
        <p:spPr/>
        <p:txBody>
          <a:bodyPr/>
          <a:lstStyle>
            <a:lvl1pPr>
              <a:defRPr/>
            </a:lvl1pPr>
          </a:lstStyle>
          <a:p>
            <a:fld id="{9231D263-34AA-4356-B9B8-6B00474387AD}" type="slidenum">
              <a:rPr lang="en-US" altLang="en-US"/>
              <a:pPr/>
              <a:t>‹#›</a:t>
            </a:fld>
            <a:endParaRPr lang="en-US" altLang="en-US"/>
          </a:p>
        </p:txBody>
      </p:sp>
    </p:spTree>
    <p:extLst>
      <p:ext uri="{BB962C8B-B14F-4D97-AF65-F5344CB8AC3E}">
        <p14:creationId xmlns:p14="http://schemas.microsoft.com/office/powerpoint/2010/main" val="1432800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YMC17 - Title, 2x Content">
    <p:spTree>
      <p:nvGrpSpPr>
        <p:cNvPr id="1" name=""/>
        <p:cNvGrpSpPr/>
        <p:nvPr/>
      </p:nvGrpSpPr>
      <p:grpSpPr>
        <a:xfrm>
          <a:off x="0" y="0"/>
          <a:ext cx="0" cy="0"/>
          <a:chOff x="0" y="0"/>
          <a:chExt cx="0" cy="0"/>
        </a:xfrm>
      </p:grpSpPr>
      <p:grpSp>
        <p:nvGrpSpPr>
          <p:cNvPr id="5"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6" name="Straight Connector 5"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a:extLst/>
          </p:cNvPr>
          <p:cNvSpPr>
            <a:spLocks noGrp="1"/>
          </p:cNvSpPr>
          <p:nvPr>
            <p:ph sz="quarter" idx="17"/>
          </p:nvPr>
        </p:nvSpPr>
        <p:spPr>
          <a:xfrm>
            <a:off x="495303" y="1562100"/>
            <a:ext cx="5519738" cy="4495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p:cNvPr>
          <p:cNvSpPr>
            <a:spLocks noGrp="1"/>
          </p:cNvSpPr>
          <p:nvPr>
            <p:ph sz="quarter" idx="18"/>
          </p:nvPr>
        </p:nvSpPr>
        <p:spPr>
          <a:xfrm>
            <a:off x="6210299" y="1562100"/>
            <a:ext cx="5486401" cy="4495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Footer Placeholder 4"/>
          <p:cNvSpPr>
            <a:spLocks noGrp="1"/>
          </p:cNvSpPr>
          <p:nvPr>
            <p:ph type="ftr" sz="quarter" idx="19"/>
          </p:nvPr>
        </p:nvSpPr>
        <p:spPr/>
        <p:txBody>
          <a:bodyPr/>
          <a:lstStyle>
            <a:lvl1pPr>
              <a:lnSpc>
                <a:spcPct val="90000"/>
              </a:lnSpc>
              <a:defRPr/>
            </a:lvl1pPr>
          </a:lstStyle>
          <a:p>
            <a:endParaRPr dirty="0">
              <a:solidFill>
                <a:srgbClr val="000000">
                  <a:lumMod val="65000"/>
                  <a:lumOff val="35000"/>
                </a:srgbClr>
              </a:solidFill>
            </a:endParaRPr>
          </a:p>
        </p:txBody>
      </p:sp>
      <p:sp>
        <p:nvSpPr>
          <p:cNvPr id="28" name="Slide Number Placeholder 7">
            <a:extLst/>
          </p:cNvPr>
          <p:cNvSpPr>
            <a:spLocks noGrp="1"/>
          </p:cNvSpPr>
          <p:nvPr>
            <p:ph type="sldNum" sz="quarter" idx="20"/>
          </p:nvPr>
        </p:nvSpPr>
        <p:spPr/>
        <p:txBody>
          <a:bodyPr/>
          <a:lstStyle>
            <a:lvl1pPr>
              <a:defRPr/>
            </a:lvl1pPr>
          </a:lstStyle>
          <a:p>
            <a:fld id="{B53F450D-3681-4F82-ADFF-C1599A985097}" type="slidenum">
              <a:rPr lang="en-US" altLang="en-US"/>
              <a:pPr/>
              <a:t>‹#›</a:t>
            </a:fld>
            <a:endParaRPr lang="en-US" altLang="en-US"/>
          </a:p>
        </p:txBody>
      </p:sp>
    </p:spTree>
    <p:extLst>
      <p:ext uri="{BB962C8B-B14F-4D97-AF65-F5344CB8AC3E}">
        <p14:creationId xmlns:p14="http://schemas.microsoft.com/office/powerpoint/2010/main" val="12638832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Image">
    <p:spTree>
      <p:nvGrpSpPr>
        <p:cNvPr id="1" name=""/>
        <p:cNvGrpSpPr/>
        <p:nvPr/>
      </p:nvGrpSpPr>
      <p:grpSpPr>
        <a:xfrm>
          <a:off x="0" y="0"/>
          <a:ext cx="0" cy="0"/>
          <a:chOff x="0" y="0"/>
          <a:chExt cx="0" cy="0"/>
        </a:xfrm>
      </p:grpSpPr>
      <p:grpSp>
        <p:nvGrpSpPr>
          <p:cNvPr id="6"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27" name="Straight Connector 26">
            <a:extLst/>
          </p:cNvPr>
          <p:cNvCxnSpPr>
            <a:cxnSpLocks/>
          </p:cNvCxnSpPr>
          <p:nvPr/>
        </p:nvCxnSpPr>
        <p:spPr>
          <a:xfrm>
            <a:off x="495300" y="1557338"/>
            <a:ext cx="5481638"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45" name="Picture Placeholder 3">
            <a:extLst/>
          </p:cNvPr>
          <p:cNvSpPr>
            <a:spLocks noGrp="1"/>
          </p:cNvSpPr>
          <p:nvPr>
            <p:ph type="pic" sz="quarter" idx="16"/>
          </p:nvPr>
        </p:nvSpPr>
        <p:spPr>
          <a:xfrm>
            <a:off x="6210303" y="1065712"/>
            <a:ext cx="5486400" cy="4992188"/>
          </a:xfrm>
          <a:prstGeom prst="rect">
            <a:avLst/>
          </a:prstGeom>
        </p:spPr>
        <p:txBody>
          <a:bodyPr/>
          <a:lstStyle/>
          <a:p>
            <a:pPr lvl="0"/>
            <a:r>
              <a:rPr lang="en-US" noProof="0"/>
              <a:t>Click icon to add picture</a:t>
            </a:r>
            <a:endParaRPr lang="en-US" noProof="0" dirty="0"/>
          </a:p>
        </p:txBody>
      </p:sp>
      <p:sp>
        <p:nvSpPr>
          <p:cNvPr id="2" name="Title 1"/>
          <p:cNvSpPr>
            <a:spLocks noGrp="1"/>
          </p:cNvSpPr>
          <p:nvPr>
            <p:ph type="title"/>
          </p:nvPr>
        </p:nvSpPr>
        <p:spPr/>
        <p:txBody>
          <a:bodyPr/>
          <a:lstStyle/>
          <a:p>
            <a:r>
              <a:rPr lang="en-US"/>
              <a:t>Click to edit Master title style</a:t>
            </a:r>
          </a:p>
        </p:txBody>
      </p:sp>
      <p:sp>
        <p:nvSpPr>
          <p:cNvPr id="50" name="Subtitle 2">
            <a:extLst/>
          </p:cNvPr>
          <p:cNvSpPr>
            <a:spLocks noGrp="1"/>
          </p:cNvSpPr>
          <p:nvPr>
            <p:ph type="subTitle" idx="1"/>
          </p:nvPr>
        </p:nvSpPr>
        <p:spPr>
          <a:xfrm>
            <a:off x="495304" y="1065718"/>
            <a:ext cx="5481410" cy="492725"/>
          </a:xfrm>
          <a:prstGeom prst="rect">
            <a:avLst/>
          </a:prstGeom>
        </p:spPr>
        <p:txBody>
          <a:bodyPr bIns="91440" anchor="b">
            <a:noAutofit/>
          </a:bodyPr>
          <a:lstStyle>
            <a:lvl1pPr marL="0" indent="0" algn="l" defTabSz="914126" rtl="0" eaLnBrk="1" latinLnBrk="0" hangingPunct="1">
              <a:lnSpc>
                <a:spcPct val="90000"/>
              </a:lnSpc>
              <a:spcBef>
                <a:spcPts val="0"/>
              </a:spcBef>
              <a:buFont typeface="Arial" panose="020B0604020202020204" pitchFamily="34" charset="0"/>
              <a:buNone/>
              <a:defRPr lang="en-US" sz="2799" b="1" i="0" kern="1200" dirty="0">
                <a:solidFill>
                  <a:schemeClr val="tx1"/>
                </a:solidFill>
                <a:latin typeface="+mn-lt"/>
                <a:ea typeface="Arial" charset="0"/>
                <a:cs typeface="Arial"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US" dirty="0"/>
          </a:p>
        </p:txBody>
      </p:sp>
      <p:sp>
        <p:nvSpPr>
          <p:cNvPr id="7" name="Content Placeholder 6">
            <a:extLst/>
          </p:cNvPr>
          <p:cNvSpPr>
            <a:spLocks noGrp="1"/>
          </p:cNvSpPr>
          <p:nvPr>
            <p:ph sz="quarter" idx="17"/>
          </p:nvPr>
        </p:nvSpPr>
        <p:spPr>
          <a:xfrm>
            <a:off x="495300" y="1737224"/>
            <a:ext cx="5481409" cy="4320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4"/>
          <p:cNvSpPr>
            <a:spLocks noGrp="1"/>
          </p:cNvSpPr>
          <p:nvPr>
            <p:ph type="ftr" sz="quarter" idx="18"/>
          </p:nvPr>
        </p:nvSpPr>
        <p:spPr/>
        <p:txBody>
          <a:bodyPr/>
          <a:lstStyle>
            <a:lvl1pPr>
              <a:lnSpc>
                <a:spcPct val="90000"/>
              </a:lnSpc>
              <a:defRPr/>
            </a:lvl1pPr>
          </a:lstStyle>
          <a:p>
            <a:endParaRPr>
              <a:solidFill>
                <a:srgbClr val="000000">
                  <a:lumMod val="65000"/>
                  <a:lumOff val="35000"/>
                </a:srgbClr>
              </a:solidFill>
            </a:endParaRPr>
          </a:p>
        </p:txBody>
      </p:sp>
      <p:sp>
        <p:nvSpPr>
          <p:cNvPr id="29" name="Slide Number Placeholder 7">
            <a:extLst/>
          </p:cNvPr>
          <p:cNvSpPr>
            <a:spLocks noGrp="1"/>
          </p:cNvSpPr>
          <p:nvPr>
            <p:ph type="sldNum" sz="quarter" idx="19"/>
          </p:nvPr>
        </p:nvSpPr>
        <p:spPr/>
        <p:txBody>
          <a:bodyPr/>
          <a:lstStyle>
            <a:lvl1pPr>
              <a:defRPr/>
            </a:lvl1pPr>
          </a:lstStyle>
          <a:p>
            <a:fld id="{768C0CFB-4BC7-4F05-AC9F-724AB7E5BF15}" type="slidenum">
              <a:rPr lang="en-US" altLang="en-US"/>
              <a:pPr/>
              <a:t>‹#›</a:t>
            </a:fld>
            <a:endParaRPr lang="en-US" altLang="en-US"/>
          </a:p>
        </p:txBody>
      </p:sp>
    </p:spTree>
    <p:extLst>
      <p:ext uri="{BB962C8B-B14F-4D97-AF65-F5344CB8AC3E}">
        <p14:creationId xmlns:p14="http://schemas.microsoft.com/office/powerpoint/2010/main" val="1775498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WhiteSpace">
    <p:spTree>
      <p:nvGrpSpPr>
        <p:cNvPr id="1" name=""/>
        <p:cNvGrpSpPr/>
        <p:nvPr/>
      </p:nvGrpSpPr>
      <p:grpSpPr>
        <a:xfrm>
          <a:off x="0" y="0"/>
          <a:ext cx="0" cy="0"/>
          <a:chOff x="0" y="0"/>
          <a:chExt cx="0" cy="0"/>
        </a:xfrm>
      </p:grpSpPr>
      <p:grpSp>
        <p:nvGrpSpPr>
          <p:cNvPr id="6"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7" name="Straight Connector 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27" name="Straight Connector 26">
            <a:extLst/>
          </p:cNvPr>
          <p:cNvCxnSpPr>
            <a:cxnSpLocks/>
          </p:cNvCxnSpPr>
          <p:nvPr/>
        </p:nvCxnSpPr>
        <p:spPr>
          <a:xfrm>
            <a:off x="495300" y="1901825"/>
            <a:ext cx="5481638"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p:cNvPr>
          <p:cNvSpPr>
            <a:spLocks noGrp="1"/>
          </p:cNvSpPr>
          <p:nvPr>
            <p:ph sz="quarter" idx="16"/>
          </p:nvPr>
        </p:nvSpPr>
        <p:spPr>
          <a:xfrm>
            <a:off x="495300" y="2079065"/>
            <a:ext cx="5481638" cy="398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500062" y="952501"/>
            <a:ext cx="9681371" cy="457200"/>
          </a:xfrm>
          <a:prstGeom prst="rect">
            <a:avLst/>
          </a:prstGeom>
        </p:spPr>
        <p:txBody>
          <a:bodyPr/>
          <a:lstStyle>
            <a:lvl1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tx1">
                    <a:lumMod val="65000"/>
                    <a:lumOff val="35000"/>
                  </a:schemeClr>
                </a:solidFill>
                <a:latin typeface="+mn-lt"/>
                <a:ea typeface="Arial" charset="0"/>
                <a:cs typeface="Arial" charset="0"/>
              </a:defRPr>
            </a:lvl1pPr>
            <a:lvl2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accent1"/>
                </a:solidFill>
                <a:latin typeface="+mn-lt"/>
                <a:ea typeface="Arial" charset="0"/>
                <a:cs typeface="Arial" charset="0"/>
              </a:defRPr>
            </a:lvl2pPr>
            <a:lvl3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accent1"/>
                </a:solidFill>
                <a:latin typeface="+mn-lt"/>
                <a:ea typeface="Arial" charset="0"/>
                <a:cs typeface="Arial" charset="0"/>
              </a:defRPr>
            </a:lvl3pPr>
            <a:lvl4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accent1"/>
                </a:solidFill>
                <a:latin typeface="+mn-lt"/>
                <a:ea typeface="Arial" charset="0"/>
                <a:cs typeface="Arial" charset="0"/>
              </a:defRPr>
            </a:lvl4pPr>
            <a:lvl5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a:solidFill>
                  <a:schemeClr val="accent1"/>
                </a:solidFill>
                <a:latin typeface="+mn-lt"/>
                <a:ea typeface="Arial" charset="0"/>
                <a:cs typeface="Arial" charset="0"/>
              </a:defRPr>
            </a:lvl5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5" name="Subtitle 2">
            <a:extLst/>
          </p:cNvPr>
          <p:cNvSpPr>
            <a:spLocks noGrp="1"/>
          </p:cNvSpPr>
          <p:nvPr>
            <p:ph type="subTitle" idx="1"/>
          </p:nvPr>
        </p:nvSpPr>
        <p:spPr>
          <a:xfrm>
            <a:off x="495304" y="1409701"/>
            <a:ext cx="5481410" cy="492184"/>
          </a:xfrm>
          <a:prstGeom prst="rect">
            <a:avLst/>
          </a:prstGeom>
        </p:spPr>
        <p:txBody>
          <a:bodyPr bIns="91440" anchor="b"/>
          <a:lstStyle>
            <a:lvl1pPr marL="0" indent="0" algn="l" defTabSz="914126" rtl="0" eaLnBrk="1" latinLnBrk="0" hangingPunct="1">
              <a:lnSpc>
                <a:spcPct val="90000"/>
              </a:lnSpc>
              <a:spcBef>
                <a:spcPts val="0"/>
              </a:spcBef>
              <a:buFont typeface="Arial" panose="020B0604020202020204" pitchFamily="34" charset="0"/>
              <a:buNone/>
              <a:defRPr lang="en-US" sz="1999" b="1" i="0" kern="1200" dirty="0">
                <a:solidFill>
                  <a:schemeClr val="tx1"/>
                </a:solidFill>
                <a:latin typeface="+mn-lt"/>
                <a:ea typeface="Arial" charset="0"/>
                <a:cs typeface="Arial"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US" dirty="0"/>
          </a:p>
        </p:txBody>
      </p:sp>
      <p:sp>
        <p:nvSpPr>
          <p:cNvPr id="28" name="Footer Placeholder 4"/>
          <p:cNvSpPr>
            <a:spLocks noGrp="1"/>
          </p:cNvSpPr>
          <p:nvPr>
            <p:ph type="ftr" sz="quarter" idx="17"/>
          </p:nvPr>
        </p:nvSpPr>
        <p:spPr/>
        <p:txBody>
          <a:bodyPr/>
          <a:lstStyle>
            <a:lvl1pPr>
              <a:lnSpc>
                <a:spcPct val="90000"/>
              </a:lnSpc>
              <a:defRPr/>
            </a:lvl1pPr>
          </a:lstStyle>
          <a:p>
            <a:endParaRPr dirty="0">
              <a:solidFill>
                <a:srgbClr val="000000">
                  <a:lumMod val="65000"/>
                  <a:lumOff val="35000"/>
                </a:srgbClr>
              </a:solidFill>
            </a:endParaRPr>
          </a:p>
        </p:txBody>
      </p:sp>
      <p:sp>
        <p:nvSpPr>
          <p:cNvPr id="29" name="Slide Number Placeholder 7">
            <a:extLst/>
          </p:cNvPr>
          <p:cNvSpPr>
            <a:spLocks noGrp="1"/>
          </p:cNvSpPr>
          <p:nvPr>
            <p:ph type="sldNum" sz="quarter" idx="18"/>
          </p:nvPr>
        </p:nvSpPr>
        <p:spPr/>
        <p:txBody>
          <a:bodyPr/>
          <a:lstStyle>
            <a:lvl1pPr>
              <a:defRPr/>
            </a:lvl1pPr>
          </a:lstStyle>
          <a:p>
            <a:fld id="{49100DB5-50EA-44A8-AA82-70171FA71F00}" type="slidenum">
              <a:rPr lang="en-US" altLang="en-US"/>
              <a:pPr/>
              <a:t>‹#›</a:t>
            </a:fld>
            <a:endParaRPr lang="en-US" altLang="en-US"/>
          </a:p>
        </p:txBody>
      </p:sp>
    </p:spTree>
    <p:extLst>
      <p:ext uri="{BB962C8B-B14F-4D97-AF65-F5344CB8AC3E}">
        <p14:creationId xmlns:p14="http://schemas.microsoft.com/office/powerpoint/2010/main" val="33070629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YMC17 - Title, Subtitle, 3x Content">
    <p:spTree>
      <p:nvGrpSpPr>
        <p:cNvPr id="1" name=""/>
        <p:cNvGrpSpPr/>
        <p:nvPr/>
      </p:nvGrpSpPr>
      <p:grpSpPr>
        <a:xfrm>
          <a:off x="0" y="0"/>
          <a:ext cx="0" cy="0"/>
          <a:chOff x="0" y="0"/>
          <a:chExt cx="0" cy="0"/>
        </a:xfrm>
      </p:grpSpPr>
      <p:grpSp>
        <p:nvGrpSpPr>
          <p:cNvPr id="12" name="Group 72" hidden="1"/>
          <p:cNvGrpSpPr>
            <a:grpSpLocks/>
          </p:cNvGrpSpPr>
          <p:nvPr>
            <p:custDataLst>
              <p:tags r:id="rId1"/>
            </p:custDataLst>
          </p:nvPr>
        </p:nvGrpSpPr>
        <p:grpSpPr bwMode="auto">
          <a:xfrm>
            <a:off x="-282572" y="-714375"/>
            <a:ext cx="12741275" cy="8286750"/>
            <a:chOff x="-282027" y="-714736"/>
            <a:chExt cx="12740305" cy="8287473"/>
          </a:xfrm>
        </p:grpSpPr>
        <p:cxnSp>
          <p:nvCxnSpPr>
            <p:cNvPr id="13" name="Straight Connector 12"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6" name="Group 84" hidden="1"/>
            <p:cNvGrpSpPr>
              <a:grpSpLocks/>
            </p:cNvGrpSpPr>
            <p:nvPr userDrawn="1"/>
          </p:nvGrpSpPr>
          <p:grpSpPr bwMode="auto">
            <a:xfrm>
              <a:off x="11640116" y="-714736"/>
              <a:ext cx="551884" cy="8287473"/>
              <a:chOff x="11640116" y="-714736"/>
              <a:chExt cx="551884" cy="8287473"/>
            </a:xfrm>
          </p:grpSpPr>
          <p:cxnSp>
            <p:nvCxnSpPr>
              <p:cNvPr id="30" name="Straight Connector 29"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5" hidden="1"/>
            <p:cNvGrpSpPr>
              <a:grpSpLocks/>
            </p:cNvGrpSpPr>
            <p:nvPr userDrawn="1"/>
          </p:nvGrpSpPr>
          <p:grpSpPr bwMode="auto">
            <a:xfrm>
              <a:off x="-282027" y="-714736"/>
              <a:ext cx="12740305" cy="8287473"/>
              <a:chOff x="-282026" y="-714736"/>
              <a:chExt cx="12740305" cy="8287473"/>
            </a:xfrm>
          </p:grpSpPr>
          <p:grpSp>
            <p:nvGrpSpPr>
              <p:cNvPr id="18" name="Group 86" hidden="1"/>
              <p:cNvGrpSpPr>
                <a:grpSpLocks/>
              </p:cNvGrpSpPr>
              <p:nvPr userDrawn="1"/>
            </p:nvGrpSpPr>
            <p:grpSpPr bwMode="auto">
              <a:xfrm>
                <a:off x="-282026" y="0"/>
                <a:ext cx="12740305" cy="246887"/>
                <a:chOff x="-282026" y="0"/>
                <a:chExt cx="12740305" cy="246887"/>
              </a:xfrm>
            </p:grpSpPr>
            <p:cxnSp>
              <p:nvCxnSpPr>
                <p:cNvPr id="28" name="Straight Connector 27"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7" hidden="1"/>
              <p:cNvGrpSpPr>
                <a:grpSpLocks/>
              </p:cNvGrpSpPr>
              <p:nvPr userDrawn="1"/>
            </p:nvGrpSpPr>
            <p:grpSpPr bwMode="auto">
              <a:xfrm>
                <a:off x="-282026" y="1280053"/>
                <a:ext cx="12740305" cy="442593"/>
                <a:chOff x="-282026" y="1280053"/>
                <a:chExt cx="12740305" cy="442593"/>
              </a:xfrm>
            </p:grpSpPr>
            <p:cxnSp>
              <p:nvCxnSpPr>
                <p:cNvPr id="26" name="Straight Connector 25"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8" hidden="1"/>
              <p:cNvGrpSpPr>
                <a:grpSpLocks/>
              </p:cNvGrpSpPr>
              <p:nvPr userDrawn="1"/>
            </p:nvGrpSpPr>
            <p:grpSpPr bwMode="auto">
              <a:xfrm>
                <a:off x="0" y="-714736"/>
                <a:ext cx="551884" cy="8287473"/>
                <a:chOff x="11640116" y="-714736"/>
                <a:chExt cx="551884" cy="8287473"/>
              </a:xfrm>
            </p:grpSpPr>
            <p:cxnSp>
              <p:nvCxnSpPr>
                <p:cNvPr id="24" name="Straight Connector 23"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89" hidden="1"/>
              <p:cNvGrpSpPr>
                <a:grpSpLocks/>
              </p:cNvGrpSpPr>
              <p:nvPr userDrawn="1"/>
            </p:nvGrpSpPr>
            <p:grpSpPr bwMode="auto">
              <a:xfrm>
                <a:off x="-282026" y="6584314"/>
                <a:ext cx="12740305" cy="273686"/>
                <a:chOff x="-282026" y="0"/>
                <a:chExt cx="12740305" cy="273686"/>
              </a:xfrm>
            </p:grpSpPr>
            <p:cxnSp>
              <p:nvCxnSpPr>
                <p:cNvPr id="22" name="Straight Connector 21"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0" name="Text Placeholder 9"/>
          <p:cNvSpPr>
            <a:spLocks noGrp="1"/>
          </p:cNvSpPr>
          <p:nvPr>
            <p:ph type="body" sz="quarter" idx="14"/>
          </p:nvPr>
        </p:nvSpPr>
        <p:spPr>
          <a:xfrm>
            <a:off x="500062" y="952500"/>
            <a:ext cx="9681371" cy="457200"/>
          </a:xfrm>
          <a:prstGeom prst="rect">
            <a:avLst/>
          </a:prstGeom>
        </p:spPr>
        <p:txBody>
          <a:bodyPr/>
          <a:lstStyle>
            <a:lvl1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tx1">
                    <a:lumMod val="65000"/>
                    <a:lumOff val="35000"/>
                  </a:schemeClr>
                </a:solidFill>
                <a:latin typeface="+mn-lt"/>
                <a:ea typeface="Arial" charset="0"/>
                <a:cs typeface="Arial" charset="0"/>
              </a:defRPr>
            </a:lvl1pPr>
            <a:lvl2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accent1"/>
                </a:solidFill>
                <a:latin typeface="+mn-lt"/>
                <a:ea typeface="Arial" charset="0"/>
                <a:cs typeface="Arial" charset="0"/>
              </a:defRPr>
            </a:lvl2pPr>
            <a:lvl3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accent1"/>
                </a:solidFill>
                <a:latin typeface="+mn-lt"/>
                <a:ea typeface="Arial" charset="0"/>
                <a:cs typeface="Arial" charset="0"/>
              </a:defRPr>
            </a:lvl3pPr>
            <a:lvl4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smtClean="0">
                <a:solidFill>
                  <a:schemeClr val="accent1"/>
                </a:solidFill>
                <a:latin typeface="+mn-lt"/>
                <a:ea typeface="Arial" charset="0"/>
                <a:cs typeface="Arial" charset="0"/>
              </a:defRPr>
            </a:lvl4pPr>
            <a:lvl5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2799" b="1" i="0" kern="1200" dirty="0">
                <a:solidFill>
                  <a:schemeClr val="accent1"/>
                </a:solidFill>
                <a:latin typeface="+mn-lt"/>
                <a:ea typeface="Arial" charset="0"/>
                <a:cs typeface="Arial" charset="0"/>
              </a:defRPr>
            </a:lvl5pPr>
          </a:lstStyle>
          <a:p>
            <a:pPr lvl="0"/>
            <a:r>
              <a:rPr lang="en-US"/>
              <a:t>Click to edit Master text styles</a:t>
            </a:r>
          </a:p>
        </p:txBody>
      </p:sp>
      <p:sp>
        <p:nvSpPr>
          <p:cNvPr id="48" name="Subtitle 2"/>
          <p:cNvSpPr>
            <a:spLocks noGrp="1"/>
          </p:cNvSpPr>
          <p:nvPr>
            <p:ph type="subTitle" idx="1"/>
          </p:nvPr>
        </p:nvSpPr>
        <p:spPr>
          <a:xfrm>
            <a:off x="495300" y="1414583"/>
            <a:ext cx="3489236" cy="492725"/>
          </a:xfrm>
          <a:prstGeom prst="rect">
            <a:avLst/>
          </a:prstGeom>
        </p:spPr>
        <p:txBody>
          <a:bodyPr bIns="91440" anchor="b">
            <a:noAutofit/>
          </a:bodyPr>
          <a:lstStyle>
            <a:lvl1pPr marL="0" indent="0" algn="l" defTabSz="914126" rtl="0" eaLnBrk="1" latinLnBrk="0" hangingPunct="1">
              <a:lnSpc>
                <a:spcPct val="90000"/>
              </a:lnSpc>
              <a:spcBef>
                <a:spcPts val="0"/>
              </a:spcBef>
              <a:buFont typeface="Arial" panose="020B0604020202020204" pitchFamily="34" charset="0"/>
              <a:buNone/>
              <a:defRPr lang="en-US" sz="1999" b="1" i="0" kern="1200" dirty="0">
                <a:solidFill>
                  <a:schemeClr val="tx1"/>
                </a:solidFill>
                <a:latin typeface="+mn-lt"/>
                <a:ea typeface="Arial" charset="0"/>
                <a:cs typeface="Arial"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4358644" y="1414642"/>
            <a:ext cx="3474720" cy="492125"/>
          </a:xfrm>
          <a:prstGeom prst="rect">
            <a:avLst/>
          </a:prstGeom>
        </p:spPr>
        <p:txBody>
          <a:bodyPr bIns="91440" anchor="b">
            <a:noAutofit/>
          </a:bodyPr>
          <a:lstStyle>
            <a:lvl1pPr marL="0" indent="0">
              <a:buNone/>
              <a:defRPr lang="en-US" sz="1999" b="1" i="0" kern="1200" dirty="0">
                <a:solidFill>
                  <a:schemeClr val="tx1"/>
                </a:solidFill>
                <a:latin typeface="+mn-lt"/>
                <a:ea typeface="Arial" charset="0"/>
                <a:cs typeface="Arial" charset="0"/>
              </a:defRPr>
            </a:lvl1pPr>
            <a:lvl2pPr>
              <a:defRPr/>
            </a:lvl2pPr>
            <a:lvl3pPr>
              <a:defRPr/>
            </a:lvl3pPr>
            <a:lvl4pPr>
              <a:defRPr/>
            </a:lvl4pPr>
            <a:lvl5pPr>
              <a:defRPr/>
            </a:lvl5pPr>
          </a:lstStyle>
          <a:p>
            <a:pPr lvl="0"/>
            <a:r>
              <a:rPr lang="en-US"/>
              <a:t>Click to edit Master text styles</a:t>
            </a:r>
          </a:p>
        </p:txBody>
      </p:sp>
      <p:sp>
        <p:nvSpPr>
          <p:cNvPr id="7" name="Text Placeholder 6"/>
          <p:cNvSpPr>
            <a:spLocks noGrp="1"/>
          </p:cNvSpPr>
          <p:nvPr>
            <p:ph type="body" sz="quarter" idx="17"/>
          </p:nvPr>
        </p:nvSpPr>
        <p:spPr>
          <a:xfrm>
            <a:off x="8155307" y="1414642"/>
            <a:ext cx="3541395" cy="492125"/>
          </a:xfrm>
          <a:prstGeom prst="rect">
            <a:avLst/>
          </a:prstGeom>
        </p:spPr>
        <p:txBody>
          <a:bodyPr bIns="91440" anchor="b">
            <a:noAutofit/>
          </a:bodyPr>
          <a:lstStyle>
            <a:lvl1pPr marL="0" indent="0" algn="l" defTabSz="914126" rtl="0" eaLnBrk="1" latinLnBrk="0" hangingPunct="1">
              <a:lnSpc>
                <a:spcPct val="90000"/>
              </a:lnSpc>
              <a:spcBef>
                <a:spcPts val="0"/>
              </a:spcBef>
              <a:buClr>
                <a:schemeClr val="accent1"/>
              </a:buClr>
              <a:buSzPct val="120000"/>
              <a:buFont typeface="Arial" panose="020B0604020202020204" pitchFamily="34" charset="0"/>
              <a:buNone/>
              <a:defRPr lang="en-US" sz="1999" b="1" i="0" kern="1200" dirty="0">
                <a:solidFill>
                  <a:schemeClr val="tx1"/>
                </a:solidFill>
                <a:latin typeface="+mn-lt"/>
                <a:ea typeface="Arial" charset="0"/>
                <a:cs typeface="Arial" charset="0"/>
              </a:defRPr>
            </a:lvl1pPr>
            <a:lvl2pPr>
              <a:defRPr/>
            </a:lvl2pPr>
            <a:lvl3pPr>
              <a:defRPr/>
            </a:lvl3pPr>
            <a:lvl4pPr>
              <a:defRPr/>
            </a:lvl4pPr>
            <a:lvl5pPr>
              <a:defRPr/>
            </a:lvl5pPr>
          </a:lstStyle>
          <a:p>
            <a:pPr lvl="0"/>
            <a:r>
              <a:rPr lang="en-US"/>
              <a:t>Click to edit Master text styles</a:t>
            </a:r>
          </a:p>
        </p:txBody>
      </p:sp>
      <p:sp>
        <p:nvSpPr>
          <p:cNvPr id="4" name="Content Placeholder 3">
            <a:extLst/>
          </p:cNvPr>
          <p:cNvSpPr>
            <a:spLocks noGrp="1"/>
          </p:cNvSpPr>
          <p:nvPr>
            <p:ph sz="quarter" idx="18"/>
          </p:nvPr>
        </p:nvSpPr>
        <p:spPr>
          <a:xfrm>
            <a:off x="495301" y="2073281"/>
            <a:ext cx="3489236" cy="3984625"/>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p:cNvPr>
          <p:cNvSpPr>
            <a:spLocks noGrp="1"/>
          </p:cNvSpPr>
          <p:nvPr>
            <p:ph sz="quarter" idx="19"/>
          </p:nvPr>
        </p:nvSpPr>
        <p:spPr>
          <a:xfrm>
            <a:off x="4358644" y="2073281"/>
            <a:ext cx="3474720" cy="3984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p:cNvPr>
          <p:cNvSpPr>
            <a:spLocks noGrp="1"/>
          </p:cNvSpPr>
          <p:nvPr>
            <p:ph sz="quarter" idx="20"/>
          </p:nvPr>
        </p:nvSpPr>
        <p:spPr>
          <a:xfrm>
            <a:off x="8155307" y="2073281"/>
            <a:ext cx="3541395" cy="3984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Footer Placeholder 4"/>
          <p:cNvSpPr>
            <a:spLocks noGrp="1"/>
          </p:cNvSpPr>
          <p:nvPr>
            <p:ph type="ftr" sz="quarter" idx="21"/>
          </p:nvPr>
        </p:nvSpPr>
        <p:spPr/>
        <p:txBody>
          <a:bodyPr/>
          <a:lstStyle>
            <a:lvl1pPr>
              <a:lnSpc>
                <a:spcPct val="90000"/>
              </a:lnSpc>
              <a:defRPr/>
            </a:lvl1pPr>
          </a:lstStyle>
          <a:p>
            <a:endParaRPr dirty="0">
              <a:solidFill>
                <a:srgbClr val="000000">
                  <a:lumMod val="65000"/>
                  <a:lumOff val="35000"/>
                </a:srgbClr>
              </a:solidFill>
            </a:endParaRPr>
          </a:p>
        </p:txBody>
      </p:sp>
      <p:sp>
        <p:nvSpPr>
          <p:cNvPr id="33" name="Slide Number Placeholder 7">
            <a:extLst/>
          </p:cNvPr>
          <p:cNvSpPr>
            <a:spLocks noGrp="1"/>
          </p:cNvSpPr>
          <p:nvPr>
            <p:ph type="sldNum" sz="quarter" idx="22"/>
          </p:nvPr>
        </p:nvSpPr>
        <p:spPr/>
        <p:txBody>
          <a:bodyPr/>
          <a:lstStyle>
            <a:lvl1pPr>
              <a:defRPr/>
            </a:lvl1pPr>
          </a:lstStyle>
          <a:p>
            <a:fld id="{5342465B-5DCB-4AFA-8D8D-2873A7B02D43}" type="slidenum">
              <a:rPr lang="en-US" altLang="en-US"/>
              <a:pPr/>
              <a:t>‹#›</a:t>
            </a:fld>
            <a:endParaRPr lang="en-US" altLang="en-US"/>
          </a:p>
        </p:txBody>
      </p:sp>
    </p:spTree>
    <p:extLst>
      <p:ext uri="{BB962C8B-B14F-4D97-AF65-F5344CB8AC3E}">
        <p14:creationId xmlns:p14="http://schemas.microsoft.com/office/powerpoint/2010/main" val="829632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YMC17 - Thank you">
    <p:spTree>
      <p:nvGrpSpPr>
        <p:cNvPr id="1" name=""/>
        <p:cNvGrpSpPr/>
        <p:nvPr/>
      </p:nvGrpSpPr>
      <p:grpSpPr>
        <a:xfrm>
          <a:off x="0" y="0"/>
          <a:ext cx="0" cy="0"/>
          <a:chOff x="0" y="0"/>
          <a:chExt cx="0" cy="0"/>
        </a:xfrm>
      </p:grpSpPr>
      <p:pic>
        <p:nvPicPr>
          <p:cNvPr id="3" name="Picture 7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80"/>
          <p:cNvGrpSpPr>
            <a:grpSpLocks/>
          </p:cNvGrpSpPr>
          <p:nvPr/>
        </p:nvGrpSpPr>
        <p:grpSpPr bwMode="auto">
          <a:xfrm>
            <a:off x="503238" y="377831"/>
            <a:ext cx="2735262" cy="727075"/>
            <a:chOff x="590710" y="3178038"/>
            <a:chExt cx="13400723" cy="3557588"/>
          </a:xfrm>
        </p:grpSpPr>
        <p:sp>
          <p:nvSpPr>
            <p:cNvPr id="5" name="Freeform 5"/>
            <p:cNvSpPr>
              <a:spLocks/>
            </p:cNvSpPr>
            <p:nvPr userDrawn="1"/>
          </p:nvSpPr>
          <p:spPr bwMode="auto">
            <a:xfrm>
              <a:off x="3908984" y="4342630"/>
              <a:ext cx="1196488" cy="1722950"/>
            </a:xfrm>
            <a:custGeom>
              <a:avLst/>
              <a:gdLst>
                <a:gd name="T0" fmla="*/ 613326 w 119"/>
                <a:gd name="T1" fmla="*/ 1722950 h 171"/>
                <a:gd name="T2" fmla="*/ 10055 w 119"/>
                <a:gd name="T3" fmla="*/ 1541587 h 171"/>
                <a:gd name="T4" fmla="*/ 0 w 119"/>
                <a:gd name="T5" fmla="*/ 1531511 h 171"/>
                <a:gd name="T6" fmla="*/ 10055 w 119"/>
                <a:gd name="T7" fmla="*/ 1521435 h 171"/>
                <a:gd name="T8" fmla="*/ 140763 w 119"/>
                <a:gd name="T9" fmla="*/ 1319921 h 171"/>
                <a:gd name="T10" fmla="*/ 140763 w 119"/>
                <a:gd name="T11" fmla="*/ 1309845 h 171"/>
                <a:gd name="T12" fmla="*/ 150818 w 119"/>
                <a:gd name="T13" fmla="*/ 1309845 h 171"/>
                <a:gd name="T14" fmla="*/ 603271 w 119"/>
                <a:gd name="T15" fmla="*/ 1460981 h 171"/>
                <a:gd name="T16" fmla="*/ 894852 w 119"/>
                <a:gd name="T17" fmla="*/ 1239315 h 171"/>
                <a:gd name="T18" fmla="*/ 542944 w 119"/>
                <a:gd name="T19" fmla="*/ 967270 h 171"/>
                <a:gd name="T20" fmla="*/ 522835 w 119"/>
                <a:gd name="T21" fmla="*/ 957194 h 171"/>
                <a:gd name="T22" fmla="*/ 80436 w 119"/>
                <a:gd name="T23" fmla="*/ 453408 h 171"/>
                <a:gd name="T24" fmla="*/ 623380 w 119"/>
                <a:gd name="T25" fmla="*/ 0 h 171"/>
                <a:gd name="T26" fmla="*/ 1095943 w 119"/>
                <a:gd name="T27" fmla="*/ 110833 h 171"/>
                <a:gd name="T28" fmla="*/ 1105997 w 119"/>
                <a:gd name="T29" fmla="*/ 110833 h 171"/>
                <a:gd name="T30" fmla="*/ 1105997 w 119"/>
                <a:gd name="T31" fmla="*/ 120909 h 171"/>
                <a:gd name="T32" fmla="*/ 1005452 w 119"/>
                <a:gd name="T33" fmla="*/ 342575 h 171"/>
                <a:gd name="T34" fmla="*/ 995398 w 119"/>
                <a:gd name="T35" fmla="*/ 352651 h 171"/>
                <a:gd name="T36" fmla="*/ 985343 w 119"/>
                <a:gd name="T37" fmla="*/ 342575 h 171"/>
                <a:gd name="T38" fmla="*/ 623380 w 119"/>
                <a:gd name="T39" fmla="*/ 261969 h 171"/>
                <a:gd name="T40" fmla="*/ 372017 w 119"/>
                <a:gd name="T41" fmla="*/ 443332 h 171"/>
                <a:gd name="T42" fmla="*/ 703816 w 119"/>
                <a:gd name="T43" fmla="*/ 705301 h 171"/>
                <a:gd name="T44" fmla="*/ 1196488 w 119"/>
                <a:gd name="T45" fmla="*/ 1239315 h 171"/>
                <a:gd name="T46" fmla="*/ 613326 w 119"/>
                <a:gd name="T47" fmla="*/ 172295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6" name="Freeform 6"/>
            <p:cNvSpPr>
              <a:spLocks/>
            </p:cNvSpPr>
            <p:nvPr userDrawn="1"/>
          </p:nvSpPr>
          <p:spPr bwMode="auto">
            <a:xfrm>
              <a:off x="5105482" y="4821227"/>
              <a:ext cx="1100769" cy="1675095"/>
            </a:xfrm>
            <a:custGeom>
              <a:avLst/>
              <a:gdLst>
                <a:gd name="T0" fmla="*/ 230161 w 110"/>
                <a:gd name="T1" fmla="*/ 1675095 h 166"/>
                <a:gd name="T2" fmla="*/ 60042 w 110"/>
                <a:gd name="T3" fmla="*/ 1654913 h 166"/>
                <a:gd name="T4" fmla="*/ 40028 w 110"/>
                <a:gd name="T5" fmla="*/ 1644822 h 166"/>
                <a:gd name="T6" fmla="*/ 50035 w 110"/>
                <a:gd name="T7" fmla="*/ 1634731 h 166"/>
                <a:gd name="T8" fmla="*/ 80056 w 110"/>
                <a:gd name="T9" fmla="*/ 1432913 h 166"/>
                <a:gd name="T10" fmla="*/ 80056 w 110"/>
                <a:gd name="T11" fmla="*/ 1422822 h 166"/>
                <a:gd name="T12" fmla="*/ 90063 w 110"/>
                <a:gd name="T13" fmla="*/ 1422822 h 166"/>
                <a:gd name="T14" fmla="*/ 110077 w 110"/>
                <a:gd name="T15" fmla="*/ 1422822 h 166"/>
                <a:gd name="T16" fmla="*/ 200140 w 110"/>
                <a:gd name="T17" fmla="*/ 1432913 h 166"/>
                <a:gd name="T18" fmla="*/ 440308 w 110"/>
                <a:gd name="T19" fmla="*/ 1291640 h 166"/>
                <a:gd name="T20" fmla="*/ 10007 w 110"/>
                <a:gd name="T21" fmla="*/ 20182 h 166"/>
                <a:gd name="T22" fmla="*/ 0 w 110"/>
                <a:gd name="T23" fmla="*/ 0 h 166"/>
                <a:gd name="T24" fmla="*/ 20014 w 110"/>
                <a:gd name="T25" fmla="*/ 0 h 166"/>
                <a:gd name="T26" fmla="*/ 310217 w 110"/>
                <a:gd name="T27" fmla="*/ 0 h 166"/>
                <a:gd name="T28" fmla="*/ 320224 w 110"/>
                <a:gd name="T29" fmla="*/ 0 h 166"/>
                <a:gd name="T30" fmla="*/ 320224 w 110"/>
                <a:gd name="T31" fmla="*/ 10091 h 166"/>
                <a:gd name="T32" fmla="*/ 570398 w 110"/>
                <a:gd name="T33" fmla="*/ 908184 h 166"/>
                <a:gd name="T34" fmla="*/ 790552 w 110"/>
                <a:gd name="T35" fmla="*/ 10091 h 166"/>
                <a:gd name="T36" fmla="*/ 800559 w 110"/>
                <a:gd name="T37" fmla="*/ 0 h 166"/>
                <a:gd name="T38" fmla="*/ 810566 w 110"/>
                <a:gd name="T39" fmla="*/ 0 h 166"/>
                <a:gd name="T40" fmla="*/ 1080755 w 110"/>
                <a:gd name="T41" fmla="*/ 0 h 166"/>
                <a:gd name="T42" fmla="*/ 1100769 w 110"/>
                <a:gd name="T43" fmla="*/ 0 h 166"/>
                <a:gd name="T44" fmla="*/ 1090762 w 110"/>
                <a:gd name="T45" fmla="*/ 20182 h 166"/>
                <a:gd name="T46" fmla="*/ 710496 w 110"/>
                <a:gd name="T47" fmla="*/ 1281549 h 166"/>
                <a:gd name="T48" fmla="*/ 230161 w 110"/>
                <a:gd name="T49" fmla="*/ 1675095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7" name="Freeform 7"/>
            <p:cNvSpPr>
              <a:spLocks/>
            </p:cNvSpPr>
            <p:nvPr userDrawn="1"/>
          </p:nvSpPr>
          <p:spPr bwMode="auto">
            <a:xfrm>
              <a:off x="6317929" y="4805279"/>
              <a:ext cx="1643179" cy="1244353"/>
            </a:xfrm>
            <a:custGeom>
              <a:avLst/>
              <a:gdLst>
                <a:gd name="T0" fmla="*/ 1643179 w 164"/>
                <a:gd name="T1" fmla="*/ 1244353 h 124"/>
                <a:gd name="T2" fmla="*/ 1633160 w 164"/>
                <a:gd name="T3" fmla="*/ 1244353 h 124"/>
                <a:gd name="T4" fmla="*/ 1352617 w 164"/>
                <a:gd name="T5" fmla="*/ 1244353 h 124"/>
                <a:gd name="T6" fmla="*/ 1342597 w 164"/>
                <a:gd name="T7" fmla="*/ 1244353 h 124"/>
                <a:gd name="T8" fmla="*/ 1342597 w 164"/>
                <a:gd name="T9" fmla="*/ 1234318 h 124"/>
                <a:gd name="T10" fmla="*/ 1342597 w 164"/>
                <a:gd name="T11" fmla="*/ 431510 h 124"/>
                <a:gd name="T12" fmla="*/ 1212345 w 164"/>
                <a:gd name="T13" fmla="*/ 260913 h 124"/>
                <a:gd name="T14" fmla="*/ 981900 w 164"/>
                <a:gd name="T15" fmla="*/ 381334 h 124"/>
                <a:gd name="T16" fmla="*/ 981900 w 164"/>
                <a:gd name="T17" fmla="*/ 1234318 h 124"/>
                <a:gd name="T18" fmla="*/ 981900 w 164"/>
                <a:gd name="T19" fmla="*/ 1244353 h 124"/>
                <a:gd name="T20" fmla="*/ 961861 w 164"/>
                <a:gd name="T21" fmla="*/ 1244353 h 124"/>
                <a:gd name="T22" fmla="*/ 681318 w 164"/>
                <a:gd name="T23" fmla="*/ 1244353 h 124"/>
                <a:gd name="T24" fmla="*/ 671299 w 164"/>
                <a:gd name="T25" fmla="*/ 1244353 h 124"/>
                <a:gd name="T26" fmla="*/ 671299 w 164"/>
                <a:gd name="T27" fmla="*/ 1234318 h 124"/>
                <a:gd name="T28" fmla="*/ 671299 w 164"/>
                <a:gd name="T29" fmla="*/ 431510 h 124"/>
                <a:gd name="T30" fmla="*/ 551066 w 164"/>
                <a:gd name="T31" fmla="*/ 260913 h 124"/>
                <a:gd name="T32" fmla="*/ 310601 w 164"/>
                <a:gd name="T33" fmla="*/ 381334 h 124"/>
                <a:gd name="T34" fmla="*/ 310601 w 164"/>
                <a:gd name="T35" fmla="*/ 1234318 h 124"/>
                <a:gd name="T36" fmla="*/ 310601 w 164"/>
                <a:gd name="T37" fmla="*/ 1244353 h 124"/>
                <a:gd name="T38" fmla="*/ 300582 w 164"/>
                <a:gd name="T39" fmla="*/ 1244353 h 124"/>
                <a:gd name="T40" fmla="*/ 20039 w 164"/>
                <a:gd name="T41" fmla="*/ 1244353 h 124"/>
                <a:gd name="T42" fmla="*/ 0 w 164"/>
                <a:gd name="T43" fmla="*/ 1244353 h 124"/>
                <a:gd name="T44" fmla="*/ 0 w 164"/>
                <a:gd name="T45" fmla="*/ 1234318 h 124"/>
                <a:gd name="T46" fmla="*/ 0 w 164"/>
                <a:gd name="T47" fmla="*/ 40140 h 124"/>
                <a:gd name="T48" fmla="*/ 0 w 164"/>
                <a:gd name="T49" fmla="*/ 20070 h 124"/>
                <a:gd name="T50" fmla="*/ 20039 w 164"/>
                <a:gd name="T51" fmla="*/ 20070 h 124"/>
                <a:gd name="T52" fmla="*/ 190368 w 164"/>
                <a:gd name="T53" fmla="*/ 20070 h 124"/>
                <a:gd name="T54" fmla="*/ 200388 w 164"/>
                <a:gd name="T55" fmla="*/ 20070 h 124"/>
                <a:gd name="T56" fmla="*/ 200388 w 164"/>
                <a:gd name="T57" fmla="*/ 30105 h 124"/>
                <a:gd name="T58" fmla="*/ 250485 w 164"/>
                <a:gd name="T59" fmla="*/ 200702 h 124"/>
                <a:gd name="T60" fmla="*/ 651260 w 164"/>
                <a:gd name="T61" fmla="*/ 0 h 124"/>
                <a:gd name="T62" fmla="*/ 931803 w 164"/>
                <a:gd name="T63" fmla="*/ 180632 h 124"/>
                <a:gd name="T64" fmla="*/ 1312539 w 164"/>
                <a:gd name="T65" fmla="*/ 0 h 124"/>
                <a:gd name="T66" fmla="*/ 1643179 w 164"/>
                <a:gd name="T67" fmla="*/ 431510 h 124"/>
                <a:gd name="T68" fmla="*/ 1643179 w 164"/>
                <a:gd name="T69" fmla="*/ 1234318 h 124"/>
                <a:gd name="T70" fmla="*/ 1643179 w 164"/>
                <a:gd name="T71" fmla="*/ 1244353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8" name="Freeform 8"/>
            <p:cNvSpPr>
              <a:spLocks noEditPoints="1"/>
            </p:cNvSpPr>
            <p:nvPr userDrawn="1"/>
          </p:nvSpPr>
          <p:spPr bwMode="auto">
            <a:xfrm>
              <a:off x="8120640" y="4805279"/>
              <a:ext cx="973143" cy="1260311"/>
            </a:xfrm>
            <a:custGeom>
              <a:avLst/>
              <a:gdLst>
                <a:gd name="T0" fmla="*/ 377341 w 98"/>
                <a:gd name="T1" fmla="*/ 1260311 h 126"/>
                <a:gd name="T2" fmla="*/ 0 w 98"/>
                <a:gd name="T3" fmla="*/ 910225 h 126"/>
                <a:gd name="T4" fmla="*/ 148950 w 98"/>
                <a:gd name="T5" fmla="*/ 620153 h 126"/>
                <a:gd name="T6" fmla="*/ 675242 w 98"/>
                <a:gd name="T7" fmla="*/ 460114 h 126"/>
                <a:gd name="T8" fmla="*/ 675242 w 98"/>
                <a:gd name="T9" fmla="*/ 430106 h 126"/>
                <a:gd name="T10" fmla="*/ 496502 w 98"/>
                <a:gd name="T11" fmla="*/ 250062 h 126"/>
                <a:gd name="T12" fmla="*/ 168811 w 98"/>
                <a:gd name="T13" fmla="*/ 340084 h 126"/>
                <a:gd name="T14" fmla="*/ 158880 w 98"/>
                <a:gd name="T15" fmla="*/ 350086 h 126"/>
                <a:gd name="T16" fmla="*/ 148950 w 98"/>
                <a:gd name="T17" fmla="*/ 340084 h 126"/>
                <a:gd name="T18" fmla="*/ 49650 w 98"/>
                <a:gd name="T19" fmla="*/ 150037 h 126"/>
                <a:gd name="T20" fmla="*/ 49650 w 98"/>
                <a:gd name="T21" fmla="*/ 140035 h 126"/>
                <a:gd name="T22" fmla="*/ 59580 w 98"/>
                <a:gd name="T23" fmla="*/ 140035 h 126"/>
                <a:gd name="T24" fmla="*/ 516362 w 98"/>
                <a:gd name="T25" fmla="*/ 0 h 126"/>
                <a:gd name="T26" fmla="*/ 973143 w 98"/>
                <a:gd name="T27" fmla="*/ 450111 h 126"/>
                <a:gd name="T28" fmla="*/ 973143 w 98"/>
                <a:gd name="T29" fmla="*/ 1230304 h 126"/>
                <a:gd name="T30" fmla="*/ 973143 w 98"/>
                <a:gd name="T31" fmla="*/ 1240306 h 126"/>
                <a:gd name="T32" fmla="*/ 963213 w 98"/>
                <a:gd name="T33" fmla="*/ 1240306 h 126"/>
                <a:gd name="T34" fmla="*/ 794402 w 98"/>
                <a:gd name="T35" fmla="*/ 1240306 h 126"/>
                <a:gd name="T36" fmla="*/ 784472 w 98"/>
                <a:gd name="T37" fmla="*/ 1240306 h 126"/>
                <a:gd name="T38" fmla="*/ 784472 w 98"/>
                <a:gd name="T39" fmla="*/ 1230304 h 126"/>
                <a:gd name="T40" fmla="*/ 734822 w 98"/>
                <a:gd name="T41" fmla="*/ 1120276 h 126"/>
                <a:gd name="T42" fmla="*/ 377341 w 98"/>
                <a:gd name="T43" fmla="*/ 1260311 h 126"/>
                <a:gd name="T44" fmla="*/ 675242 w 98"/>
                <a:gd name="T45" fmla="*/ 670165 h 126"/>
                <a:gd name="T46" fmla="*/ 337621 w 98"/>
                <a:gd name="T47" fmla="*/ 790195 h 126"/>
                <a:gd name="T48" fmla="*/ 307831 w 98"/>
                <a:gd name="T49" fmla="*/ 890220 h 126"/>
                <a:gd name="T50" fmla="*/ 446851 w 98"/>
                <a:gd name="T51" fmla="*/ 1030254 h 126"/>
                <a:gd name="T52" fmla="*/ 675242 w 98"/>
                <a:gd name="T53" fmla="*/ 940232 h 126"/>
                <a:gd name="T54" fmla="*/ 675242 w 98"/>
                <a:gd name="T55" fmla="*/ 670165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9" name="Freeform 9"/>
            <p:cNvSpPr>
              <a:spLocks/>
            </p:cNvSpPr>
            <p:nvPr userDrawn="1"/>
          </p:nvSpPr>
          <p:spPr bwMode="auto">
            <a:xfrm>
              <a:off x="9364993" y="4805279"/>
              <a:ext cx="1005049" cy="1244353"/>
            </a:xfrm>
            <a:custGeom>
              <a:avLst/>
              <a:gdLst>
                <a:gd name="T0" fmla="*/ 1005049 w 101"/>
                <a:gd name="T1" fmla="*/ 1244353 h 124"/>
                <a:gd name="T2" fmla="*/ 985147 w 101"/>
                <a:gd name="T3" fmla="*/ 1244353 h 124"/>
                <a:gd name="T4" fmla="*/ 706520 w 101"/>
                <a:gd name="T5" fmla="*/ 1244353 h 124"/>
                <a:gd name="T6" fmla="*/ 696569 w 101"/>
                <a:gd name="T7" fmla="*/ 1244353 h 124"/>
                <a:gd name="T8" fmla="*/ 696569 w 101"/>
                <a:gd name="T9" fmla="*/ 1234318 h 124"/>
                <a:gd name="T10" fmla="*/ 696569 w 101"/>
                <a:gd name="T11" fmla="*/ 431510 h 124"/>
                <a:gd name="T12" fmla="*/ 557255 w 101"/>
                <a:gd name="T13" fmla="*/ 260913 h 124"/>
                <a:gd name="T14" fmla="*/ 308480 w 101"/>
                <a:gd name="T15" fmla="*/ 391369 h 124"/>
                <a:gd name="T16" fmla="*/ 308480 w 101"/>
                <a:gd name="T17" fmla="*/ 1234318 h 124"/>
                <a:gd name="T18" fmla="*/ 308480 w 101"/>
                <a:gd name="T19" fmla="*/ 1244353 h 124"/>
                <a:gd name="T20" fmla="*/ 298529 w 101"/>
                <a:gd name="T21" fmla="*/ 1244353 h 124"/>
                <a:gd name="T22" fmla="*/ 19902 w 101"/>
                <a:gd name="T23" fmla="*/ 1244353 h 124"/>
                <a:gd name="T24" fmla="*/ 0 w 101"/>
                <a:gd name="T25" fmla="*/ 1244353 h 124"/>
                <a:gd name="T26" fmla="*/ 0 w 101"/>
                <a:gd name="T27" fmla="*/ 1234318 h 124"/>
                <a:gd name="T28" fmla="*/ 0 w 101"/>
                <a:gd name="T29" fmla="*/ 40140 h 124"/>
                <a:gd name="T30" fmla="*/ 0 w 101"/>
                <a:gd name="T31" fmla="*/ 20070 h 124"/>
                <a:gd name="T32" fmla="*/ 19902 w 101"/>
                <a:gd name="T33" fmla="*/ 20070 h 124"/>
                <a:gd name="T34" fmla="*/ 189069 w 101"/>
                <a:gd name="T35" fmla="*/ 20070 h 124"/>
                <a:gd name="T36" fmla="*/ 199020 w 101"/>
                <a:gd name="T37" fmla="*/ 20070 h 124"/>
                <a:gd name="T38" fmla="*/ 199020 w 101"/>
                <a:gd name="T39" fmla="*/ 30105 h 124"/>
                <a:gd name="T40" fmla="*/ 248775 w 101"/>
                <a:gd name="T41" fmla="*/ 200702 h 124"/>
                <a:gd name="T42" fmla="*/ 656765 w 101"/>
                <a:gd name="T43" fmla="*/ 0 h 124"/>
                <a:gd name="T44" fmla="*/ 1005049 w 101"/>
                <a:gd name="T45" fmla="*/ 431510 h 124"/>
                <a:gd name="T46" fmla="*/ 1005049 w 101"/>
                <a:gd name="T47" fmla="*/ 1234318 h 124"/>
                <a:gd name="T48" fmla="*/ 1005049 w 101"/>
                <a:gd name="T49" fmla="*/ 1244353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 name="Freeform 10"/>
            <p:cNvSpPr>
              <a:spLocks/>
            </p:cNvSpPr>
            <p:nvPr userDrawn="1"/>
          </p:nvSpPr>
          <p:spPr bwMode="auto">
            <a:xfrm>
              <a:off x="10481720" y="4470256"/>
              <a:ext cx="781704" cy="1595324"/>
            </a:xfrm>
            <a:custGeom>
              <a:avLst/>
              <a:gdLst>
                <a:gd name="T0" fmla="*/ 541180 w 78"/>
                <a:gd name="T1" fmla="*/ 1595324 h 158"/>
                <a:gd name="T2" fmla="*/ 180393 w 78"/>
                <a:gd name="T3" fmla="*/ 1231832 h 158"/>
                <a:gd name="T4" fmla="*/ 180393 w 78"/>
                <a:gd name="T5" fmla="*/ 565431 h 158"/>
                <a:gd name="T6" fmla="*/ 20044 w 78"/>
                <a:gd name="T7" fmla="*/ 565431 h 158"/>
                <a:gd name="T8" fmla="*/ 0 w 78"/>
                <a:gd name="T9" fmla="*/ 565431 h 158"/>
                <a:gd name="T10" fmla="*/ 0 w 78"/>
                <a:gd name="T11" fmla="*/ 555334 h 158"/>
                <a:gd name="T12" fmla="*/ 0 w 78"/>
                <a:gd name="T13" fmla="*/ 363492 h 158"/>
                <a:gd name="T14" fmla="*/ 0 w 78"/>
                <a:gd name="T15" fmla="*/ 343298 h 158"/>
                <a:gd name="T16" fmla="*/ 20044 w 78"/>
                <a:gd name="T17" fmla="*/ 343298 h 158"/>
                <a:gd name="T18" fmla="*/ 190415 w 78"/>
                <a:gd name="T19" fmla="*/ 343298 h 158"/>
                <a:gd name="T20" fmla="*/ 240524 w 78"/>
                <a:gd name="T21" fmla="*/ 10097 h 158"/>
                <a:gd name="T22" fmla="*/ 240524 w 78"/>
                <a:gd name="T23" fmla="*/ 0 h 158"/>
                <a:gd name="T24" fmla="*/ 250546 w 78"/>
                <a:gd name="T25" fmla="*/ 0 h 158"/>
                <a:gd name="T26" fmla="*/ 471027 w 78"/>
                <a:gd name="T27" fmla="*/ 0 h 158"/>
                <a:gd name="T28" fmla="*/ 491070 w 78"/>
                <a:gd name="T29" fmla="*/ 0 h 158"/>
                <a:gd name="T30" fmla="*/ 491070 w 78"/>
                <a:gd name="T31" fmla="*/ 10097 h 158"/>
                <a:gd name="T32" fmla="*/ 491070 w 78"/>
                <a:gd name="T33" fmla="*/ 343298 h 158"/>
                <a:gd name="T34" fmla="*/ 731595 w 78"/>
                <a:gd name="T35" fmla="*/ 343298 h 158"/>
                <a:gd name="T36" fmla="*/ 741617 w 78"/>
                <a:gd name="T37" fmla="*/ 343298 h 158"/>
                <a:gd name="T38" fmla="*/ 741617 w 78"/>
                <a:gd name="T39" fmla="*/ 363492 h 158"/>
                <a:gd name="T40" fmla="*/ 741617 w 78"/>
                <a:gd name="T41" fmla="*/ 555334 h 158"/>
                <a:gd name="T42" fmla="*/ 741617 w 78"/>
                <a:gd name="T43" fmla="*/ 565431 h 158"/>
                <a:gd name="T44" fmla="*/ 731595 w 78"/>
                <a:gd name="T45" fmla="*/ 565431 h 158"/>
                <a:gd name="T46" fmla="*/ 491070 w 78"/>
                <a:gd name="T47" fmla="*/ 565431 h 158"/>
                <a:gd name="T48" fmla="*/ 491070 w 78"/>
                <a:gd name="T49" fmla="*/ 1211638 h 158"/>
                <a:gd name="T50" fmla="*/ 611333 w 78"/>
                <a:gd name="T51" fmla="*/ 1352996 h 158"/>
                <a:gd name="T52" fmla="*/ 731595 w 78"/>
                <a:gd name="T53" fmla="*/ 1332802 h 158"/>
                <a:gd name="T54" fmla="*/ 741617 w 78"/>
                <a:gd name="T55" fmla="*/ 1332802 h 158"/>
                <a:gd name="T56" fmla="*/ 751638 w 78"/>
                <a:gd name="T57" fmla="*/ 1342899 h 158"/>
                <a:gd name="T58" fmla="*/ 781704 w 78"/>
                <a:gd name="T59" fmla="*/ 1544839 h 158"/>
                <a:gd name="T60" fmla="*/ 781704 w 78"/>
                <a:gd name="T61" fmla="*/ 1554936 h 158"/>
                <a:gd name="T62" fmla="*/ 771682 w 78"/>
                <a:gd name="T63" fmla="*/ 1554936 h 158"/>
                <a:gd name="T64" fmla="*/ 541180 w 78"/>
                <a:gd name="T65" fmla="*/ 1595324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1" name="Freeform 11"/>
            <p:cNvSpPr>
              <a:spLocks noEditPoints="1"/>
            </p:cNvSpPr>
            <p:nvPr userDrawn="1"/>
          </p:nvSpPr>
          <p:spPr bwMode="auto">
            <a:xfrm>
              <a:off x="11311288" y="4805279"/>
              <a:ext cx="1052914" cy="1260311"/>
            </a:xfrm>
            <a:custGeom>
              <a:avLst/>
              <a:gdLst>
                <a:gd name="T0" fmla="*/ 551526 w 105"/>
                <a:gd name="T1" fmla="*/ 1260311 h 126"/>
                <a:gd name="T2" fmla="*/ 0 w 105"/>
                <a:gd name="T3" fmla="*/ 640158 h 126"/>
                <a:gd name="T4" fmla="*/ 531471 w 105"/>
                <a:gd name="T5" fmla="*/ 0 h 126"/>
                <a:gd name="T6" fmla="*/ 1052914 w 105"/>
                <a:gd name="T7" fmla="*/ 640158 h 126"/>
                <a:gd name="T8" fmla="*/ 1052914 w 105"/>
                <a:gd name="T9" fmla="*/ 710175 h 126"/>
                <a:gd name="T10" fmla="*/ 1052914 w 105"/>
                <a:gd name="T11" fmla="*/ 730180 h 126"/>
                <a:gd name="T12" fmla="*/ 1042886 w 105"/>
                <a:gd name="T13" fmla="*/ 730180 h 126"/>
                <a:gd name="T14" fmla="*/ 320888 w 105"/>
                <a:gd name="T15" fmla="*/ 730180 h 126"/>
                <a:gd name="T16" fmla="*/ 581610 w 105"/>
                <a:gd name="T17" fmla="*/ 1010249 h 126"/>
                <a:gd name="T18" fmla="*/ 892470 w 105"/>
                <a:gd name="T19" fmla="*/ 910225 h 126"/>
                <a:gd name="T20" fmla="*/ 902498 w 105"/>
                <a:gd name="T21" fmla="*/ 900222 h 126"/>
                <a:gd name="T22" fmla="*/ 902498 w 105"/>
                <a:gd name="T23" fmla="*/ 910225 h 126"/>
                <a:gd name="T24" fmla="*/ 1022831 w 105"/>
                <a:gd name="T25" fmla="*/ 1080267 h 126"/>
                <a:gd name="T26" fmla="*/ 1022831 w 105"/>
                <a:gd name="T27" fmla="*/ 1090269 h 126"/>
                <a:gd name="T28" fmla="*/ 1012803 w 105"/>
                <a:gd name="T29" fmla="*/ 1100272 h 126"/>
                <a:gd name="T30" fmla="*/ 551526 w 105"/>
                <a:gd name="T31" fmla="*/ 1260311 h 126"/>
                <a:gd name="T32" fmla="*/ 320888 w 105"/>
                <a:gd name="T33" fmla="*/ 530131 h 126"/>
                <a:gd name="T34" fmla="*/ 742054 w 105"/>
                <a:gd name="T35" fmla="*/ 530131 h 126"/>
                <a:gd name="T36" fmla="*/ 531471 w 105"/>
                <a:gd name="T37" fmla="*/ 230057 h 126"/>
                <a:gd name="T38" fmla="*/ 320888 w 105"/>
                <a:gd name="T39" fmla="*/ 530131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2" name="Freeform 12"/>
            <p:cNvSpPr>
              <a:spLocks/>
            </p:cNvSpPr>
            <p:nvPr userDrawn="1"/>
          </p:nvSpPr>
          <p:spPr bwMode="auto">
            <a:xfrm>
              <a:off x="12491828" y="4805279"/>
              <a:ext cx="973143" cy="1260311"/>
            </a:xfrm>
            <a:custGeom>
              <a:avLst/>
              <a:gdLst>
                <a:gd name="T0" fmla="*/ 551782 w 97"/>
                <a:gd name="T1" fmla="*/ 1260311 h 126"/>
                <a:gd name="T2" fmla="*/ 0 w 97"/>
                <a:gd name="T3" fmla="*/ 640158 h 126"/>
                <a:gd name="T4" fmla="*/ 551782 w 97"/>
                <a:gd name="T5" fmla="*/ 0 h 126"/>
                <a:gd name="T6" fmla="*/ 943046 w 97"/>
                <a:gd name="T7" fmla="*/ 130032 h 126"/>
                <a:gd name="T8" fmla="*/ 953078 w 97"/>
                <a:gd name="T9" fmla="*/ 140035 h 126"/>
                <a:gd name="T10" fmla="*/ 943046 w 97"/>
                <a:gd name="T11" fmla="*/ 150037 h 126"/>
                <a:gd name="T12" fmla="*/ 812625 w 97"/>
                <a:gd name="T13" fmla="*/ 330081 h 126"/>
                <a:gd name="T14" fmla="*/ 812625 w 97"/>
                <a:gd name="T15" fmla="*/ 340084 h 126"/>
                <a:gd name="T16" fmla="*/ 802592 w 97"/>
                <a:gd name="T17" fmla="*/ 340084 h 126"/>
                <a:gd name="T18" fmla="*/ 551782 w 97"/>
                <a:gd name="T19" fmla="*/ 250062 h 126"/>
                <a:gd name="T20" fmla="*/ 311004 w 97"/>
                <a:gd name="T21" fmla="*/ 640158 h 126"/>
                <a:gd name="T22" fmla="*/ 561815 w 97"/>
                <a:gd name="T23" fmla="*/ 1010249 h 126"/>
                <a:gd name="T24" fmla="*/ 812625 w 97"/>
                <a:gd name="T25" fmla="*/ 910225 h 126"/>
                <a:gd name="T26" fmla="*/ 822657 w 97"/>
                <a:gd name="T27" fmla="*/ 900222 h 126"/>
                <a:gd name="T28" fmla="*/ 832689 w 97"/>
                <a:gd name="T29" fmla="*/ 910225 h 126"/>
                <a:gd name="T30" fmla="*/ 963111 w 97"/>
                <a:gd name="T31" fmla="*/ 1080267 h 126"/>
                <a:gd name="T32" fmla="*/ 973143 w 97"/>
                <a:gd name="T33" fmla="*/ 1090269 h 126"/>
                <a:gd name="T34" fmla="*/ 963111 w 97"/>
                <a:gd name="T35" fmla="*/ 1100272 h 126"/>
                <a:gd name="T36" fmla="*/ 551782 w 97"/>
                <a:gd name="T37" fmla="*/ 1260311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3" name="Freeform 13"/>
            <p:cNvSpPr>
              <a:spLocks noEditPoints="1"/>
            </p:cNvSpPr>
            <p:nvPr userDrawn="1"/>
          </p:nvSpPr>
          <p:spPr bwMode="auto">
            <a:xfrm>
              <a:off x="590710" y="3656645"/>
              <a:ext cx="3063022" cy="3078981"/>
            </a:xfrm>
            <a:custGeom>
              <a:avLst/>
              <a:gdLst>
                <a:gd name="T0" fmla="*/ 1536532 w 305"/>
                <a:gd name="T1" fmla="*/ 3078981 h 305"/>
                <a:gd name="T2" fmla="*/ 0 w 305"/>
                <a:gd name="T3" fmla="*/ 1544538 h 305"/>
                <a:gd name="T4" fmla="*/ 1536532 w 305"/>
                <a:gd name="T5" fmla="*/ 0 h 305"/>
                <a:gd name="T6" fmla="*/ 3063022 w 305"/>
                <a:gd name="T7" fmla="*/ 1544538 h 305"/>
                <a:gd name="T8" fmla="*/ 1536532 w 305"/>
                <a:gd name="T9" fmla="*/ 3078981 h 305"/>
                <a:gd name="T10" fmla="*/ 1536532 w 305"/>
                <a:gd name="T11" fmla="*/ 494656 h 305"/>
                <a:gd name="T12" fmla="*/ 793373 w 305"/>
                <a:gd name="T13" fmla="*/ 797507 h 305"/>
                <a:gd name="T14" fmla="*/ 492092 w 305"/>
                <a:gd name="T15" fmla="*/ 1544538 h 305"/>
                <a:gd name="T16" fmla="*/ 793373 w 305"/>
                <a:gd name="T17" fmla="*/ 2281474 h 305"/>
                <a:gd name="T18" fmla="*/ 1536532 w 305"/>
                <a:gd name="T19" fmla="*/ 2594420 h 305"/>
                <a:gd name="T20" fmla="*/ 2269649 w 305"/>
                <a:gd name="T21" fmla="*/ 2281474 h 305"/>
                <a:gd name="T22" fmla="*/ 2580973 w 305"/>
                <a:gd name="T23" fmla="*/ 1544538 h 305"/>
                <a:gd name="T24" fmla="*/ 2269649 w 305"/>
                <a:gd name="T25" fmla="*/ 797507 h 305"/>
                <a:gd name="T26" fmla="*/ 1536532 w 305"/>
                <a:gd name="T27" fmla="*/ 494656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4" name="Freeform 14"/>
            <p:cNvSpPr>
              <a:spLocks noEditPoints="1"/>
            </p:cNvSpPr>
            <p:nvPr userDrawn="1"/>
          </p:nvSpPr>
          <p:spPr bwMode="auto">
            <a:xfrm>
              <a:off x="13640462" y="5842234"/>
              <a:ext cx="350971" cy="191439"/>
            </a:xfrm>
            <a:custGeom>
              <a:avLst/>
              <a:gdLst>
                <a:gd name="T0" fmla="*/ 47860 w 22"/>
                <a:gd name="T1" fmla="*/ 31907 h 12"/>
                <a:gd name="T2" fmla="*/ 0 w 22"/>
                <a:gd name="T3" fmla="*/ 31907 h 12"/>
                <a:gd name="T4" fmla="*/ 0 w 22"/>
                <a:gd name="T5" fmla="*/ 0 h 12"/>
                <a:gd name="T6" fmla="*/ 127626 w 22"/>
                <a:gd name="T7" fmla="*/ 0 h 12"/>
                <a:gd name="T8" fmla="*/ 127626 w 22"/>
                <a:gd name="T9" fmla="*/ 31907 h 12"/>
                <a:gd name="T10" fmla="*/ 95719 w 22"/>
                <a:gd name="T11" fmla="*/ 31907 h 12"/>
                <a:gd name="T12" fmla="*/ 95719 w 22"/>
                <a:gd name="T13" fmla="*/ 191439 h 12"/>
                <a:gd name="T14" fmla="*/ 47860 w 22"/>
                <a:gd name="T15" fmla="*/ 191439 h 12"/>
                <a:gd name="T16" fmla="*/ 47860 w 22"/>
                <a:gd name="T17" fmla="*/ 31907 h 12"/>
                <a:gd name="T18" fmla="*/ 175486 w 22"/>
                <a:gd name="T19" fmla="*/ 0 h 12"/>
                <a:gd name="T20" fmla="*/ 223345 w 22"/>
                <a:gd name="T21" fmla="*/ 0 h 12"/>
                <a:gd name="T22" fmla="*/ 255252 w 22"/>
                <a:gd name="T23" fmla="*/ 143579 h 12"/>
                <a:gd name="T24" fmla="*/ 303111 w 22"/>
                <a:gd name="T25" fmla="*/ 0 h 12"/>
                <a:gd name="T26" fmla="*/ 350971 w 22"/>
                <a:gd name="T27" fmla="*/ 0 h 12"/>
                <a:gd name="T28" fmla="*/ 350971 w 22"/>
                <a:gd name="T29" fmla="*/ 191439 h 12"/>
                <a:gd name="T30" fmla="*/ 319065 w 22"/>
                <a:gd name="T31" fmla="*/ 191439 h 12"/>
                <a:gd name="T32" fmla="*/ 319065 w 22"/>
                <a:gd name="T33" fmla="*/ 47860 h 12"/>
                <a:gd name="T34" fmla="*/ 287158 w 22"/>
                <a:gd name="T35" fmla="*/ 191439 h 12"/>
                <a:gd name="T36" fmla="*/ 239298 w 22"/>
                <a:gd name="T37" fmla="*/ 191439 h 12"/>
                <a:gd name="T38" fmla="*/ 207392 w 22"/>
                <a:gd name="T39" fmla="*/ 47860 h 12"/>
                <a:gd name="T40" fmla="*/ 207392 w 22"/>
                <a:gd name="T41" fmla="*/ 191439 h 12"/>
                <a:gd name="T42" fmla="*/ 175486 w 22"/>
                <a:gd name="T43" fmla="*/ 191439 h 12"/>
                <a:gd name="T44" fmla="*/ 175486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5"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6"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7"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8"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9"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0"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1"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2"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3"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4"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25" name="Freeform 25"/>
            <p:cNvSpPr>
              <a:spLocks/>
            </p:cNvSpPr>
            <p:nvPr userDrawn="1"/>
          </p:nvSpPr>
          <p:spPr bwMode="auto">
            <a:xfrm>
              <a:off x="1372424" y="3895939"/>
              <a:ext cx="2073921" cy="1978202"/>
            </a:xfrm>
            <a:custGeom>
              <a:avLst/>
              <a:gdLst>
                <a:gd name="T0" fmla="*/ 1963178 w 206"/>
                <a:gd name="T1" fmla="*/ 0 h 197"/>
                <a:gd name="T2" fmla="*/ 1963178 w 206"/>
                <a:gd name="T3" fmla="*/ 110458 h 197"/>
                <a:gd name="T4" fmla="*/ 1852434 w 206"/>
                <a:gd name="T5" fmla="*/ 110458 h 197"/>
                <a:gd name="T6" fmla="*/ 1852434 w 206"/>
                <a:gd name="T7" fmla="*/ 0 h 197"/>
                <a:gd name="T8" fmla="*/ 1671218 w 206"/>
                <a:gd name="T9" fmla="*/ 0 h 197"/>
                <a:gd name="T10" fmla="*/ 1671218 w 206"/>
                <a:gd name="T11" fmla="*/ 80333 h 197"/>
                <a:gd name="T12" fmla="*/ 1570542 w 206"/>
                <a:gd name="T13" fmla="*/ 80333 h 197"/>
                <a:gd name="T14" fmla="*/ 1570542 w 206"/>
                <a:gd name="T15" fmla="*/ 180749 h 197"/>
                <a:gd name="T16" fmla="*/ 1681285 w 206"/>
                <a:gd name="T17" fmla="*/ 180749 h 197"/>
                <a:gd name="T18" fmla="*/ 1681285 w 206"/>
                <a:gd name="T19" fmla="*/ 291207 h 197"/>
                <a:gd name="T20" fmla="*/ 1570542 w 206"/>
                <a:gd name="T21" fmla="*/ 291207 h 197"/>
                <a:gd name="T22" fmla="*/ 1570542 w 206"/>
                <a:gd name="T23" fmla="*/ 180749 h 197"/>
                <a:gd name="T24" fmla="*/ 1449731 w 206"/>
                <a:gd name="T25" fmla="*/ 180749 h 197"/>
                <a:gd name="T26" fmla="*/ 1449731 w 206"/>
                <a:gd name="T27" fmla="*/ 351457 h 197"/>
                <a:gd name="T28" fmla="*/ 1338988 w 206"/>
                <a:gd name="T29" fmla="*/ 351457 h 197"/>
                <a:gd name="T30" fmla="*/ 1338988 w 206"/>
                <a:gd name="T31" fmla="*/ 461915 h 197"/>
                <a:gd name="T32" fmla="*/ 1258447 w 206"/>
                <a:gd name="T33" fmla="*/ 461915 h 197"/>
                <a:gd name="T34" fmla="*/ 1258447 w 206"/>
                <a:gd name="T35" fmla="*/ 572373 h 197"/>
                <a:gd name="T36" fmla="*/ 1177907 w 206"/>
                <a:gd name="T37" fmla="*/ 572373 h 197"/>
                <a:gd name="T38" fmla="*/ 785271 w 206"/>
                <a:gd name="T39" fmla="*/ 1305412 h 197"/>
                <a:gd name="T40" fmla="*/ 191284 w 206"/>
                <a:gd name="T41" fmla="*/ 773206 h 197"/>
                <a:gd name="T42" fmla="*/ 140946 w 206"/>
                <a:gd name="T43" fmla="*/ 984080 h 197"/>
                <a:gd name="T44" fmla="*/ 654393 w 206"/>
                <a:gd name="T45" fmla="*/ 1847661 h 197"/>
                <a:gd name="T46" fmla="*/ 976555 w 206"/>
                <a:gd name="T47" fmla="*/ 1857702 h 197"/>
                <a:gd name="T48" fmla="*/ 1389326 w 206"/>
                <a:gd name="T49" fmla="*/ 1064413 h 197"/>
                <a:gd name="T50" fmla="*/ 1389326 w 206"/>
                <a:gd name="T51" fmla="*/ 943914 h 197"/>
                <a:gd name="T52" fmla="*/ 1469866 w 206"/>
                <a:gd name="T53" fmla="*/ 943914 h 197"/>
                <a:gd name="T54" fmla="*/ 1469866 w 206"/>
                <a:gd name="T55" fmla="*/ 833456 h 197"/>
                <a:gd name="T56" fmla="*/ 1570542 w 206"/>
                <a:gd name="T57" fmla="*/ 833456 h 197"/>
                <a:gd name="T58" fmla="*/ 1570542 w 206"/>
                <a:gd name="T59" fmla="*/ 702914 h 197"/>
                <a:gd name="T60" fmla="*/ 1681285 w 206"/>
                <a:gd name="T61" fmla="*/ 702914 h 197"/>
                <a:gd name="T62" fmla="*/ 1681285 w 206"/>
                <a:gd name="T63" fmla="*/ 572373 h 197"/>
                <a:gd name="T64" fmla="*/ 1570542 w 206"/>
                <a:gd name="T65" fmla="*/ 572373 h 197"/>
                <a:gd name="T66" fmla="*/ 1570542 w 206"/>
                <a:gd name="T67" fmla="*/ 461915 h 197"/>
                <a:gd name="T68" fmla="*/ 1681285 w 206"/>
                <a:gd name="T69" fmla="*/ 461915 h 197"/>
                <a:gd name="T70" fmla="*/ 1681285 w 206"/>
                <a:gd name="T71" fmla="*/ 572373 h 197"/>
                <a:gd name="T72" fmla="*/ 1792029 w 206"/>
                <a:gd name="T73" fmla="*/ 572373 h 197"/>
                <a:gd name="T74" fmla="*/ 1792029 w 206"/>
                <a:gd name="T75" fmla="*/ 461915 h 197"/>
                <a:gd name="T76" fmla="*/ 1882637 w 206"/>
                <a:gd name="T77" fmla="*/ 461915 h 197"/>
                <a:gd name="T78" fmla="*/ 1882637 w 206"/>
                <a:gd name="T79" fmla="*/ 331374 h 197"/>
                <a:gd name="T80" fmla="*/ 1983313 w 206"/>
                <a:gd name="T81" fmla="*/ 331374 h 197"/>
                <a:gd name="T82" fmla="*/ 1983313 w 206"/>
                <a:gd name="T83" fmla="*/ 230958 h 197"/>
                <a:gd name="T84" fmla="*/ 2073921 w 206"/>
                <a:gd name="T85" fmla="*/ 230958 h 197"/>
                <a:gd name="T86" fmla="*/ 2073921 w 206"/>
                <a:gd name="T87" fmla="*/ 0 h 197"/>
                <a:gd name="T88" fmla="*/ 1963178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grpSp>
      <p:grpSp>
        <p:nvGrpSpPr>
          <p:cNvPr id="26" name="Group 103" hidden="1"/>
          <p:cNvGrpSpPr>
            <a:grpSpLocks/>
          </p:cNvGrpSpPr>
          <p:nvPr>
            <p:custDataLst>
              <p:tags r:id="rId1"/>
            </p:custDataLst>
          </p:nvPr>
        </p:nvGrpSpPr>
        <p:grpSpPr bwMode="auto">
          <a:xfrm>
            <a:off x="-282572" y="-714375"/>
            <a:ext cx="12741275" cy="8286750"/>
            <a:chOff x="-282027" y="-714736"/>
            <a:chExt cx="12740305" cy="8287473"/>
          </a:xfrm>
        </p:grpSpPr>
        <p:cxnSp>
          <p:nvCxnSpPr>
            <p:cNvPr id="27" name="Straight Connector 2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0" name="Group 107" hidden="1"/>
            <p:cNvGrpSpPr>
              <a:grpSpLocks/>
            </p:cNvGrpSpPr>
            <p:nvPr userDrawn="1"/>
          </p:nvGrpSpPr>
          <p:grpSpPr bwMode="auto">
            <a:xfrm>
              <a:off x="11640116" y="-714736"/>
              <a:ext cx="551884" cy="8287473"/>
              <a:chOff x="11640116" y="-714736"/>
              <a:chExt cx="551884" cy="8287473"/>
            </a:xfrm>
          </p:grpSpPr>
          <p:cxnSp>
            <p:nvCxnSpPr>
              <p:cNvPr id="44" name="Straight Connector 43"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08" hidden="1"/>
            <p:cNvGrpSpPr>
              <a:grpSpLocks/>
            </p:cNvGrpSpPr>
            <p:nvPr userDrawn="1"/>
          </p:nvGrpSpPr>
          <p:grpSpPr bwMode="auto">
            <a:xfrm>
              <a:off x="-282027" y="-714736"/>
              <a:ext cx="12740305" cy="8287473"/>
              <a:chOff x="-282026" y="-714736"/>
              <a:chExt cx="12740305" cy="8287473"/>
            </a:xfrm>
          </p:grpSpPr>
          <p:grpSp>
            <p:nvGrpSpPr>
              <p:cNvPr id="32" name="Group 109" hidden="1"/>
              <p:cNvGrpSpPr>
                <a:grpSpLocks/>
              </p:cNvGrpSpPr>
              <p:nvPr userDrawn="1"/>
            </p:nvGrpSpPr>
            <p:grpSpPr bwMode="auto">
              <a:xfrm>
                <a:off x="-282026" y="0"/>
                <a:ext cx="12740305" cy="246887"/>
                <a:chOff x="-282026" y="0"/>
                <a:chExt cx="12740305" cy="246887"/>
              </a:xfrm>
            </p:grpSpPr>
            <p:cxnSp>
              <p:nvCxnSpPr>
                <p:cNvPr id="42" name="Straight Connector 41"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10" hidden="1"/>
              <p:cNvGrpSpPr>
                <a:grpSpLocks/>
              </p:cNvGrpSpPr>
              <p:nvPr userDrawn="1"/>
            </p:nvGrpSpPr>
            <p:grpSpPr bwMode="auto">
              <a:xfrm>
                <a:off x="-282026" y="1280053"/>
                <a:ext cx="12740305" cy="442593"/>
                <a:chOff x="-282026" y="1280053"/>
                <a:chExt cx="12740305" cy="442593"/>
              </a:xfrm>
            </p:grpSpPr>
            <p:cxnSp>
              <p:nvCxnSpPr>
                <p:cNvPr id="40" name="Straight Connector 39"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11" hidden="1"/>
              <p:cNvGrpSpPr>
                <a:grpSpLocks/>
              </p:cNvGrpSpPr>
              <p:nvPr userDrawn="1"/>
            </p:nvGrpSpPr>
            <p:grpSpPr bwMode="auto">
              <a:xfrm>
                <a:off x="0" y="-714736"/>
                <a:ext cx="551884" cy="8287473"/>
                <a:chOff x="11640116" y="-714736"/>
                <a:chExt cx="551884" cy="8287473"/>
              </a:xfrm>
            </p:grpSpPr>
            <p:cxnSp>
              <p:nvCxnSpPr>
                <p:cNvPr id="38" name="Straight Connector 37"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112" hidden="1"/>
              <p:cNvGrpSpPr>
                <a:grpSpLocks/>
              </p:cNvGrpSpPr>
              <p:nvPr userDrawn="1"/>
            </p:nvGrpSpPr>
            <p:grpSpPr bwMode="auto">
              <a:xfrm>
                <a:off x="-282026" y="6584314"/>
                <a:ext cx="12740305" cy="273686"/>
                <a:chOff x="-282026" y="0"/>
                <a:chExt cx="12740305" cy="273686"/>
              </a:xfrm>
            </p:grpSpPr>
            <p:cxnSp>
              <p:nvCxnSpPr>
                <p:cNvPr id="36" name="Straight Connector 35"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ctrTitle"/>
          </p:nvPr>
        </p:nvSpPr>
        <p:spPr bwMode="gray">
          <a:xfrm>
            <a:off x="495300" y="3104758"/>
            <a:ext cx="7848600" cy="1177673"/>
          </a:xfrm>
        </p:spPr>
        <p:txBody>
          <a:bodyPr>
            <a:noAutofit/>
          </a:bodyPr>
          <a:lstStyle>
            <a:lvl1pPr algn="l">
              <a:lnSpc>
                <a:spcPct val="90000"/>
              </a:lnSpc>
              <a:defRPr sz="5998" b="1" i="0" cap="none" baseline="0">
                <a:solidFill>
                  <a:schemeClr val="tx1"/>
                </a:solidFill>
                <a:latin typeface="+mn-lt"/>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33079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SYMC17 -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495300" y="2367504"/>
            <a:ext cx="7848600" cy="1177673"/>
          </a:xfrm>
        </p:spPr>
        <p:txBody>
          <a:bodyPr anchor="t" anchorCtr="0">
            <a:noAutofit/>
          </a:bodyPr>
          <a:lstStyle>
            <a:lvl1pPr algn="l">
              <a:lnSpc>
                <a:spcPct val="90000"/>
              </a:lnSpc>
              <a:defRPr sz="3999" b="1" i="0" cap="none" baseline="0">
                <a:solidFill>
                  <a:schemeClr val="tx1"/>
                </a:solidFill>
                <a:latin typeface="+mn-lt"/>
                <a:cs typeface="Arial" panose="020B0604020202020204" pitchFamily="34" charset="0"/>
              </a:defRPr>
            </a:lvl1pPr>
          </a:lstStyle>
          <a:p>
            <a:r>
              <a:rPr lang="en-US" dirty="0"/>
              <a:t>The new Symantec PowerPoint presentation deck</a:t>
            </a:r>
          </a:p>
        </p:txBody>
      </p:sp>
      <p:sp>
        <p:nvSpPr>
          <p:cNvPr id="3" name="Subtitle 2"/>
          <p:cNvSpPr>
            <a:spLocks noGrp="1"/>
          </p:cNvSpPr>
          <p:nvPr>
            <p:ph type="subTitle" idx="1" hasCustomPrompt="1"/>
          </p:nvPr>
        </p:nvSpPr>
        <p:spPr bwMode="gray">
          <a:xfrm>
            <a:off x="495300" y="4064673"/>
            <a:ext cx="5600700" cy="378101"/>
          </a:xfrm>
        </p:spPr>
        <p:txBody>
          <a:bodyPr anchor="b">
            <a:noAutofit/>
          </a:bodyPr>
          <a:lstStyle>
            <a:lvl1pPr marL="0" indent="0" algn="l">
              <a:buNone/>
              <a:defRPr sz="2999" b="1" i="0">
                <a:solidFill>
                  <a:schemeClr val="tx1"/>
                </a:solidFill>
                <a:latin typeface="+mn-lt"/>
                <a:cs typeface="Arial" panose="020B0604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add name</a:t>
            </a:r>
          </a:p>
        </p:txBody>
      </p:sp>
      <p:sp>
        <p:nvSpPr>
          <p:cNvPr id="70" name="Text Placeholder 69"/>
          <p:cNvSpPr>
            <a:spLocks noGrp="1"/>
          </p:cNvSpPr>
          <p:nvPr>
            <p:ph type="body" sz="quarter" idx="10" hasCustomPrompt="1"/>
          </p:nvPr>
        </p:nvSpPr>
        <p:spPr bwMode="gray">
          <a:xfrm>
            <a:off x="495300" y="5188130"/>
            <a:ext cx="5600700" cy="378101"/>
          </a:xfrm>
        </p:spPr>
        <p:txBody>
          <a:bodyPr anchor="b" anchorCtr="0">
            <a:normAutofit/>
          </a:bodyPr>
          <a:lstStyle>
            <a:lvl1pPr marL="0" indent="0">
              <a:lnSpc>
                <a:spcPct val="80000"/>
              </a:lnSpc>
              <a:buNone/>
              <a:defRPr sz="1999" b="1" i="0" cap="none" spc="100" baseline="0">
                <a:solidFill>
                  <a:schemeClr val="tx1"/>
                </a:solidFill>
                <a:latin typeface="+mn-lt"/>
                <a:cs typeface="Arial" panose="020B0604020202020204" pitchFamily="34" charset="0"/>
              </a:defRPr>
            </a:lvl1pPr>
            <a:lvl2pPr marL="457063" indent="0">
              <a:buNone/>
              <a:defRPr/>
            </a:lvl2pPr>
            <a:lvl3pPr marL="914126" indent="0">
              <a:buNone/>
              <a:defRPr/>
            </a:lvl3pPr>
            <a:lvl4pPr marL="1371189" indent="0">
              <a:buNone/>
              <a:defRPr/>
            </a:lvl4pPr>
            <a:lvl5pPr marL="1828251" indent="0">
              <a:buNone/>
              <a:defRPr/>
            </a:lvl5pPr>
          </a:lstStyle>
          <a:p>
            <a:pPr lvl="0"/>
            <a:r>
              <a:rPr lang="en-US" dirty="0"/>
              <a:t>Click to add date</a:t>
            </a:r>
          </a:p>
        </p:txBody>
      </p:sp>
      <p:sp>
        <p:nvSpPr>
          <p:cNvPr id="5" name="Text Placeholder 4"/>
          <p:cNvSpPr>
            <a:spLocks noGrp="1"/>
          </p:cNvSpPr>
          <p:nvPr>
            <p:ph type="body" sz="quarter" idx="11" hasCustomPrompt="1"/>
          </p:nvPr>
        </p:nvSpPr>
        <p:spPr>
          <a:xfrm>
            <a:off x="495300" y="4443482"/>
            <a:ext cx="5600700" cy="546100"/>
          </a:xfrm>
        </p:spPr>
        <p:txBody>
          <a:bodyPr>
            <a:noAutofit/>
          </a:bodyPr>
          <a:lstStyle>
            <a:lvl1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tx1"/>
                </a:solidFill>
                <a:latin typeface="+mn-lt"/>
                <a:ea typeface="+mn-ea"/>
                <a:cs typeface="Arial" panose="020B0604020202020204" pitchFamily="34" charset="0"/>
              </a:defRPr>
            </a:lvl1pPr>
            <a:lvl2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2pPr>
            <a:lvl3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3pPr>
            <a:lvl4pPr marL="0" indent="0" algn="l" defTabSz="914126" rtl="0" eaLnBrk="1" latinLnBrk="0" hangingPunct="1">
              <a:lnSpc>
                <a:spcPct val="90000"/>
              </a:lnSpc>
              <a:spcBef>
                <a:spcPts val="1000"/>
              </a:spcBef>
              <a:buFont typeface="Courier New" panose="02070309020205020404" pitchFamily="49" charset="0"/>
              <a:buNone/>
              <a:defRPr lang="en-US" sz="1999" b="0" i="0" kern="1200" dirty="0" smtClean="0">
                <a:solidFill>
                  <a:schemeClr val="bg1"/>
                </a:solidFill>
                <a:latin typeface="+mn-lt"/>
                <a:ea typeface="+mn-ea"/>
                <a:cs typeface="Arial" panose="020B0604020202020204" pitchFamily="34" charset="0"/>
              </a:defRPr>
            </a:lvl4pPr>
            <a:lvl5pPr marL="0" indent="0" algn="l" defTabSz="914126" rtl="0" eaLnBrk="1" latinLnBrk="0" hangingPunct="1">
              <a:lnSpc>
                <a:spcPct val="90000"/>
              </a:lnSpc>
              <a:spcBef>
                <a:spcPts val="1000"/>
              </a:spcBef>
              <a:buFont typeface="Courier New" panose="02070309020205020404" pitchFamily="49" charset="0"/>
              <a:buNone/>
              <a:defRPr lang="en-US" sz="1999" b="0" i="0" kern="1200" dirty="0">
                <a:solidFill>
                  <a:schemeClr val="bg1"/>
                </a:solidFill>
                <a:latin typeface="+mn-lt"/>
                <a:ea typeface="+mn-ea"/>
                <a:cs typeface="Arial" panose="020B0604020202020204" pitchFamily="34" charset="0"/>
              </a:defRPr>
            </a:lvl5pPr>
          </a:lstStyle>
          <a:p>
            <a:pPr lvl="0"/>
            <a:r>
              <a:rPr lang="en-US" dirty="0"/>
              <a:t>Click to add title</a:t>
            </a:r>
          </a:p>
        </p:txBody>
      </p:sp>
      <p:sp>
        <p:nvSpPr>
          <p:cNvPr id="6" name="Text Placeholder 5">
            <a:extLst>
              <a:ext uri="{FF2B5EF4-FFF2-40B4-BE49-F238E27FC236}">
                <a16:creationId xmlns:a16="http://schemas.microsoft.com/office/drawing/2014/main" id="{D2128B29-57E2-4DF4-AC86-7E5DFDACB0BE}"/>
              </a:ext>
            </a:extLst>
          </p:cNvPr>
          <p:cNvSpPr>
            <a:spLocks noGrp="1"/>
          </p:cNvSpPr>
          <p:nvPr>
            <p:ph type="body" sz="quarter" idx="12" hasCustomPrompt="1"/>
          </p:nvPr>
        </p:nvSpPr>
        <p:spPr>
          <a:xfrm>
            <a:off x="495300" y="2099712"/>
            <a:ext cx="5600700" cy="228600"/>
          </a:xfrm>
        </p:spPr>
        <p:txBody>
          <a:bodyPr bIns="0" anchor="b">
            <a:noAutofit/>
          </a:bodyPr>
          <a:lstStyle>
            <a:lvl1pPr marL="0" indent="0">
              <a:buNone/>
              <a:defRPr sz="1000" b="1">
                <a:solidFill>
                  <a:schemeClr val="accent1"/>
                </a:solidFill>
                <a:latin typeface="+mn-lt"/>
              </a:defRPr>
            </a:lvl1pPr>
            <a:lvl2pPr marL="457063" indent="0">
              <a:buNone/>
              <a:defRPr sz="1000">
                <a:solidFill>
                  <a:schemeClr val="accent1"/>
                </a:solidFill>
                <a:latin typeface="+mn-lt"/>
              </a:defRPr>
            </a:lvl2pPr>
            <a:lvl3pPr marL="914126" indent="0">
              <a:buNone/>
              <a:defRPr sz="1000">
                <a:solidFill>
                  <a:schemeClr val="accent1"/>
                </a:solidFill>
                <a:latin typeface="+mn-lt"/>
              </a:defRPr>
            </a:lvl3pPr>
            <a:lvl4pPr marL="1371189" indent="0">
              <a:buNone/>
              <a:defRPr sz="1000">
                <a:solidFill>
                  <a:schemeClr val="accent1"/>
                </a:solidFill>
                <a:latin typeface="+mn-lt"/>
              </a:defRPr>
            </a:lvl4pPr>
            <a:lvl5pPr marL="1828251" indent="0">
              <a:buNone/>
              <a:defRPr sz="1000">
                <a:solidFill>
                  <a:schemeClr val="accent1"/>
                </a:solidFill>
                <a:latin typeface="+mn-lt"/>
              </a:defRPr>
            </a:lvl5pPr>
          </a:lstStyle>
          <a:p>
            <a:pPr lvl="0"/>
            <a:r>
              <a:rPr lang="en-US" dirty="0"/>
              <a:t>Title placeholder</a:t>
            </a:r>
          </a:p>
        </p:txBody>
      </p:sp>
      <p:sp>
        <p:nvSpPr>
          <p:cNvPr id="8" name="Text Placeholder 7">
            <a:extLst>
              <a:ext uri="{FF2B5EF4-FFF2-40B4-BE49-F238E27FC236}">
                <a16:creationId xmlns:a16="http://schemas.microsoft.com/office/drawing/2014/main" id="{ACB99240-EF1A-4E5A-B854-69425FE44D93}"/>
              </a:ext>
            </a:extLst>
          </p:cNvPr>
          <p:cNvSpPr>
            <a:spLocks noGrp="1"/>
          </p:cNvSpPr>
          <p:nvPr>
            <p:ph type="body" sz="quarter" idx="13" hasCustomPrompt="1"/>
          </p:nvPr>
        </p:nvSpPr>
        <p:spPr>
          <a:xfrm>
            <a:off x="503238" y="3870941"/>
            <a:ext cx="5592762" cy="246063"/>
          </a:xfrm>
        </p:spPr>
        <p:txBody>
          <a:bodyPr>
            <a:noAutofit/>
          </a:bodyPr>
          <a:lstStyle>
            <a:lvl1pPr marL="0" indent="0">
              <a:buNone/>
              <a:defRPr sz="1000" b="1">
                <a:solidFill>
                  <a:schemeClr val="accent1"/>
                </a:solidFill>
                <a:latin typeface="+mn-lt"/>
              </a:defRPr>
            </a:lvl1pPr>
            <a:lvl2pPr marL="457063" indent="0">
              <a:buNone/>
              <a:defRPr sz="1000">
                <a:solidFill>
                  <a:schemeClr val="accent1"/>
                </a:solidFill>
                <a:latin typeface="+mn-lt"/>
              </a:defRPr>
            </a:lvl2pPr>
            <a:lvl3pPr marL="914126" indent="0">
              <a:buNone/>
              <a:defRPr sz="1000">
                <a:solidFill>
                  <a:schemeClr val="accent1"/>
                </a:solidFill>
                <a:latin typeface="+mn-lt"/>
              </a:defRPr>
            </a:lvl3pPr>
            <a:lvl4pPr marL="1371189" indent="0">
              <a:buNone/>
              <a:defRPr sz="1000">
                <a:solidFill>
                  <a:schemeClr val="accent1"/>
                </a:solidFill>
                <a:latin typeface="+mn-lt"/>
              </a:defRPr>
            </a:lvl4pPr>
            <a:lvl5pPr marL="1828251" indent="0">
              <a:buNone/>
              <a:defRPr sz="1000">
                <a:solidFill>
                  <a:schemeClr val="accent1"/>
                </a:solidFill>
                <a:latin typeface="+mn-lt"/>
              </a:defRPr>
            </a:lvl5pPr>
          </a:lstStyle>
          <a:p>
            <a:pPr lvl="0"/>
            <a:r>
              <a:rPr lang="en-US" dirty="0"/>
              <a:t>Presenter name placeholder</a:t>
            </a:r>
          </a:p>
        </p:txBody>
      </p:sp>
      <p:sp>
        <p:nvSpPr>
          <p:cNvPr id="10" name="Text Placeholder 9">
            <a:extLst>
              <a:ext uri="{FF2B5EF4-FFF2-40B4-BE49-F238E27FC236}">
                <a16:creationId xmlns:a16="http://schemas.microsoft.com/office/drawing/2014/main" id="{05187B5A-F21B-4AEF-A979-7971AB2A8AE8}"/>
              </a:ext>
            </a:extLst>
          </p:cNvPr>
          <p:cNvSpPr>
            <a:spLocks noGrp="1"/>
          </p:cNvSpPr>
          <p:nvPr>
            <p:ph type="body" sz="quarter" idx="14" hasCustomPrompt="1"/>
          </p:nvPr>
        </p:nvSpPr>
        <p:spPr>
          <a:xfrm>
            <a:off x="503238" y="4952815"/>
            <a:ext cx="5592762" cy="301625"/>
          </a:xfrm>
        </p:spPr>
        <p:txBody>
          <a:bodyPr anchor="b">
            <a:noAutofit/>
          </a:bodyPr>
          <a:lstStyle>
            <a:lvl1pPr marL="0" indent="0">
              <a:buNone/>
              <a:defRPr sz="1000" b="1">
                <a:solidFill>
                  <a:schemeClr val="accent1"/>
                </a:solidFill>
                <a:latin typeface="+mn-lt"/>
              </a:defRPr>
            </a:lvl1pPr>
            <a:lvl2pPr marL="457063" indent="0">
              <a:buNone/>
              <a:defRPr sz="1000">
                <a:solidFill>
                  <a:schemeClr val="accent1"/>
                </a:solidFill>
                <a:latin typeface="+mn-lt"/>
              </a:defRPr>
            </a:lvl2pPr>
            <a:lvl3pPr marL="914126" indent="0">
              <a:buNone/>
              <a:defRPr sz="1000">
                <a:solidFill>
                  <a:schemeClr val="accent1"/>
                </a:solidFill>
                <a:latin typeface="+mn-lt"/>
              </a:defRPr>
            </a:lvl3pPr>
            <a:lvl4pPr marL="1371189" indent="0">
              <a:buNone/>
              <a:defRPr sz="1000">
                <a:solidFill>
                  <a:schemeClr val="accent1"/>
                </a:solidFill>
                <a:latin typeface="+mn-lt"/>
              </a:defRPr>
            </a:lvl4pPr>
            <a:lvl5pPr marL="1828251" indent="0">
              <a:buNone/>
              <a:defRPr sz="1000">
                <a:solidFill>
                  <a:schemeClr val="accent1"/>
                </a:solidFill>
                <a:latin typeface="+mn-lt"/>
              </a:defRPr>
            </a:lvl5pPr>
          </a:lstStyle>
          <a:p>
            <a:pPr lvl="0"/>
            <a:r>
              <a:rPr lang="en-US" dirty="0"/>
              <a:t>Date placeholder</a:t>
            </a:r>
          </a:p>
        </p:txBody>
      </p:sp>
    </p:spTree>
    <p:extLst>
      <p:ext uri="{BB962C8B-B14F-4D97-AF65-F5344CB8AC3E}">
        <p14:creationId xmlns:p14="http://schemas.microsoft.com/office/powerpoint/2010/main" val="2659088826"/>
      </p:ext>
    </p:extLst>
  </p:cSld>
  <p:clrMapOvr>
    <a:masterClrMapping/>
  </p:clrMapOvr>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pPr>
                <a:defRPr/>
              </a:pPr>
              <a:t>‹#›</a:t>
            </a:fld>
            <a:endParaRPr lang="en-US" dirty="0"/>
          </a:p>
        </p:txBody>
      </p:sp>
    </p:spTree>
    <p:extLst>
      <p:ext uri="{BB962C8B-B14F-4D97-AF65-F5344CB8AC3E}">
        <p14:creationId xmlns:p14="http://schemas.microsoft.com/office/powerpoint/2010/main" val="178983093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pPr>
                <a:defRPr/>
              </a:pPr>
              <a:t>‹#›</a:t>
            </a:fld>
            <a:endParaRPr lang="en-US" dirty="0"/>
          </a:p>
        </p:txBody>
      </p:sp>
    </p:spTree>
    <p:extLst>
      <p:ext uri="{BB962C8B-B14F-4D97-AF65-F5344CB8AC3E}">
        <p14:creationId xmlns:p14="http://schemas.microsoft.com/office/powerpoint/2010/main" val="221465424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pPr>
                <a:defRPr/>
              </a:pPr>
              <a:t>‹#›</a:t>
            </a:fld>
            <a:endParaRPr lang="en-US" dirty="0"/>
          </a:p>
        </p:txBody>
      </p:sp>
    </p:spTree>
    <p:extLst>
      <p:ext uri="{BB962C8B-B14F-4D97-AF65-F5344CB8AC3E}">
        <p14:creationId xmlns:p14="http://schemas.microsoft.com/office/powerpoint/2010/main" val="244368114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YMC17 - Grey Section Title">
    <p:spTree>
      <p:nvGrpSpPr>
        <p:cNvPr id="1" name=""/>
        <p:cNvGrpSpPr/>
        <p:nvPr/>
      </p:nvGrpSpPr>
      <p:grpSpPr>
        <a:xfrm>
          <a:off x="0" y="0"/>
          <a:ext cx="0" cy="0"/>
          <a:chOff x="0" y="0"/>
          <a:chExt cx="0" cy="0"/>
        </a:xfrm>
      </p:grpSpPr>
      <p:grpSp>
        <p:nvGrpSpPr>
          <p:cNvPr id="4" name="Group 80"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5"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6" hidden="1"/>
            <p:cNvGrpSpPr>
              <a:grpSpLocks/>
            </p:cNvGrpSpPr>
            <p:nvPr userDrawn="1"/>
          </p:nvGrpSpPr>
          <p:grpSpPr bwMode="auto">
            <a:xfrm>
              <a:off x="-282027" y="-714736"/>
              <a:ext cx="12740305" cy="8287473"/>
              <a:chOff x="-282026" y="-714736"/>
              <a:chExt cx="12740305" cy="8287473"/>
            </a:xfrm>
          </p:grpSpPr>
          <p:grpSp>
            <p:nvGrpSpPr>
              <p:cNvPr id="10" name="Group 87"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8"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9"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90"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4" name="Group 101"/>
          <p:cNvGrpSpPr>
            <a:grpSpLocks/>
          </p:cNvGrpSpPr>
          <p:nvPr userDrawn="1"/>
        </p:nvGrpSpPr>
        <p:grpSpPr bwMode="auto">
          <a:xfrm>
            <a:off x="503238" y="5756275"/>
            <a:ext cx="2157412" cy="573088"/>
            <a:chOff x="590710" y="3178038"/>
            <a:chExt cx="13400723" cy="3557588"/>
          </a:xfrm>
        </p:grpSpPr>
        <p:sp>
          <p:nvSpPr>
            <p:cNvPr id="25"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2"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6"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7"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8"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9"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0"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1"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2"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3"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4"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5"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hasCustomPrompt="1"/>
          </p:nvPr>
        </p:nvSpPr>
        <p:spPr bwMode="gray">
          <a:xfrm>
            <a:off x="495300" y="1981204"/>
            <a:ext cx="7848600" cy="2018725"/>
          </a:xfrm>
        </p:spPr>
        <p:txBody>
          <a:bodyPr>
            <a:noAutofit/>
          </a:bodyPr>
          <a:lstStyle>
            <a:lvl1pPr algn="l">
              <a:lnSpc>
                <a:spcPct val="90000"/>
              </a:lnSpc>
              <a:defRPr sz="6000" b="1" i="0" cap="none" baseline="0">
                <a:solidFill>
                  <a:schemeClr val="accent5"/>
                </a:solidFill>
                <a:latin typeface="+mn-lt"/>
                <a:cs typeface="Arial" panose="020B0604020202020204" pitchFamily="34" charset="0"/>
              </a:defRPr>
            </a:lvl1pPr>
          </a:lstStyle>
          <a:p>
            <a:r>
              <a:rPr lang="en-US" dirty="0"/>
              <a:t>Click to edit section divider title</a:t>
            </a:r>
          </a:p>
        </p:txBody>
      </p:sp>
      <p:pic>
        <p:nvPicPr>
          <p:cNvPr id="46" name="Picture 45" descr="GS3467823_sm.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534399" y="0"/>
            <a:ext cx="3657601" cy="6858000"/>
          </a:xfrm>
          <a:prstGeom prst="rect">
            <a:avLst/>
          </a:prstGeom>
        </p:spPr>
      </p:pic>
    </p:spTree>
    <p:extLst>
      <p:ext uri="{BB962C8B-B14F-4D97-AF65-F5344CB8AC3E}">
        <p14:creationId xmlns:p14="http://schemas.microsoft.com/office/powerpoint/2010/main" val="28180970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White 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tx1"/>
                </a:solidFill>
              </a:defRPr>
            </a:lvl1pPr>
          </a:lstStyle>
          <a:p>
            <a:r>
              <a:rPr lang="en-US" dirty="0"/>
              <a:t>Title only</a:t>
            </a:r>
          </a:p>
        </p:txBody>
      </p:sp>
    </p:spTree>
    <p:extLst>
      <p:ext uri="{BB962C8B-B14F-4D97-AF65-F5344CB8AC3E}">
        <p14:creationId xmlns:p14="http://schemas.microsoft.com/office/powerpoint/2010/main" val="2582240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1_SYMC17 - Thank you">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495300" y="3104758"/>
            <a:ext cx="7848600" cy="1177673"/>
          </a:xfrm>
        </p:spPr>
        <p:txBody>
          <a:bodyPr anchor="t" anchorCtr="0">
            <a:noAutofit/>
          </a:bodyPr>
          <a:lstStyle>
            <a:lvl1pPr algn="l">
              <a:lnSpc>
                <a:spcPct val="90000"/>
              </a:lnSpc>
              <a:defRPr sz="5998" b="1" i="0" cap="none" baseline="0">
                <a:solidFill>
                  <a:schemeClr val="tx1"/>
                </a:solidFill>
                <a:latin typeface="+mn-lt"/>
                <a:cs typeface="Arial" panose="020B0604020202020204" pitchFamily="34" charset="0"/>
              </a:defRPr>
            </a:lvl1pPr>
          </a:lstStyle>
          <a:p>
            <a:r>
              <a:rPr lang="en-US" dirty="0"/>
              <a:t>Thank you!</a:t>
            </a:r>
          </a:p>
        </p:txBody>
      </p:sp>
    </p:spTree>
    <p:extLst>
      <p:ext uri="{BB962C8B-B14F-4D97-AF65-F5344CB8AC3E}">
        <p14:creationId xmlns:p14="http://schemas.microsoft.com/office/powerpoint/2010/main" val="800721128"/>
      </p:ext>
    </p:extLst>
  </p:cSld>
  <p:clrMapOvr>
    <a:masterClrMapping/>
  </p:clrMapOvr>
  <p:extLst mod="1">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White Title and Content">
    <p:bg>
      <p:bgPr>
        <a:solidFill>
          <a:schemeClr val="bg1"/>
        </a:solid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530355" y="2029100"/>
            <a:ext cx="11109960" cy="43525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p:txBody>
          <a:bodyPr/>
          <a:lstStyle>
            <a:lvl1pPr>
              <a:defRPr>
                <a:solidFill>
                  <a:schemeClr val="tx1"/>
                </a:solidFill>
              </a:defRPr>
            </a:lvl1pPr>
          </a:lstStyle>
          <a:p>
            <a:r>
              <a:rPr lang="en-US" dirty="0"/>
              <a:t>Title and content layout</a:t>
            </a:r>
          </a:p>
        </p:txBody>
      </p:sp>
      <p:sp>
        <p:nvSpPr>
          <p:cNvPr id="4"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pPr>
                <a:defRPr/>
              </a:pPr>
              <a:t>‹#›</a:t>
            </a:fld>
            <a:endParaRPr lang="en-US" dirty="0"/>
          </a:p>
        </p:txBody>
      </p:sp>
    </p:spTree>
    <p:extLst>
      <p:ext uri="{BB962C8B-B14F-4D97-AF65-F5344CB8AC3E}">
        <p14:creationId xmlns:p14="http://schemas.microsoft.com/office/powerpoint/2010/main" val="172697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pPr fontAlgn="auto">
              <a:spcBef>
                <a:spcPts val="0"/>
              </a:spcBef>
              <a:spcAft>
                <a:spcPts val="0"/>
              </a:spcAft>
            </a:pPr>
            <a:endParaRPr lang="en-US">
              <a:solidFill>
                <a:srgbClr val="000000"/>
              </a:solidFill>
              <a:latin typeface="Calibri"/>
              <a:ea typeface="+mn-ea"/>
              <a:cs typeface="+mn-cs"/>
            </a:endParaRPr>
          </a:p>
        </p:txBody>
      </p:sp>
      <p:sp>
        <p:nvSpPr>
          <p:cNvPr id="5" name="Footer Placeholder 4"/>
          <p:cNvSpPr>
            <a:spLocks noGrp="1"/>
          </p:cNvSpPr>
          <p:nvPr>
            <p:ph type="ftr" sz="quarter" idx="11"/>
          </p:nvPr>
        </p:nvSpPr>
        <p:spPr/>
        <p:txBody>
          <a:bodyPr/>
          <a:lstStyle/>
          <a:p>
            <a:endParaRPr>
              <a:solidFill>
                <a:srgbClr val="000000">
                  <a:lumMod val="65000"/>
                  <a:lumOff val="35000"/>
                </a:srgbClr>
              </a:solidFill>
            </a:endParaRPr>
          </a:p>
        </p:txBody>
      </p:sp>
      <p:sp>
        <p:nvSpPr>
          <p:cNvPr id="6" name="Slide Number Placeholder 5"/>
          <p:cNvSpPr>
            <a:spLocks noGrp="1"/>
          </p:cNvSpPr>
          <p:nvPr>
            <p:ph type="sldNum" sz="quarter" idx="12"/>
          </p:nvPr>
        </p:nvSpPr>
        <p:spPr/>
        <p:txBody>
          <a:bodyPr/>
          <a:lstStyle/>
          <a:p>
            <a:fld id="{2D88F0F9-74A8-45E4-B405-052EDB68E8BD}" type="slidenum">
              <a:rPr/>
              <a:pPr/>
              <a:t>‹#›</a:t>
            </a:fld>
            <a:endParaRPr/>
          </a:p>
        </p:txBody>
      </p:sp>
    </p:spTree>
    <p:extLst>
      <p:ext uri="{BB962C8B-B14F-4D97-AF65-F5344CB8AC3E}">
        <p14:creationId xmlns:p14="http://schemas.microsoft.com/office/powerpoint/2010/main" val="252076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White Title Only-no logo">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tx1"/>
                </a:solidFill>
              </a:defRPr>
            </a:lvl1pPr>
          </a:lstStyle>
          <a:p>
            <a:r>
              <a:rPr lang="en-US" dirty="0"/>
              <a:t>Title only</a:t>
            </a:r>
          </a:p>
        </p:txBody>
      </p:sp>
      <p:sp>
        <p:nvSpPr>
          <p:cNvPr id="4" name="TextBox 3"/>
          <p:cNvSpPr txBox="1"/>
          <p:nvPr userDrawn="1"/>
        </p:nvSpPr>
        <p:spPr>
          <a:xfrm>
            <a:off x="11333442" y="6468992"/>
            <a:ext cx="306870" cy="138499"/>
          </a:xfrm>
          <a:prstGeom prst="rect">
            <a:avLst/>
          </a:prstGeom>
          <a:noFill/>
        </p:spPr>
        <p:txBody>
          <a:bodyPr wrap="square" lIns="0" tIns="0" rIns="0" bIns="0" anchor="b" anchorCtr="0">
            <a:noAutofit/>
          </a:bodyPr>
          <a:lstStyle/>
          <a:p>
            <a:pPr algn="r" fontAlgn="auto">
              <a:spcBef>
                <a:spcPts val="0"/>
              </a:spcBef>
              <a:spcAft>
                <a:spcPts val="0"/>
              </a:spcAft>
            </a:pPr>
            <a:fld id="{4A3059D5-3978-4F52-B1B1-50A7215E55C6}" type="slidenum">
              <a:rPr lang="en-US" sz="1600" b="1" smtClean="0">
                <a:solidFill>
                  <a:srgbClr val="000000"/>
                </a:solidFill>
                <a:latin typeface="Calibri" panose="020F0502020204030204" pitchFamily="34" charset="0"/>
                <a:ea typeface="+mn-ea"/>
                <a:cs typeface="+mn-cs"/>
              </a:rPr>
              <a:pPr algn="r" fontAlgn="auto">
                <a:spcBef>
                  <a:spcPts val="0"/>
                </a:spcBef>
                <a:spcAft>
                  <a:spcPts val="0"/>
                </a:spcAft>
              </a:pPr>
              <a:t>‹#›</a:t>
            </a:fld>
            <a:endParaRPr lang="en-US" sz="1600" b="1" dirty="0">
              <a:solidFill>
                <a:srgbClr val="000000"/>
              </a:solidFill>
              <a:latin typeface="Calibri" panose="020F0502020204030204" pitchFamily="34" charset="0"/>
              <a:ea typeface="+mn-ea"/>
              <a:cs typeface="+mn-cs"/>
            </a:endParaRPr>
          </a:p>
        </p:txBody>
      </p:sp>
      <p:sp>
        <p:nvSpPr>
          <p:cNvPr id="5" name="TextBox 4"/>
          <p:cNvSpPr txBox="1"/>
          <p:nvPr userDrawn="1"/>
        </p:nvSpPr>
        <p:spPr>
          <a:xfrm>
            <a:off x="6361861" y="6431125"/>
            <a:ext cx="4583616" cy="176360"/>
          </a:xfrm>
          <a:prstGeom prst="rect">
            <a:avLst/>
          </a:prstGeom>
          <a:noFill/>
        </p:spPr>
        <p:txBody>
          <a:bodyPr wrap="none" lIns="0" tIns="0" rIns="0" bIns="0" anchor="b" anchorCtr="0">
            <a:noAutofit/>
          </a:bodyPr>
          <a:lstStyle/>
          <a:p>
            <a:pPr algn="r" fontAlgn="auto">
              <a:lnSpc>
                <a:spcPct val="90000"/>
              </a:lnSpc>
              <a:spcBef>
                <a:spcPts val="0"/>
              </a:spcBef>
              <a:spcAft>
                <a:spcPts val="0"/>
              </a:spcAft>
              <a:defRPr/>
            </a:pPr>
            <a:r>
              <a:rPr lang="en-US" sz="900" dirty="0">
                <a:solidFill>
                  <a:srgbClr val="000000"/>
                </a:solidFill>
                <a:latin typeface="Calibri" panose="020F0502020204030204" pitchFamily="34" charset="0"/>
                <a:ea typeface="+mn-ea"/>
                <a:cs typeface="+mn-cs"/>
              </a:rPr>
              <a:t>Copyright © 2017 Symantec Corporation </a:t>
            </a:r>
          </a:p>
        </p:txBody>
      </p:sp>
    </p:spTree>
    <p:extLst>
      <p:ext uri="{BB962C8B-B14F-4D97-AF65-F5344CB8AC3E}">
        <p14:creationId xmlns:p14="http://schemas.microsoft.com/office/powerpoint/2010/main" val="29644148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endParaRPr dirty="0"/>
          </a:p>
        </p:txBody>
      </p:sp>
      <p:sp>
        <p:nvSpPr>
          <p:cNvPr id="10" name="Text Placeholder 18"/>
          <p:cNvSpPr>
            <a:spLocks noGrp="1"/>
          </p:cNvSpPr>
          <p:nvPr>
            <p:ph type="body" sz="quarter" idx="13" hasCustomPrompt="1"/>
          </p:nvPr>
        </p:nvSpPr>
        <p:spPr>
          <a:xfrm>
            <a:off x="609758" y="1168878"/>
            <a:ext cx="10972482"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399" b="1" baseline="0">
                <a:solidFill>
                  <a:schemeClr val="tx1">
                    <a:lumMod val="60000"/>
                    <a:lumOff val="40000"/>
                  </a:schemeClr>
                </a:solidFill>
                <a:latin typeface="+mn-lt"/>
                <a:ea typeface="+mn-ea"/>
                <a:cs typeface="+mn-cs"/>
              </a:defRPr>
            </a:lvl1pPr>
          </a:lstStyle>
          <a:p>
            <a:pPr lvl="0"/>
            <a:r>
              <a:t>Click to add subtitle</a:t>
            </a:r>
          </a:p>
        </p:txBody>
      </p:sp>
      <p:sp>
        <p:nvSpPr>
          <p:cNvPr id="4"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pPr>
                <a:defRPr/>
              </a:pPr>
              <a:t>‹#›</a:t>
            </a:fld>
            <a:endParaRPr lang="en-US" dirty="0"/>
          </a:p>
        </p:txBody>
      </p:sp>
    </p:spTree>
    <p:extLst>
      <p:ext uri="{BB962C8B-B14F-4D97-AF65-F5344CB8AC3E}">
        <p14:creationId xmlns:p14="http://schemas.microsoft.com/office/powerpoint/2010/main" val="420312831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YMC17 - Title Slide - ALT">
    <p:bg>
      <p:bgPr>
        <a:solidFill>
          <a:srgbClr val="19233C"/>
        </a:solidFill>
        <a:effectLst/>
      </p:bgPr>
    </p:bg>
    <p:spTree>
      <p:nvGrpSpPr>
        <p:cNvPr id="1" name=""/>
        <p:cNvGrpSpPr/>
        <p:nvPr/>
      </p:nvGrpSpPr>
      <p:grpSpPr>
        <a:xfrm>
          <a:off x="0" y="0"/>
          <a:ext cx="0" cy="0"/>
          <a:chOff x="0" y="0"/>
          <a:chExt cx="0" cy="0"/>
        </a:xfrm>
      </p:grpSpPr>
      <p:grpSp>
        <p:nvGrpSpPr>
          <p:cNvPr id="7" name="Group 80"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5"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6" hidden="1"/>
            <p:cNvGrpSpPr>
              <a:grpSpLocks/>
            </p:cNvGrpSpPr>
            <p:nvPr userDrawn="1"/>
          </p:nvGrpSpPr>
          <p:grpSpPr bwMode="auto">
            <a:xfrm>
              <a:off x="-282027" y="-714736"/>
              <a:ext cx="12740305" cy="8287473"/>
              <a:chOff x="-282026" y="-714736"/>
              <a:chExt cx="12740305" cy="8287473"/>
            </a:xfrm>
          </p:grpSpPr>
          <p:grpSp>
            <p:nvGrpSpPr>
              <p:cNvPr id="13" name="Group 87"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8"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9"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90"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7" name="Group 101"/>
          <p:cNvGrpSpPr>
            <a:grpSpLocks/>
          </p:cNvGrpSpPr>
          <p:nvPr userDrawn="1"/>
        </p:nvGrpSpPr>
        <p:grpSpPr bwMode="auto">
          <a:xfrm>
            <a:off x="503238" y="377829"/>
            <a:ext cx="2735262" cy="727075"/>
            <a:chOff x="590710" y="3178038"/>
            <a:chExt cx="13400723" cy="3557588"/>
          </a:xfrm>
        </p:grpSpPr>
        <p:sp>
          <p:nvSpPr>
            <p:cNvPr id="28"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9"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0"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1"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2"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3"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4"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5"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6"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7"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8"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latin typeface="Calibri"/>
                <a:cs typeface="+mn-cs"/>
              </a:endParaRPr>
            </a:p>
          </p:txBody>
        </p:sp>
        <p:sp>
          <p:nvSpPr>
            <p:cNvPr id="39"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latin typeface="Calibri"/>
                <a:cs typeface="+mn-cs"/>
              </a:endParaRPr>
            </a:p>
          </p:txBody>
        </p:sp>
        <p:sp>
          <p:nvSpPr>
            <p:cNvPr id="40"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latin typeface="Calibri"/>
                <a:cs typeface="+mn-cs"/>
              </a:endParaRPr>
            </a:p>
          </p:txBody>
        </p:sp>
        <p:sp>
          <p:nvSpPr>
            <p:cNvPr id="41" name="Rectangle 18"/>
            <p:cNvSpPr>
              <a:spLocks noChangeArrowheads="1"/>
            </p:cNvSpPr>
            <p:nvPr userDrawn="1"/>
          </p:nvSpPr>
          <p:spPr bwMode="auto">
            <a:xfrm>
              <a:off x="3223000" y="3784271"/>
              <a:ext cx="111668" cy="1116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latin typeface="Calibri"/>
                <a:cs typeface="+mn-cs"/>
              </a:endParaRPr>
            </a:p>
          </p:txBody>
        </p:sp>
        <p:sp>
          <p:nvSpPr>
            <p:cNvPr id="42" name="Rectangle 19"/>
            <p:cNvSpPr>
              <a:spLocks noChangeArrowheads="1"/>
            </p:cNvSpPr>
            <p:nvPr userDrawn="1"/>
          </p:nvSpPr>
          <p:spPr bwMode="auto">
            <a:xfrm>
              <a:off x="3558013" y="3656645"/>
              <a:ext cx="127626" cy="12762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latin typeface="Calibri"/>
                <a:cs typeface="+mn-cs"/>
              </a:endParaRPr>
            </a:p>
          </p:txBody>
        </p:sp>
        <p:sp>
          <p:nvSpPr>
            <p:cNvPr id="43" name="Rectangle 20"/>
            <p:cNvSpPr>
              <a:spLocks noChangeArrowheads="1"/>
            </p:cNvSpPr>
            <p:nvPr userDrawn="1"/>
          </p:nvSpPr>
          <p:spPr bwMode="auto">
            <a:xfrm>
              <a:off x="3111322" y="3672594"/>
              <a:ext cx="111668" cy="1116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latin typeface="Calibri"/>
                <a:cs typeface="+mn-cs"/>
              </a:endParaRPr>
            </a:p>
          </p:txBody>
        </p:sp>
        <p:sp>
          <p:nvSpPr>
            <p:cNvPr id="44" name="Rectangle 21"/>
            <p:cNvSpPr>
              <a:spLocks noChangeArrowheads="1"/>
            </p:cNvSpPr>
            <p:nvPr userDrawn="1"/>
          </p:nvSpPr>
          <p:spPr bwMode="auto">
            <a:xfrm>
              <a:off x="3446345" y="3784271"/>
              <a:ext cx="111668" cy="1116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latin typeface="Calibri"/>
                <a:cs typeface="+mn-cs"/>
              </a:endParaRPr>
            </a:p>
          </p:txBody>
        </p:sp>
        <p:sp>
          <p:nvSpPr>
            <p:cNvPr id="45" name="Rectangle 22"/>
            <p:cNvSpPr>
              <a:spLocks noChangeArrowheads="1"/>
            </p:cNvSpPr>
            <p:nvPr userDrawn="1"/>
          </p:nvSpPr>
          <p:spPr bwMode="auto">
            <a:xfrm>
              <a:off x="3669691" y="3305664"/>
              <a:ext cx="127626" cy="12762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latin typeface="Calibri"/>
                <a:cs typeface="+mn-cs"/>
              </a:endParaRPr>
            </a:p>
          </p:txBody>
        </p:sp>
        <p:sp>
          <p:nvSpPr>
            <p:cNvPr id="46" name="Rectangle 23"/>
            <p:cNvSpPr>
              <a:spLocks noChangeArrowheads="1"/>
            </p:cNvSpPr>
            <p:nvPr userDrawn="1"/>
          </p:nvSpPr>
          <p:spPr bwMode="auto">
            <a:xfrm>
              <a:off x="3446345" y="3433290"/>
              <a:ext cx="223345" cy="1116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latin typeface="Calibri"/>
                <a:cs typeface="+mn-cs"/>
              </a:endParaRPr>
            </a:p>
          </p:txBody>
        </p:sp>
        <p:sp>
          <p:nvSpPr>
            <p:cNvPr id="47" name="Rectangle 24"/>
            <p:cNvSpPr>
              <a:spLocks noChangeArrowheads="1"/>
            </p:cNvSpPr>
            <p:nvPr userDrawn="1"/>
          </p:nvSpPr>
          <p:spPr bwMode="auto">
            <a:xfrm>
              <a:off x="3334668" y="3544968"/>
              <a:ext cx="111668" cy="23930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latin typeface="Calibri"/>
                <a:cs typeface="+mn-cs"/>
              </a:endParaRPr>
            </a:p>
          </p:txBody>
        </p:sp>
        <p:sp>
          <p:nvSpPr>
            <p:cNvPr id="48"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grpSp>
      <p:sp>
        <p:nvSpPr>
          <p:cNvPr id="2" name="Title 1"/>
          <p:cNvSpPr>
            <a:spLocks noGrp="1"/>
          </p:cNvSpPr>
          <p:nvPr>
            <p:ph type="ctrTitle"/>
          </p:nvPr>
        </p:nvSpPr>
        <p:spPr bwMode="gray">
          <a:xfrm>
            <a:off x="495300" y="2367502"/>
            <a:ext cx="7848600" cy="1177673"/>
          </a:xfrm>
        </p:spPr>
        <p:txBody>
          <a:bodyPr>
            <a:noAutofit/>
          </a:bodyPr>
          <a:lstStyle>
            <a:lvl1pPr algn="l">
              <a:lnSpc>
                <a:spcPct val="90000"/>
              </a:lnSpc>
              <a:defRPr sz="4000" b="1" i="0" cap="none" baseline="0">
                <a:solidFill>
                  <a:schemeClr val="bg1"/>
                </a:solidFill>
                <a:latin typeface="+mn-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gray">
          <a:xfrm>
            <a:off x="495300" y="4064671"/>
            <a:ext cx="5600700" cy="378101"/>
          </a:xfrm>
          <a:prstGeom prst="rect">
            <a:avLst/>
          </a:prstGeom>
        </p:spPr>
        <p:txBody>
          <a:bodyPr anchor="b">
            <a:noAutofit/>
          </a:bodyPr>
          <a:lstStyle>
            <a:lvl1pPr marL="0" indent="0" algn="l">
              <a:buNone/>
              <a:defRPr sz="3000" b="1" i="0">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0" name="Text Placeholder 69"/>
          <p:cNvSpPr>
            <a:spLocks noGrp="1"/>
          </p:cNvSpPr>
          <p:nvPr>
            <p:ph type="body" sz="quarter" idx="10"/>
          </p:nvPr>
        </p:nvSpPr>
        <p:spPr bwMode="gray">
          <a:xfrm>
            <a:off x="495300" y="5188128"/>
            <a:ext cx="5600700" cy="378101"/>
          </a:xfrm>
          <a:prstGeom prst="rect">
            <a:avLst/>
          </a:prstGeom>
        </p:spPr>
        <p:txBody>
          <a:bodyPr anchor="b" anchorCtr="0"/>
          <a:lstStyle>
            <a:lvl1pPr marL="0" indent="0">
              <a:lnSpc>
                <a:spcPct val="80000"/>
              </a:lnSpc>
              <a:buNone/>
              <a:defRPr sz="2000" b="1" i="0" cap="none" spc="100" baseline="0">
                <a:solidFill>
                  <a:schemeClr val="bg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4"/>
          <p:cNvSpPr>
            <a:spLocks noGrp="1"/>
          </p:cNvSpPr>
          <p:nvPr>
            <p:ph type="body" sz="quarter" idx="11"/>
          </p:nvPr>
        </p:nvSpPr>
        <p:spPr>
          <a:xfrm>
            <a:off x="495300" y="4443482"/>
            <a:ext cx="5600700" cy="546100"/>
          </a:xfrm>
          <a:prstGeom prst="rect">
            <a:avLst/>
          </a:prstGeom>
        </p:spPr>
        <p:txBody>
          <a:bodyPr>
            <a:noAutofit/>
          </a:bodyPr>
          <a:lstStyle>
            <a:lvl1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1pPr>
            <a:lvl2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2pPr>
            <a:lvl3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3pPr>
            <a:lvl4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4pPr>
            <a:lvl5pPr marL="0" indent="0" algn="l" defTabSz="914400" rtl="0" eaLnBrk="1" latinLnBrk="0" hangingPunct="1">
              <a:lnSpc>
                <a:spcPct val="90000"/>
              </a:lnSpc>
              <a:spcBef>
                <a:spcPts val="1000"/>
              </a:spcBef>
              <a:buFont typeface="Courier New" panose="02070309020205020404" pitchFamily="49" charset="0"/>
              <a:buNone/>
              <a:defRPr lang="en-US" sz="2000" b="0" i="0" kern="1200" dirty="0">
                <a:solidFill>
                  <a:schemeClr val="bg1"/>
                </a:solidFill>
                <a:latin typeface="+mn-lt"/>
                <a:ea typeface="+mn-ea"/>
                <a:cs typeface="Arial" panose="020B0604020202020204" pitchFamily="34" charset="0"/>
              </a:defRPr>
            </a:lvl5pPr>
          </a:lstStyle>
          <a:p>
            <a:pPr lvl="0"/>
            <a:r>
              <a:rPr lang="en-US"/>
              <a:t>Click to edit Master text styles</a:t>
            </a:r>
          </a:p>
        </p:txBody>
      </p:sp>
      <p:pic>
        <p:nvPicPr>
          <p:cNvPr id="49" name="Picture 48" descr="iStock-503680362-s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399" y="0"/>
            <a:ext cx="3657601" cy="6858000"/>
          </a:xfrm>
          <a:prstGeom prst="rect">
            <a:avLst/>
          </a:prstGeom>
        </p:spPr>
      </p:pic>
    </p:spTree>
    <p:extLst>
      <p:ext uri="{BB962C8B-B14F-4D97-AF65-F5344CB8AC3E}">
        <p14:creationId xmlns:p14="http://schemas.microsoft.com/office/powerpoint/2010/main" val="35539450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YMC17 - Title Slide Cobranded">
    <p:spTree>
      <p:nvGrpSpPr>
        <p:cNvPr id="1" name=""/>
        <p:cNvGrpSpPr/>
        <p:nvPr/>
      </p:nvGrpSpPr>
      <p:grpSpPr>
        <a:xfrm>
          <a:off x="0" y="0"/>
          <a:ext cx="0" cy="0"/>
          <a:chOff x="0" y="0"/>
          <a:chExt cx="0" cy="0"/>
        </a:xfrm>
      </p:grpSpPr>
      <p:grpSp>
        <p:nvGrpSpPr>
          <p:cNvPr id="7" name="Group 80"/>
          <p:cNvGrpSpPr>
            <a:grpSpLocks/>
          </p:cNvGrpSpPr>
          <p:nvPr userDrawn="1"/>
        </p:nvGrpSpPr>
        <p:grpSpPr bwMode="auto">
          <a:xfrm>
            <a:off x="503238" y="377829"/>
            <a:ext cx="2735262" cy="727075"/>
            <a:chOff x="590710" y="3178038"/>
            <a:chExt cx="13400723" cy="3557588"/>
          </a:xfrm>
        </p:grpSpPr>
        <p:sp>
          <p:nvSpPr>
            <p:cNvPr id="8"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9"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1"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2"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3"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4"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5"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6"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7"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8"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9"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0"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1"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2"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3"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4"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5"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6"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7"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8"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grpSp>
      <p:grpSp>
        <p:nvGrpSpPr>
          <p:cNvPr id="29" name="Group 103"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30" name="Straight Connector 29"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3" name="Group 107" hidden="1"/>
            <p:cNvGrpSpPr>
              <a:grpSpLocks/>
            </p:cNvGrpSpPr>
            <p:nvPr userDrawn="1"/>
          </p:nvGrpSpPr>
          <p:grpSpPr bwMode="auto">
            <a:xfrm>
              <a:off x="11640116" y="-714736"/>
              <a:ext cx="551884" cy="8287473"/>
              <a:chOff x="11640116" y="-714736"/>
              <a:chExt cx="551884" cy="8287473"/>
            </a:xfrm>
          </p:grpSpPr>
          <p:cxnSp>
            <p:nvCxnSpPr>
              <p:cNvPr id="47" name="Straight Connector 46"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08" hidden="1"/>
            <p:cNvGrpSpPr>
              <a:grpSpLocks/>
            </p:cNvGrpSpPr>
            <p:nvPr userDrawn="1"/>
          </p:nvGrpSpPr>
          <p:grpSpPr bwMode="auto">
            <a:xfrm>
              <a:off x="-282027" y="-714736"/>
              <a:ext cx="12740305" cy="8287473"/>
              <a:chOff x="-282026" y="-714736"/>
              <a:chExt cx="12740305" cy="8287473"/>
            </a:xfrm>
          </p:grpSpPr>
          <p:grpSp>
            <p:nvGrpSpPr>
              <p:cNvPr id="35" name="Group 109" hidden="1"/>
              <p:cNvGrpSpPr>
                <a:grpSpLocks/>
              </p:cNvGrpSpPr>
              <p:nvPr userDrawn="1"/>
            </p:nvGrpSpPr>
            <p:grpSpPr bwMode="auto">
              <a:xfrm>
                <a:off x="-282026" y="0"/>
                <a:ext cx="12740305" cy="246887"/>
                <a:chOff x="-282026" y="0"/>
                <a:chExt cx="12740305" cy="246887"/>
              </a:xfrm>
            </p:grpSpPr>
            <p:cxnSp>
              <p:nvCxnSpPr>
                <p:cNvPr id="45" name="Straight Connector 44"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110" hidden="1"/>
              <p:cNvGrpSpPr>
                <a:grpSpLocks/>
              </p:cNvGrpSpPr>
              <p:nvPr userDrawn="1"/>
            </p:nvGrpSpPr>
            <p:grpSpPr bwMode="auto">
              <a:xfrm>
                <a:off x="-282026" y="1280053"/>
                <a:ext cx="12740305" cy="442593"/>
                <a:chOff x="-282026" y="1280053"/>
                <a:chExt cx="12740305" cy="442593"/>
              </a:xfrm>
            </p:grpSpPr>
            <p:cxnSp>
              <p:nvCxnSpPr>
                <p:cNvPr id="43" name="Straight Connector 42"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111" hidden="1"/>
              <p:cNvGrpSpPr>
                <a:grpSpLocks/>
              </p:cNvGrpSpPr>
              <p:nvPr userDrawn="1"/>
            </p:nvGrpSpPr>
            <p:grpSpPr bwMode="auto">
              <a:xfrm>
                <a:off x="0" y="-714736"/>
                <a:ext cx="551884" cy="8287473"/>
                <a:chOff x="11640116" y="-714736"/>
                <a:chExt cx="551884" cy="8287473"/>
              </a:xfrm>
            </p:grpSpPr>
            <p:cxnSp>
              <p:nvCxnSpPr>
                <p:cNvPr id="41" name="Straight Connector 40"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112" hidden="1"/>
              <p:cNvGrpSpPr>
                <a:grpSpLocks/>
              </p:cNvGrpSpPr>
              <p:nvPr userDrawn="1"/>
            </p:nvGrpSpPr>
            <p:grpSpPr bwMode="auto">
              <a:xfrm>
                <a:off x="-282026" y="6584314"/>
                <a:ext cx="12740305" cy="273686"/>
                <a:chOff x="-282026" y="0"/>
                <a:chExt cx="12740305" cy="273686"/>
              </a:xfrm>
            </p:grpSpPr>
            <p:cxnSp>
              <p:nvCxnSpPr>
                <p:cNvPr id="39" name="Straight Connector 38"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ctrTitle"/>
          </p:nvPr>
        </p:nvSpPr>
        <p:spPr bwMode="gray">
          <a:xfrm>
            <a:off x="495300" y="2367502"/>
            <a:ext cx="7848600" cy="1177673"/>
          </a:xfrm>
        </p:spPr>
        <p:txBody>
          <a:bodyPr>
            <a:noAutofit/>
          </a:bodyPr>
          <a:lstStyle>
            <a:lvl1pPr algn="l">
              <a:lnSpc>
                <a:spcPct val="90000"/>
              </a:lnSpc>
              <a:defRPr sz="4000" b="1" i="0" cap="none" baseline="0">
                <a:solidFill>
                  <a:schemeClr val="tx1"/>
                </a:solidFill>
                <a:latin typeface="+mn-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bwMode="gray">
          <a:xfrm>
            <a:off x="495300" y="4064671"/>
            <a:ext cx="5600700" cy="378101"/>
          </a:xfrm>
          <a:prstGeom prst="rect">
            <a:avLst/>
          </a:prstGeom>
        </p:spPr>
        <p:txBody>
          <a:bodyPr anchor="b">
            <a:noAutofit/>
          </a:bodyPr>
          <a:lstStyle>
            <a:lvl1pPr marL="0" indent="0" algn="l">
              <a:buNone/>
              <a:defRPr sz="3000" b="1" i="0">
                <a:solidFill>
                  <a:schemeClr val="tx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0" name="Text Placeholder 69"/>
          <p:cNvSpPr>
            <a:spLocks noGrp="1"/>
          </p:cNvSpPr>
          <p:nvPr>
            <p:ph type="body" sz="quarter" idx="10"/>
          </p:nvPr>
        </p:nvSpPr>
        <p:spPr bwMode="gray">
          <a:xfrm>
            <a:off x="495300" y="5188128"/>
            <a:ext cx="5600700" cy="378101"/>
          </a:xfrm>
          <a:prstGeom prst="rect">
            <a:avLst/>
          </a:prstGeom>
        </p:spPr>
        <p:txBody>
          <a:bodyPr anchor="b" anchorCtr="0"/>
          <a:lstStyle>
            <a:lvl1pPr marL="0" indent="0">
              <a:lnSpc>
                <a:spcPct val="80000"/>
              </a:lnSpc>
              <a:buNone/>
              <a:defRPr sz="2000" b="1" i="0" cap="none" spc="100" baseline="0">
                <a:solidFill>
                  <a:schemeClr val="tx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4"/>
          <p:cNvSpPr>
            <a:spLocks noGrp="1"/>
          </p:cNvSpPr>
          <p:nvPr>
            <p:ph type="body" sz="quarter" idx="11"/>
          </p:nvPr>
        </p:nvSpPr>
        <p:spPr>
          <a:xfrm>
            <a:off x="495300" y="4443482"/>
            <a:ext cx="5600700" cy="546100"/>
          </a:xfrm>
          <a:prstGeom prst="rect">
            <a:avLst/>
          </a:prstGeom>
        </p:spPr>
        <p:txBody>
          <a:bodyPr>
            <a:noAutofit/>
          </a:bodyPr>
          <a:lstStyle>
            <a:lvl1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tx1"/>
                </a:solidFill>
                <a:latin typeface="+mn-lt"/>
                <a:ea typeface="+mn-ea"/>
                <a:cs typeface="Arial" panose="020B0604020202020204" pitchFamily="34" charset="0"/>
              </a:defRPr>
            </a:lvl1pPr>
            <a:lvl2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2pPr>
            <a:lvl3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3pPr>
            <a:lvl4pPr marL="0" indent="0" algn="l" defTabSz="914400" rtl="0" eaLnBrk="1" latinLnBrk="0" hangingPunct="1">
              <a:lnSpc>
                <a:spcPct val="90000"/>
              </a:lnSpc>
              <a:spcBef>
                <a:spcPts val="1000"/>
              </a:spcBef>
              <a:buFont typeface="Courier New" panose="02070309020205020404" pitchFamily="49" charset="0"/>
              <a:buNone/>
              <a:defRPr lang="en-US" sz="2000" b="0" i="0" kern="1200" dirty="0" smtClean="0">
                <a:solidFill>
                  <a:schemeClr val="bg1"/>
                </a:solidFill>
                <a:latin typeface="+mn-lt"/>
                <a:ea typeface="+mn-ea"/>
                <a:cs typeface="Arial" panose="020B0604020202020204" pitchFamily="34" charset="0"/>
              </a:defRPr>
            </a:lvl4pPr>
            <a:lvl5pPr marL="0" indent="0" algn="l" defTabSz="914400" rtl="0" eaLnBrk="1" latinLnBrk="0" hangingPunct="1">
              <a:lnSpc>
                <a:spcPct val="90000"/>
              </a:lnSpc>
              <a:spcBef>
                <a:spcPts val="1000"/>
              </a:spcBef>
              <a:buFont typeface="Courier New" panose="02070309020205020404" pitchFamily="49" charset="0"/>
              <a:buNone/>
              <a:defRPr lang="en-US" sz="2000" b="0" i="0" kern="1200" dirty="0">
                <a:solidFill>
                  <a:schemeClr val="bg1"/>
                </a:solidFill>
                <a:latin typeface="+mn-lt"/>
                <a:ea typeface="+mn-ea"/>
                <a:cs typeface="Arial" panose="020B0604020202020204" pitchFamily="34" charset="0"/>
              </a:defRPr>
            </a:lvl5pPr>
          </a:lstStyle>
          <a:p>
            <a:pPr lvl="0"/>
            <a:r>
              <a:rPr lang="en-US"/>
              <a:t>Click to edit Master text styles</a:t>
            </a:r>
          </a:p>
        </p:txBody>
      </p:sp>
      <p:pic>
        <p:nvPicPr>
          <p:cNvPr id="49" name="Picture 48" descr="circle.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57634" y="0"/>
            <a:ext cx="3434366" cy="6858000"/>
          </a:xfrm>
          <a:prstGeom prst="rect">
            <a:avLst/>
          </a:prstGeom>
        </p:spPr>
      </p:pic>
    </p:spTree>
    <p:extLst>
      <p:ext uri="{BB962C8B-B14F-4D97-AF65-F5344CB8AC3E}">
        <p14:creationId xmlns:p14="http://schemas.microsoft.com/office/powerpoint/2010/main" val="4225413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YMC17 - Agenda">
    <p:spTree>
      <p:nvGrpSpPr>
        <p:cNvPr id="1" name=""/>
        <p:cNvGrpSpPr/>
        <p:nvPr/>
      </p:nvGrpSpPr>
      <p:grpSpPr>
        <a:xfrm>
          <a:off x="0" y="0"/>
          <a:ext cx="0" cy="0"/>
          <a:chOff x="0" y="0"/>
          <a:chExt cx="0" cy="0"/>
        </a:xfrm>
      </p:grpSpPr>
      <p:grpSp>
        <p:nvGrpSpPr>
          <p:cNvPr id="11"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12" name="Straight Connector 11"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5" name="Group 84" hidden="1"/>
            <p:cNvGrpSpPr>
              <a:grpSpLocks/>
            </p:cNvGrpSpPr>
            <p:nvPr userDrawn="1"/>
          </p:nvGrpSpPr>
          <p:grpSpPr bwMode="auto">
            <a:xfrm>
              <a:off x="11640116" y="-714736"/>
              <a:ext cx="551884" cy="8287473"/>
              <a:chOff x="11640116" y="-714736"/>
              <a:chExt cx="551884" cy="8287473"/>
            </a:xfrm>
          </p:grpSpPr>
          <p:cxnSp>
            <p:nvCxnSpPr>
              <p:cNvPr id="29" name="Straight Connector 28"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5" hidden="1"/>
            <p:cNvGrpSpPr>
              <a:grpSpLocks/>
            </p:cNvGrpSpPr>
            <p:nvPr userDrawn="1"/>
          </p:nvGrpSpPr>
          <p:grpSpPr bwMode="auto">
            <a:xfrm>
              <a:off x="-282027" y="-714736"/>
              <a:ext cx="12740305" cy="8287473"/>
              <a:chOff x="-282026" y="-714736"/>
              <a:chExt cx="12740305" cy="8287473"/>
            </a:xfrm>
          </p:grpSpPr>
          <p:grpSp>
            <p:nvGrpSpPr>
              <p:cNvPr id="17" name="Group 86" hidden="1"/>
              <p:cNvGrpSpPr>
                <a:grpSpLocks/>
              </p:cNvGrpSpPr>
              <p:nvPr userDrawn="1"/>
            </p:nvGrpSpPr>
            <p:grpSpPr bwMode="auto">
              <a:xfrm>
                <a:off x="-282026" y="0"/>
                <a:ext cx="12740305" cy="246887"/>
                <a:chOff x="-282026" y="0"/>
                <a:chExt cx="12740305" cy="246887"/>
              </a:xfrm>
            </p:grpSpPr>
            <p:cxnSp>
              <p:nvCxnSpPr>
                <p:cNvPr id="27" name="Straight Connector 26"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7" hidden="1"/>
              <p:cNvGrpSpPr>
                <a:grpSpLocks/>
              </p:cNvGrpSpPr>
              <p:nvPr userDrawn="1"/>
            </p:nvGrpSpPr>
            <p:grpSpPr bwMode="auto">
              <a:xfrm>
                <a:off x="-282026" y="1280053"/>
                <a:ext cx="12740305" cy="442593"/>
                <a:chOff x="-282026" y="1280053"/>
                <a:chExt cx="12740305" cy="442593"/>
              </a:xfrm>
            </p:grpSpPr>
            <p:cxnSp>
              <p:nvCxnSpPr>
                <p:cNvPr id="25" name="Straight Connector 24"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8" hidden="1"/>
              <p:cNvGrpSpPr>
                <a:grpSpLocks/>
              </p:cNvGrpSpPr>
              <p:nvPr userDrawn="1"/>
            </p:nvGrpSpPr>
            <p:grpSpPr bwMode="auto">
              <a:xfrm>
                <a:off x="0" y="-714736"/>
                <a:ext cx="551884" cy="8287473"/>
                <a:chOff x="11640116" y="-714736"/>
                <a:chExt cx="551884" cy="8287473"/>
              </a:xfrm>
            </p:grpSpPr>
            <p:cxnSp>
              <p:nvCxnSpPr>
                <p:cNvPr id="23" name="Straight Connector 22"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9" hidden="1"/>
              <p:cNvGrpSpPr>
                <a:grpSpLocks/>
              </p:cNvGrpSpPr>
              <p:nvPr userDrawn="1"/>
            </p:nvGrpSpPr>
            <p:grpSpPr bwMode="auto">
              <a:xfrm>
                <a:off x="-282026" y="6584314"/>
                <a:ext cx="12740305" cy="273686"/>
                <a:chOff x="-282026" y="0"/>
                <a:chExt cx="12740305" cy="273686"/>
              </a:xfrm>
            </p:grpSpPr>
            <p:cxnSp>
              <p:nvCxnSpPr>
                <p:cNvPr id="21" name="Straight Connector 20"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31" name="Group 100"/>
          <p:cNvGrpSpPr>
            <a:grpSpLocks/>
          </p:cNvGrpSpPr>
          <p:nvPr userDrawn="1"/>
        </p:nvGrpSpPr>
        <p:grpSpPr bwMode="auto">
          <a:xfrm>
            <a:off x="503238" y="5756275"/>
            <a:ext cx="2157412" cy="573088"/>
            <a:chOff x="590710" y="3178038"/>
            <a:chExt cx="13400723" cy="3557588"/>
          </a:xfrm>
        </p:grpSpPr>
        <p:sp>
          <p:nvSpPr>
            <p:cNvPr id="32"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3"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4"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5"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6"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7"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8"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9"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40"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41"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42"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3"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4"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5"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6"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7"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8"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9"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50"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51"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52"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grpSp>
      <p:sp>
        <p:nvSpPr>
          <p:cNvPr id="2" name="Title 1"/>
          <p:cNvSpPr>
            <a:spLocks noGrp="1"/>
          </p:cNvSpPr>
          <p:nvPr>
            <p:ph type="ctrTitle"/>
          </p:nvPr>
        </p:nvSpPr>
        <p:spPr bwMode="gray">
          <a:xfrm>
            <a:off x="495300" y="381000"/>
            <a:ext cx="10666036" cy="863600"/>
          </a:xfrm>
        </p:spPr>
        <p:txBody>
          <a:bodyPr>
            <a:noAutofit/>
          </a:bodyPr>
          <a:lstStyle>
            <a:lvl1pPr algn="l">
              <a:lnSpc>
                <a:spcPct val="90000"/>
              </a:lnSpc>
              <a:defRPr sz="5000" b="1" i="0" cap="none" baseline="0">
                <a:solidFill>
                  <a:schemeClr val="tx1"/>
                </a:solidFill>
                <a:latin typeface="+mn-lt"/>
                <a:cs typeface="Arial" panose="020B0604020202020204" pitchFamily="34" charset="0"/>
              </a:defRPr>
            </a:lvl1pPr>
          </a:lstStyle>
          <a:p>
            <a:r>
              <a:rPr lang="en-US"/>
              <a:t>Click to edit Master title style</a:t>
            </a:r>
            <a:endParaRPr lang="en-US" dirty="0"/>
          </a:p>
        </p:txBody>
      </p:sp>
      <p:sp>
        <p:nvSpPr>
          <p:cNvPr id="9" name="Text Placeholder 8">
            <a:extLst/>
          </p:cNvPr>
          <p:cNvSpPr>
            <a:spLocks noGrp="1"/>
          </p:cNvSpPr>
          <p:nvPr>
            <p:ph type="body" sz="quarter" idx="14"/>
          </p:nvPr>
        </p:nvSpPr>
        <p:spPr>
          <a:xfrm>
            <a:off x="1328741" y="1636802"/>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1" name="Text Placeholder 8">
            <a:extLst/>
          </p:cNvPr>
          <p:cNvSpPr>
            <a:spLocks noGrp="1"/>
          </p:cNvSpPr>
          <p:nvPr>
            <p:ph type="body" sz="quarter" idx="15"/>
          </p:nvPr>
        </p:nvSpPr>
        <p:spPr>
          <a:xfrm>
            <a:off x="1328741" y="2483045"/>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2" name="Text Placeholder 8">
            <a:extLst/>
          </p:cNvPr>
          <p:cNvSpPr>
            <a:spLocks noGrp="1"/>
          </p:cNvSpPr>
          <p:nvPr>
            <p:ph type="body" sz="quarter" idx="16"/>
          </p:nvPr>
        </p:nvSpPr>
        <p:spPr>
          <a:xfrm>
            <a:off x="1328741" y="3329288"/>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3" name="Text Placeholder 8">
            <a:extLst/>
          </p:cNvPr>
          <p:cNvSpPr>
            <a:spLocks noGrp="1"/>
          </p:cNvSpPr>
          <p:nvPr>
            <p:ph type="body" sz="quarter" idx="17"/>
          </p:nvPr>
        </p:nvSpPr>
        <p:spPr>
          <a:xfrm>
            <a:off x="1328741" y="4175532"/>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9" name="Text Placeholder 8">
            <a:extLst/>
          </p:cNvPr>
          <p:cNvSpPr>
            <a:spLocks noGrp="1"/>
          </p:cNvSpPr>
          <p:nvPr>
            <p:ph type="body" sz="quarter" idx="22"/>
          </p:nvPr>
        </p:nvSpPr>
        <p:spPr>
          <a:xfrm>
            <a:off x="6959639" y="1636802"/>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0" name="Text Placeholder 8">
            <a:extLst/>
          </p:cNvPr>
          <p:cNvSpPr>
            <a:spLocks noGrp="1"/>
          </p:cNvSpPr>
          <p:nvPr>
            <p:ph type="body" sz="quarter" idx="23"/>
          </p:nvPr>
        </p:nvSpPr>
        <p:spPr>
          <a:xfrm>
            <a:off x="6959639" y="2483045"/>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1" name="Text Placeholder 8">
            <a:extLst/>
          </p:cNvPr>
          <p:cNvSpPr>
            <a:spLocks noGrp="1"/>
          </p:cNvSpPr>
          <p:nvPr>
            <p:ph type="body" sz="quarter" idx="24"/>
          </p:nvPr>
        </p:nvSpPr>
        <p:spPr>
          <a:xfrm>
            <a:off x="6959639" y="3329288"/>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2" name="Text Placeholder 8">
            <a:extLst/>
          </p:cNvPr>
          <p:cNvSpPr>
            <a:spLocks noGrp="1"/>
          </p:cNvSpPr>
          <p:nvPr>
            <p:ph type="body" sz="quarter" idx="25"/>
          </p:nvPr>
        </p:nvSpPr>
        <p:spPr>
          <a:xfrm>
            <a:off x="6959639" y="4175532"/>
            <a:ext cx="3598464" cy="723900"/>
          </a:xfrm>
          <a:prstGeom prst="rect">
            <a:avLst/>
          </a:prstGeo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2509488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YMC17 - Yellow Section Title">
    <p:spTree>
      <p:nvGrpSpPr>
        <p:cNvPr id="1" name=""/>
        <p:cNvGrpSpPr/>
        <p:nvPr/>
      </p:nvGrpSpPr>
      <p:grpSpPr>
        <a:xfrm>
          <a:off x="0" y="0"/>
          <a:ext cx="0" cy="0"/>
          <a:chOff x="0" y="0"/>
          <a:chExt cx="0" cy="0"/>
        </a:xfrm>
      </p:grpSpPr>
      <p:grpSp>
        <p:nvGrpSpPr>
          <p:cNvPr id="3" name="Group 72"/>
          <p:cNvGrpSpPr>
            <a:grpSpLocks/>
          </p:cNvGrpSpPr>
          <p:nvPr userDrawn="1"/>
        </p:nvGrpSpPr>
        <p:grpSpPr bwMode="auto">
          <a:xfrm>
            <a:off x="503238" y="5756275"/>
            <a:ext cx="2157412" cy="573088"/>
            <a:chOff x="590710" y="3178038"/>
            <a:chExt cx="13400723" cy="3557588"/>
          </a:xfrm>
        </p:grpSpPr>
        <p:sp>
          <p:nvSpPr>
            <p:cNvPr id="4"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5"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6"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7"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8"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9"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1"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2"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3"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4"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5"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6"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7"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8"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9"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0"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1"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2"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3"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4"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grpSp>
      <p:grpSp>
        <p:nvGrpSpPr>
          <p:cNvPr id="26" name="Group 103"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27" name="Straight Connector 2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0" name="Group 107" hidden="1"/>
            <p:cNvGrpSpPr>
              <a:grpSpLocks/>
            </p:cNvGrpSpPr>
            <p:nvPr userDrawn="1"/>
          </p:nvGrpSpPr>
          <p:grpSpPr bwMode="auto">
            <a:xfrm>
              <a:off x="11640116" y="-714736"/>
              <a:ext cx="551884" cy="8287473"/>
              <a:chOff x="11640116" y="-714736"/>
              <a:chExt cx="551884" cy="8287473"/>
            </a:xfrm>
          </p:grpSpPr>
          <p:cxnSp>
            <p:nvCxnSpPr>
              <p:cNvPr id="44" name="Straight Connector 43"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08" hidden="1"/>
            <p:cNvGrpSpPr>
              <a:grpSpLocks/>
            </p:cNvGrpSpPr>
            <p:nvPr userDrawn="1"/>
          </p:nvGrpSpPr>
          <p:grpSpPr bwMode="auto">
            <a:xfrm>
              <a:off x="-282027" y="-714736"/>
              <a:ext cx="12740305" cy="8287473"/>
              <a:chOff x="-282026" y="-714736"/>
              <a:chExt cx="12740305" cy="8287473"/>
            </a:xfrm>
          </p:grpSpPr>
          <p:grpSp>
            <p:nvGrpSpPr>
              <p:cNvPr id="32" name="Group 109" hidden="1"/>
              <p:cNvGrpSpPr>
                <a:grpSpLocks/>
              </p:cNvGrpSpPr>
              <p:nvPr userDrawn="1"/>
            </p:nvGrpSpPr>
            <p:grpSpPr bwMode="auto">
              <a:xfrm>
                <a:off x="-282026" y="0"/>
                <a:ext cx="12740305" cy="246887"/>
                <a:chOff x="-282026" y="0"/>
                <a:chExt cx="12740305" cy="246887"/>
              </a:xfrm>
            </p:grpSpPr>
            <p:cxnSp>
              <p:nvCxnSpPr>
                <p:cNvPr id="42" name="Straight Connector 41"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10" hidden="1"/>
              <p:cNvGrpSpPr>
                <a:grpSpLocks/>
              </p:cNvGrpSpPr>
              <p:nvPr userDrawn="1"/>
            </p:nvGrpSpPr>
            <p:grpSpPr bwMode="auto">
              <a:xfrm>
                <a:off x="-282026" y="1280053"/>
                <a:ext cx="12740305" cy="442593"/>
                <a:chOff x="-282026" y="1280053"/>
                <a:chExt cx="12740305" cy="442593"/>
              </a:xfrm>
            </p:grpSpPr>
            <p:cxnSp>
              <p:nvCxnSpPr>
                <p:cNvPr id="40" name="Straight Connector 39"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11" hidden="1"/>
              <p:cNvGrpSpPr>
                <a:grpSpLocks/>
              </p:cNvGrpSpPr>
              <p:nvPr userDrawn="1"/>
            </p:nvGrpSpPr>
            <p:grpSpPr bwMode="auto">
              <a:xfrm>
                <a:off x="0" y="-714736"/>
                <a:ext cx="551884" cy="8287473"/>
                <a:chOff x="11640116" y="-714736"/>
                <a:chExt cx="551884" cy="8287473"/>
              </a:xfrm>
            </p:grpSpPr>
            <p:cxnSp>
              <p:nvCxnSpPr>
                <p:cNvPr id="38" name="Straight Connector 37"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112" hidden="1"/>
              <p:cNvGrpSpPr>
                <a:grpSpLocks/>
              </p:cNvGrpSpPr>
              <p:nvPr userDrawn="1"/>
            </p:nvGrpSpPr>
            <p:grpSpPr bwMode="auto">
              <a:xfrm>
                <a:off x="-282026" y="6584314"/>
                <a:ext cx="12740305" cy="273686"/>
                <a:chOff x="-282026" y="0"/>
                <a:chExt cx="12740305" cy="273686"/>
              </a:xfrm>
            </p:grpSpPr>
            <p:cxnSp>
              <p:nvCxnSpPr>
                <p:cNvPr id="36" name="Straight Connector 35"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ctrTitle" hasCustomPrompt="1"/>
          </p:nvPr>
        </p:nvSpPr>
        <p:spPr bwMode="gray">
          <a:xfrm>
            <a:off x="495300" y="1981204"/>
            <a:ext cx="7848600" cy="2018725"/>
          </a:xfrm>
        </p:spPr>
        <p:txBody>
          <a:bodyPr>
            <a:noAutofit/>
          </a:bodyPr>
          <a:lstStyle>
            <a:lvl1pPr algn="l">
              <a:lnSpc>
                <a:spcPct val="90000"/>
              </a:lnSpc>
              <a:defRPr sz="6000" b="1" i="0" cap="none" baseline="0">
                <a:solidFill>
                  <a:schemeClr val="accent1"/>
                </a:solidFill>
                <a:latin typeface="+mn-lt"/>
                <a:cs typeface="Arial" panose="020B0604020202020204" pitchFamily="34" charset="0"/>
              </a:defRPr>
            </a:lvl1pPr>
          </a:lstStyle>
          <a:p>
            <a:r>
              <a:rPr lang="en-US" dirty="0"/>
              <a:t>Click to edit section divider title</a:t>
            </a:r>
          </a:p>
        </p:txBody>
      </p:sp>
      <p:pic>
        <p:nvPicPr>
          <p:cNvPr id="46" name="Picture 45" descr="GettyImages-170094745_super_sm.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534399" y="0"/>
            <a:ext cx="3657601" cy="6858000"/>
          </a:xfrm>
          <a:prstGeom prst="rect">
            <a:avLst/>
          </a:prstGeom>
        </p:spPr>
      </p:pic>
    </p:spTree>
    <p:extLst>
      <p:ext uri="{BB962C8B-B14F-4D97-AF65-F5344CB8AC3E}">
        <p14:creationId xmlns:p14="http://schemas.microsoft.com/office/powerpoint/2010/main" val="400217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YMC17 - Green Section Title">
    <p:spTree>
      <p:nvGrpSpPr>
        <p:cNvPr id="1" name=""/>
        <p:cNvGrpSpPr/>
        <p:nvPr/>
      </p:nvGrpSpPr>
      <p:grpSpPr>
        <a:xfrm>
          <a:off x="0" y="0"/>
          <a:ext cx="0" cy="0"/>
          <a:chOff x="0" y="0"/>
          <a:chExt cx="0" cy="0"/>
        </a:xfrm>
      </p:grpSpPr>
      <p:grpSp>
        <p:nvGrpSpPr>
          <p:cNvPr id="3" name="Group 80"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4" name="Straight Connector 3"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7" name="Group 85" hidden="1"/>
            <p:cNvGrpSpPr>
              <a:grpSpLocks/>
            </p:cNvGrpSpPr>
            <p:nvPr userDrawn="1"/>
          </p:nvGrpSpPr>
          <p:grpSpPr bwMode="auto">
            <a:xfrm>
              <a:off x="11640116" y="-714736"/>
              <a:ext cx="551884" cy="8287473"/>
              <a:chOff x="11640116" y="-714736"/>
              <a:chExt cx="551884" cy="8287473"/>
            </a:xfrm>
          </p:grpSpPr>
          <p:cxnSp>
            <p:nvCxnSpPr>
              <p:cNvPr id="21" name="Straight Connector 20"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86" hidden="1"/>
            <p:cNvGrpSpPr>
              <a:grpSpLocks/>
            </p:cNvGrpSpPr>
            <p:nvPr userDrawn="1"/>
          </p:nvGrpSpPr>
          <p:grpSpPr bwMode="auto">
            <a:xfrm>
              <a:off x="-282027" y="-714736"/>
              <a:ext cx="12740305" cy="8287473"/>
              <a:chOff x="-282026" y="-714736"/>
              <a:chExt cx="12740305" cy="8287473"/>
            </a:xfrm>
          </p:grpSpPr>
          <p:grpSp>
            <p:nvGrpSpPr>
              <p:cNvPr id="9" name="Group 87" hidden="1"/>
              <p:cNvGrpSpPr>
                <a:grpSpLocks/>
              </p:cNvGrpSpPr>
              <p:nvPr userDrawn="1"/>
            </p:nvGrpSpPr>
            <p:grpSpPr bwMode="auto">
              <a:xfrm>
                <a:off x="-282026" y="0"/>
                <a:ext cx="12740305" cy="246887"/>
                <a:chOff x="-282026" y="0"/>
                <a:chExt cx="12740305" cy="246887"/>
              </a:xfrm>
            </p:grpSpPr>
            <p:cxnSp>
              <p:nvCxnSpPr>
                <p:cNvPr id="19" name="Straight Connector 18"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88" hidden="1"/>
              <p:cNvGrpSpPr>
                <a:grpSpLocks/>
              </p:cNvGrpSpPr>
              <p:nvPr userDrawn="1"/>
            </p:nvGrpSpPr>
            <p:grpSpPr bwMode="auto">
              <a:xfrm>
                <a:off x="-282026" y="1280053"/>
                <a:ext cx="12740305" cy="442593"/>
                <a:chOff x="-282026" y="1280053"/>
                <a:chExt cx="12740305" cy="442593"/>
              </a:xfrm>
            </p:grpSpPr>
            <p:cxnSp>
              <p:nvCxnSpPr>
                <p:cNvPr id="17" name="Straight Connector 16"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9" hidden="1"/>
              <p:cNvGrpSpPr>
                <a:grpSpLocks/>
              </p:cNvGrpSpPr>
              <p:nvPr userDrawn="1"/>
            </p:nvGrpSpPr>
            <p:grpSpPr bwMode="auto">
              <a:xfrm>
                <a:off x="0" y="-714736"/>
                <a:ext cx="551884" cy="8287473"/>
                <a:chOff x="11640116" y="-714736"/>
                <a:chExt cx="551884" cy="8287473"/>
              </a:xfrm>
            </p:grpSpPr>
            <p:cxnSp>
              <p:nvCxnSpPr>
                <p:cNvPr id="15" name="Straight Connector 14"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90" hidden="1"/>
              <p:cNvGrpSpPr>
                <a:grpSpLocks/>
              </p:cNvGrpSpPr>
              <p:nvPr userDrawn="1"/>
            </p:nvGrpSpPr>
            <p:grpSpPr bwMode="auto">
              <a:xfrm>
                <a:off x="-282026" y="6584314"/>
                <a:ext cx="12740305" cy="273686"/>
                <a:chOff x="-282026" y="0"/>
                <a:chExt cx="12740305" cy="273686"/>
              </a:xfrm>
            </p:grpSpPr>
            <p:cxnSp>
              <p:nvCxnSpPr>
                <p:cNvPr id="13" name="Straight Connector 12"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3" name="Group 101"/>
          <p:cNvGrpSpPr>
            <a:grpSpLocks/>
          </p:cNvGrpSpPr>
          <p:nvPr userDrawn="1"/>
        </p:nvGrpSpPr>
        <p:grpSpPr bwMode="auto">
          <a:xfrm>
            <a:off x="503238" y="5756275"/>
            <a:ext cx="2157412" cy="573088"/>
            <a:chOff x="590710" y="3178038"/>
            <a:chExt cx="13400723" cy="3557588"/>
          </a:xfrm>
        </p:grpSpPr>
        <p:sp>
          <p:nvSpPr>
            <p:cNvPr id="24"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2"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5"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6"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7"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8"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9"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0"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1"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2"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3"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4"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hasCustomPrompt="1"/>
          </p:nvPr>
        </p:nvSpPr>
        <p:spPr bwMode="gray">
          <a:xfrm>
            <a:off x="495300" y="1981204"/>
            <a:ext cx="7848600" cy="2018725"/>
          </a:xfrm>
        </p:spPr>
        <p:txBody>
          <a:bodyPr>
            <a:noAutofit/>
          </a:bodyPr>
          <a:lstStyle>
            <a:lvl1pPr algn="l">
              <a:lnSpc>
                <a:spcPct val="90000"/>
              </a:lnSpc>
              <a:defRPr sz="6000" b="1" i="0" cap="none" baseline="0">
                <a:solidFill>
                  <a:schemeClr val="accent2"/>
                </a:solidFill>
                <a:latin typeface="+mn-lt"/>
                <a:cs typeface="Arial" panose="020B0604020202020204" pitchFamily="34" charset="0"/>
              </a:defRPr>
            </a:lvl1pPr>
          </a:lstStyle>
          <a:p>
            <a:r>
              <a:rPr lang="en-US" dirty="0"/>
              <a:t>Click to edit section divider title</a:t>
            </a:r>
          </a:p>
        </p:txBody>
      </p:sp>
      <p:pic>
        <p:nvPicPr>
          <p:cNvPr id="45" name="Picture 44" descr="iStock-480751442_clouds_s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399" y="0"/>
            <a:ext cx="3657601" cy="6858000"/>
          </a:xfrm>
          <a:prstGeom prst="rect">
            <a:avLst/>
          </a:prstGeom>
        </p:spPr>
      </p:pic>
    </p:spTree>
    <p:extLst>
      <p:ext uri="{BB962C8B-B14F-4D97-AF65-F5344CB8AC3E}">
        <p14:creationId xmlns:p14="http://schemas.microsoft.com/office/powerpoint/2010/main" val="761324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YMC17 - Red Section Title">
    <p:spTree>
      <p:nvGrpSpPr>
        <p:cNvPr id="1" name=""/>
        <p:cNvGrpSpPr/>
        <p:nvPr/>
      </p:nvGrpSpPr>
      <p:grpSpPr>
        <a:xfrm>
          <a:off x="0" y="0"/>
          <a:ext cx="0" cy="0"/>
          <a:chOff x="0" y="0"/>
          <a:chExt cx="0" cy="0"/>
        </a:xfrm>
      </p:grpSpPr>
      <p:grpSp>
        <p:nvGrpSpPr>
          <p:cNvPr id="4" name="Group 80"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5"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6" hidden="1"/>
            <p:cNvGrpSpPr>
              <a:grpSpLocks/>
            </p:cNvGrpSpPr>
            <p:nvPr userDrawn="1"/>
          </p:nvGrpSpPr>
          <p:grpSpPr bwMode="auto">
            <a:xfrm>
              <a:off x="-282027" y="-714736"/>
              <a:ext cx="12740305" cy="8287473"/>
              <a:chOff x="-282026" y="-714736"/>
              <a:chExt cx="12740305" cy="8287473"/>
            </a:xfrm>
          </p:grpSpPr>
          <p:grpSp>
            <p:nvGrpSpPr>
              <p:cNvPr id="10" name="Group 87"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8"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9"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90"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4" name="Group 101"/>
          <p:cNvGrpSpPr>
            <a:grpSpLocks/>
          </p:cNvGrpSpPr>
          <p:nvPr userDrawn="1"/>
        </p:nvGrpSpPr>
        <p:grpSpPr bwMode="auto">
          <a:xfrm>
            <a:off x="503238" y="5756275"/>
            <a:ext cx="2157412" cy="573088"/>
            <a:chOff x="590710" y="3178038"/>
            <a:chExt cx="13400723" cy="3557588"/>
          </a:xfrm>
        </p:grpSpPr>
        <p:sp>
          <p:nvSpPr>
            <p:cNvPr id="25"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6"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7"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8"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9"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0"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1"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2"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3"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4"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5"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6"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7"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8"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9"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0"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1"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2"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3"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4"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5"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grpSp>
      <p:sp>
        <p:nvSpPr>
          <p:cNvPr id="2" name="Title 1"/>
          <p:cNvSpPr>
            <a:spLocks noGrp="1"/>
          </p:cNvSpPr>
          <p:nvPr>
            <p:ph type="ctrTitle" hasCustomPrompt="1"/>
          </p:nvPr>
        </p:nvSpPr>
        <p:spPr bwMode="gray">
          <a:xfrm>
            <a:off x="495300" y="1981204"/>
            <a:ext cx="7848600" cy="2018725"/>
          </a:xfrm>
        </p:spPr>
        <p:txBody>
          <a:bodyPr>
            <a:noAutofit/>
          </a:bodyPr>
          <a:lstStyle>
            <a:lvl1pPr algn="l">
              <a:lnSpc>
                <a:spcPct val="90000"/>
              </a:lnSpc>
              <a:defRPr sz="6000" b="1" i="0" cap="none" baseline="0">
                <a:solidFill>
                  <a:schemeClr val="accent4"/>
                </a:solidFill>
                <a:latin typeface="+mn-lt"/>
                <a:cs typeface="Arial" panose="020B0604020202020204" pitchFamily="34" charset="0"/>
              </a:defRPr>
            </a:lvl1pPr>
          </a:lstStyle>
          <a:p>
            <a:r>
              <a:rPr lang="en-US" dirty="0"/>
              <a:t>Click to edit section divider title</a:t>
            </a:r>
          </a:p>
        </p:txBody>
      </p:sp>
      <p:pic>
        <p:nvPicPr>
          <p:cNvPr id="46" name="Picture 45" descr="iStock-519786642_retouched_sm.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8534399" y="0"/>
            <a:ext cx="3657601" cy="6858000"/>
          </a:xfrm>
          <a:prstGeom prst="rect">
            <a:avLst/>
          </a:prstGeom>
        </p:spPr>
      </p:pic>
    </p:spTree>
    <p:extLst>
      <p:ext uri="{BB962C8B-B14F-4D97-AF65-F5344CB8AC3E}">
        <p14:creationId xmlns:p14="http://schemas.microsoft.com/office/powerpoint/2010/main" val="11161631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YMC17 - Grey Section Title">
    <p:spTree>
      <p:nvGrpSpPr>
        <p:cNvPr id="1" name=""/>
        <p:cNvGrpSpPr/>
        <p:nvPr/>
      </p:nvGrpSpPr>
      <p:grpSpPr>
        <a:xfrm>
          <a:off x="0" y="0"/>
          <a:ext cx="0" cy="0"/>
          <a:chOff x="0" y="0"/>
          <a:chExt cx="0" cy="0"/>
        </a:xfrm>
      </p:grpSpPr>
      <p:grpSp>
        <p:nvGrpSpPr>
          <p:cNvPr id="4" name="Group 80"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5"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6" hidden="1"/>
            <p:cNvGrpSpPr>
              <a:grpSpLocks/>
            </p:cNvGrpSpPr>
            <p:nvPr userDrawn="1"/>
          </p:nvGrpSpPr>
          <p:grpSpPr bwMode="auto">
            <a:xfrm>
              <a:off x="-282027" y="-714736"/>
              <a:ext cx="12740305" cy="8287473"/>
              <a:chOff x="-282026" y="-714736"/>
              <a:chExt cx="12740305" cy="8287473"/>
            </a:xfrm>
          </p:grpSpPr>
          <p:grpSp>
            <p:nvGrpSpPr>
              <p:cNvPr id="10" name="Group 87"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8"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9"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90"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4" name="Group 101"/>
          <p:cNvGrpSpPr>
            <a:grpSpLocks/>
          </p:cNvGrpSpPr>
          <p:nvPr userDrawn="1"/>
        </p:nvGrpSpPr>
        <p:grpSpPr bwMode="auto">
          <a:xfrm>
            <a:off x="503238" y="5756275"/>
            <a:ext cx="2157412" cy="573088"/>
            <a:chOff x="590710" y="3178038"/>
            <a:chExt cx="13400723" cy="3557588"/>
          </a:xfrm>
        </p:grpSpPr>
        <p:sp>
          <p:nvSpPr>
            <p:cNvPr id="25"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6"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7"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8"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9"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0"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1"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2"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3"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4"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5"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6"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7"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8"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9"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0"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1"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2"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3"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4"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5"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grpSp>
      <p:sp>
        <p:nvSpPr>
          <p:cNvPr id="2" name="Title 1"/>
          <p:cNvSpPr>
            <a:spLocks noGrp="1"/>
          </p:cNvSpPr>
          <p:nvPr>
            <p:ph type="ctrTitle" hasCustomPrompt="1"/>
          </p:nvPr>
        </p:nvSpPr>
        <p:spPr bwMode="gray">
          <a:xfrm>
            <a:off x="495300" y="1981204"/>
            <a:ext cx="7848600" cy="2018725"/>
          </a:xfrm>
        </p:spPr>
        <p:txBody>
          <a:bodyPr>
            <a:noAutofit/>
          </a:bodyPr>
          <a:lstStyle>
            <a:lvl1pPr algn="l">
              <a:lnSpc>
                <a:spcPct val="90000"/>
              </a:lnSpc>
              <a:defRPr sz="6000" b="1" i="0" cap="none" baseline="0">
                <a:solidFill>
                  <a:schemeClr val="accent5"/>
                </a:solidFill>
                <a:latin typeface="+mn-lt"/>
                <a:cs typeface="Arial" panose="020B0604020202020204" pitchFamily="34" charset="0"/>
              </a:defRPr>
            </a:lvl1pPr>
          </a:lstStyle>
          <a:p>
            <a:r>
              <a:rPr lang="en-US" dirty="0"/>
              <a:t>Click to edit section divider title</a:t>
            </a:r>
          </a:p>
        </p:txBody>
      </p:sp>
      <p:pic>
        <p:nvPicPr>
          <p:cNvPr id="46" name="Picture 45" descr="GS3467823_sm.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534399" y="0"/>
            <a:ext cx="3657601" cy="6858000"/>
          </a:xfrm>
          <a:prstGeom prst="rect">
            <a:avLst/>
          </a:prstGeom>
        </p:spPr>
      </p:pic>
    </p:spTree>
    <p:extLst>
      <p:ext uri="{BB962C8B-B14F-4D97-AF65-F5344CB8AC3E}">
        <p14:creationId xmlns:p14="http://schemas.microsoft.com/office/powerpoint/2010/main" val="40844877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YMC17 - Green Section Title">
    <p:spTree>
      <p:nvGrpSpPr>
        <p:cNvPr id="1" name=""/>
        <p:cNvGrpSpPr/>
        <p:nvPr/>
      </p:nvGrpSpPr>
      <p:grpSpPr>
        <a:xfrm>
          <a:off x="0" y="0"/>
          <a:ext cx="0" cy="0"/>
          <a:chOff x="0" y="0"/>
          <a:chExt cx="0" cy="0"/>
        </a:xfrm>
      </p:grpSpPr>
      <p:grpSp>
        <p:nvGrpSpPr>
          <p:cNvPr id="3" name="Group 80"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4" name="Straight Connector 3"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7" name="Group 85" hidden="1"/>
            <p:cNvGrpSpPr>
              <a:grpSpLocks/>
            </p:cNvGrpSpPr>
            <p:nvPr userDrawn="1"/>
          </p:nvGrpSpPr>
          <p:grpSpPr bwMode="auto">
            <a:xfrm>
              <a:off x="11640116" y="-714736"/>
              <a:ext cx="551884" cy="8287473"/>
              <a:chOff x="11640116" y="-714736"/>
              <a:chExt cx="551884" cy="8287473"/>
            </a:xfrm>
          </p:grpSpPr>
          <p:cxnSp>
            <p:nvCxnSpPr>
              <p:cNvPr id="21" name="Straight Connector 20"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86" hidden="1"/>
            <p:cNvGrpSpPr>
              <a:grpSpLocks/>
            </p:cNvGrpSpPr>
            <p:nvPr userDrawn="1"/>
          </p:nvGrpSpPr>
          <p:grpSpPr bwMode="auto">
            <a:xfrm>
              <a:off x="-282027" y="-714736"/>
              <a:ext cx="12740305" cy="8287473"/>
              <a:chOff x="-282026" y="-714736"/>
              <a:chExt cx="12740305" cy="8287473"/>
            </a:xfrm>
          </p:grpSpPr>
          <p:grpSp>
            <p:nvGrpSpPr>
              <p:cNvPr id="9" name="Group 87" hidden="1"/>
              <p:cNvGrpSpPr>
                <a:grpSpLocks/>
              </p:cNvGrpSpPr>
              <p:nvPr userDrawn="1"/>
            </p:nvGrpSpPr>
            <p:grpSpPr bwMode="auto">
              <a:xfrm>
                <a:off x="-282026" y="0"/>
                <a:ext cx="12740305" cy="246887"/>
                <a:chOff x="-282026" y="0"/>
                <a:chExt cx="12740305" cy="246887"/>
              </a:xfrm>
            </p:grpSpPr>
            <p:cxnSp>
              <p:nvCxnSpPr>
                <p:cNvPr id="19" name="Straight Connector 18"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88" hidden="1"/>
              <p:cNvGrpSpPr>
                <a:grpSpLocks/>
              </p:cNvGrpSpPr>
              <p:nvPr userDrawn="1"/>
            </p:nvGrpSpPr>
            <p:grpSpPr bwMode="auto">
              <a:xfrm>
                <a:off x="-282026" y="1280053"/>
                <a:ext cx="12740305" cy="442593"/>
                <a:chOff x="-282026" y="1280053"/>
                <a:chExt cx="12740305" cy="442593"/>
              </a:xfrm>
            </p:grpSpPr>
            <p:cxnSp>
              <p:nvCxnSpPr>
                <p:cNvPr id="17" name="Straight Connector 16"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9" hidden="1"/>
              <p:cNvGrpSpPr>
                <a:grpSpLocks/>
              </p:cNvGrpSpPr>
              <p:nvPr userDrawn="1"/>
            </p:nvGrpSpPr>
            <p:grpSpPr bwMode="auto">
              <a:xfrm>
                <a:off x="0" y="-714736"/>
                <a:ext cx="551884" cy="8287473"/>
                <a:chOff x="11640116" y="-714736"/>
                <a:chExt cx="551884" cy="8287473"/>
              </a:xfrm>
            </p:grpSpPr>
            <p:cxnSp>
              <p:nvCxnSpPr>
                <p:cNvPr id="15" name="Straight Connector 14"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90" hidden="1"/>
              <p:cNvGrpSpPr>
                <a:grpSpLocks/>
              </p:cNvGrpSpPr>
              <p:nvPr userDrawn="1"/>
            </p:nvGrpSpPr>
            <p:grpSpPr bwMode="auto">
              <a:xfrm>
                <a:off x="-282026" y="6584314"/>
                <a:ext cx="12740305" cy="273686"/>
                <a:chOff x="-282026" y="0"/>
                <a:chExt cx="12740305" cy="273686"/>
              </a:xfrm>
            </p:grpSpPr>
            <p:cxnSp>
              <p:nvCxnSpPr>
                <p:cNvPr id="13" name="Straight Connector 12"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3" name="Group 101"/>
          <p:cNvGrpSpPr>
            <a:grpSpLocks/>
          </p:cNvGrpSpPr>
          <p:nvPr userDrawn="1"/>
        </p:nvGrpSpPr>
        <p:grpSpPr bwMode="auto">
          <a:xfrm>
            <a:off x="503238" y="5756275"/>
            <a:ext cx="2157412" cy="573088"/>
            <a:chOff x="590710" y="3178038"/>
            <a:chExt cx="13400723" cy="3557588"/>
          </a:xfrm>
        </p:grpSpPr>
        <p:sp>
          <p:nvSpPr>
            <p:cNvPr id="24"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5"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6"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7"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8"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29"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0"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1"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2"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3"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34"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5"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6"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7"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8"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9"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0"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1"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2"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3"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44"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grpSp>
      <p:sp>
        <p:nvSpPr>
          <p:cNvPr id="2" name="Title 1"/>
          <p:cNvSpPr>
            <a:spLocks noGrp="1"/>
          </p:cNvSpPr>
          <p:nvPr>
            <p:ph type="ctrTitle" hasCustomPrompt="1"/>
          </p:nvPr>
        </p:nvSpPr>
        <p:spPr bwMode="gray">
          <a:xfrm>
            <a:off x="495300" y="1981204"/>
            <a:ext cx="7848600" cy="2018725"/>
          </a:xfrm>
        </p:spPr>
        <p:txBody>
          <a:bodyPr>
            <a:noAutofit/>
          </a:bodyPr>
          <a:lstStyle>
            <a:lvl1pPr algn="l">
              <a:lnSpc>
                <a:spcPct val="90000"/>
              </a:lnSpc>
              <a:defRPr sz="6000" b="1" i="0" cap="none" baseline="0">
                <a:solidFill>
                  <a:schemeClr val="accent2"/>
                </a:solidFill>
                <a:latin typeface="+mn-lt"/>
                <a:cs typeface="Arial" panose="020B0604020202020204" pitchFamily="34" charset="0"/>
              </a:defRPr>
            </a:lvl1pPr>
          </a:lstStyle>
          <a:p>
            <a:r>
              <a:rPr lang="en-US" dirty="0"/>
              <a:t>Click to edit section divider title</a:t>
            </a:r>
          </a:p>
        </p:txBody>
      </p:sp>
      <p:pic>
        <p:nvPicPr>
          <p:cNvPr id="45" name="Picture 44" descr="iStock-480751442_clouds_s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399" y="0"/>
            <a:ext cx="3657601" cy="6858000"/>
          </a:xfrm>
          <a:prstGeom prst="rect">
            <a:avLst/>
          </a:prstGeom>
        </p:spPr>
      </p:pic>
    </p:spTree>
    <p:extLst>
      <p:ext uri="{BB962C8B-B14F-4D97-AF65-F5344CB8AC3E}">
        <p14:creationId xmlns:p14="http://schemas.microsoft.com/office/powerpoint/2010/main" val="34811732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YMC17 - Title, Subtitle, Content">
    <p:spTree>
      <p:nvGrpSpPr>
        <p:cNvPr id="1" name=""/>
        <p:cNvGrpSpPr/>
        <p:nvPr/>
      </p:nvGrpSpPr>
      <p:grpSpPr>
        <a:xfrm>
          <a:off x="0" y="0"/>
          <a:ext cx="0" cy="0"/>
          <a:chOff x="0" y="0"/>
          <a:chExt cx="0" cy="0"/>
        </a:xfrm>
      </p:grpSpPr>
      <p:grpSp>
        <p:nvGrpSpPr>
          <p:cNvPr id="5"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7" name="Straight Connector 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0" name="Group 84" hidden="1"/>
            <p:cNvGrpSpPr>
              <a:grpSpLocks/>
            </p:cNvGrpSpPr>
            <p:nvPr userDrawn="1"/>
          </p:nvGrpSpPr>
          <p:grpSpPr bwMode="auto">
            <a:xfrm>
              <a:off x="11640116" y="-714736"/>
              <a:ext cx="551884" cy="8287473"/>
              <a:chOff x="11640116" y="-714736"/>
              <a:chExt cx="551884" cy="8287473"/>
            </a:xfrm>
          </p:grpSpPr>
          <p:cxnSp>
            <p:nvCxnSpPr>
              <p:cNvPr id="24" name="Straight Connector 23"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5" hidden="1"/>
            <p:cNvGrpSpPr>
              <a:grpSpLocks/>
            </p:cNvGrpSpPr>
            <p:nvPr userDrawn="1"/>
          </p:nvGrpSpPr>
          <p:grpSpPr bwMode="auto">
            <a:xfrm>
              <a:off x="-282027" y="-714736"/>
              <a:ext cx="12740305" cy="8287473"/>
              <a:chOff x="-282026" y="-714736"/>
              <a:chExt cx="12740305" cy="8287473"/>
            </a:xfrm>
          </p:grpSpPr>
          <p:grpSp>
            <p:nvGrpSpPr>
              <p:cNvPr id="12" name="Group 86" hidden="1"/>
              <p:cNvGrpSpPr>
                <a:grpSpLocks/>
              </p:cNvGrpSpPr>
              <p:nvPr userDrawn="1"/>
            </p:nvGrpSpPr>
            <p:grpSpPr bwMode="auto">
              <a:xfrm>
                <a:off x="-282026" y="0"/>
                <a:ext cx="12740305" cy="246887"/>
                <a:chOff x="-282026" y="0"/>
                <a:chExt cx="12740305" cy="246887"/>
              </a:xfrm>
            </p:grpSpPr>
            <p:cxnSp>
              <p:nvCxnSpPr>
                <p:cNvPr id="22" name="Straight Connector 21"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7" hidden="1"/>
              <p:cNvGrpSpPr>
                <a:grpSpLocks/>
              </p:cNvGrpSpPr>
              <p:nvPr userDrawn="1"/>
            </p:nvGrpSpPr>
            <p:grpSpPr bwMode="auto">
              <a:xfrm>
                <a:off x="-282026" y="1280053"/>
                <a:ext cx="12740305" cy="442593"/>
                <a:chOff x="-282026" y="1280053"/>
                <a:chExt cx="12740305" cy="442593"/>
              </a:xfrm>
            </p:grpSpPr>
            <p:cxnSp>
              <p:nvCxnSpPr>
                <p:cNvPr id="20" name="Straight Connector 19"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8" hidden="1"/>
              <p:cNvGrpSpPr>
                <a:grpSpLocks/>
              </p:cNvGrpSpPr>
              <p:nvPr userDrawn="1"/>
            </p:nvGrpSpPr>
            <p:grpSpPr bwMode="auto">
              <a:xfrm>
                <a:off x="0" y="-714736"/>
                <a:ext cx="551884" cy="8287473"/>
                <a:chOff x="11640116" y="-714736"/>
                <a:chExt cx="551884" cy="8287473"/>
              </a:xfrm>
            </p:grpSpPr>
            <p:cxnSp>
              <p:nvCxnSpPr>
                <p:cNvPr id="18" name="Straight Connector 17"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9" hidden="1"/>
              <p:cNvGrpSpPr>
                <a:grpSpLocks/>
              </p:cNvGrpSpPr>
              <p:nvPr userDrawn="1"/>
            </p:nvGrpSpPr>
            <p:grpSpPr bwMode="auto">
              <a:xfrm>
                <a:off x="-282026" y="6584314"/>
                <a:ext cx="12740305" cy="273686"/>
                <a:chOff x="-282026" y="0"/>
                <a:chExt cx="12740305" cy="273686"/>
              </a:xfrm>
            </p:grpSpPr>
            <p:cxnSp>
              <p:nvCxnSpPr>
                <p:cNvPr id="16" name="Straight Connector 15"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48" name="Subtitle 2"/>
          <p:cNvSpPr>
            <a:spLocks noGrp="1"/>
          </p:cNvSpPr>
          <p:nvPr>
            <p:ph type="subTitle" idx="1"/>
          </p:nvPr>
        </p:nvSpPr>
        <p:spPr>
          <a:xfrm>
            <a:off x="495302" y="952500"/>
            <a:ext cx="9686133" cy="457200"/>
          </a:xfrm>
          <a:prstGeom prst="rect">
            <a:avLst/>
          </a:prstGeom>
        </p:spPr>
        <p:txBody>
          <a:bodyPr anchor="t"/>
          <a:lstStyle>
            <a:lvl1pPr marL="0" indent="0" algn="l" defTabSz="914400" rtl="0" eaLnBrk="1" latinLnBrk="0" hangingPunct="1">
              <a:lnSpc>
                <a:spcPct val="90000"/>
              </a:lnSpc>
              <a:spcBef>
                <a:spcPts val="0"/>
              </a:spcBef>
              <a:buFont typeface="Arial" panose="020B0604020202020204" pitchFamily="34" charset="0"/>
              <a:buNone/>
              <a:defRPr lang="en-US" sz="2800" b="1" i="0" kern="1200" dirty="0">
                <a:solidFill>
                  <a:schemeClr val="tx1">
                    <a:lumMod val="65000"/>
                    <a:lumOff val="35000"/>
                  </a:schemeClr>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6" name="Title 5">
            <a:extLst/>
          </p:cNvPr>
          <p:cNvSpPr>
            <a:spLocks noGrp="1"/>
          </p:cNvSpPr>
          <p:nvPr>
            <p:ph type="title"/>
          </p:nvPr>
        </p:nvSpPr>
        <p:spPr/>
        <p:txBody>
          <a:bodyPr/>
          <a:lstStyle>
            <a:lvl1pPr>
              <a:defRPr/>
            </a:lvl1pPr>
          </a:lstStyle>
          <a:p>
            <a:r>
              <a:rPr lang="en-US"/>
              <a:t>Click to edit Master title style</a:t>
            </a:r>
            <a:endParaRPr lang="en-US" dirty="0"/>
          </a:p>
        </p:txBody>
      </p:sp>
      <p:sp>
        <p:nvSpPr>
          <p:cNvPr id="46" name="Content Placeholder 3">
            <a:extLst/>
          </p:cNvPr>
          <p:cNvSpPr>
            <a:spLocks noGrp="1"/>
          </p:cNvSpPr>
          <p:nvPr>
            <p:ph sz="quarter" idx="12"/>
          </p:nvPr>
        </p:nvSpPr>
        <p:spPr>
          <a:xfrm>
            <a:off x="495302" y="1828800"/>
            <a:ext cx="11201400" cy="4229100"/>
          </a:xfrm>
          <a:prstGeom prst="rect">
            <a:avLst/>
          </a:prstGeom>
        </p:spPr>
        <p:txBody>
          <a:bodyPr/>
          <a:lstStyle>
            <a:lvl1pPr>
              <a:defRPr>
                <a:solidFill>
                  <a:schemeClr val="tx1">
                    <a:lumMod val="65000"/>
                    <a:lumOff val="35000"/>
                  </a:schemeClr>
                </a:solidFill>
              </a:defRPr>
            </a:lvl1pPr>
            <a:lvl2pPr marL="741363" indent="-284163">
              <a:buFont typeface="Arial" panose="020B0604020202020204" pitchFamily="34" charset="0"/>
              <a:buChar char="•"/>
              <a:defRPr>
                <a:solidFill>
                  <a:schemeClr val="tx1">
                    <a:lumMod val="65000"/>
                    <a:lumOff val="35000"/>
                  </a:schemeClr>
                </a:solidFill>
              </a:defRPr>
            </a:lvl2pPr>
            <a:lvl3pPr marL="1206500" indent="-292100">
              <a:buFont typeface="Arial" panose="020B0604020202020204" pitchFamily="34" charset="0"/>
              <a:buChar char="•"/>
              <a:defRPr>
                <a:solidFill>
                  <a:schemeClr val="tx1">
                    <a:lumMod val="65000"/>
                    <a:lumOff val="35000"/>
                  </a:schemeClr>
                </a:solidFill>
              </a:defRPr>
            </a:lvl3pPr>
            <a:lvl4pPr marL="1655763" indent="-284163">
              <a:buFont typeface="Arial" panose="020B0604020202020204" pitchFamily="34" charset="0"/>
              <a:buChar char="•"/>
              <a:defRPr>
                <a:solidFill>
                  <a:schemeClr val="tx1">
                    <a:lumMod val="65000"/>
                    <a:lumOff val="35000"/>
                  </a:schemeClr>
                </a:solidFill>
              </a:defRPr>
            </a:lvl4pPr>
            <a:lvl5pPr marL="2057400" indent="-228600">
              <a:buFont typeface="Arial" panose="020B0604020202020204" pitchFamily="34" charset="0"/>
              <a:buChar char="•"/>
              <a:defRPr>
                <a:solidFill>
                  <a:schemeClr val="tx1">
                    <a:lumMod val="65000"/>
                    <a:lumOff val="35000"/>
                  </a:schemeClr>
                </a:solidFill>
              </a:defRPr>
            </a:lvl5pPr>
            <a:lvl6pPr marL="2514600" indent="-228600">
              <a:buFont typeface="Arial" panose="020B0604020202020204" pitchFamily="34" charset="0"/>
              <a:buChar char="•"/>
              <a:defRPr sz="1300">
                <a:solidFill>
                  <a:schemeClr val="tx1">
                    <a:lumMod val="65000"/>
                    <a:lumOff val="35000"/>
                  </a:schemeClr>
                </a:solidFill>
              </a:defRPr>
            </a:lvl6pPr>
            <a:lvl7pPr marL="2916238" indent="-173038">
              <a:buFont typeface="Arial" panose="020B0604020202020204" pitchFamily="34" charset="0"/>
              <a:buChar char="•"/>
              <a:defRPr sz="1200">
                <a:solidFill>
                  <a:schemeClr val="tx1">
                    <a:lumMod val="65000"/>
                    <a:lumOff val="35000"/>
                  </a:schemeClr>
                </a:solidFill>
              </a:defRPr>
            </a:lvl7pPr>
            <a:lvl8pPr marL="3373438" indent="-173038">
              <a:buFont typeface="Arial" panose="020B0604020202020204" pitchFamily="34" charset="0"/>
              <a:buChar char="•"/>
              <a:defRPr sz="1100">
                <a:solidFill>
                  <a:schemeClr val="tx1">
                    <a:lumMod val="65000"/>
                    <a:lumOff val="35000"/>
                  </a:schemeClr>
                </a:solidFill>
              </a:defRPr>
            </a:lvl8pPr>
            <a:lvl9pPr marL="3830638" indent="-173038">
              <a:buFont typeface="Arial" panose="020B0604020202020204" pitchFamily="34" charset="0"/>
              <a:buChar char="•"/>
              <a:defRPr sz="1000">
                <a:solidFill>
                  <a:schemeClr val="tx1">
                    <a:lumMod val="65000"/>
                    <a:lumOff val="3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Footer Placeholder 4">
            <a:extLst/>
          </p:cNvPr>
          <p:cNvSpPr>
            <a:spLocks noGrp="1"/>
          </p:cNvSpPr>
          <p:nvPr>
            <p:ph type="ftr" sz="quarter" idx="13"/>
          </p:nvPr>
        </p:nvSpPr>
        <p:spPr/>
        <p:txBody>
          <a:bodyPr/>
          <a:lstStyle>
            <a:lvl1pPr>
              <a:lnSpc>
                <a:spcPct val="90000"/>
              </a:lnSpc>
              <a:defRPr/>
            </a:lvl1pPr>
          </a:lstStyle>
          <a:p>
            <a:pPr>
              <a:defRPr/>
            </a:pPr>
            <a:endParaRPr>
              <a:solidFill>
                <a:srgbClr val="000000">
                  <a:lumMod val="65000"/>
                  <a:lumOff val="35000"/>
                </a:srgbClr>
              </a:solidFill>
            </a:endParaRPr>
          </a:p>
        </p:txBody>
      </p:sp>
      <p:sp>
        <p:nvSpPr>
          <p:cNvPr id="27" name="Slide Number Placeholder 7">
            <a:extLst/>
          </p:cNvPr>
          <p:cNvSpPr>
            <a:spLocks noGrp="1"/>
          </p:cNvSpPr>
          <p:nvPr>
            <p:ph type="sldNum" sz="quarter" idx="14"/>
          </p:nvPr>
        </p:nvSpPr>
        <p:spPr/>
        <p:txBody>
          <a:bodyPr/>
          <a:lstStyle>
            <a:lvl1pPr algn="ctr">
              <a:defRPr sz="1200" b="1">
                <a:solidFill>
                  <a:schemeClr val="tx1"/>
                </a:solidFill>
              </a:defRPr>
            </a:lvl1pPr>
          </a:lstStyle>
          <a:p>
            <a:pPr>
              <a:defRPr/>
            </a:pPr>
            <a:fld id="{9575F9CE-059C-7544-A8CC-54960E497F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77200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YMC17 - Title, Content">
    <p:spTree>
      <p:nvGrpSpPr>
        <p:cNvPr id="1" name=""/>
        <p:cNvGrpSpPr/>
        <p:nvPr/>
      </p:nvGrpSpPr>
      <p:grpSpPr>
        <a:xfrm>
          <a:off x="0" y="0"/>
          <a:ext cx="0" cy="0"/>
          <a:chOff x="0" y="0"/>
          <a:chExt cx="0" cy="0"/>
        </a:xfrm>
      </p:grpSpPr>
      <p:grpSp>
        <p:nvGrpSpPr>
          <p:cNvPr id="4"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4"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5" hidden="1"/>
            <p:cNvGrpSpPr>
              <a:grpSpLocks/>
            </p:cNvGrpSpPr>
            <p:nvPr userDrawn="1"/>
          </p:nvGrpSpPr>
          <p:grpSpPr bwMode="auto">
            <a:xfrm>
              <a:off x="-282027" y="-714736"/>
              <a:ext cx="12740305" cy="8287473"/>
              <a:chOff x="-282026" y="-714736"/>
              <a:chExt cx="12740305" cy="8287473"/>
            </a:xfrm>
          </p:grpSpPr>
          <p:grpSp>
            <p:nvGrpSpPr>
              <p:cNvPr id="10" name="Group 86"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7"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8"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9"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46" name="Content Placeholder 3">
            <a:extLst/>
          </p:cNvPr>
          <p:cNvSpPr>
            <a:spLocks noGrp="1"/>
          </p:cNvSpPr>
          <p:nvPr>
            <p:ph sz="quarter" idx="12"/>
          </p:nvPr>
        </p:nvSpPr>
        <p:spPr>
          <a:xfrm>
            <a:off x="495302" y="1132840"/>
            <a:ext cx="11201400" cy="4925060"/>
          </a:xfrm>
          <a:prstGeom prst="rect">
            <a:avLst/>
          </a:prstGeom>
        </p:spPr>
        <p:txBody>
          <a:bodyPr/>
          <a:lstStyle>
            <a:lvl1pPr>
              <a:defRPr>
                <a:solidFill>
                  <a:schemeClr val="tx1">
                    <a:lumMod val="65000"/>
                    <a:lumOff val="35000"/>
                  </a:schemeClr>
                </a:solidFill>
              </a:defRPr>
            </a:lvl1pPr>
            <a:lvl2pPr marL="741363" indent="-284163">
              <a:buFont typeface="Arial" panose="020B0604020202020204" pitchFamily="34" charset="0"/>
              <a:buChar char="•"/>
              <a:defRPr>
                <a:solidFill>
                  <a:schemeClr val="tx1">
                    <a:lumMod val="65000"/>
                    <a:lumOff val="35000"/>
                  </a:schemeClr>
                </a:solidFill>
              </a:defRPr>
            </a:lvl2pPr>
            <a:lvl3pPr marL="1206500" indent="-292100">
              <a:buFont typeface="Arial" panose="020B0604020202020204" pitchFamily="34" charset="0"/>
              <a:buChar char="•"/>
              <a:defRPr>
                <a:solidFill>
                  <a:schemeClr val="tx1">
                    <a:lumMod val="65000"/>
                    <a:lumOff val="35000"/>
                  </a:schemeClr>
                </a:solidFill>
              </a:defRPr>
            </a:lvl3pPr>
            <a:lvl4pPr marL="1655763" indent="-284163">
              <a:buFont typeface="Arial" panose="020B0604020202020204" pitchFamily="34" charset="0"/>
              <a:buChar char="•"/>
              <a:defRPr>
                <a:solidFill>
                  <a:schemeClr val="tx1">
                    <a:lumMod val="65000"/>
                    <a:lumOff val="35000"/>
                  </a:schemeClr>
                </a:solidFill>
              </a:defRPr>
            </a:lvl4pPr>
            <a:lvl5pPr marL="2057400" indent="-228600">
              <a:buFont typeface="Arial" panose="020B0604020202020204" pitchFamily="34" charset="0"/>
              <a:buChar char="•"/>
              <a:defRPr>
                <a:solidFill>
                  <a:schemeClr val="tx1">
                    <a:lumMod val="65000"/>
                    <a:lumOff val="35000"/>
                  </a:schemeClr>
                </a:solidFill>
              </a:defRPr>
            </a:lvl5pPr>
            <a:lvl6pPr marL="2514600" indent="-228600">
              <a:buFont typeface="Arial" panose="020B0604020202020204" pitchFamily="34" charset="0"/>
              <a:buChar char="•"/>
              <a:defRPr sz="1300">
                <a:solidFill>
                  <a:schemeClr val="tx1">
                    <a:lumMod val="65000"/>
                    <a:lumOff val="35000"/>
                  </a:schemeClr>
                </a:solidFill>
              </a:defRPr>
            </a:lvl6pPr>
            <a:lvl7pPr marL="2916238" indent="-173038">
              <a:buFont typeface="Arial" panose="020B0604020202020204" pitchFamily="34" charset="0"/>
              <a:buChar char="•"/>
              <a:defRPr sz="1200">
                <a:solidFill>
                  <a:schemeClr val="tx1">
                    <a:lumMod val="65000"/>
                    <a:lumOff val="35000"/>
                  </a:schemeClr>
                </a:solidFill>
              </a:defRPr>
            </a:lvl7pPr>
            <a:lvl8pPr marL="3373438" indent="-173038">
              <a:buFont typeface="Arial" panose="020B0604020202020204" pitchFamily="34" charset="0"/>
              <a:buChar char="•"/>
              <a:defRPr sz="1100">
                <a:solidFill>
                  <a:schemeClr val="tx1">
                    <a:lumMod val="65000"/>
                    <a:lumOff val="35000"/>
                  </a:schemeClr>
                </a:solidFill>
              </a:defRPr>
            </a:lvl8pPr>
            <a:lvl9pPr marL="3830638" indent="-173038">
              <a:buFont typeface="Arial" panose="020B0604020202020204" pitchFamily="34" charset="0"/>
              <a:buChar char="•"/>
              <a:defRPr sz="1000">
                <a:solidFill>
                  <a:schemeClr val="tx1">
                    <a:lumMod val="65000"/>
                    <a:lumOff val="3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Footer Placeholder 4">
            <a:extLst/>
          </p:cNvPr>
          <p:cNvSpPr>
            <a:spLocks noGrp="1"/>
          </p:cNvSpPr>
          <p:nvPr>
            <p:ph type="ftr" sz="quarter" idx="13"/>
          </p:nvPr>
        </p:nvSpPr>
        <p:spPr/>
        <p:txBody>
          <a:bodyPr/>
          <a:lstStyle>
            <a:lvl1pPr>
              <a:lnSpc>
                <a:spcPct val="90000"/>
              </a:lnSpc>
              <a:defRPr/>
            </a:lvl1pPr>
          </a:lstStyle>
          <a:p>
            <a:pPr>
              <a:defRPr/>
            </a:pPr>
            <a:endParaRPr>
              <a:solidFill>
                <a:srgbClr val="000000">
                  <a:lumMod val="65000"/>
                  <a:lumOff val="35000"/>
                </a:srgbClr>
              </a:solidFill>
            </a:endParaRPr>
          </a:p>
        </p:txBody>
      </p:sp>
      <p:sp>
        <p:nvSpPr>
          <p:cNvPr id="25" name="Slide Number Placeholder 7">
            <a:extLst/>
          </p:cNvPr>
          <p:cNvSpPr>
            <a:spLocks noGrp="1"/>
          </p:cNvSpPr>
          <p:nvPr>
            <p:ph type="sldNum" sz="quarter" idx="14"/>
          </p:nvPr>
        </p:nvSpPr>
        <p:spPr/>
        <p:txBody>
          <a:bodyPr/>
          <a:lstStyle>
            <a:lvl1pPr algn="ctr">
              <a:defRPr sz="1200" b="1">
                <a:solidFill>
                  <a:schemeClr val="tx1"/>
                </a:solidFill>
              </a:defRPr>
            </a:lvl1pPr>
          </a:lstStyle>
          <a:p>
            <a:pPr>
              <a:defRPr/>
            </a:pPr>
            <a:fld id="{9F59AF17-F5E2-D843-8015-793ED7AFCB8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48850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YMC17 - Title, Subtitle">
    <p:spTree>
      <p:nvGrpSpPr>
        <p:cNvPr id="1" name=""/>
        <p:cNvGrpSpPr/>
        <p:nvPr/>
      </p:nvGrpSpPr>
      <p:grpSpPr>
        <a:xfrm>
          <a:off x="0" y="0"/>
          <a:ext cx="0" cy="0"/>
          <a:chOff x="0" y="0"/>
          <a:chExt cx="0" cy="0"/>
        </a:xfrm>
      </p:grpSpPr>
      <p:grpSp>
        <p:nvGrpSpPr>
          <p:cNvPr id="4"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4"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5" hidden="1"/>
            <p:cNvGrpSpPr>
              <a:grpSpLocks/>
            </p:cNvGrpSpPr>
            <p:nvPr userDrawn="1"/>
          </p:nvGrpSpPr>
          <p:grpSpPr bwMode="auto">
            <a:xfrm>
              <a:off x="-282027" y="-714736"/>
              <a:ext cx="12740305" cy="8287473"/>
              <a:chOff x="-282026" y="-714736"/>
              <a:chExt cx="12740305" cy="8287473"/>
            </a:xfrm>
          </p:grpSpPr>
          <p:grpSp>
            <p:nvGrpSpPr>
              <p:cNvPr id="10" name="Group 86"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7"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8"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9"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48" name="Subtitle 2"/>
          <p:cNvSpPr>
            <a:spLocks noGrp="1"/>
          </p:cNvSpPr>
          <p:nvPr>
            <p:ph type="subTitle" idx="1"/>
          </p:nvPr>
        </p:nvSpPr>
        <p:spPr>
          <a:xfrm>
            <a:off x="495302" y="952500"/>
            <a:ext cx="9686133" cy="457200"/>
          </a:xfrm>
          <a:prstGeom prst="rect">
            <a:avLst/>
          </a:prstGeom>
        </p:spPr>
        <p:txBody>
          <a:bodyPr anchor="t"/>
          <a:lstStyle>
            <a:lvl1pPr marL="0" indent="0" algn="l" defTabSz="914400" rtl="0" eaLnBrk="1" latinLnBrk="0" hangingPunct="1">
              <a:lnSpc>
                <a:spcPct val="90000"/>
              </a:lnSpc>
              <a:spcBef>
                <a:spcPts val="0"/>
              </a:spcBef>
              <a:buFont typeface="Arial" panose="020B0604020202020204" pitchFamily="34" charset="0"/>
              <a:buNone/>
              <a:defRPr lang="en-US" sz="2800" b="1" i="0" kern="1200" dirty="0">
                <a:solidFill>
                  <a:schemeClr val="tx1">
                    <a:lumMod val="65000"/>
                    <a:lumOff val="35000"/>
                  </a:schemeClr>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24" name="Footer Placeholder 1">
            <a:extLst/>
          </p:cNvPr>
          <p:cNvSpPr>
            <a:spLocks noGrp="1"/>
          </p:cNvSpPr>
          <p:nvPr>
            <p:ph type="ftr" sz="quarter" idx="10"/>
          </p:nvPr>
        </p:nvSpPr>
        <p:spPr/>
        <p:txBody>
          <a:bodyPr/>
          <a:lstStyle>
            <a:lvl1pPr>
              <a:lnSpc>
                <a:spcPct val="90000"/>
              </a:lnSpc>
              <a:defRPr/>
            </a:lvl1pPr>
          </a:lstStyle>
          <a:p>
            <a:pPr>
              <a:defRPr/>
            </a:pPr>
            <a:endParaRPr>
              <a:solidFill>
                <a:srgbClr val="000000">
                  <a:lumMod val="65000"/>
                  <a:lumOff val="35000"/>
                </a:srgbClr>
              </a:solidFill>
            </a:endParaRPr>
          </a:p>
        </p:txBody>
      </p:sp>
      <p:sp>
        <p:nvSpPr>
          <p:cNvPr id="25" name="Slide Number Placeholder 7">
            <a:extLst/>
          </p:cNvPr>
          <p:cNvSpPr>
            <a:spLocks noGrp="1"/>
          </p:cNvSpPr>
          <p:nvPr>
            <p:ph type="sldNum" sz="quarter" idx="11"/>
          </p:nvPr>
        </p:nvSpPr>
        <p:spPr/>
        <p:txBody>
          <a:bodyPr/>
          <a:lstStyle>
            <a:lvl1pPr algn="ctr">
              <a:defRPr sz="1200" b="1">
                <a:solidFill>
                  <a:schemeClr val="tx1"/>
                </a:solidFill>
              </a:defRPr>
            </a:lvl1pPr>
          </a:lstStyle>
          <a:p>
            <a:pPr>
              <a:defRPr/>
            </a:pPr>
            <a:fld id="{80580003-9227-5047-B92E-E30C419494B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2402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YMC17 - Title Only">
    <p:spTree>
      <p:nvGrpSpPr>
        <p:cNvPr id="1" name=""/>
        <p:cNvGrpSpPr/>
        <p:nvPr/>
      </p:nvGrpSpPr>
      <p:grpSpPr>
        <a:xfrm>
          <a:off x="0" y="0"/>
          <a:ext cx="0" cy="0"/>
          <a:chOff x="0" y="0"/>
          <a:chExt cx="0" cy="0"/>
        </a:xfrm>
      </p:grpSpPr>
      <p:grpSp>
        <p:nvGrpSpPr>
          <p:cNvPr id="4"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4"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5" hidden="1"/>
            <p:cNvGrpSpPr>
              <a:grpSpLocks/>
            </p:cNvGrpSpPr>
            <p:nvPr userDrawn="1"/>
          </p:nvGrpSpPr>
          <p:grpSpPr bwMode="auto">
            <a:xfrm>
              <a:off x="-282027" y="-714736"/>
              <a:ext cx="12740305" cy="8287473"/>
              <a:chOff x="-282026" y="-714736"/>
              <a:chExt cx="12740305" cy="8287473"/>
            </a:xfrm>
          </p:grpSpPr>
          <p:grpSp>
            <p:nvGrpSpPr>
              <p:cNvPr id="10" name="Group 86"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7"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8"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9"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24" name="Footer Placeholder 1">
            <a:extLst/>
          </p:cNvPr>
          <p:cNvSpPr>
            <a:spLocks noGrp="1"/>
          </p:cNvSpPr>
          <p:nvPr>
            <p:ph type="ftr" sz="quarter" idx="10"/>
          </p:nvPr>
        </p:nvSpPr>
        <p:spPr/>
        <p:txBody>
          <a:bodyPr/>
          <a:lstStyle>
            <a:lvl1pPr>
              <a:lnSpc>
                <a:spcPct val="90000"/>
              </a:lnSpc>
              <a:defRPr/>
            </a:lvl1pPr>
          </a:lstStyle>
          <a:p>
            <a:pPr>
              <a:defRPr/>
            </a:pPr>
            <a:endParaRPr>
              <a:solidFill>
                <a:srgbClr val="000000">
                  <a:lumMod val="65000"/>
                  <a:lumOff val="35000"/>
                </a:srgbClr>
              </a:solidFill>
            </a:endParaRPr>
          </a:p>
        </p:txBody>
      </p:sp>
      <p:sp>
        <p:nvSpPr>
          <p:cNvPr id="25" name="Slide Number Placeholder 7">
            <a:extLst/>
          </p:cNvPr>
          <p:cNvSpPr>
            <a:spLocks noGrp="1"/>
          </p:cNvSpPr>
          <p:nvPr>
            <p:ph type="sldNum" sz="quarter" idx="11"/>
          </p:nvPr>
        </p:nvSpPr>
        <p:spPr/>
        <p:txBody>
          <a:bodyPr/>
          <a:lstStyle>
            <a:lvl1pPr algn="ctr">
              <a:defRPr sz="1200" b="1">
                <a:solidFill>
                  <a:schemeClr val="tx1"/>
                </a:solidFill>
              </a:defRPr>
            </a:lvl1pPr>
          </a:lstStyle>
          <a:p>
            <a:pPr>
              <a:defRPr/>
            </a:pPr>
            <a:fld id="{E62CC78C-68AD-0C4B-B210-58B08DE4E2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890023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YMC17 - Title &amp; Graphics 1">
    <p:spTree>
      <p:nvGrpSpPr>
        <p:cNvPr id="1" name=""/>
        <p:cNvGrpSpPr/>
        <p:nvPr/>
      </p:nvGrpSpPr>
      <p:grpSpPr>
        <a:xfrm>
          <a:off x="0" y="0"/>
          <a:ext cx="0" cy="0"/>
          <a:chOff x="0" y="0"/>
          <a:chExt cx="0" cy="0"/>
        </a:xfrm>
      </p:grpSpPr>
      <p:grpSp>
        <p:nvGrpSpPr>
          <p:cNvPr id="11"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12" name="Straight Connector 11"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5" name="Group 84" hidden="1"/>
            <p:cNvGrpSpPr>
              <a:grpSpLocks/>
            </p:cNvGrpSpPr>
            <p:nvPr userDrawn="1"/>
          </p:nvGrpSpPr>
          <p:grpSpPr bwMode="auto">
            <a:xfrm>
              <a:off x="11640116" y="-714736"/>
              <a:ext cx="551884" cy="8287473"/>
              <a:chOff x="11640116" y="-714736"/>
              <a:chExt cx="551884" cy="8287473"/>
            </a:xfrm>
          </p:grpSpPr>
          <p:cxnSp>
            <p:nvCxnSpPr>
              <p:cNvPr id="29" name="Straight Connector 28"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5" hidden="1"/>
            <p:cNvGrpSpPr>
              <a:grpSpLocks/>
            </p:cNvGrpSpPr>
            <p:nvPr userDrawn="1"/>
          </p:nvGrpSpPr>
          <p:grpSpPr bwMode="auto">
            <a:xfrm>
              <a:off x="-282027" y="-714736"/>
              <a:ext cx="12740305" cy="8287473"/>
              <a:chOff x="-282026" y="-714736"/>
              <a:chExt cx="12740305" cy="8287473"/>
            </a:xfrm>
          </p:grpSpPr>
          <p:grpSp>
            <p:nvGrpSpPr>
              <p:cNvPr id="17" name="Group 86" hidden="1"/>
              <p:cNvGrpSpPr>
                <a:grpSpLocks/>
              </p:cNvGrpSpPr>
              <p:nvPr userDrawn="1"/>
            </p:nvGrpSpPr>
            <p:grpSpPr bwMode="auto">
              <a:xfrm>
                <a:off x="-282026" y="0"/>
                <a:ext cx="12740305" cy="246887"/>
                <a:chOff x="-282026" y="0"/>
                <a:chExt cx="12740305" cy="246887"/>
              </a:xfrm>
            </p:grpSpPr>
            <p:cxnSp>
              <p:nvCxnSpPr>
                <p:cNvPr id="27" name="Straight Connector 26"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7" hidden="1"/>
              <p:cNvGrpSpPr>
                <a:grpSpLocks/>
              </p:cNvGrpSpPr>
              <p:nvPr userDrawn="1"/>
            </p:nvGrpSpPr>
            <p:grpSpPr bwMode="auto">
              <a:xfrm>
                <a:off x="-282026" y="1280053"/>
                <a:ext cx="12740305" cy="442593"/>
                <a:chOff x="-282026" y="1280053"/>
                <a:chExt cx="12740305" cy="442593"/>
              </a:xfrm>
            </p:grpSpPr>
            <p:cxnSp>
              <p:nvCxnSpPr>
                <p:cNvPr id="25" name="Straight Connector 24"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8" hidden="1"/>
              <p:cNvGrpSpPr>
                <a:grpSpLocks/>
              </p:cNvGrpSpPr>
              <p:nvPr userDrawn="1"/>
            </p:nvGrpSpPr>
            <p:grpSpPr bwMode="auto">
              <a:xfrm>
                <a:off x="0" y="-714736"/>
                <a:ext cx="551884" cy="8287473"/>
                <a:chOff x="11640116" y="-714736"/>
                <a:chExt cx="551884" cy="8287473"/>
              </a:xfrm>
            </p:grpSpPr>
            <p:cxnSp>
              <p:nvCxnSpPr>
                <p:cNvPr id="23" name="Straight Connector 22"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9" hidden="1"/>
              <p:cNvGrpSpPr>
                <a:grpSpLocks/>
              </p:cNvGrpSpPr>
              <p:nvPr userDrawn="1"/>
            </p:nvGrpSpPr>
            <p:grpSpPr bwMode="auto">
              <a:xfrm>
                <a:off x="-282026" y="6584314"/>
                <a:ext cx="12740305" cy="273686"/>
                <a:chOff x="-282026" y="0"/>
                <a:chExt cx="12740305" cy="273686"/>
              </a:xfrm>
            </p:grpSpPr>
            <p:cxnSp>
              <p:nvCxnSpPr>
                <p:cNvPr id="21" name="Straight Connector 20"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1" name="Rectangle 27"/>
          <p:cNvSpPr>
            <a:spLocks noChangeArrowheads="1"/>
          </p:cNvSpPr>
          <p:nvPr userDrawn="1"/>
        </p:nvSpPr>
        <p:spPr bwMode="auto">
          <a:xfrm>
            <a:off x="9074150" y="1827216"/>
            <a:ext cx="1588" cy="1587"/>
          </a:xfrm>
          <a:prstGeom prst="rect">
            <a:avLst/>
          </a:prstGeom>
          <a:solidFill>
            <a:srgbClr val="FDC4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2" name="Rectangle 28"/>
          <p:cNvSpPr>
            <a:spLocks noChangeArrowheads="1"/>
          </p:cNvSpPr>
          <p:nvPr userDrawn="1"/>
        </p:nvSpPr>
        <p:spPr bwMode="auto">
          <a:xfrm>
            <a:off x="9359900" y="1827216"/>
            <a:ext cx="1588" cy="1587"/>
          </a:xfrm>
          <a:prstGeom prst="rect">
            <a:avLst/>
          </a:prstGeom>
          <a:solidFill>
            <a:srgbClr val="FDC4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80" name="Content Placeholder 79">
            <a:extLst/>
          </p:cNvPr>
          <p:cNvSpPr>
            <a:spLocks noGrp="1"/>
          </p:cNvSpPr>
          <p:nvPr>
            <p:ph sz="quarter" idx="12"/>
          </p:nvPr>
        </p:nvSpPr>
        <p:spPr>
          <a:xfrm>
            <a:off x="495300" y="3649673"/>
            <a:ext cx="2258568" cy="2408231"/>
          </a:xfrm>
        </p:spPr>
        <p:txBody>
          <a:bodyPr/>
          <a:lstStyle>
            <a:lvl1pPr marL="0" indent="0">
              <a:buNone/>
              <a:defRPr/>
            </a:lvl1pPr>
          </a:lstStyle>
          <a:p>
            <a:pPr lvl="0"/>
            <a:r>
              <a:rPr lang="en-US"/>
              <a:t>Click to edit Master text styles</a:t>
            </a:r>
          </a:p>
        </p:txBody>
      </p:sp>
      <p:sp>
        <p:nvSpPr>
          <p:cNvPr id="81" name="Content Placeholder 79">
            <a:extLst/>
          </p:cNvPr>
          <p:cNvSpPr>
            <a:spLocks noGrp="1"/>
          </p:cNvSpPr>
          <p:nvPr>
            <p:ph sz="quarter" idx="13"/>
          </p:nvPr>
        </p:nvSpPr>
        <p:spPr>
          <a:xfrm>
            <a:off x="3042286" y="3649673"/>
            <a:ext cx="2258568" cy="2408231"/>
          </a:xfrm>
        </p:spPr>
        <p:txBody>
          <a:bodyPr/>
          <a:lstStyle>
            <a:lvl1pPr marL="0" indent="0">
              <a:buNone/>
              <a:defRPr/>
            </a:lvl1pPr>
          </a:lstStyle>
          <a:p>
            <a:pPr lvl="0"/>
            <a:r>
              <a:rPr lang="en-US"/>
              <a:t>Click to edit Master text styles</a:t>
            </a:r>
          </a:p>
        </p:txBody>
      </p:sp>
      <p:sp>
        <p:nvSpPr>
          <p:cNvPr id="82" name="Content Placeholder 79">
            <a:extLst/>
          </p:cNvPr>
          <p:cNvSpPr>
            <a:spLocks noGrp="1"/>
          </p:cNvSpPr>
          <p:nvPr>
            <p:ph sz="quarter" idx="14"/>
          </p:nvPr>
        </p:nvSpPr>
        <p:spPr>
          <a:xfrm>
            <a:off x="5566409" y="3649673"/>
            <a:ext cx="2258568" cy="2408231"/>
          </a:xfrm>
        </p:spPr>
        <p:txBody>
          <a:bodyPr/>
          <a:lstStyle>
            <a:lvl1pPr marL="0" indent="0">
              <a:buNone/>
              <a:defRPr/>
            </a:lvl1pPr>
          </a:lstStyle>
          <a:p>
            <a:pPr lvl="0"/>
            <a:r>
              <a:rPr lang="en-US"/>
              <a:t>Click to edit Master text styles</a:t>
            </a:r>
          </a:p>
        </p:txBody>
      </p:sp>
      <p:sp>
        <p:nvSpPr>
          <p:cNvPr id="83" name="Content Placeholder 79">
            <a:extLst/>
          </p:cNvPr>
          <p:cNvSpPr>
            <a:spLocks noGrp="1"/>
          </p:cNvSpPr>
          <p:nvPr>
            <p:ph sz="quarter" idx="15"/>
          </p:nvPr>
        </p:nvSpPr>
        <p:spPr>
          <a:xfrm>
            <a:off x="8090534" y="3649673"/>
            <a:ext cx="2258568" cy="2408231"/>
          </a:xfrm>
        </p:spPr>
        <p:txBody>
          <a:bodyPr/>
          <a:lstStyle>
            <a:lvl1pPr marL="0" indent="0">
              <a:buNone/>
              <a:defRPr/>
            </a:lvl1pPr>
          </a:lstStyle>
          <a:p>
            <a:pPr lvl="0"/>
            <a:r>
              <a:rPr lang="en-US"/>
              <a:t>Click to edit Master text styles</a:t>
            </a:r>
          </a:p>
        </p:txBody>
      </p:sp>
      <p:sp>
        <p:nvSpPr>
          <p:cNvPr id="94" name="Text Placeholder 93">
            <a:extLst/>
          </p:cNvPr>
          <p:cNvSpPr>
            <a:spLocks noGrp="1"/>
          </p:cNvSpPr>
          <p:nvPr>
            <p:ph type="body" sz="quarter" idx="16"/>
          </p:nvPr>
        </p:nvSpPr>
        <p:spPr>
          <a:xfrm>
            <a:off x="495300" y="3159847"/>
            <a:ext cx="2258568"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5" name="Text Placeholder 93">
            <a:extLst/>
          </p:cNvPr>
          <p:cNvSpPr>
            <a:spLocks noGrp="1"/>
          </p:cNvSpPr>
          <p:nvPr>
            <p:ph type="body" sz="quarter" idx="17"/>
          </p:nvPr>
        </p:nvSpPr>
        <p:spPr>
          <a:xfrm>
            <a:off x="3042285" y="3159847"/>
            <a:ext cx="2258568"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6" name="Text Placeholder 93">
            <a:extLst/>
          </p:cNvPr>
          <p:cNvSpPr>
            <a:spLocks noGrp="1"/>
          </p:cNvSpPr>
          <p:nvPr>
            <p:ph type="body" sz="quarter" idx="18"/>
          </p:nvPr>
        </p:nvSpPr>
        <p:spPr>
          <a:xfrm>
            <a:off x="5561457" y="3159847"/>
            <a:ext cx="2258568"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7" name="Text Placeholder 93">
            <a:extLst/>
          </p:cNvPr>
          <p:cNvSpPr>
            <a:spLocks noGrp="1"/>
          </p:cNvSpPr>
          <p:nvPr>
            <p:ph type="body" sz="quarter" idx="19"/>
          </p:nvPr>
        </p:nvSpPr>
        <p:spPr>
          <a:xfrm>
            <a:off x="8090532" y="3159847"/>
            <a:ext cx="2258568"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Footer Placeholder 1">
            <a:extLst/>
          </p:cNvPr>
          <p:cNvSpPr>
            <a:spLocks noGrp="1"/>
          </p:cNvSpPr>
          <p:nvPr>
            <p:ph type="ftr" sz="quarter" idx="20"/>
          </p:nvPr>
        </p:nvSpPr>
        <p:spPr/>
        <p:txBody>
          <a:bodyPr/>
          <a:lstStyle>
            <a:lvl1pPr>
              <a:lnSpc>
                <a:spcPct val="90000"/>
              </a:lnSpc>
              <a:defRPr/>
            </a:lvl1pPr>
          </a:lstStyle>
          <a:p>
            <a:pPr>
              <a:defRPr/>
            </a:pPr>
            <a:endParaRPr>
              <a:solidFill>
                <a:srgbClr val="000000">
                  <a:lumMod val="65000"/>
                  <a:lumOff val="35000"/>
                </a:srgbClr>
              </a:solidFill>
            </a:endParaRPr>
          </a:p>
        </p:txBody>
      </p:sp>
      <p:sp>
        <p:nvSpPr>
          <p:cNvPr id="34" name="Slide Number Placeholder 7">
            <a:extLst/>
          </p:cNvPr>
          <p:cNvSpPr>
            <a:spLocks noGrp="1"/>
          </p:cNvSpPr>
          <p:nvPr>
            <p:ph type="sldNum" sz="quarter" idx="21"/>
          </p:nvPr>
        </p:nvSpPr>
        <p:spPr/>
        <p:txBody>
          <a:bodyPr/>
          <a:lstStyle>
            <a:lvl1pPr algn="ctr">
              <a:defRPr sz="1200" b="1">
                <a:solidFill>
                  <a:schemeClr val="tx1"/>
                </a:solidFill>
              </a:defRPr>
            </a:lvl1pPr>
          </a:lstStyle>
          <a:p>
            <a:pPr>
              <a:defRPr/>
            </a:pPr>
            <a:fld id="{38FD8F41-8204-A84F-A81E-F5683D8C4DE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76480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YMC17 - Title &amp; Graphics 2">
    <p:spTree>
      <p:nvGrpSpPr>
        <p:cNvPr id="1" name=""/>
        <p:cNvGrpSpPr/>
        <p:nvPr/>
      </p:nvGrpSpPr>
      <p:grpSpPr>
        <a:xfrm>
          <a:off x="0" y="0"/>
          <a:ext cx="0" cy="0"/>
          <a:chOff x="0" y="0"/>
          <a:chExt cx="0" cy="0"/>
        </a:xfrm>
      </p:grpSpPr>
      <p:grpSp>
        <p:nvGrpSpPr>
          <p:cNvPr id="7"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7" name="Rectangle 27"/>
          <p:cNvSpPr>
            <a:spLocks noChangeArrowheads="1"/>
          </p:cNvSpPr>
          <p:nvPr userDrawn="1"/>
        </p:nvSpPr>
        <p:spPr bwMode="auto">
          <a:xfrm>
            <a:off x="9015415" y="1624017"/>
            <a:ext cx="1587" cy="1587"/>
          </a:xfrm>
          <a:prstGeom prst="rect">
            <a:avLst/>
          </a:prstGeom>
          <a:solidFill>
            <a:srgbClr val="FDC4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8" name="Rectangle 28"/>
          <p:cNvSpPr>
            <a:spLocks noChangeArrowheads="1"/>
          </p:cNvSpPr>
          <p:nvPr userDrawn="1"/>
        </p:nvSpPr>
        <p:spPr bwMode="auto">
          <a:xfrm>
            <a:off x="9301165" y="1624017"/>
            <a:ext cx="1587" cy="1587"/>
          </a:xfrm>
          <a:prstGeom prst="rect">
            <a:avLst/>
          </a:prstGeom>
          <a:solidFill>
            <a:srgbClr val="FDC4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81" name="Content Placeholder 79">
            <a:extLst/>
          </p:cNvPr>
          <p:cNvSpPr>
            <a:spLocks noGrp="1"/>
          </p:cNvSpPr>
          <p:nvPr>
            <p:ph sz="quarter" idx="13"/>
          </p:nvPr>
        </p:nvSpPr>
        <p:spPr>
          <a:xfrm>
            <a:off x="3249787" y="2496686"/>
            <a:ext cx="1846725" cy="3358019"/>
          </a:xfrm>
        </p:spPr>
        <p:txBody>
          <a:bodyPr/>
          <a:lstStyle>
            <a:lvl1pPr marL="0" indent="0">
              <a:buNone/>
              <a:defRPr/>
            </a:lvl1pPr>
          </a:lstStyle>
          <a:p>
            <a:pPr lvl="0"/>
            <a:r>
              <a:rPr lang="en-US"/>
              <a:t>Click to edit Master text styles</a:t>
            </a:r>
          </a:p>
        </p:txBody>
      </p:sp>
      <p:sp>
        <p:nvSpPr>
          <p:cNvPr id="83" name="Content Placeholder 79">
            <a:extLst/>
          </p:cNvPr>
          <p:cNvSpPr>
            <a:spLocks noGrp="1"/>
          </p:cNvSpPr>
          <p:nvPr>
            <p:ph sz="quarter" idx="15"/>
          </p:nvPr>
        </p:nvSpPr>
        <p:spPr>
          <a:xfrm>
            <a:off x="8298037" y="2496686"/>
            <a:ext cx="1846725" cy="3358019"/>
          </a:xfrm>
        </p:spPr>
        <p:txBody>
          <a:bodyPr/>
          <a:lstStyle>
            <a:lvl1pPr marL="0" indent="0">
              <a:buNone/>
              <a:defRPr/>
            </a:lvl1pPr>
          </a:lstStyle>
          <a:p>
            <a:pPr lvl="0"/>
            <a:r>
              <a:rPr lang="en-US"/>
              <a:t>Click to edit Master text styles</a:t>
            </a:r>
          </a:p>
        </p:txBody>
      </p:sp>
      <p:sp>
        <p:nvSpPr>
          <p:cNvPr id="95" name="Text Placeholder 93">
            <a:extLst/>
          </p:cNvPr>
          <p:cNvSpPr>
            <a:spLocks noGrp="1"/>
          </p:cNvSpPr>
          <p:nvPr>
            <p:ph type="body" sz="quarter" idx="17"/>
          </p:nvPr>
        </p:nvSpPr>
        <p:spPr>
          <a:xfrm>
            <a:off x="3249786" y="1588304"/>
            <a:ext cx="1846725" cy="839936"/>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7" name="Text Placeholder 93">
            <a:extLst/>
          </p:cNvPr>
          <p:cNvSpPr>
            <a:spLocks noGrp="1"/>
          </p:cNvSpPr>
          <p:nvPr>
            <p:ph type="body" sz="quarter" idx="19"/>
          </p:nvPr>
        </p:nvSpPr>
        <p:spPr>
          <a:xfrm>
            <a:off x="8298035" y="1588304"/>
            <a:ext cx="1846725" cy="839936"/>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Footer Placeholder 1">
            <a:extLst/>
          </p:cNvPr>
          <p:cNvSpPr>
            <a:spLocks noGrp="1"/>
          </p:cNvSpPr>
          <p:nvPr>
            <p:ph type="ftr" sz="quarter" idx="20"/>
          </p:nvPr>
        </p:nvSpPr>
        <p:spPr/>
        <p:txBody>
          <a:bodyPr/>
          <a:lstStyle>
            <a:lvl1pPr>
              <a:lnSpc>
                <a:spcPct val="90000"/>
              </a:lnSpc>
              <a:defRPr/>
            </a:lvl1pPr>
          </a:lstStyle>
          <a:p>
            <a:pPr>
              <a:defRPr/>
            </a:pPr>
            <a:endParaRPr>
              <a:solidFill>
                <a:srgbClr val="000000">
                  <a:lumMod val="65000"/>
                  <a:lumOff val="35000"/>
                </a:srgbClr>
              </a:solidFill>
            </a:endParaRPr>
          </a:p>
        </p:txBody>
      </p:sp>
      <p:sp>
        <p:nvSpPr>
          <p:cNvPr id="30" name="Slide Number Placeholder 7">
            <a:extLst/>
          </p:cNvPr>
          <p:cNvSpPr>
            <a:spLocks noGrp="1"/>
          </p:cNvSpPr>
          <p:nvPr>
            <p:ph type="sldNum" sz="quarter" idx="21"/>
          </p:nvPr>
        </p:nvSpPr>
        <p:spPr/>
        <p:txBody>
          <a:bodyPr/>
          <a:lstStyle>
            <a:lvl1pPr algn="ctr">
              <a:defRPr sz="1200" b="1">
                <a:solidFill>
                  <a:schemeClr val="tx1">
                    <a:tint val="75000"/>
                  </a:schemeClr>
                </a:solidFill>
              </a:defRPr>
            </a:lvl1pPr>
          </a:lstStyle>
          <a:p>
            <a:pPr>
              <a:defRPr/>
            </a:pPr>
            <a:fld id="{89F3981E-4D41-2345-8172-8F9BDE32223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50763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YMC17 - Title &amp; Graphics 3">
    <p:spTree>
      <p:nvGrpSpPr>
        <p:cNvPr id="1" name=""/>
        <p:cNvGrpSpPr/>
        <p:nvPr/>
      </p:nvGrpSpPr>
      <p:grpSpPr>
        <a:xfrm>
          <a:off x="0" y="0"/>
          <a:ext cx="0" cy="0"/>
          <a:chOff x="0" y="0"/>
          <a:chExt cx="0" cy="0"/>
        </a:xfrm>
      </p:grpSpPr>
      <p:grpSp>
        <p:nvGrpSpPr>
          <p:cNvPr id="10"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11" name="Straight Connector 10"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4" name="Group 84" hidden="1"/>
            <p:cNvGrpSpPr>
              <a:grpSpLocks/>
            </p:cNvGrpSpPr>
            <p:nvPr userDrawn="1"/>
          </p:nvGrpSpPr>
          <p:grpSpPr bwMode="auto">
            <a:xfrm>
              <a:off x="11640116" y="-714736"/>
              <a:ext cx="551884" cy="8287473"/>
              <a:chOff x="11640116" y="-714736"/>
              <a:chExt cx="551884" cy="8287473"/>
            </a:xfrm>
          </p:grpSpPr>
          <p:cxnSp>
            <p:nvCxnSpPr>
              <p:cNvPr id="28" name="Straight Connector 27"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5" hidden="1"/>
            <p:cNvGrpSpPr>
              <a:grpSpLocks/>
            </p:cNvGrpSpPr>
            <p:nvPr userDrawn="1"/>
          </p:nvGrpSpPr>
          <p:grpSpPr bwMode="auto">
            <a:xfrm>
              <a:off x="-282027" y="-714736"/>
              <a:ext cx="12740305" cy="8287473"/>
              <a:chOff x="-282026" y="-714736"/>
              <a:chExt cx="12740305" cy="8287473"/>
            </a:xfrm>
          </p:grpSpPr>
          <p:grpSp>
            <p:nvGrpSpPr>
              <p:cNvPr id="16" name="Group 86" hidden="1"/>
              <p:cNvGrpSpPr>
                <a:grpSpLocks/>
              </p:cNvGrpSpPr>
              <p:nvPr userDrawn="1"/>
            </p:nvGrpSpPr>
            <p:grpSpPr bwMode="auto">
              <a:xfrm>
                <a:off x="-282026" y="0"/>
                <a:ext cx="12740305" cy="246887"/>
                <a:chOff x="-282026" y="0"/>
                <a:chExt cx="12740305" cy="246887"/>
              </a:xfrm>
            </p:grpSpPr>
            <p:cxnSp>
              <p:nvCxnSpPr>
                <p:cNvPr id="26" name="Straight Connector 25"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7" hidden="1"/>
              <p:cNvGrpSpPr>
                <a:grpSpLocks/>
              </p:cNvGrpSpPr>
              <p:nvPr userDrawn="1"/>
            </p:nvGrpSpPr>
            <p:grpSpPr bwMode="auto">
              <a:xfrm>
                <a:off x="-282026" y="1280053"/>
                <a:ext cx="12740305" cy="442593"/>
                <a:chOff x="-282026" y="1280053"/>
                <a:chExt cx="12740305" cy="442593"/>
              </a:xfrm>
            </p:grpSpPr>
            <p:cxnSp>
              <p:nvCxnSpPr>
                <p:cNvPr id="24" name="Straight Connector 23"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8" hidden="1"/>
              <p:cNvGrpSpPr>
                <a:grpSpLocks/>
              </p:cNvGrpSpPr>
              <p:nvPr userDrawn="1"/>
            </p:nvGrpSpPr>
            <p:grpSpPr bwMode="auto">
              <a:xfrm>
                <a:off x="0" y="-714736"/>
                <a:ext cx="551884" cy="8287473"/>
                <a:chOff x="11640116" y="-714736"/>
                <a:chExt cx="551884" cy="8287473"/>
              </a:xfrm>
            </p:grpSpPr>
            <p:cxnSp>
              <p:nvCxnSpPr>
                <p:cNvPr id="22" name="Straight Connector 21"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9" hidden="1"/>
              <p:cNvGrpSpPr>
                <a:grpSpLocks/>
              </p:cNvGrpSpPr>
              <p:nvPr userDrawn="1"/>
            </p:nvGrpSpPr>
            <p:grpSpPr bwMode="auto">
              <a:xfrm>
                <a:off x="-282026" y="6584314"/>
                <a:ext cx="12740305" cy="273686"/>
                <a:chOff x="-282026" y="0"/>
                <a:chExt cx="12740305" cy="273686"/>
              </a:xfrm>
            </p:grpSpPr>
            <p:cxnSp>
              <p:nvCxnSpPr>
                <p:cNvPr id="20" name="Straight Connector 19"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 name="Picture Placeholder 5">
            <a:extLst/>
          </p:cNvPr>
          <p:cNvSpPr>
            <a:spLocks noGrp="1"/>
          </p:cNvSpPr>
          <p:nvPr>
            <p:ph type="pic" sz="quarter" idx="22"/>
          </p:nvPr>
        </p:nvSpPr>
        <p:spPr>
          <a:xfrm>
            <a:off x="495300" y="1128720"/>
            <a:ext cx="2305050" cy="4929180"/>
          </a:xfrm>
        </p:spPr>
        <p:txBody>
          <a:bodyPr/>
          <a:lstStyle/>
          <a:p>
            <a:pPr lvl="0"/>
            <a:r>
              <a:rPr lang="en-US" noProof="0"/>
              <a:t>Drag picture to placeholder or click icon to add</a:t>
            </a:r>
          </a:p>
        </p:txBody>
      </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81" name="Content Placeholder 79">
            <a:extLst/>
          </p:cNvPr>
          <p:cNvSpPr>
            <a:spLocks noGrp="1"/>
          </p:cNvSpPr>
          <p:nvPr>
            <p:ph sz="quarter" idx="13"/>
          </p:nvPr>
        </p:nvSpPr>
        <p:spPr>
          <a:xfrm>
            <a:off x="3249787" y="2236564"/>
            <a:ext cx="2160415" cy="3358019"/>
          </a:xfrm>
        </p:spPr>
        <p:txBody>
          <a:bodyPr/>
          <a:lstStyle>
            <a:lvl1pPr marL="0" indent="0">
              <a:buNone/>
              <a:defRPr/>
            </a:lvl1pPr>
          </a:lstStyle>
          <a:p>
            <a:pPr lvl="0"/>
            <a:r>
              <a:rPr lang="en-US"/>
              <a:t>Click to edit Master text styles</a:t>
            </a:r>
          </a:p>
        </p:txBody>
      </p:sp>
      <p:sp>
        <p:nvSpPr>
          <p:cNvPr id="83" name="Content Placeholder 79">
            <a:extLst/>
          </p:cNvPr>
          <p:cNvSpPr>
            <a:spLocks noGrp="1"/>
          </p:cNvSpPr>
          <p:nvPr>
            <p:ph sz="quarter" idx="15"/>
          </p:nvPr>
        </p:nvSpPr>
        <p:spPr>
          <a:xfrm>
            <a:off x="8298037" y="2236564"/>
            <a:ext cx="2160415" cy="3358019"/>
          </a:xfrm>
        </p:spPr>
        <p:txBody>
          <a:bodyPr/>
          <a:lstStyle>
            <a:lvl1pPr marL="0" indent="0">
              <a:buNone/>
              <a:defRPr/>
            </a:lvl1pPr>
          </a:lstStyle>
          <a:p>
            <a:pPr lvl="0"/>
            <a:r>
              <a:rPr lang="en-US"/>
              <a:t>Click to edit Master text styles</a:t>
            </a:r>
          </a:p>
        </p:txBody>
      </p:sp>
      <p:sp>
        <p:nvSpPr>
          <p:cNvPr id="95" name="Text Placeholder 93">
            <a:extLst/>
          </p:cNvPr>
          <p:cNvSpPr>
            <a:spLocks noGrp="1"/>
          </p:cNvSpPr>
          <p:nvPr>
            <p:ph type="body" sz="quarter" idx="17"/>
          </p:nvPr>
        </p:nvSpPr>
        <p:spPr>
          <a:xfrm>
            <a:off x="3249786" y="1328186"/>
            <a:ext cx="2160415"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7" name="Text Placeholder 93">
            <a:extLst/>
          </p:cNvPr>
          <p:cNvSpPr>
            <a:spLocks noGrp="1"/>
          </p:cNvSpPr>
          <p:nvPr>
            <p:ph type="body" sz="quarter" idx="19"/>
          </p:nvPr>
        </p:nvSpPr>
        <p:spPr>
          <a:xfrm>
            <a:off x="8298035" y="1328186"/>
            <a:ext cx="2160415"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Content Placeholder 79">
            <a:extLst/>
          </p:cNvPr>
          <p:cNvSpPr>
            <a:spLocks noGrp="1"/>
          </p:cNvSpPr>
          <p:nvPr>
            <p:ph sz="quarter" idx="20"/>
          </p:nvPr>
        </p:nvSpPr>
        <p:spPr>
          <a:xfrm>
            <a:off x="5773911" y="2236564"/>
            <a:ext cx="2160415" cy="3358019"/>
          </a:xfrm>
        </p:spPr>
        <p:txBody>
          <a:bodyPr/>
          <a:lstStyle>
            <a:lvl1pPr marL="0" indent="0">
              <a:buNone/>
              <a:defRPr/>
            </a:lvl1pPr>
          </a:lstStyle>
          <a:p>
            <a:pPr lvl="0"/>
            <a:r>
              <a:rPr lang="en-US"/>
              <a:t>Click to edit Master text styles</a:t>
            </a:r>
          </a:p>
        </p:txBody>
      </p:sp>
      <p:sp>
        <p:nvSpPr>
          <p:cNvPr id="52" name="Text Placeholder 93">
            <a:extLst/>
          </p:cNvPr>
          <p:cNvSpPr>
            <a:spLocks noGrp="1"/>
          </p:cNvSpPr>
          <p:nvPr>
            <p:ph type="body" sz="quarter" idx="21"/>
          </p:nvPr>
        </p:nvSpPr>
        <p:spPr>
          <a:xfrm>
            <a:off x="5773910" y="1328186"/>
            <a:ext cx="2160415" cy="489822"/>
          </a:xfrm>
        </p:spPr>
        <p:txBody>
          <a:bodyPr/>
          <a:lstStyle>
            <a:lvl1pPr marL="0" indent="0">
              <a:buNone/>
              <a:defRPr sz="2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Footer Placeholder 1">
            <a:extLst/>
          </p:cNvPr>
          <p:cNvSpPr>
            <a:spLocks noGrp="1"/>
          </p:cNvSpPr>
          <p:nvPr>
            <p:ph type="ftr" sz="quarter" idx="23"/>
          </p:nvPr>
        </p:nvSpPr>
        <p:spPr/>
        <p:txBody>
          <a:bodyPr/>
          <a:lstStyle>
            <a:lvl1pPr>
              <a:lnSpc>
                <a:spcPct val="90000"/>
              </a:lnSpc>
              <a:defRPr/>
            </a:lvl1pPr>
          </a:lstStyle>
          <a:p>
            <a:pPr>
              <a:defRPr/>
            </a:pPr>
            <a:endParaRPr>
              <a:solidFill>
                <a:srgbClr val="000000">
                  <a:lumMod val="65000"/>
                  <a:lumOff val="35000"/>
                </a:srgbClr>
              </a:solidFill>
            </a:endParaRPr>
          </a:p>
        </p:txBody>
      </p:sp>
      <p:sp>
        <p:nvSpPr>
          <p:cNvPr id="31" name="Slide Number Placeholder 7">
            <a:extLst/>
          </p:cNvPr>
          <p:cNvSpPr>
            <a:spLocks noGrp="1"/>
          </p:cNvSpPr>
          <p:nvPr>
            <p:ph type="sldNum" sz="quarter" idx="24"/>
          </p:nvPr>
        </p:nvSpPr>
        <p:spPr/>
        <p:txBody>
          <a:bodyPr/>
          <a:lstStyle>
            <a:lvl1pPr algn="ctr">
              <a:defRPr sz="1200" b="1">
                <a:solidFill>
                  <a:schemeClr val="tx1">
                    <a:tint val="75000"/>
                  </a:schemeClr>
                </a:solidFill>
              </a:defRPr>
            </a:lvl1pPr>
          </a:lstStyle>
          <a:p>
            <a:pPr>
              <a:defRPr/>
            </a:pPr>
            <a:fld id="{4B7DF4DF-06CF-9546-AE84-6321813CE59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1666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YMC17 - Title, Subtitle, Content">
    <p:spTree>
      <p:nvGrpSpPr>
        <p:cNvPr id="1" name=""/>
        <p:cNvGrpSpPr/>
        <p:nvPr/>
      </p:nvGrpSpPr>
      <p:grpSpPr>
        <a:xfrm>
          <a:off x="0" y="0"/>
          <a:ext cx="0" cy="0"/>
          <a:chOff x="0" y="0"/>
          <a:chExt cx="0" cy="0"/>
        </a:xfrm>
      </p:grpSpPr>
      <p:grpSp>
        <p:nvGrpSpPr>
          <p:cNvPr id="5"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7" name="Straight Connector 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0" name="Group 84" hidden="1"/>
            <p:cNvGrpSpPr>
              <a:grpSpLocks/>
            </p:cNvGrpSpPr>
            <p:nvPr userDrawn="1"/>
          </p:nvGrpSpPr>
          <p:grpSpPr bwMode="auto">
            <a:xfrm>
              <a:off x="11640116" y="-714736"/>
              <a:ext cx="551884" cy="8287473"/>
              <a:chOff x="11640116" y="-714736"/>
              <a:chExt cx="551884" cy="8287473"/>
            </a:xfrm>
          </p:grpSpPr>
          <p:cxnSp>
            <p:nvCxnSpPr>
              <p:cNvPr id="24" name="Straight Connector 23"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5" hidden="1"/>
            <p:cNvGrpSpPr>
              <a:grpSpLocks/>
            </p:cNvGrpSpPr>
            <p:nvPr userDrawn="1"/>
          </p:nvGrpSpPr>
          <p:grpSpPr bwMode="auto">
            <a:xfrm>
              <a:off x="-282027" y="-714736"/>
              <a:ext cx="12740305" cy="8287473"/>
              <a:chOff x="-282026" y="-714736"/>
              <a:chExt cx="12740305" cy="8287473"/>
            </a:xfrm>
          </p:grpSpPr>
          <p:grpSp>
            <p:nvGrpSpPr>
              <p:cNvPr id="12" name="Group 86" hidden="1"/>
              <p:cNvGrpSpPr>
                <a:grpSpLocks/>
              </p:cNvGrpSpPr>
              <p:nvPr userDrawn="1"/>
            </p:nvGrpSpPr>
            <p:grpSpPr bwMode="auto">
              <a:xfrm>
                <a:off x="-282026" y="0"/>
                <a:ext cx="12740305" cy="246887"/>
                <a:chOff x="-282026" y="0"/>
                <a:chExt cx="12740305" cy="246887"/>
              </a:xfrm>
            </p:grpSpPr>
            <p:cxnSp>
              <p:nvCxnSpPr>
                <p:cNvPr id="22" name="Straight Connector 21"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7" hidden="1"/>
              <p:cNvGrpSpPr>
                <a:grpSpLocks/>
              </p:cNvGrpSpPr>
              <p:nvPr userDrawn="1"/>
            </p:nvGrpSpPr>
            <p:grpSpPr bwMode="auto">
              <a:xfrm>
                <a:off x="-282026" y="1280053"/>
                <a:ext cx="12740305" cy="442593"/>
                <a:chOff x="-282026" y="1280053"/>
                <a:chExt cx="12740305" cy="442593"/>
              </a:xfrm>
            </p:grpSpPr>
            <p:cxnSp>
              <p:nvCxnSpPr>
                <p:cNvPr id="20" name="Straight Connector 19"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8" hidden="1"/>
              <p:cNvGrpSpPr>
                <a:grpSpLocks/>
              </p:cNvGrpSpPr>
              <p:nvPr userDrawn="1"/>
            </p:nvGrpSpPr>
            <p:grpSpPr bwMode="auto">
              <a:xfrm>
                <a:off x="0" y="-714736"/>
                <a:ext cx="551884" cy="8287473"/>
                <a:chOff x="11640116" y="-714736"/>
                <a:chExt cx="551884" cy="8287473"/>
              </a:xfrm>
            </p:grpSpPr>
            <p:cxnSp>
              <p:nvCxnSpPr>
                <p:cNvPr id="18" name="Straight Connector 17"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9" hidden="1"/>
              <p:cNvGrpSpPr>
                <a:grpSpLocks/>
              </p:cNvGrpSpPr>
              <p:nvPr userDrawn="1"/>
            </p:nvGrpSpPr>
            <p:grpSpPr bwMode="auto">
              <a:xfrm>
                <a:off x="-282026" y="6584314"/>
                <a:ext cx="12740305" cy="273686"/>
                <a:chOff x="-282026" y="0"/>
                <a:chExt cx="12740305" cy="273686"/>
              </a:xfrm>
            </p:grpSpPr>
            <p:cxnSp>
              <p:nvCxnSpPr>
                <p:cNvPr id="16" name="Straight Connector 15"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48" name="Subtitle 2"/>
          <p:cNvSpPr>
            <a:spLocks noGrp="1"/>
          </p:cNvSpPr>
          <p:nvPr>
            <p:ph type="subTitle" idx="1"/>
          </p:nvPr>
        </p:nvSpPr>
        <p:spPr>
          <a:xfrm>
            <a:off x="495302" y="952500"/>
            <a:ext cx="9686133" cy="457200"/>
          </a:xfrm>
          <a:prstGeom prst="rect">
            <a:avLst/>
          </a:prstGeom>
        </p:spPr>
        <p:txBody>
          <a:bodyPr anchor="t"/>
          <a:lstStyle>
            <a:lvl1pPr marL="0" indent="0" algn="l" defTabSz="914400" rtl="0" eaLnBrk="1" latinLnBrk="0" hangingPunct="1">
              <a:lnSpc>
                <a:spcPct val="90000"/>
              </a:lnSpc>
              <a:spcBef>
                <a:spcPts val="0"/>
              </a:spcBef>
              <a:buFont typeface="Arial" panose="020B0604020202020204" pitchFamily="34" charset="0"/>
              <a:buNone/>
              <a:defRPr lang="en-US" sz="2800" b="1" i="0" kern="1200" dirty="0">
                <a:solidFill>
                  <a:schemeClr val="tx1">
                    <a:lumMod val="65000"/>
                    <a:lumOff val="35000"/>
                  </a:schemeClr>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6" name="Title 5">
            <a:extLst/>
          </p:cNvPr>
          <p:cNvSpPr>
            <a:spLocks noGrp="1"/>
          </p:cNvSpPr>
          <p:nvPr>
            <p:ph type="title"/>
          </p:nvPr>
        </p:nvSpPr>
        <p:spPr/>
        <p:txBody>
          <a:bodyPr/>
          <a:lstStyle>
            <a:lvl1pPr>
              <a:defRPr/>
            </a:lvl1pPr>
          </a:lstStyle>
          <a:p>
            <a:r>
              <a:rPr lang="en-US"/>
              <a:t>Click to edit Master title style</a:t>
            </a:r>
            <a:endParaRPr lang="en-US" dirty="0"/>
          </a:p>
        </p:txBody>
      </p:sp>
      <p:sp>
        <p:nvSpPr>
          <p:cNvPr id="46" name="Content Placeholder 3">
            <a:extLst/>
          </p:cNvPr>
          <p:cNvSpPr>
            <a:spLocks noGrp="1"/>
          </p:cNvSpPr>
          <p:nvPr>
            <p:ph sz="quarter" idx="12"/>
          </p:nvPr>
        </p:nvSpPr>
        <p:spPr>
          <a:xfrm>
            <a:off x="495302" y="1828800"/>
            <a:ext cx="11201400" cy="4229100"/>
          </a:xfrm>
          <a:prstGeom prst="rect">
            <a:avLst/>
          </a:prstGeom>
        </p:spPr>
        <p:txBody>
          <a:bodyPr/>
          <a:lstStyle>
            <a:lvl1pPr>
              <a:defRPr>
                <a:solidFill>
                  <a:schemeClr val="tx1">
                    <a:lumMod val="65000"/>
                    <a:lumOff val="35000"/>
                  </a:schemeClr>
                </a:solidFill>
              </a:defRPr>
            </a:lvl1pPr>
            <a:lvl2pPr marL="741363" indent="-284163">
              <a:buFont typeface="Arial" panose="020B0604020202020204" pitchFamily="34" charset="0"/>
              <a:buChar char="•"/>
              <a:defRPr>
                <a:solidFill>
                  <a:schemeClr val="tx1">
                    <a:lumMod val="65000"/>
                    <a:lumOff val="35000"/>
                  </a:schemeClr>
                </a:solidFill>
              </a:defRPr>
            </a:lvl2pPr>
            <a:lvl3pPr marL="1206500" indent="-292100">
              <a:buFont typeface="Arial" panose="020B0604020202020204" pitchFamily="34" charset="0"/>
              <a:buChar char="•"/>
              <a:defRPr>
                <a:solidFill>
                  <a:schemeClr val="tx1">
                    <a:lumMod val="65000"/>
                    <a:lumOff val="35000"/>
                  </a:schemeClr>
                </a:solidFill>
              </a:defRPr>
            </a:lvl3pPr>
            <a:lvl4pPr marL="1655763" indent="-284163">
              <a:buFont typeface="Arial" panose="020B0604020202020204" pitchFamily="34" charset="0"/>
              <a:buChar char="•"/>
              <a:defRPr>
                <a:solidFill>
                  <a:schemeClr val="tx1">
                    <a:lumMod val="65000"/>
                    <a:lumOff val="35000"/>
                  </a:schemeClr>
                </a:solidFill>
              </a:defRPr>
            </a:lvl4pPr>
            <a:lvl5pPr marL="2057400" indent="-228600">
              <a:buFont typeface="Arial" panose="020B0604020202020204" pitchFamily="34" charset="0"/>
              <a:buChar char="•"/>
              <a:defRPr>
                <a:solidFill>
                  <a:schemeClr val="tx1">
                    <a:lumMod val="65000"/>
                    <a:lumOff val="35000"/>
                  </a:schemeClr>
                </a:solidFill>
              </a:defRPr>
            </a:lvl5pPr>
            <a:lvl6pPr marL="2514600" indent="-228600">
              <a:buFont typeface="Arial" panose="020B0604020202020204" pitchFamily="34" charset="0"/>
              <a:buChar char="•"/>
              <a:defRPr sz="1300">
                <a:solidFill>
                  <a:schemeClr val="tx1">
                    <a:lumMod val="65000"/>
                    <a:lumOff val="35000"/>
                  </a:schemeClr>
                </a:solidFill>
              </a:defRPr>
            </a:lvl6pPr>
            <a:lvl7pPr marL="2916238" indent="-173038">
              <a:buFont typeface="Arial" panose="020B0604020202020204" pitchFamily="34" charset="0"/>
              <a:buChar char="•"/>
              <a:defRPr sz="1200">
                <a:solidFill>
                  <a:schemeClr val="tx1">
                    <a:lumMod val="65000"/>
                    <a:lumOff val="35000"/>
                  </a:schemeClr>
                </a:solidFill>
              </a:defRPr>
            </a:lvl7pPr>
            <a:lvl8pPr marL="3373438" indent="-173038">
              <a:buFont typeface="Arial" panose="020B0604020202020204" pitchFamily="34" charset="0"/>
              <a:buChar char="•"/>
              <a:defRPr sz="1100">
                <a:solidFill>
                  <a:schemeClr val="tx1">
                    <a:lumMod val="65000"/>
                    <a:lumOff val="35000"/>
                  </a:schemeClr>
                </a:solidFill>
              </a:defRPr>
            </a:lvl8pPr>
            <a:lvl9pPr marL="3830638" indent="-173038">
              <a:buFont typeface="Arial" panose="020B0604020202020204" pitchFamily="34" charset="0"/>
              <a:buChar char="•"/>
              <a:defRPr sz="1000">
                <a:solidFill>
                  <a:schemeClr val="tx1">
                    <a:lumMod val="65000"/>
                    <a:lumOff val="3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Footer Placeholder 4">
            <a:extLst/>
          </p:cNvPr>
          <p:cNvSpPr>
            <a:spLocks noGrp="1"/>
          </p:cNvSpPr>
          <p:nvPr>
            <p:ph type="ftr" sz="quarter" idx="13"/>
          </p:nvPr>
        </p:nvSpPr>
        <p:spPr/>
        <p:txBody>
          <a:bodyPr/>
          <a:lstStyle>
            <a:lvl1pPr>
              <a:lnSpc>
                <a:spcPct val="90000"/>
              </a:lnSpc>
              <a:defRPr/>
            </a:lvl1pPr>
          </a:lstStyle>
          <a:p>
            <a:pPr>
              <a:defRPr/>
            </a:pPr>
            <a:endParaRPr/>
          </a:p>
        </p:txBody>
      </p:sp>
      <p:sp>
        <p:nvSpPr>
          <p:cNvPr id="27" name="Slide Number Placeholder 7">
            <a:extLst/>
          </p:cNvPr>
          <p:cNvSpPr>
            <a:spLocks noGrp="1"/>
          </p:cNvSpPr>
          <p:nvPr>
            <p:ph type="sldNum" sz="quarter" idx="14"/>
          </p:nvPr>
        </p:nvSpPr>
        <p:spPr/>
        <p:txBody>
          <a:bodyPr/>
          <a:lstStyle>
            <a:lvl1pPr algn="ctr">
              <a:defRPr sz="1200" b="1">
                <a:solidFill>
                  <a:schemeClr val="tx1"/>
                </a:solidFill>
              </a:defRPr>
            </a:lvl1pPr>
          </a:lstStyle>
          <a:p>
            <a:pPr>
              <a:defRPr/>
            </a:pPr>
            <a:fld id="{9575F9CE-059C-7544-A8CC-54960E497FF2}" type="slidenum">
              <a:rPr lang="en-US" smtClean="0"/>
              <a:pPr>
                <a:defRPr/>
              </a:pPr>
              <a:t>‹#›</a:t>
            </a:fld>
            <a:endParaRPr lang="en-US" dirty="0"/>
          </a:p>
        </p:txBody>
      </p:sp>
    </p:spTree>
    <p:extLst>
      <p:ext uri="{BB962C8B-B14F-4D97-AF65-F5344CB8AC3E}">
        <p14:creationId xmlns:p14="http://schemas.microsoft.com/office/powerpoint/2010/main" val="26365134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YMC17 - Large Image &amp; Text">
    <p:spTree>
      <p:nvGrpSpPr>
        <p:cNvPr id="1" name=""/>
        <p:cNvGrpSpPr/>
        <p:nvPr/>
      </p:nvGrpSpPr>
      <p:grpSpPr>
        <a:xfrm>
          <a:off x="0" y="0"/>
          <a:ext cx="0" cy="0"/>
          <a:chOff x="0" y="0"/>
          <a:chExt cx="0" cy="0"/>
        </a:xfrm>
      </p:grpSpPr>
      <p:grpSp>
        <p:nvGrpSpPr>
          <p:cNvPr id="5"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2" name="Group 84" hidden="1"/>
            <p:cNvGrpSpPr>
              <a:grpSpLocks/>
            </p:cNvGrpSpPr>
            <p:nvPr userDrawn="1"/>
          </p:nvGrpSpPr>
          <p:grpSpPr bwMode="auto">
            <a:xfrm>
              <a:off x="11640116" y="-714736"/>
              <a:ext cx="551884" cy="8287473"/>
              <a:chOff x="11640116" y="-714736"/>
              <a:chExt cx="551884" cy="8287473"/>
            </a:xfrm>
          </p:grpSpPr>
          <p:cxnSp>
            <p:nvCxnSpPr>
              <p:cNvPr id="26" name="Straight Connector 25"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5" hidden="1"/>
            <p:cNvGrpSpPr>
              <a:grpSpLocks/>
            </p:cNvGrpSpPr>
            <p:nvPr userDrawn="1"/>
          </p:nvGrpSpPr>
          <p:grpSpPr bwMode="auto">
            <a:xfrm>
              <a:off x="-282027" y="-714736"/>
              <a:ext cx="12740305" cy="8287473"/>
              <a:chOff x="-282026" y="-714736"/>
              <a:chExt cx="12740305" cy="8287473"/>
            </a:xfrm>
          </p:grpSpPr>
          <p:grpSp>
            <p:nvGrpSpPr>
              <p:cNvPr id="14" name="Group 86" hidden="1"/>
              <p:cNvGrpSpPr>
                <a:grpSpLocks/>
              </p:cNvGrpSpPr>
              <p:nvPr userDrawn="1"/>
            </p:nvGrpSpPr>
            <p:grpSpPr bwMode="auto">
              <a:xfrm>
                <a:off x="-282026" y="0"/>
                <a:ext cx="12740305" cy="246887"/>
                <a:chOff x="-282026" y="0"/>
                <a:chExt cx="12740305" cy="246887"/>
              </a:xfrm>
            </p:grpSpPr>
            <p:cxnSp>
              <p:nvCxnSpPr>
                <p:cNvPr id="24" name="Straight Connector 23"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7" hidden="1"/>
              <p:cNvGrpSpPr>
                <a:grpSpLocks/>
              </p:cNvGrpSpPr>
              <p:nvPr userDrawn="1"/>
            </p:nvGrpSpPr>
            <p:grpSpPr bwMode="auto">
              <a:xfrm>
                <a:off x="-282026" y="1280053"/>
                <a:ext cx="12740305" cy="442593"/>
                <a:chOff x="-282026" y="1280053"/>
                <a:chExt cx="12740305" cy="442593"/>
              </a:xfrm>
            </p:grpSpPr>
            <p:cxnSp>
              <p:nvCxnSpPr>
                <p:cNvPr id="22" name="Straight Connector 21"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8" hidden="1"/>
              <p:cNvGrpSpPr>
                <a:grpSpLocks/>
              </p:cNvGrpSpPr>
              <p:nvPr userDrawn="1"/>
            </p:nvGrpSpPr>
            <p:grpSpPr bwMode="auto">
              <a:xfrm>
                <a:off x="0" y="-714736"/>
                <a:ext cx="551884" cy="8287473"/>
                <a:chOff x="11640116" y="-714736"/>
                <a:chExt cx="551884" cy="8287473"/>
              </a:xfrm>
            </p:grpSpPr>
            <p:cxnSp>
              <p:nvCxnSpPr>
                <p:cNvPr id="20" name="Straight Connector 19"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9" hidden="1"/>
              <p:cNvGrpSpPr>
                <a:grpSpLocks/>
              </p:cNvGrpSpPr>
              <p:nvPr userDrawn="1"/>
            </p:nvGrpSpPr>
            <p:grpSpPr bwMode="auto">
              <a:xfrm>
                <a:off x="-282026" y="6584314"/>
                <a:ext cx="12740305" cy="273686"/>
                <a:chOff x="-282026" y="0"/>
                <a:chExt cx="12740305" cy="273686"/>
              </a:xfrm>
            </p:grpSpPr>
            <p:cxnSp>
              <p:nvCxnSpPr>
                <p:cNvPr id="18" name="Straight Connector 17"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 name="Picture Placeholder 5">
            <a:extLst/>
          </p:cNvPr>
          <p:cNvSpPr>
            <a:spLocks noGrp="1"/>
          </p:cNvSpPr>
          <p:nvPr>
            <p:ph type="pic" sz="quarter" idx="10"/>
          </p:nvPr>
        </p:nvSpPr>
        <p:spPr>
          <a:xfrm>
            <a:off x="6096001" y="0"/>
            <a:ext cx="6096001" cy="6858000"/>
          </a:xfrm>
        </p:spPr>
        <p:txBody>
          <a:bodyPr anchor="ctr"/>
          <a:lstStyle>
            <a:lvl1pPr marL="0" indent="0" algn="ctr">
              <a:buNone/>
              <a:defRPr/>
            </a:lvl1pPr>
          </a:lstStyle>
          <a:p>
            <a:pPr lvl="0"/>
            <a:r>
              <a:rPr lang="en-US" noProof="0"/>
              <a:t>Drag picture to placeholder or click icon to add</a:t>
            </a:r>
          </a:p>
        </p:txBody>
      </p:sp>
      <p:sp>
        <p:nvSpPr>
          <p:cNvPr id="7" name="Title 6">
            <a:extLst/>
          </p:cNvPr>
          <p:cNvSpPr>
            <a:spLocks noGrp="1"/>
          </p:cNvSpPr>
          <p:nvPr>
            <p:ph type="title"/>
          </p:nvPr>
        </p:nvSpPr>
        <p:spPr>
          <a:xfrm>
            <a:off x="495302" y="1562104"/>
            <a:ext cx="4901293" cy="1254579"/>
          </a:xfrm>
        </p:spPr>
        <p:txBody>
          <a:bodyPr/>
          <a:lstStyle/>
          <a:p>
            <a:r>
              <a:rPr lang="en-US"/>
              <a:t>Click to edit Master title style</a:t>
            </a:r>
            <a:endParaRPr lang="en-US" dirty="0"/>
          </a:p>
        </p:txBody>
      </p:sp>
      <p:sp>
        <p:nvSpPr>
          <p:cNvPr id="9" name="Text Placeholder 8">
            <a:extLst/>
          </p:cNvPr>
          <p:cNvSpPr>
            <a:spLocks noGrp="1"/>
          </p:cNvSpPr>
          <p:nvPr>
            <p:ph type="body" sz="quarter" idx="11"/>
          </p:nvPr>
        </p:nvSpPr>
        <p:spPr>
          <a:xfrm>
            <a:off x="495302" y="2890838"/>
            <a:ext cx="4900613" cy="260372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Box 36"/>
          <p:cNvSpPr txBox="1">
            <a:spLocks noChangeArrowheads="1"/>
          </p:cNvSpPr>
          <p:nvPr userDrawn="1"/>
        </p:nvSpPr>
        <p:spPr bwMode="auto">
          <a:xfrm>
            <a:off x="7229475" y="6413504"/>
            <a:ext cx="433705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lnSpc>
                <a:spcPct val="110000"/>
              </a:lnSpc>
              <a:defRPr/>
            </a:pPr>
            <a:r>
              <a:rPr lang="en-US" sz="700">
                <a:solidFill>
                  <a:srgbClr val="595959"/>
                </a:solidFill>
              </a:rPr>
              <a:t>Copyright © 2017 Symantec Corporation SYMANTEC PROPRIETARY- LIMITED USE ONLY</a:t>
            </a:r>
          </a:p>
          <a:p>
            <a:pPr algn="r">
              <a:lnSpc>
                <a:spcPct val="110000"/>
              </a:lnSpc>
              <a:defRPr/>
            </a:pPr>
            <a:endParaRPr lang="en-US" sz="700">
              <a:solidFill>
                <a:srgbClr val="595959"/>
              </a:solidFill>
            </a:endParaRPr>
          </a:p>
        </p:txBody>
      </p:sp>
      <p:sp>
        <p:nvSpPr>
          <p:cNvPr id="29" name="Footer Placeholder 14"/>
          <p:cNvSpPr>
            <a:spLocks noGrp="1"/>
          </p:cNvSpPr>
          <p:nvPr>
            <p:ph type="ftr" sz="quarter" idx="3"/>
          </p:nvPr>
        </p:nvSpPr>
        <p:spPr>
          <a:xfrm>
            <a:off x="495302" y="6305554"/>
            <a:ext cx="6634163" cy="365125"/>
          </a:xfrm>
          <a:prstGeom prst="rect">
            <a:avLst/>
          </a:prstGeom>
          <a:noFill/>
        </p:spPr>
        <p:txBody>
          <a:bodyPr wrap="none" lIns="0" tIns="0" rIns="0" bIns="0" anchor="ctr" anchorCtr="0">
            <a:noAutofit/>
          </a:bodyPr>
          <a:lstStyle>
            <a:lvl1pPr algn="l" fontAlgn="auto">
              <a:lnSpc>
                <a:spcPct val="110000"/>
              </a:lnSpc>
              <a:spcBef>
                <a:spcPts val="0"/>
              </a:spcBef>
              <a:spcAft>
                <a:spcPts val="0"/>
              </a:spcAft>
              <a:defRPr lang="en-US" sz="900" b="0" i="0" spc="0">
                <a:solidFill>
                  <a:schemeClr val="tx1">
                    <a:lumMod val="65000"/>
                    <a:lumOff val="35000"/>
                  </a:schemeClr>
                </a:solidFill>
                <a:latin typeface="+mn-lt"/>
                <a:ea typeface="+mn-ea"/>
                <a:cs typeface="+mn-cs"/>
              </a:defRPr>
            </a:lvl1pPr>
          </a:lstStyle>
          <a:p>
            <a:pPr>
              <a:defRPr/>
            </a:pPr>
            <a:endParaRPr>
              <a:solidFill>
                <a:srgbClr val="000000">
                  <a:lumMod val="65000"/>
                  <a:lumOff val="35000"/>
                </a:srgbClr>
              </a:solidFill>
            </a:endParaRPr>
          </a:p>
        </p:txBody>
      </p:sp>
      <p:sp>
        <p:nvSpPr>
          <p:cNvPr id="30" name="Rectangle 12"/>
          <p:cNvSpPr>
            <a:spLocks noChangeArrowheads="1"/>
          </p:cNvSpPr>
          <p:nvPr userDrawn="1"/>
        </p:nvSpPr>
        <p:spPr bwMode="auto">
          <a:xfrm flipV="1">
            <a:off x="2" y="6781800"/>
            <a:ext cx="12192000" cy="76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a:solidFill>
                <a:srgbClr val="FFFFFF"/>
              </a:solidFill>
              <a:latin typeface="Calibri"/>
              <a:cs typeface="+mn-cs"/>
            </a:endParaRPr>
          </a:p>
        </p:txBody>
      </p:sp>
      <p:sp>
        <p:nvSpPr>
          <p:cNvPr id="31" name="Freeform: Shape 82"/>
          <p:cNvSpPr>
            <a:spLocks/>
          </p:cNvSpPr>
          <p:nvPr userDrawn="1"/>
        </p:nvSpPr>
        <p:spPr bwMode="auto">
          <a:xfrm>
            <a:off x="11666540" y="6145217"/>
            <a:ext cx="525462" cy="714375"/>
          </a:xfrm>
          <a:custGeom>
            <a:avLst/>
            <a:gdLst>
              <a:gd name="T0" fmla="*/ 357725 w 525233"/>
              <a:gd name="T1" fmla="*/ 0 h 714826"/>
              <a:gd name="T2" fmla="*/ 496967 w 525233"/>
              <a:gd name="T3" fmla="*/ 28052 h 714826"/>
              <a:gd name="T4" fmla="*/ 525691 w 525233"/>
              <a:gd name="T5" fmla="*/ 43609 h 714826"/>
              <a:gd name="T6" fmla="*/ 525691 w 525233"/>
              <a:gd name="T7" fmla="*/ 136537 h 714826"/>
              <a:gd name="T8" fmla="*/ 513521 w 525233"/>
              <a:gd name="T9" fmla="*/ 126516 h 714826"/>
              <a:gd name="T10" fmla="*/ 357048 w 525233"/>
              <a:gd name="T11" fmla="*/ 78821 h 714826"/>
              <a:gd name="T12" fmla="*/ 77186 w 525233"/>
              <a:gd name="T13" fmla="*/ 358087 h 714826"/>
              <a:gd name="T14" fmla="*/ 357048 w 525233"/>
              <a:gd name="T15" fmla="*/ 637351 h 714826"/>
              <a:gd name="T16" fmla="*/ 513521 w 525233"/>
              <a:gd name="T17" fmla="*/ 589658 h 714826"/>
              <a:gd name="T18" fmla="*/ 525691 w 525233"/>
              <a:gd name="T19" fmla="*/ 579637 h 714826"/>
              <a:gd name="T20" fmla="*/ 525691 w 525233"/>
              <a:gd name="T21" fmla="*/ 670316 h 714826"/>
              <a:gd name="T22" fmla="*/ 496967 w 525233"/>
              <a:gd name="T23" fmla="*/ 685873 h 714826"/>
              <a:gd name="T24" fmla="*/ 357725 w 525233"/>
              <a:gd name="T25" fmla="*/ 713924 h 714826"/>
              <a:gd name="T26" fmla="*/ 0 w 525233"/>
              <a:gd name="T27" fmla="*/ 356963 h 714826"/>
              <a:gd name="T28" fmla="*/ 357725 w 525233"/>
              <a:gd name="T29" fmla="*/ 0 h 7148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5233" h="714826">
                <a:moveTo>
                  <a:pt x="357413" y="0"/>
                </a:moveTo>
                <a:cubicBezTo>
                  <a:pt x="406762" y="0"/>
                  <a:pt x="453774" y="10001"/>
                  <a:pt x="496534" y="28088"/>
                </a:cubicBezTo>
                <a:lnTo>
                  <a:pt x="525233" y="43665"/>
                </a:lnTo>
                <a:lnTo>
                  <a:pt x="525233" y="136709"/>
                </a:lnTo>
                <a:lnTo>
                  <a:pt x="513073" y="126676"/>
                </a:lnTo>
                <a:cubicBezTo>
                  <a:pt x="468446" y="96526"/>
                  <a:pt x="414647" y="78921"/>
                  <a:pt x="356736" y="78921"/>
                </a:cubicBezTo>
                <a:cubicBezTo>
                  <a:pt x="202307" y="78921"/>
                  <a:pt x="77118" y="204110"/>
                  <a:pt x="77118" y="358539"/>
                </a:cubicBezTo>
                <a:cubicBezTo>
                  <a:pt x="77118" y="512968"/>
                  <a:pt x="202307" y="638156"/>
                  <a:pt x="356736" y="638156"/>
                </a:cubicBezTo>
                <a:cubicBezTo>
                  <a:pt x="414647" y="638156"/>
                  <a:pt x="468446" y="620552"/>
                  <a:pt x="513073" y="590402"/>
                </a:cubicBezTo>
                <a:lnTo>
                  <a:pt x="525233" y="580369"/>
                </a:lnTo>
                <a:lnTo>
                  <a:pt x="525233" y="671162"/>
                </a:lnTo>
                <a:lnTo>
                  <a:pt x="496534" y="686739"/>
                </a:lnTo>
                <a:cubicBezTo>
                  <a:pt x="453774" y="704825"/>
                  <a:pt x="406762" y="714826"/>
                  <a:pt x="357413" y="714826"/>
                </a:cubicBezTo>
                <a:cubicBezTo>
                  <a:pt x="160019" y="714826"/>
                  <a:pt x="0" y="554807"/>
                  <a:pt x="0" y="357413"/>
                </a:cubicBezTo>
                <a:cubicBezTo>
                  <a:pt x="0" y="160019"/>
                  <a:pt x="160019" y="0"/>
                  <a:pt x="357413" y="0"/>
                </a:cubicBezTo>
                <a:close/>
              </a:path>
            </a:pathLst>
          </a:cu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endParaRPr lang="en-US">
              <a:solidFill>
                <a:srgbClr val="000000"/>
              </a:solidFill>
              <a:latin typeface="Calibri"/>
              <a:cs typeface="+mn-cs"/>
            </a:endParaRPr>
          </a:p>
        </p:txBody>
      </p:sp>
      <p:sp>
        <p:nvSpPr>
          <p:cNvPr id="32" name="Slide Number Placeholder 7">
            <a:extLst/>
          </p:cNvPr>
          <p:cNvSpPr>
            <a:spLocks noGrp="1"/>
          </p:cNvSpPr>
          <p:nvPr>
            <p:ph type="sldNum" sz="quarter" idx="4"/>
          </p:nvPr>
        </p:nvSpPr>
        <p:spPr>
          <a:xfrm>
            <a:off x="11747500" y="6305554"/>
            <a:ext cx="5207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tint val="75000"/>
                  </a:schemeClr>
                </a:solidFill>
                <a:latin typeface="+mn-lt"/>
                <a:ea typeface="+mn-ea"/>
                <a:cs typeface="+mn-cs"/>
              </a:defRPr>
            </a:lvl1pPr>
          </a:lstStyle>
          <a:p>
            <a:pPr>
              <a:defRPr/>
            </a:pPr>
            <a:fld id="{56DA8CCF-A9BE-2E40-9C49-0F99CD5945D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8605997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YMC17 - Blank">
    <p:spTree>
      <p:nvGrpSpPr>
        <p:cNvPr id="1" name=""/>
        <p:cNvGrpSpPr/>
        <p:nvPr/>
      </p:nvGrpSpPr>
      <p:grpSpPr>
        <a:xfrm>
          <a:off x="0" y="0"/>
          <a:ext cx="0" cy="0"/>
          <a:chOff x="0" y="0"/>
          <a:chExt cx="0" cy="0"/>
        </a:xfrm>
      </p:grpSpPr>
      <p:grpSp>
        <p:nvGrpSpPr>
          <p:cNvPr id="2"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3" name="Straight Connector 2"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6" name="Group 84" hidden="1"/>
            <p:cNvGrpSpPr>
              <a:grpSpLocks/>
            </p:cNvGrpSpPr>
            <p:nvPr userDrawn="1"/>
          </p:nvGrpSpPr>
          <p:grpSpPr bwMode="auto">
            <a:xfrm>
              <a:off x="11640116" y="-714736"/>
              <a:ext cx="551884" cy="8287473"/>
              <a:chOff x="11640116" y="-714736"/>
              <a:chExt cx="551884" cy="8287473"/>
            </a:xfrm>
          </p:grpSpPr>
          <p:cxnSp>
            <p:nvCxnSpPr>
              <p:cNvPr id="20" name="Straight Connector 19"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85" hidden="1"/>
            <p:cNvGrpSpPr>
              <a:grpSpLocks/>
            </p:cNvGrpSpPr>
            <p:nvPr userDrawn="1"/>
          </p:nvGrpSpPr>
          <p:grpSpPr bwMode="auto">
            <a:xfrm>
              <a:off x="-282027" y="-714736"/>
              <a:ext cx="12740305" cy="8287473"/>
              <a:chOff x="-282026" y="-714736"/>
              <a:chExt cx="12740305" cy="8287473"/>
            </a:xfrm>
          </p:grpSpPr>
          <p:grpSp>
            <p:nvGrpSpPr>
              <p:cNvPr id="8" name="Group 86" hidden="1"/>
              <p:cNvGrpSpPr>
                <a:grpSpLocks/>
              </p:cNvGrpSpPr>
              <p:nvPr userDrawn="1"/>
            </p:nvGrpSpPr>
            <p:grpSpPr bwMode="auto">
              <a:xfrm>
                <a:off x="-282026" y="0"/>
                <a:ext cx="12740305" cy="246887"/>
                <a:chOff x="-282026" y="0"/>
                <a:chExt cx="12740305" cy="246887"/>
              </a:xfrm>
            </p:grpSpPr>
            <p:cxnSp>
              <p:nvCxnSpPr>
                <p:cNvPr id="18" name="Straight Connector 17"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7" hidden="1"/>
              <p:cNvGrpSpPr>
                <a:grpSpLocks/>
              </p:cNvGrpSpPr>
              <p:nvPr userDrawn="1"/>
            </p:nvGrpSpPr>
            <p:grpSpPr bwMode="auto">
              <a:xfrm>
                <a:off x="-282026" y="1280053"/>
                <a:ext cx="12740305" cy="442593"/>
                <a:chOff x="-282026" y="1280053"/>
                <a:chExt cx="12740305" cy="442593"/>
              </a:xfrm>
            </p:grpSpPr>
            <p:cxnSp>
              <p:nvCxnSpPr>
                <p:cNvPr id="16" name="Straight Connector 15"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88" hidden="1"/>
              <p:cNvGrpSpPr>
                <a:grpSpLocks/>
              </p:cNvGrpSpPr>
              <p:nvPr userDrawn="1"/>
            </p:nvGrpSpPr>
            <p:grpSpPr bwMode="auto">
              <a:xfrm>
                <a:off x="0" y="-714736"/>
                <a:ext cx="551884" cy="8287473"/>
                <a:chOff x="11640116" y="-714736"/>
                <a:chExt cx="551884" cy="8287473"/>
              </a:xfrm>
            </p:grpSpPr>
            <p:cxnSp>
              <p:nvCxnSpPr>
                <p:cNvPr id="14" name="Straight Connector 13"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9" hidden="1"/>
              <p:cNvGrpSpPr>
                <a:grpSpLocks/>
              </p:cNvGrpSpPr>
              <p:nvPr userDrawn="1"/>
            </p:nvGrpSpPr>
            <p:grpSpPr bwMode="auto">
              <a:xfrm>
                <a:off x="-282026" y="6584314"/>
                <a:ext cx="12740305" cy="273686"/>
                <a:chOff x="-282026" y="0"/>
                <a:chExt cx="12740305" cy="273686"/>
              </a:xfrm>
            </p:grpSpPr>
            <p:cxnSp>
              <p:nvCxnSpPr>
                <p:cNvPr id="12" name="Straight Connector 11"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2" name="Footer Placeholder 1">
            <a:extLst/>
          </p:cNvPr>
          <p:cNvSpPr>
            <a:spLocks noGrp="1"/>
          </p:cNvSpPr>
          <p:nvPr>
            <p:ph type="ftr" sz="quarter" idx="10"/>
          </p:nvPr>
        </p:nvSpPr>
        <p:spPr/>
        <p:txBody>
          <a:bodyPr/>
          <a:lstStyle>
            <a:lvl1pPr>
              <a:lnSpc>
                <a:spcPct val="90000"/>
              </a:lnSpc>
              <a:defRPr/>
            </a:lvl1pPr>
          </a:lstStyle>
          <a:p>
            <a:pPr>
              <a:defRPr/>
            </a:pPr>
            <a:endParaRPr>
              <a:solidFill>
                <a:srgbClr val="000000">
                  <a:lumMod val="65000"/>
                  <a:lumOff val="35000"/>
                </a:srgbClr>
              </a:solidFill>
            </a:endParaRPr>
          </a:p>
        </p:txBody>
      </p:sp>
      <p:sp>
        <p:nvSpPr>
          <p:cNvPr id="23" name="Slide Number Placeholder 7">
            <a:extLst/>
          </p:cNvPr>
          <p:cNvSpPr>
            <a:spLocks noGrp="1"/>
          </p:cNvSpPr>
          <p:nvPr>
            <p:ph type="sldNum" sz="quarter" idx="11"/>
          </p:nvPr>
        </p:nvSpPr>
        <p:spPr/>
        <p:txBody>
          <a:bodyPr/>
          <a:lstStyle>
            <a:lvl1pPr algn="ctr">
              <a:defRPr sz="1200" b="1">
                <a:solidFill>
                  <a:schemeClr val="tx1"/>
                </a:solidFill>
              </a:defRPr>
            </a:lvl1pPr>
          </a:lstStyle>
          <a:p>
            <a:pPr>
              <a:defRPr/>
            </a:pPr>
            <a:fld id="{6F6026DB-1E80-8948-8727-D711184060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079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with header">
    <p:spTree>
      <p:nvGrpSpPr>
        <p:cNvPr id="1" name=""/>
        <p:cNvGrpSpPr/>
        <p:nvPr/>
      </p:nvGrpSpPr>
      <p:grpSpPr>
        <a:xfrm>
          <a:off x="0" y="0"/>
          <a:ext cx="0" cy="0"/>
          <a:chOff x="0" y="0"/>
          <a:chExt cx="0" cy="0"/>
        </a:xfrm>
      </p:grpSpPr>
      <p:grpSp>
        <p:nvGrpSpPr>
          <p:cNvPr id="9"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10" name="Straight Connector 9"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3" name="Group 84" hidden="1"/>
            <p:cNvGrpSpPr>
              <a:grpSpLocks/>
            </p:cNvGrpSpPr>
            <p:nvPr userDrawn="1"/>
          </p:nvGrpSpPr>
          <p:grpSpPr bwMode="auto">
            <a:xfrm>
              <a:off x="11640116" y="-714736"/>
              <a:ext cx="551884" cy="8287473"/>
              <a:chOff x="11640116" y="-714736"/>
              <a:chExt cx="551884" cy="8287473"/>
            </a:xfrm>
          </p:grpSpPr>
          <p:cxnSp>
            <p:nvCxnSpPr>
              <p:cNvPr id="27" name="Straight Connector 26"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5" hidden="1"/>
            <p:cNvGrpSpPr>
              <a:grpSpLocks/>
            </p:cNvGrpSpPr>
            <p:nvPr userDrawn="1"/>
          </p:nvGrpSpPr>
          <p:grpSpPr bwMode="auto">
            <a:xfrm>
              <a:off x="-282027" y="-714736"/>
              <a:ext cx="12740305" cy="8287473"/>
              <a:chOff x="-282026" y="-714736"/>
              <a:chExt cx="12740305" cy="8287473"/>
            </a:xfrm>
          </p:grpSpPr>
          <p:grpSp>
            <p:nvGrpSpPr>
              <p:cNvPr id="15" name="Group 86" hidden="1"/>
              <p:cNvGrpSpPr>
                <a:grpSpLocks/>
              </p:cNvGrpSpPr>
              <p:nvPr userDrawn="1"/>
            </p:nvGrpSpPr>
            <p:grpSpPr bwMode="auto">
              <a:xfrm>
                <a:off x="-282026" y="0"/>
                <a:ext cx="12740305" cy="246887"/>
                <a:chOff x="-282026" y="0"/>
                <a:chExt cx="12740305" cy="246887"/>
              </a:xfrm>
            </p:grpSpPr>
            <p:cxnSp>
              <p:nvCxnSpPr>
                <p:cNvPr id="25" name="Straight Connector 24"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7" hidden="1"/>
              <p:cNvGrpSpPr>
                <a:grpSpLocks/>
              </p:cNvGrpSpPr>
              <p:nvPr userDrawn="1"/>
            </p:nvGrpSpPr>
            <p:grpSpPr bwMode="auto">
              <a:xfrm>
                <a:off x="-282026" y="1280053"/>
                <a:ext cx="12740305" cy="442593"/>
                <a:chOff x="-282026" y="1280053"/>
                <a:chExt cx="12740305" cy="442593"/>
              </a:xfrm>
            </p:grpSpPr>
            <p:cxnSp>
              <p:nvCxnSpPr>
                <p:cNvPr id="23" name="Straight Connector 22"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8" hidden="1"/>
              <p:cNvGrpSpPr>
                <a:grpSpLocks/>
              </p:cNvGrpSpPr>
              <p:nvPr userDrawn="1"/>
            </p:nvGrpSpPr>
            <p:grpSpPr bwMode="auto">
              <a:xfrm>
                <a:off x="0" y="-714736"/>
                <a:ext cx="551884" cy="8287473"/>
                <a:chOff x="11640116" y="-714736"/>
                <a:chExt cx="551884" cy="8287473"/>
              </a:xfrm>
            </p:grpSpPr>
            <p:cxnSp>
              <p:nvCxnSpPr>
                <p:cNvPr id="21" name="Straight Connector 20"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89" hidden="1"/>
              <p:cNvGrpSpPr>
                <a:grpSpLocks/>
              </p:cNvGrpSpPr>
              <p:nvPr userDrawn="1"/>
            </p:nvGrpSpPr>
            <p:grpSpPr bwMode="auto">
              <a:xfrm>
                <a:off x="-282026" y="6584314"/>
                <a:ext cx="12740305" cy="273686"/>
                <a:chOff x="-282026" y="0"/>
                <a:chExt cx="12740305" cy="273686"/>
              </a:xfrm>
            </p:grpSpPr>
            <p:cxnSp>
              <p:nvCxnSpPr>
                <p:cNvPr id="19" name="Straight Connector 18"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29" name="Straight Connector 28">
            <a:extLst/>
          </p:cNvPr>
          <p:cNvCxnSpPr>
            <a:cxnSpLocks/>
          </p:cNvCxnSpPr>
          <p:nvPr userDrawn="1"/>
        </p:nvCxnSpPr>
        <p:spPr>
          <a:xfrm>
            <a:off x="495300" y="1566863"/>
            <a:ext cx="5481638"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p:cNvPr>
          <p:cNvCxnSpPr>
            <a:cxnSpLocks/>
          </p:cNvCxnSpPr>
          <p:nvPr userDrawn="1"/>
        </p:nvCxnSpPr>
        <p:spPr>
          <a:xfrm>
            <a:off x="6210302" y="1566863"/>
            <a:ext cx="5486400"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p:cNvPr>
          <p:cNvSpPr>
            <a:spLocks noGrp="1"/>
          </p:cNvSpPr>
          <p:nvPr>
            <p:ph sz="quarter" idx="16"/>
          </p:nvPr>
        </p:nvSpPr>
        <p:spPr>
          <a:xfrm>
            <a:off x="495300" y="1746479"/>
            <a:ext cx="5481638" cy="43114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Subtitle 2"/>
          <p:cNvSpPr>
            <a:spLocks noGrp="1"/>
          </p:cNvSpPr>
          <p:nvPr>
            <p:ph type="subTitle" idx="1"/>
          </p:nvPr>
        </p:nvSpPr>
        <p:spPr>
          <a:xfrm>
            <a:off x="495303" y="1074968"/>
            <a:ext cx="5481410" cy="492725"/>
          </a:xfrm>
          <a:prstGeom prst="rect">
            <a:avLst/>
          </a:prstGeom>
        </p:spPr>
        <p:txBody>
          <a:bodyPr bIns="91440" anchor="b">
            <a:noAutofit/>
          </a:bodyPr>
          <a:lstStyle>
            <a:lvl1pPr marL="0" indent="0" algn="l" defTabSz="914400" rtl="0" eaLnBrk="1" latinLnBrk="0" hangingPunct="1">
              <a:lnSpc>
                <a:spcPct val="90000"/>
              </a:lnSpc>
              <a:spcBef>
                <a:spcPts val="0"/>
              </a:spcBef>
              <a:buFont typeface="Arial" panose="020B0604020202020204" pitchFamily="34" charset="0"/>
              <a:buNone/>
              <a:defRPr lang="en-US" sz="2800" b="1" i="0" kern="1200" dirty="0">
                <a:solidFill>
                  <a:schemeClr val="tx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6210302" y="1075027"/>
            <a:ext cx="5486400" cy="492125"/>
          </a:xfrm>
          <a:prstGeom prst="rect">
            <a:avLst/>
          </a:prstGeom>
        </p:spPr>
        <p:txBody>
          <a:bodyPr bIns="91440" anchor="b">
            <a:noAutofit/>
          </a:bodyPr>
          <a:lstStyle>
            <a:lvl1pPr marL="0" indent="0">
              <a:buNone/>
              <a:defRPr lang="en-US" sz="2800" b="1" i="0" kern="1200" dirty="0">
                <a:solidFill>
                  <a:schemeClr val="tx1"/>
                </a:solidFill>
                <a:latin typeface="+mn-lt"/>
                <a:ea typeface="Arial" charset="0"/>
                <a:cs typeface="Arial" charset="0"/>
              </a:defRPr>
            </a:lvl1pPr>
            <a:lvl2pPr>
              <a:defRPr/>
            </a:lvl2pPr>
            <a:lvl3pPr>
              <a:defRPr/>
            </a:lvl3pPr>
            <a:lvl4pPr>
              <a:defRPr/>
            </a:lvl4pPr>
            <a:lvl5pPr>
              <a:defRPr/>
            </a:lvl5pPr>
          </a:lstStyle>
          <a:p>
            <a:pPr lvl="0"/>
            <a:r>
              <a:rPr lang="en-US"/>
              <a:t>Click to edit Master text styles</a:t>
            </a:r>
          </a:p>
        </p:txBody>
      </p:sp>
      <p:sp>
        <p:nvSpPr>
          <p:cNvPr id="7" name="Content Placeholder 6">
            <a:extLst/>
          </p:cNvPr>
          <p:cNvSpPr>
            <a:spLocks noGrp="1"/>
          </p:cNvSpPr>
          <p:nvPr>
            <p:ph sz="quarter" idx="17"/>
          </p:nvPr>
        </p:nvSpPr>
        <p:spPr>
          <a:xfrm>
            <a:off x="6210302" y="1746479"/>
            <a:ext cx="5486400" cy="43114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4"/>
          <p:cNvSpPr>
            <a:spLocks noGrp="1"/>
          </p:cNvSpPr>
          <p:nvPr>
            <p:ph type="ftr" sz="quarter" idx="18"/>
          </p:nvPr>
        </p:nvSpPr>
        <p:spPr/>
        <p:txBody>
          <a:bodyPr/>
          <a:lstStyle>
            <a:lvl1pPr>
              <a:lnSpc>
                <a:spcPct val="90000"/>
              </a:lnSpc>
              <a:defRPr/>
            </a:lvl1pPr>
          </a:lstStyle>
          <a:p>
            <a:pPr>
              <a:defRPr/>
            </a:pPr>
            <a:endParaRPr>
              <a:solidFill>
                <a:srgbClr val="000000">
                  <a:lumMod val="65000"/>
                  <a:lumOff val="35000"/>
                </a:srgbClr>
              </a:solidFill>
            </a:endParaRPr>
          </a:p>
        </p:txBody>
      </p:sp>
      <p:sp>
        <p:nvSpPr>
          <p:cNvPr id="32" name="Slide Number Placeholder 7">
            <a:extLst/>
          </p:cNvPr>
          <p:cNvSpPr>
            <a:spLocks noGrp="1"/>
          </p:cNvSpPr>
          <p:nvPr>
            <p:ph type="sldNum" sz="quarter" idx="19"/>
          </p:nvPr>
        </p:nvSpPr>
        <p:spPr/>
        <p:txBody>
          <a:bodyPr/>
          <a:lstStyle>
            <a:lvl1pPr algn="ctr">
              <a:defRPr sz="1200" b="1">
                <a:solidFill>
                  <a:schemeClr val="tx1"/>
                </a:solidFill>
              </a:defRPr>
            </a:lvl1pPr>
          </a:lstStyle>
          <a:p>
            <a:pPr>
              <a:defRPr/>
            </a:pPr>
            <a:fld id="{3982946A-9DD1-6845-8B56-242E18E393A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9776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p:spTree>
      <p:nvGrpSpPr>
        <p:cNvPr id="1" name=""/>
        <p:cNvGrpSpPr/>
        <p:nvPr/>
      </p:nvGrpSpPr>
      <p:grpSpPr>
        <a:xfrm>
          <a:off x="0" y="0"/>
          <a:ext cx="0" cy="0"/>
          <a:chOff x="0" y="0"/>
          <a:chExt cx="0" cy="0"/>
        </a:xfrm>
      </p:grpSpPr>
      <p:grpSp>
        <p:nvGrpSpPr>
          <p:cNvPr id="6"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2" name="Group 84" hidden="1"/>
            <p:cNvGrpSpPr>
              <a:grpSpLocks/>
            </p:cNvGrpSpPr>
            <p:nvPr userDrawn="1"/>
          </p:nvGrpSpPr>
          <p:grpSpPr bwMode="auto">
            <a:xfrm>
              <a:off x="11640116" y="-714736"/>
              <a:ext cx="551884" cy="8287473"/>
              <a:chOff x="11640116" y="-714736"/>
              <a:chExt cx="551884" cy="8287473"/>
            </a:xfrm>
          </p:grpSpPr>
          <p:cxnSp>
            <p:nvCxnSpPr>
              <p:cNvPr id="26" name="Straight Connector 25"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5" hidden="1"/>
            <p:cNvGrpSpPr>
              <a:grpSpLocks/>
            </p:cNvGrpSpPr>
            <p:nvPr userDrawn="1"/>
          </p:nvGrpSpPr>
          <p:grpSpPr bwMode="auto">
            <a:xfrm>
              <a:off x="-282027" y="-714736"/>
              <a:ext cx="12740305" cy="8287473"/>
              <a:chOff x="-282026" y="-714736"/>
              <a:chExt cx="12740305" cy="8287473"/>
            </a:xfrm>
          </p:grpSpPr>
          <p:grpSp>
            <p:nvGrpSpPr>
              <p:cNvPr id="14" name="Group 86" hidden="1"/>
              <p:cNvGrpSpPr>
                <a:grpSpLocks/>
              </p:cNvGrpSpPr>
              <p:nvPr userDrawn="1"/>
            </p:nvGrpSpPr>
            <p:grpSpPr bwMode="auto">
              <a:xfrm>
                <a:off x="-282026" y="0"/>
                <a:ext cx="12740305" cy="246887"/>
                <a:chOff x="-282026" y="0"/>
                <a:chExt cx="12740305" cy="246887"/>
              </a:xfrm>
            </p:grpSpPr>
            <p:cxnSp>
              <p:nvCxnSpPr>
                <p:cNvPr id="24" name="Straight Connector 23"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7" hidden="1"/>
              <p:cNvGrpSpPr>
                <a:grpSpLocks/>
              </p:cNvGrpSpPr>
              <p:nvPr userDrawn="1"/>
            </p:nvGrpSpPr>
            <p:grpSpPr bwMode="auto">
              <a:xfrm>
                <a:off x="-282026" y="1280053"/>
                <a:ext cx="12740305" cy="442593"/>
                <a:chOff x="-282026" y="1280053"/>
                <a:chExt cx="12740305" cy="442593"/>
              </a:xfrm>
            </p:grpSpPr>
            <p:cxnSp>
              <p:nvCxnSpPr>
                <p:cNvPr id="22" name="Straight Connector 21"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8" hidden="1"/>
              <p:cNvGrpSpPr>
                <a:grpSpLocks/>
              </p:cNvGrpSpPr>
              <p:nvPr userDrawn="1"/>
            </p:nvGrpSpPr>
            <p:grpSpPr bwMode="auto">
              <a:xfrm>
                <a:off x="0" y="-714736"/>
                <a:ext cx="551884" cy="8287473"/>
                <a:chOff x="11640116" y="-714736"/>
                <a:chExt cx="551884" cy="8287473"/>
              </a:xfrm>
            </p:grpSpPr>
            <p:cxnSp>
              <p:nvCxnSpPr>
                <p:cNvPr id="20" name="Straight Connector 19"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9" hidden="1"/>
              <p:cNvGrpSpPr>
                <a:grpSpLocks/>
              </p:cNvGrpSpPr>
              <p:nvPr userDrawn="1"/>
            </p:nvGrpSpPr>
            <p:grpSpPr bwMode="auto">
              <a:xfrm>
                <a:off x="-282026" y="6584314"/>
                <a:ext cx="12740305" cy="273686"/>
                <a:chOff x="-282026" y="0"/>
                <a:chExt cx="12740305" cy="273686"/>
              </a:xfrm>
            </p:grpSpPr>
            <p:cxnSp>
              <p:nvCxnSpPr>
                <p:cNvPr id="18" name="Straight Connector 17"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7" name="Content Placeholder 6">
            <a:extLst/>
          </p:cNvPr>
          <p:cNvSpPr>
            <a:spLocks noGrp="1"/>
          </p:cNvSpPr>
          <p:nvPr>
            <p:ph sz="quarter" idx="17"/>
          </p:nvPr>
        </p:nvSpPr>
        <p:spPr>
          <a:xfrm>
            <a:off x="495302" y="1828800"/>
            <a:ext cx="5473700" cy="4224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p:cNvPr>
          <p:cNvSpPr>
            <a:spLocks noGrp="1"/>
          </p:cNvSpPr>
          <p:nvPr>
            <p:ph sz="quarter" idx="16"/>
          </p:nvPr>
        </p:nvSpPr>
        <p:spPr>
          <a:xfrm>
            <a:off x="6210302" y="1828800"/>
            <a:ext cx="5448300" cy="4224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500065" y="952500"/>
            <a:ext cx="9681370" cy="457200"/>
          </a:xfrm>
          <a:prstGeom prst="rect">
            <a:avLst/>
          </a:prstGeom>
        </p:spPr>
        <p:txBody>
          <a:bodyPr/>
          <a:lstStyle>
            <a:lvl1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tx1">
                    <a:lumMod val="65000"/>
                    <a:lumOff val="35000"/>
                  </a:schemeClr>
                </a:solidFill>
                <a:latin typeface="+mn-lt"/>
                <a:ea typeface="Arial" charset="0"/>
                <a:cs typeface="Arial" charset="0"/>
              </a:defRPr>
            </a:lvl1pPr>
            <a:lvl2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2pPr>
            <a:lvl3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3pPr>
            <a:lvl4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4pPr>
            <a:lvl5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a:solidFill>
                  <a:schemeClr val="accent1"/>
                </a:solidFill>
                <a:latin typeface="+mn-lt"/>
                <a:ea typeface="Arial" charset="0"/>
                <a:cs typeface="Arial" charset="0"/>
              </a:defRPr>
            </a:lvl5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28" name="Footer Placeholder 8">
            <a:extLst/>
          </p:cNvPr>
          <p:cNvSpPr>
            <a:spLocks noGrp="1"/>
          </p:cNvSpPr>
          <p:nvPr>
            <p:ph type="ftr" sz="quarter" idx="18"/>
          </p:nvPr>
        </p:nvSpPr>
        <p:spPr/>
        <p:txBody>
          <a:bodyPr/>
          <a:lstStyle>
            <a:lvl1pPr>
              <a:lnSpc>
                <a:spcPct val="90000"/>
              </a:lnSpc>
              <a:defRPr/>
            </a:lvl1pPr>
          </a:lstStyle>
          <a:p>
            <a:pPr>
              <a:defRPr/>
            </a:pPr>
            <a:endParaRPr>
              <a:solidFill>
                <a:srgbClr val="000000">
                  <a:lumMod val="65000"/>
                  <a:lumOff val="35000"/>
                </a:srgbClr>
              </a:solidFill>
            </a:endParaRPr>
          </a:p>
        </p:txBody>
      </p:sp>
      <p:sp>
        <p:nvSpPr>
          <p:cNvPr id="29" name="Slide Number Placeholder 7">
            <a:extLst/>
          </p:cNvPr>
          <p:cNvSpPr>
            <a:spLocks noGrp="1"/>
          </p:cNvSpPr>
          <p:nvPr>
            <p:ph type="sldNum" sz="quarter" idx="19"/>
          </p:nvPr>
        </p:nvSpPr>
        <p:spPr/>
        <p:txBody>
          <a:bodyPr/>
          <a:lstStyle>
            <a:lvl1pPr algn="ctr">
              <a:defRPr sz="1200" b="1">
                <a:solidFill>
                  <a:schemeClr val="tx1"/>
                </a:solidFill>
              </a:defRPr>
            </a:lvl1pPr>
          </a:lstStyle>
          <a:p>
            <a:pPr>
              <a:defRPr/>
            </a:pPr>
            <a:fld id="{257C8D33-CBF4-7240-9325-AE0F5D2EC3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9380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YMC17 - Title, 2x Content">
    <p:spTree>
      <p:nvGrpSpPr>
        <p:cNvPr id="1" name=""/>
        <p:cNvGrpSpPr/>
        <p:nvPr/>
      </p:nvGrpSpPr>
      <p:grpSpPr>
        <a:xfrm>
          <a:off x="0" y="0"/>
          <a:ext cx="0" cy="0"/>
          <a:chOff x="0" y="0"/>
          <a:chExt cx="0" cy="0"/>
        </a:xfrm>
      </p:grpSpPr>
      <p:grpSp>
        <p:nvGrpSpPr>
          <p:cNvPr id="5"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6" name="Straight Connector 5"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a:extLst/>
          </p:cNvPr>
          <p:cNvSpPr>
            <a:spLocks noGrp="1"/>
          </p:cNvSpPr>
          <p:nvPr>
            <p:ph sz="quarter" idx="17"/>
          </p:nvPr>
        </p:nvSpPr>
        <p:spPr>
          <a:xfrm>
            <a:off x="495302" y="1562100"/>
            <a:ext cx="5519738" cy="4495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p:cNvPr>
          <p:cNvSpPr>
            <a:spLocks noGrp="1"/>
          </p:cNvSpPr>
          <p:nvPr>
            <p:ph sz="quarter" idx="18"/>
          </p:nvPr>
        </p:nvSpPr>
        <p:spPr>
          <a:xfrm>
            <a:off x="6210299" y="1562100"/>
            <a:ext cx="5486401" cy="4495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Footer Placeholder 4"/>
          <p:cNvSpPr>
            <a:spLocks noGrp="1"/>
          </p:cNvSpPr>
          <p:nvPr>
            <p:ph type="ftr" sz="quarter" idx="19"/>
          </p:nvPr>
        </p:nvSpPr>
        <p:spPr/>
        <p:txBody>
          <a:bodyPr/>
          <a:lstStyle>
            <a:lvl1pPr>
              <a:lnSpc>
                <a:spcPct val="90000"/>
              </a:lnSpc>
              <a:defRPr/>
            </a:lvl1pPr>
          </a:lstStyle>
          <a:p>
            <a:pPr>
              <a:defRPr/>
            </a:pPr>
            <a:endParaRPr>
              <a:solidFill>
                <a:srgbClr val="000000">
                  <a:lumMod val="65000"/>
                  <a:lumOff val="35000"/>
                </a:srgbClr>
              </a:solidFill>
            </a:endParaRPr>
          </a:p>
        </p:txBody>
      </p:sp>
      <p:sp>
        <p:nvSpPr>
          <p:cNvPr id="28" name="Slide Number Placeholder 7">
            <a:extLst/>
          </p:cNvPr>
          <p:cNvSpPr>
            <a:spLocks noGrp="1"/>
          </p:cNvSpPr>
          <p:nvPr>
            <p:ph type="sldNum" sz="quarter" idx="20"/>
          </p:nvPr>
        </p:nvSpPr>
        <p:spPr/>
        <p:txBody>
          <a:bodyPr/>
          <a:lstStyle>
            <a:lvl1pPr algn="ctr">
              <a:defRPr sz="1200" b="1">
                <a:solidFill>
                  <a:schemeClr val="tx1"/>
                </a:solidFill>
              </a:defRPr>
            </a:lvl1pPr>
          </a:lstStyle>
          <a:p>
            <a:pPr>
              <a:defRPr/>
            </a:pPr>
            <a:fld id="{EE4D401B-AD61-C04A-8272-F27BEDD7B8D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43458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Image">
    <p:spTree>
      <p:nvGrpSpPr>
        <p:cNvPr id="1" name=""/>
        <p:cNvGrpSpPr/>
        <p:nvPr/>
      </p:nvGrpSpPr>
      <p:grpSpPr>
        <a:xfrm>
          <a:off x="0" y="0"/>
          <a:ext cx="0" cy="0"/>
          <a:chOff x="0" y="0"/>
          <a:chExt cx="0" cy="0"/>
        </a:xfrm>
      </p:grpSpPr>
      <p:grpSp>
        <p:nvGrpSpPr>
          <p:cNvPr id="6"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8" name="Straight Connector 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27" name="Straight Connector 26">
            <a:extLst/>
          </p:cNvPr>
          <p:cNvCxnSpPr>
            <a:cxnSpLocks/>
          </p:cNvCxnSpPr>
          <p:nvPr userDrawn="1"/>
        </p:nvCxnSpPr>
        <p:spPr>
          <a:xfrm>
            <a:off x="495300" y="1557338"/>
            <a:ext cx="5481638"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45" name="Picture Placeholder 3">
            <a:extLst/>
          </p:cNvPr>
          <p:cNvSpPr>
            <a:spLocks noGrp="1"/>
          </p:cNvSpPr>
          <p:nvPr>
            <p:ph type="pic" sz="quarter" idx="16"/>
          </p:nvPr>
        </p:nvSpPr>
        <p:spPr>
          <a:xfrm>
            <a:off x="6210302" y="1065712"/>
            <a:ext cx="5486400" cy="4992188"/>
          </a:xfrm>
          <a:prstGeom prst="rect">
            <a:avLst/>
          </a:prstGeom>
        </p:spPr>
        <p:txBody>
          <a:bodyPr/>
          <a:lstStyle/>
          <a:p>
            <a:pPr lvl="0"/>
            <a:r>
              <a:rPr lang="en-US" noProof="0"/>
              <a:t>Drag picture to placeholder or click icon to add</a:t>
            </a:r>
            <a:endParaRPr lang="en-US" noProof="0" dirty="0"/>
          </a:p>
        </p:txBody>
      </p:sp>
      <p:sp>
        <p:nvSpPr>
          <p:cNvPr id="2" name="Title 1"/>
          <p:cNvSpPr>
            <a:spLocks noGrp="1"/>
          </p:cNvSpPr>
          <p:nvPr>
            <p:ph type="title"/>
          </p:nvPr>
        </p:nvSpPr>
        <p:spPr/>
        <p:txBody>
          <a:bodyPr/>
          <a:lstStyle/>
          <a:p>
            <a:r>
              <a:rPr lang="en-US"/>
              <a:t>Click to edit Master title style</a:t>
            </a:r>
          </a:p>
        </p:txBody>
      </p:sp>
      <p:sp>
        <p:nvSpPr>
          <p:cNvPr id="50" name="Subtitle 2">
            <a:extLst/>
          </p:cNvPr>
          <p:cNvSpPr>
            <a:spLocks noGrp="1"/>
          </p:cNvSpPr>
          <p:nvPr>
            <p:ph type="subTitle" idx="1"/>
          </p:nvPr>
        </p:nvSpPr>
        <p:spPr>
          <a:xfrm>
            <a:off x="495303" y="1065716"/>
            <a:ext cx="5481410" cy="492725"/>
          </a:xfrm>
          <a:prstGeom prst="rect">
            <a:avLst/>
          </a:prstGeom>
        </p:spPr>
        <p:txBody>
          <a:bodyPr bIns="91440" anchor="b">
            <a:noAutofit/>
          </a:bodyPr>
          <a:lstStyle>
            <a:lvl1pPr marL="0" indent="0" algn="l" defTabSz="914400" rtl="0" eaLnBrk="1" latinLnBrk="0" hangingPunct="1">
              <a:lnSpc>
                <a:spcPct val="90000"/>
              </a:lnSpc>
              <a:spcBef>
                <a:spcPts val="0"/>
              </a:spcBef>
              <a:buFont typeface="Arial" panose="020B0604020202020204" pitchFamily="34" charset="0"/>
              <a:buNone/>
              <a:defRPr lang="en-US" sz="2800" b="1" i="0" kern="1200" dirty="0">
                <a:solidFill>
                  <a:schemeClr val="tx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7" name="Content Placeholder 6">
            <a:extLst/>
          </p:cNvPr>
          <p:cNvSpPr>
            <a:spLocks noGrp="1"/>
          </p:cNvSpPr>
          <p:nvPr>
            <p:ph sz="quarter" idx="17"/>
          </p:nvPr>
        </p:nvSpPr>
        <p:spPr>
          <a:xfrm>
            <a:off x="495300" y="1737224"/>
            <a:ext cx="5481409" cy="4320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4"/>
          <p:cNvSpPr>
            <a:spLocks noGrp="1"/>
          </p:cNvSpPr>
          <p:nvPr>
            <p:ph type="ftr" sz="quarter" idx="18"/>
          </p:nvPr>
        </p:nvSpPr>
        <p:spPr/>
        <p:txBody>
          <a:bodyPr/>
          <a:lstStyle>
            <a:lvl1pPr>
              <a:lnSpc>
                <a:spcPct val="90000"/>
              </a:lnSpc>
              <a:defRPr/>
            </a:lvl1pPr>
          </a:lstStyle>
          <a:p>
            <a:pPr>
              <a:defRPr/>
            </a:pPr>
            <a:endParaRPr>
              <a:solidFill>
                <a:srgbClr val="000000">
                  <a:lumMod val="65000"/>
                  <a:lumOff val="35000"/>
                </a:srgbClr>
              </a:solidFill>
            </a:endParaRPr>
          </a:p>
        </p:txBody>
      </p:sp>
      <p:sp>
        <p:nvSpPr>
          <p:cNvPr id="29" name="Slide Number Placeholder 7">
            <a:extLst/>
          </p:cNvPr>
          <p:cNvSpPr>
            <a:spLocks noGrp="1"/>
          </p:cNvSpPr>
          <p:nvPr>
            <p:ph type="sldNum" sz="quarter" idx="19"/>
          </p:nvPr>
        </p:nvSpPr>
        <p:spPr/>
        <p:txBody>
          <a:bodyPr/>
          <a:lstStyle>
            <a:lvl1pPr algn="ctr">
              <a:defRPr sz="1200" b="1">
                <a:solidFill>
                  <a:schemeClr val="tx1"/>
                </a:solidFill>
              </a:defRPr>
            </a:lvl1pPr>
          </a:lstStyle>
          <a:p>
            <a:pPr>
              <a:defRPr/>
            </a:pPr>
            <a:fld id="{060EFD3B-4345-1340-A5AD-42A5DB97977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6547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YMC17 - Title, Subtitle, 2x Content WhiteSpace">
    <p:spTree>
      <p:nvGrpSpPr>
        <p:cNvPr id="1" name=""/>
        <p:cNvGrpSpPr/>
        <p:nvPr/>
      </p:nvGrpSpPr>
      <p:grpSpPr>
        <a:xfrm>
          <a:off x="0" y="0"/>
          <a:ext cx="0" cy="0"/>
          <a:chOff x="0" y="0"/>
          <a:chExt cx="0" cy="0"/>
        </a:xfrm>
      </p:grpSpPr>
      <p:grpSp>
        <p:nvGrpSpPr>
          <p:cNvPr id="6"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7" name="Straight Connector 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1" name="Group 84" hidden="1"/>
            <p:cNvGrpSpPr>
              <a:grpSpLocks/>
            </p:cNvGrpSpPr>
            <p:nvPr userDrawn="1"/>
          </p:nvGrpSpPr>
          <p:grpSpPr bwMode="auto">
            <a:xfrm>
              <a:off x="11640116" y="-714736"/>
              <a:ext cx="551884" cy="8287473"/>
              <a:chOff x="11640116" y="-714736"/>
              <a:chExt cx="551884" cy="8287473"/>
            </a:xfrm>
          </p:grpSpPr>
          <p:cxnSp>
            <p:nvCxnSpPr>
              <p:cNvPr id="25" name="Straight Connector 24"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5" hidden="1"/>
            <p:cNvGrpSpPr>
              <a:grpSpLocks/>
            </p:cNvGrpSpPr>
            <p:nvPr userDrawn="1"/>
          </p:nvGrpSpPr>
          <p:grpSpPr bwMode="auto">
            <a:xfrm>
              <a:off x="-282027" y="-714736"/>
              <a:ext cx="12740305" cy="8287473"/>
              <a:chOff x="-282026" y="-714736"/>
              <a:chExt cx="12740305" cy="8287473"/>
            </a:xfrm>
          </p:grpSpPr>
          <p:grpSp>
            <p:nvGrpSpPr>
              <p:cNvPr id="13" name="Group 86" hidden="1"/>
              <p:cNvGrpSpPr>
                <a:grpSpLocks/>
              </p:cNvGrpSpPr>
              <p:nvPr userDrawn="1"/>
            </p:nvGrpSpPr>
            <p:grpSpPr bwMode="auto">
              <a:xfrm>
                <a:off x="-282026" y="0"/>
                <a:ext cx="12740305" cy="246887"/>
                <a:chOff x="-282026" y="0"/>
                <a:chExt cx="12740305" cy="246887"/>
              </a:xfrm>
            </p:grpSpPr>
            <p:cxnSp>
              <p:nvCxnSpPr>
                <p:cNvPr id="23" name="Straight Connector 22"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hidden="1"/>
              <p:cNvGrpSpPr>
                <a:grpSpLocks/>
              </p:cNvGrpSpPr>
              <p:nvPr userDrawn="1"/>
            </p:nvGrpSpPr>
            <p:grpSpPr bwMode="auto">
              <a:xfrm>
                <a:off x="-282026" y="1280053"/>
                <a:ext cx="12740305" cy="442593"/>
                <a:chOff x="-282026" y="1280053"/>
                <a:chExt cx="12740305" cy="442593"/>
              </a:xfrm>
            </p:grpSpPr>
            <p:cxnSp>
              <p:nvCxnSpPr>
                <p:cNvPr id="21" name="Straight Connector 20"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8" hidden="1"/>
              <p:cNvGrpSpPr>
                <a:grpSpLocks/>
              </p:cNvGrpSpPr>
              <p:nvPr userDrawn="1"/>
            </p:nvGrpSpPr>
            <p:grpSpPr bwMode="auto">
              <a:xfrm>
                <a:off x="0" y="-714736"/>
                <a:ext cx="551884" cy="8287473"/>
                <a:chOff x="11640116" y="-714736"/>
                <a:chExt cx="551884" cy="8287473"/>
              </a:xfrm>
            </p:grpSpPr>
            <p:cxnSp>
              <p:nvCxnSpPr>
                <p:cNvPr id="19" name="Straight Connector 18"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89" hidden="1"/>
              <p:cNvGrpSpPr>
                <a:grpSpLocks/>
              </p:cNvGrpSpPr>
              <p:nvPr userDrawn="1"/>
            </p:nvGrpSpPr>
            <p:grpSpPr bwMode="auto">
              <a:xfrm>
                <a:off x="-282026" y="6584314"/>
                <a:ext cx="12740305" cy="273686"/>
                <a:chOff x="-282026" y="0"/>
                <a:chExt cx="12740305" cy="273686"/>
              </a:xfrm>
            </p:grpSpPr>
            <p:cxnSp>
              <p:nvCxnSpPr>
                <p:cNvPr id="17" name="Straight Connector 16"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27" name="Straight Connector 26">
            <a:extLst/>
          </p:cNvPr>
          <p:cNvCxnSpPr>
            <a:cxnSpLocks/>
          </p:cNvCxnSpPr>
          <p:nvPr userDrawn="1"/>
        </p:nvCxnSpPr>
        <p:spPr>
          <a:xfrm>
            <a:off x="495300" y="1901825"/>
            <a:ext cx="5481638" cy="0"/>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p:cNvPr>
          <p:cNvSpPr>
            <a:spLocks noGrp="1"/>
          </p:cNvSpPr>
          <p:nvPr>
            <p:ph sz="quarter" idx="16"/>
          </p:nvPr>
        </p:nvSpPr>
        <p:spPr>
          <a:xfrm>
            <a:off x="495300" y="2079065"/>
            <a:ext cx="5481638" cy="398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500062" y="952501"/>
            <a:ext cx="9681371" cy="457200"/>
          </a:xfrm>
          <a:prstGeom prst="rect">
            <a:avLst/>
          </a:prstGeom>
        </p:spPr>
        <p:txBody>
          <a:bodyPr/>
          <a:lstStyle>
            <a:lvl1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tx1">
                    <a:lumMod val="65000"/>
                    <a:lumOff val="35000"/>
                  </a:schemeClr>
                </a:solidFill>
                <a:latin typeface="+mn-lt"/>
                <a:ea typeface="Arial" charset="0"/>
                <a:cs typeface="Arial" charset="0"/>
              </a:defRPr>
            </a:lvl1pPr>
            <a:lvl2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2pPr>
            <a:lvl3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3pPr>
            <a:lvl4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4pPr>
            <a:lvl5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a:solidFill>
                  <a:schemeClr val="accent1"/>
                </a:solidFill>
                <a:latin typeface="+mn-lt"/>
                <a:ea typeface="Arial" charset="0"/>
                <a:cs typeface="Arial" charset="0"/>
              </a:defRPr>
            </a:lvl5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5" name="Subtitle 2">
            <a:extLst/>
          </p:cNvPr>
          <p:cNvSpPr>
            <a:spLocks noGrp="1"/>
          </p:cNvSpPr>
          <p:nvPr>
            <p:ph type="subTitle" idx="1"/>
          </p:nvPr>
        </p:nvSpPr>
        <p:spPr>
          <a:xfrm>
            <a:off x="495303" y="1409701"/>
            <a:ext cx="5481410" cy="492184"/>
          </a:xfrm>
          <a:prstGeom prst="rect">
            <a:avLst/>
          </a:prstGeom>
        </p:spPr>
        <p:txBody>
          <a:bodyPr bIns="91440" anchor="b"/>
          <a:lstStyle>
            <a:lvl1pPr marL="0" indent="0" algn="l" defTabSz="914400" rtl="0" eaLnBrk="1" latinLnBrk="0" hangingPunct="1">
              <a:lnSpc>
                <a:spcPct val="90000"/>
              </a:lnSpc>
              <a:spcBef>
                <a:spcPts val="0"/>
              </a:spcBef>
              <a:buFont typeface="Arial" panose="020B0604020202020204" pitchFamily="34" charset="0"/>
              <a:buNone/>
              <a:defRPr lang="en-US" sz="2000" b="1" i="0" kern="1200" dirty="0">
                <a:solidFill>
                  <a:schemeClr val="tx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28" name="Footer Placeholder 4"/>
          <p:cNvSpPr>
            <a:spLocks noGrp="1"/>
          </p:cNvSpPr>
          <p:nvPr>
            <p:ph type="ftr" sz="quarter" idx="17"/>
          </p:nvPr>
        </p:nvSpPr>
        <p:spPr/>
        <p:txBody>
          <a:bodyPr/>
          <a:lstStyle>
            <a:lvl1pPr>
              <a:lnSpc>
                <a:spcPct val="90000"/>
              </a:lnSpc>
              <a:defRPr/>
            </a:lvl1pPr>
          </a:lstStyle>
          <a:p>
            <a:pPr>
              <a:defRPr/>
            </a:pPr>
            <a:endParaRPr>
              <a:solidFill>
                <a:srgbClr val="000000">
                  <a:lumMod val="65000"/>
                  <a:lumOff val="35000"/>
                </a:srgbClr>
              </a:solidFill>
            </a:endParaRPr>
          </a:p>
        </p:txBody>
      </p:sp>
      <p:sp>
        <p:nvSpPr>
          <p:cNvPr id="29" name="Slide Number Placeholder 7">
            <a:extLst/>
          </p:cNvPr>
          <p:cNvSpPr>
            <a:spLocks noGrp="1"/>
          </p:cNvSpPr>
          <p:nvPr>
            <p:ph type="sldNum" sz="quarter" idx="18"/>
          </p:nvPr>
        </p:nvSpPr>
        <p:spPr/>
        <p:txBody>
          <a:bodyPr/>
          <a:lstStyle>
            <a:lvl1pPr algn="ctr">
              <a:defRPr sz="1200" b="1">
                <a:solidFill>
                  <a:schemeClr val="tx1"/>
                </a:solidFill>
              </a:defRPr>
            </a:lvl1pPr>
          </a:lstStyle>
          <a:p>
            <a:pPr>
              <a:defRPr/>
            </a:pPr>
            <a:fld id="{86DBA440-6C52-9B42-A2FB-227CB9E7218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3052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YMC17 - Title, Subtitle, 3x Content">
    <p:spTree>
      <p:nvGrpSpPr>
        <p:cNvPr id="1" name=""/>
        <p:cNvGrpSpPr/>
        <p:nvPr/>
      </p:nvGrpSpPr>
      <p:grpSpPr>
        <a:xfrm>
          <a:off x="0" y="0"/>
          <a:ext cx="0" cy="0"/>
          <a:chOff x="0" y="0"/>
          <a:chExt cx="0" cy="0"/>
        </a:xfrm>
      </p:grpSpPr>
      <p:grpSp>
        <p:nvGrpSpPr>
          <p:cNvPr id="12"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13" name="Straight Connector 12"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6" name="Group 84" hidden="1"/>
            <p:cNvGrpSpPr>
              <a:grpSpLocks/>
            </p:cNvGrpSpPr>
            <p:nvPr userDrawn="1"/>
          </p:nvGrpSpPr>
          <p:grpSpPr bwMode="auto">
            <a:xfrm>
              <a:off x="11640116" y="-714736"/>
              <a:ext cx="551884" cy="8287473"/>
              <a:chOff x="11640116" y="-714736"/>
              <a:chExt cx="551884" cy="8287473"/>
            </a:xfrm>
          </p:grpSpPr>
          <p:cxnSp>
            <p:nvCxnSpPr>
              <p:cNvPr id="30" name="Straight Connector 29"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5" hidden="1"/>
            <p:cNvGrpSpPr>
              <a:grpSpLocks/>
            </p:cNvGrpSpPr>
            <p:nvPr userDrawn="1"/>
          </p:nvGrpSpPr>
          <p:grpSpPr bwMode="auto">
            <a:xfrm>
              <a:off x="-282027" y="-714736"/>
              <a:ext cx="12740305" cy="8287473"/>
              <a:chOff x="-282026" y="-714736"/>
              <a:chExt cx="12740305" cy="8287473"/>
            </a:xfrm>
          </p:grpSpPr>
          <p:grpSp>
            <p:nvGrpSpPr>
              <p:cNvPr id="18" name="Group 86" hidden="1"/>
              <p:cNvGrpSpPr>
                <a:grpSpLocks/>
              </p:cNvGrpSpPr>
              <p:nvPr userDrawn="1"/>
            </p:nvGrpSpPr>
            <p:grpSpPr bwMode="auto">
              <a:xfrm>
                <a:off x="-282026" y="0"/>
                <a:ext cx="12740305" cy="246887"/>
                <a:chOff x="-282026" y="0"/>
                <a:chExt cx="12740305" cy="246887"/>
              </a:xfrm>
            </p:grpSpPr>
            <p:cxnSp>
              <p:nvCxnSpPr>
                <p:cNvPr id="28" name="Straight Connector 27"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87" hidden="1"/>
              <p:cNvGrpSpPr>
                <a:grpSpLocks/>
              </p:cNvGrpSpPr>
              <p:nvPr userDrawn="1"/>
            </p:nvGrpSpPr>
            <p:grpSpPr bwMode="auto">
              <a:xfrm>
                <a:off x="-282026" y="1280053"/>
                <a:ext cx="12740305" cy="442593"/>
                <a:chOff x="-282026" y="1280053"/>
                <a:chExt cx="12740305" cy="442593"/>
              </a:xfrm>
            </p:grpSpPr>
            <p:cxnSp>
              <p:nvCxnSpPr>
                <p:cNvPr id="26" name="Straight Connector 25"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8" hidden="1"/>
              <p:cNvGrpSpPr>
                <a:grpSpLocks/>
              </p:cNvGrpSpPr>
              <p:nvPr userDrawn="1"/>
            </p:nvGrpSpPr>
            <p:grpSpPr bwMode="auto">
              <a:xfrm>
                <a:off x="0" y="-714736"/>
                <a:ext cx="551884" cy="8287473"/>
                <a:chOff x="11640116" y="-714736"/>
                <a:chExt cx="551884" cy="8287473"/>
              </a:xfrm>
            </p:grpSpPr>
            <p:cxnSp>
              <p:nvCxnSpPr>
                <p:cNvPr id="24" name="Straight Connector 23"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89" hidden="1"/>
              <p:cNvGrpSpPr>
                <a:grpSpLocks/>
              </p:cNvGrpSpPr>
              <p:nvPr userDrawn="1"/>
            </p:nvGrpSpPr>
            <p:grpSpPr bwMode="auto">
              <a:xfrm>
                <a:off x="-282026" y="6584314"/>
                <a:ext cx="12740305" cy="273686"/>
                <a:chOff x="-282026" y="0"/>
                <a:chExt cx="12740305" cy="273686"/>
              </a:xfrm>
            </p:grpSpPr>
            <p:cxnSp>
              <p:nvCxnSpPr>
                <p:cNvPr id="22" name="Straight Connector 21"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0" name="Text Placeholder 9"/>
          <p:cNvSpPr>
            <a:spLocks noGrp="1"/>
          </p:cNvSpPr>
          <p:nvPr>
            <p:ph type="body" sz="quarter" idx="14"/>
          </p:nvPr>
        </p:nvSpPr>
        <p:spPr>
          <a:xfrm>
            <a:off x="500062" y="952500"/>
            <a:ext cx="9681371" cy="457200"/>
          </a:xfrm>
          <a:prstGeom prst="rect">
            <a:avLst/>
          </a:prstGeom>
        </p:spPr>
        <p:txBody>
          <a:bodyPr/>
          <a:lstStyle>
            <a:lvl1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tx1">
                    <a:lumMod val="65000"/>
                    <a:lumOff val="35000"/>
                  </a:schemeClr>
                </a:solidFill>
                <a:latin typeface="+mn-lt"/>
                <a:ea typeface="Arial" charset="0"/>
                <a:cs typeface="Arial" charset="0"/>
              </a:defRPr>
            </a:lvl1pPr>
            <a:lvl2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2pPr>
            <a:lvl3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3pPr>
            <a:lvl4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smtClean="0">
                <a:solidFill>
                  <a:schemeClr val="accent1"/>
                </a:solidFill>
                <a:latin typeface="+mn-lt"/>
                <a:ea typeface="Arial" charset="0"/>
                <a:cs typeface="Arial" charset="0"/>
              </a:defRPr>
            </a:lvl4pPr>
            <a:lvl5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800" b="1" i="0" kern="1200" dirty="0">
                <a:solidFill>
                  <a:schemeClr val="accent1"/>
                </a:solidFill>
                <a:latin typeface="+mn-lt"/>
                <a:ea typeface="Arial" charset="0"/>
                <a:cs typeface="Arial" charset="0"/>
              </a:defRPr>
            </a:lvl5pPr>
          </a:lstStyle>
          <a:p>
            <a:pPr lvl="0"/>
            <a:r>
              <a:rPr lang="en-US"/>
              <a:t>Click to edit Master text styles</a:t>
            </a:r>
          </a:p>
        </p:txBody>
      </p:sp>
      <p:sp>
        <p:nvSpPr>
          <p:cNvPr id="48" name="Subtitle 2"/>
          <p:cNvSpPr>
            <a:spLocks noGrp="1"/>
          </p:cNvSpPr>
          <p:nvPr>
            <p:ph type="subTitle" idx="1"/>
          </p:nvPr>
        </p:nvSpPr>
        <p:spPr>
          <a:xfrm>
            <a:off x="495300" y="1414581"/>
            <a:ext cx="3489236" cy="492725"/>
          </a:xfrm>
          <a:prstGeom prst="rect">
            <a:avLst/>
          </a:prstGeom>
        </p:spPr>
        <p:txBody>
          <a:bodyPr bIns="91440" anchor="b">
            <a:noAutofit/>
          </a:bodyPr>
          <a:lstStyle>
            <a:lvl1pPr marL="0" indent="0" algn="l" defTabSz="914400" rtl="0" eaLnBrk="1" latinLnBrk="0" hangingPunct="1">
              <a:lnSpc>
                <a:spcPct val="90000"/>
              </a:lnSpc>
              <a:spcBef>
                <a:spcPts val="0"/>
              </a:spcBef>
              <a:buFont typeface="Arial" panose="020B0604020202020204" pitchFamily="34" charset="0"/>
              <a:buNone/>
              <a:defRPr lang="en-US" sz="2000" b="1" i="0" kern="1200" dirty="0">
                <a:solidFill>
                  <a:schemeClr val="tx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4358643" y="1414640"/>
            <a:ext cx="3474720" cy="492125"/>
          </a:xfrm>
          <a:prstGeom prst="rect">
            <a:avLst/>
          </a:prstGeom>
        </p:spPr>
        <p:txBody>
          <a:bodyPr bIns="91440" anchor="b">
            <a:noAutofit/>
          </a:bodyPr>
          <a:lstStyle>
            <a:lvl1pPr marL="0" indent="0">
              <a:buNone/>
              <a:defRPr lang="en-US" sz="2000" b="1" i="0" kern="1200" dirty="0">
                <a:solidFill>
                  <a:schemeClr val="tx1"/>
                </a:solidFill>
                <a:latin typeface="+mn-lt"/>
                <a:ea typeface="Arial" charset="0"/>
                <a:cs typeface="Arial" charset="0"/>
              </a:defRPr>
            </a:lvl1pPr>
            <a:lvl2pPr>
              <a:defRPr/>
            </a:lvl2pPr>
            <a:lvl3pPr>
              <a:defRPr/>
            </a:lvl3pPr>
            <a:lvl4pPr>
              <a:defRPr/>
            </a:lvl4pPr>
            <a:lvl5pPr>
              <a:defRPr/>
            </a:lvl5pPr>
          </a:lstStyle>
          <a:p>
            <a:pPr lvl="0"/>
            <a:r>
              <a:rPr lang="en-US"/>
              <a:t>Click to edit Master text styles</a:t>
            </a:r>
          </a:p>
        </p:txBody>
      </p:sp>
      <p:sp>
        <p:nvSpPr>
          <p:cNvPr id="7" name="Text Placeholder 6"/>
          <p:cNvSpPr>
            <a:spLocks noGrp="1"/>
          </p:cNvSpPr>
          <p:nvPr>
            <p:ph type="body" sz="quarter" idx="17"/>
          </p:nvPr>
        </p:nvSpPr>
        <p:spPr>
          <a:xfrm>
            <a:off x="8155306" y="1414640"/>
            <a:ext cx="3541395" cy="492125"/>
          </a:xfrm>
          <a:prstGeom prst="rect">
            <a:avLst/>
          </a:prstGeom>
        </p:spPr>
        <p:txBody>
          <a:bodyPr bIns="91440" anchor="b">
            <a:noAutofit/>
          </a:bodyPr>
          <a:lstStyle>
            <a:lvl1pPr marL="0" indent="0" algn="l" defTabSz="914400" rtl="0" eaLnBrk="1" latinLnBrk="0" hangingPunct="1">
              <a:lnSpc>
                <a:spcPct val="90000"/>
              </a:lnSpc>
              <a:spcBef>
                <a:spcPts val="0"/>
              </a:spcBef>
              <a:buClr>
                <a:schemeClr val="accent1"/>
              </a:buClr>
              <a:buSzPct val="120000"/>
              <a:buFont typeface="Arial" panose="020B0604020202020204" pitchFamily="34" charset="0"/>
              <a:buNone/>
              <a:defRPr lang="en-US" sz="2000" b="1" i="0" kern="1200" dirty="0">
                <a:solidFill>
                  <a:schemeClr val="tx1"/>
                </a:solidFill>
                <a:latin typeface="+mn-lt"/>
                <a:ea typeface="Arial" charset="0"/>
                <a:cs typeface="Arial" charset="0"/>
              </a:defRPr>
            </a:lvl1pPr>
            <a:lvl2pPr>
              <a:defRPr/>
            </a:lvl2pPr>
            <a:lvl3pPr>
              <a:defRPr/>
            </a:lvl3pPr>
            <a:lvl4pPr>
              <a:defRPr/>
            </a:lvl4pPr>
            <a:lvl5pPr>
              <a:defRPr/>
            </a:lvl5pPr>
          </a:lstStyle>
          <a:p>
            <a:pPr lvl="0"/>
            <a:r>
              <a:rPr lang="en-US"/>
              <a:t>Click to edit Master text styles</a:t>
            </a:r>
          </a:p>
        </p:txBody>
      </p:sp>
      <p:sp>
        <p:nvSpPr>
          <p:cNvPr id="4" name="Content Placeholder 3">
            <a:extLst/>
          </p:cNvPr>
          <p:cNvSpPr>
            <a:spLocks noGrp="1"/>
          </p:cNvSpPr>
          <p:nvPr>
            <p:ph sz="quarter" idx="18"/>
          </p:nvPr>
        </p:nvSpPr>
        <p:spPr>
          <a:xfrm>
            <a:off x="495301" y="2073279"/>
            <a:ext cx="3489236" cy="3984625"/>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p:cNvPr>
          <p:cNvSpPr>
            <a:spLocks noGrp="1"/>
          </p:cNvSpPr>
          <p:nvPr>
            <p:ph sz="quarter" idx="19"/>
          </p:nvPr>
        </p:nvSpPr>
        <p:spPr>
          <a:xfrm>
            <a:off x="4358643" y="2073279"/>
            <a:ext cx="3474720" cy="3984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p:cNvPr>
          <p:cNvSpPr>
            <a:spLocks noGrp="1"/>
          </p:cNvSpPr>
          <p:nvPr>
            <p:ph sz="quarter" idx="20"/>
          </p:nvPr>
        </p:nvSpPr>
        <p:spPr>
          <a:xfrm>
            <a:off x="8155306" y="2073279"/>
            <a:ext cx="3541395" cy="3984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Footer Placeholder 4"/>
          <p:cNvSpPr>
            <a:spLocks noGrp="1"/>
          </p:cNvSpPr>
          <p:nvPr>
            <p:ph type="ftr" sz="quarter" idx="21"/>
          </p:nvPr>
        </p:nvSpPr>
        <p:spPr/>
        <p:txBody>
          <a:bodyPr/>
          <a:lstStyle>
            <a:lvl1pPr>
              <a:lnSpc>
                <a:spcPct val="90000"/>
              </a:lnSpc>
              <a:defRPr/>
            </a:lvl1pPr>
          </a:lstStyle>
          <a:p>
            <a:pPr>
              <a:defRPr/>
            </a:pPr>
            <a:endParaRPr>
              <a:solidFill>
                <a:srgbClr val="000000">
                  <a:lumMod val="65000"/>
                  <a:lumOff val="35000"/>
                </a:srgbClr>
              </a:solidFill>
            </a:endParaRPr>
          </a:p>
        </p:txBody>
      </p:sp>
      <p:sp>
        <p:nvSpPr>
          <p:cNvPr id="33" name="Slide Number Placeholder 7">
            <a:extLst/>
          </p:cNvPr>
          <p:cNvSpPr>
            <a:spLocks noGrp="1"/>
          </p:cNvSpPr>
          <p:nvPr>
            <p:ph type="sldNum" sz="quarter" idx="22"/>
          </p:nvPr>
        </p:nvSpPr>
        <p:spPr/>
        <p:txBody>
          <a:bodyPr/>
          <a:lstStyle>
            <a:lvl1pPr algn="ctr">
              <a:defRPr sz="1200" b="1">
                <a:solidFill>
                  <a:schemeClr val="tx1"/>
                </a:solidFill>
              </a:defRPr>
            </a:lvl1pPr>
          </a:lstStyle>
          <a:p>
            <a:pPr>
              <a:defRPr/>
            </a:pPr>
            <a:fld id="{0D929FEC-7E39-D64D-94ED-D759DC402BE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892723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YMC17 - Thank you">
    <p:spTree>
      <p:nvGrpSpPr>
        <p:cNvPr id="1" name=""/>
        <p:cNvGrpSpPr/>
        <p:nvPr/>
      </p:nvGrpSpPr>
      <p:grpSpPr>
        <a:xfrm>
          <a:off x="0" y="0"/>
          <a:ext cx="0" cy="0"/>
          <a:chOff x="0" y="0"/>
          <a:chExt cx="0" cy="0"/>
        </a:xfrm>
      </p:grpSpPr>
      <p:grpSp>
        <p:nvGrpSpPr>
          <p:cNvPr id="4" name="Group 80"/>
          <p:cNvGrpSpPr>
            <a:grpSpLocks/>
          </p:cNvGrpSpPr>
          <p:nvPr userDrawn="1"/>
        </p:nvGrpSpPr>
        <p:grpSpPr bwMode="auto">
          <a:xfrm>
            <a:off x="503238" y="377829"/>
            <a:ext cx="2735262" cy="727075"/>
            <a:chOff x="590710" y="3178038"/>
            <a:chExt cx="13400723" cy="3557588"/>
          </a:xfrm>
        </p:grpSpPr>
        <p:sp>
          <p:nvSpPr>
            <p:cNvPr id="5" name="Freeform 5"/>
            <p:cNvSpPr>
              <a:spLocks/>
            </p:cNvSpPr>
            <p:nvPr userDrawn="1"/>
          </p:nvSpPr>
          <p:spPr bwMode="auto">
            <a:xfrm>
              <a:off x="3908984" y="4342630"/>
              <a:ext cx="1196488" cy="1722950"/>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6" name="Freeform 6"/>
            <p:cNvSpPr>
              <a:spLocks/>
            </p:cNvSpPr>
            <p:nvPr userDrawn="1"/>
          </p:nvSpPr>
          <p:spPr bwMode="auto">
            <a:xfrm>
              <a:off x="5105482" y="4821227"/>
              <a:ext cx="1100769" cy="1675095"/>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7" name="Freeform 7"/>
            <p:cNvSpPr>
              <a:spLocks/>
            </p:cNvSpPr>
            <p:nvPr userDrawn="1"/>
          </p:nvSpPr>
          <p:spPr bwMode="auto">
            <a:xfrm>
              <a:off x="6317929" y="4805279"/>
              <a:ext cx="1643179" cy="1244353"/>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8" name="Freeform 8"/>
            <p:cNvSpPr>
              <a:spLocks noEditPoints="1"/>
            </p:cNvSpPr>
            <p:nvPr userDrawn="1"/>
          </p:nvSpPr>
          <p:spPr bwMode="auto">
            <a:xfrm>
              <a:off x="8120640" y="4805279"/>
              <a:ext cx="973143" cy="1260311"/>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9" name="Freeform 9"/>
            <p:cNvSpPr>
              <a:spLocks/>
            </p:cNvSpPr>
            <p:nvPr userDrawn="1"/>
          </p:nvSpPr>
          <p:spPr bwMode="auto">
            <a:xfrm>
              <a:off x="9364993" y="4805279"/>
              <a:ext cx="1005049" cy="1244353"/>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 name="Freeform 10"/>
            <p:cNvSpPr>
              <a:spLocks/>
            </p:cNvSpPr>
            <p:nvPr userDrawn="1"/>
          </p:nvSpPr>
          <p:spPr bwMode="auto">
            <a:xfrm>
              <a:off x="10481720" y="4470256"/>
              <a:ext cx="781704" cy="1595324"/>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1" name="Freeform 11"/>
            <p:cNvSpPr>
              <a:spLocks noEditPoints="1"/>
            </p:cNvSpPr>
            <p:nvPr userDrawn="1"/>
          </p:nvSpPr>
          <p:spPr bwMode="auto">
            <a:xfrm>
              <a:off x="11311288" y="4805279"/>
              <a:ext cx="1052914" cy="1260311"/>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2" name="Freeform 12"/>
            <p:cNvSpPr>
              <a:spLocks/>
            </p:cNvSpPr>
            <p:nvPr userDrawn="1"/>
          </p:nvSpPr>
          <p:spPr bwMode="auto">
            <a:xfrm>
              <a:off x="12491828" y="4805279"/>
              <a:ext cx="973143" cy="1260311"/>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3" name="Freeform 13"/>
            <p:cNvSpPr>
              <a:spLocks noEditPoints="1"/>
            </p:cNvSpPr>
            <p:nvPr userDrawn="1"/>
          </p:nvSpPr>
          <p:spPr bwMode="auto">
            <a:xfrm>
              <a:off x="590710" y="3656645"/>
              <a:ext cx="3063022" cy="3078981"/>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4" name="Freeform 14"/>
            <p:cNvSpPr>
              <a:spLocks noEditPoints="1"/>
            </p:cNvSpPr>
            <p:nvPr userDrawn="1"/>
          </p:nvSpPr>
          <p:spPr bwMode="auto">
            <a:xfrm>
              <a:off x="13640462" y="5842234"/>
              <a:ext cx="350971" cy="191439"/>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5"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6"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7"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8"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9"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0"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1"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2"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3"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4"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25" name="Freeform 25"/>
            <p:cNvSpPr>
              <a:spLocks/>
            </p:cNvSpPr>
            <p:nvPr userDrawn="1"/>
          </p:nvSpPr>
          <p:spPr bwMode="auto">
            <a:xfrm>
              <a:off x="1372424" y="3895939"/>
              <a:ext cx="2073921" cy="1978202"/>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grpSp>
      <p:grpSp>
        <p:nvGrpSpPr>
          <p:cNvPr id="26" name="Group 103"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27" name="Straight Connector 2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0" name="Group 107" hidden="1"/>
            <p:cNvGrpSpPr>
              <a:grpSpLocks/>
            </p:cNvGrpSpPr>
            <p:nvPr userDrawn="1"/>
          </p:nvGrpSpPr>
          <p:grpSpPr bwMode="auto">
            <a:xfrm>
              <a:off x="11640116" y="-714736"/>
              <a:ext cx="551884" cy="8287473"/>
              <a:chOff x="11640116" y="-714736"/>
              <a:chExt cx="551884" cy="8287473"/>
            </a:xfrm>
          </p:grpSpPr>
          <p:cxnSp>
            <p:nvCxnSpPr>
              <p:cNvPr id="44" name="Straight Connector 43"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08" hidden="1"/>
            <p:cNvGrpSpPr>
              <a:grpSpLocks/>
            </p:cNvGrpSpPr>
            <p:nvPr userDrawn="1"/>
          </p:nvGrpSpPr>
          <p:grpSpPr bwMode="auto">
            <a:xfrm>
              <a:off x="-282027" y="-714736"/>
              <a:ext cx="12740305" cy="8287473"/>
              <a:chOff x="-282026" y="-714736"/>
              <a:chExt cx="12740305" cy="8287473"/>
            </a:xfrm>
          </p:grpSpPr>
          <p:grpSp>
            <p:nvGrpSpPr>
              <p:cNvPr id="32" name="Group 109" hidden="1"/>
              <p:cNvGrpSpPr>
                <a:grpSpLocks/>
              </p:cNvGrpSpPr>
              <p:nvPr userDrawn="1"/>
            </p:nvGrpSpPr>
            <p:grpSpPr bwMode="auto">
              <a:xfrm>
                <a:off x="-282026" y="0"/>
                <a:ext cx="12740305" cy="246887"/>
                <a:chOff x="-282026" y="0"/>
                <a:chExt cx="12740305" cy="246887"/>
              </a:xfrm>
            </p:grpSpPr>
            <p:cxnSp>
              <p:nvCxnSpPr>
                <p:cNvPr id="42" name="Straight Connector 41"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110" hidden="1"/>
              <p:cNvGrpSpPr>
                <a:grpSpLocks/>
              </p:cNvGrpSpPr>
              <p:nvPr userDrawn="1"/>
            </p:nvGrpSpPr>
            <p:grpSpPr bwMode="auto">
              <a:xfrm>
                <a:off x="-282026" y="1280053"/>
                <a:ext cx="12740305" cy="442593"/>
                <a:chOff x="-282026" y="1280053"/>
                <a:chExt cx="12740305" cy="442593"/>
              </a:xfrm>
            </p:grpSpPr>
            <p:cxnSp>
              <p:nvCxnSpPr>
                <p:cNvPr id="40" name="Straight Connector 39"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111" hidden="1"/>
              <p:cNvGrpSpPr>
                <a:grpSpLocks/>
              </p:cNvGrpSpPr>
              <p:nvPr userDrawn="1"/>
            </p:nvGrpSpPr>
            <p:grpSpPr bwMode="auto">
              <a:xfrm>
                <a:off x="0" y="-714736"/>
                <a:ext cx="551884" cy="8287473"/>
                <a:chOff x="11640116" y="-714736"/>
                <a:chExt cx="551884" cy="8287473"/>
              </a:xfrm>
            </p:grpSpPr>
            <p:cxnSp>
              <p:nvCxnSpPr>
                <p:cNvPr id="38" name="Straight Connector 37"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112" hidden="1"/>
              <p:cNvGrpSpPr>
                <a:grpSpLocks/>
              </p:cNvGrpSpPr>
              <p:nvPr userDrawn="1"/>
            </p:nvGrpSpPr>
            <p:grpSpPr bwMode="auto">
              <a:xfrm>
                <a:off x="-282026" y="6584314"/>
                <a:ext cx="12740305" cy="273686"/>
                <a:chOff x="-282026" y="0"/>
                <a:chExt cx="12740305" cy="273686"/>
              </a:xfrm>
            </p:grpSpPr>
            <p:cxnSp>
              <p:nvCxnSpPr>
                <p:cNvPr id="36" name="Straight Connector 35"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 name="Title 1"/>
          <p:cNvSpPr>
            <a:spLocks noGrp="1"/>
          </p:cNvSpPr>
          <p:nvPr>
            <p:ph type="ctrTitle"/>
          </p:nvPr>
        </p:nvSpPr>
        <p:spPr bwMode="gray">
          <a:xfrm>
            <a:off x="495300" y="3104758"/>
            <a:ext cx="7848600" cy="1177673"/>
          </a:xfrm>
        </p:spPr>
        <p:txBody>
          <a:bodyPr>
            <a:noAutofit/>
          </a:bodyPr>
          <a:lstStyle>
            <a:lvl1pPr algn="l">
              <a:lnSpc>
                <a:spcPct val="90000"/>
              </a:lnSpc>
              <a:defRPr sz="6000" b="1" i="0" cap="none" baseline="0">
                <a:solidFill>
                  <a:schemeClr val="tx1"/>
                </a:solidFill>
                <a:latin typeface="+mn-lt"/>
                <a:cs typeface="Arial" panose="020B0604020202020204" pitchFamily="34" charset="0"/>
              </a:defRPr>
            </a:lvl1pPr>
          </a:lstStyle>
          <a:p>
            <a:r>
              <a:rPr lang="en-US"/>
              <a:t>Click to edit Master title style</a:t>
            </a:r>
            <a:endParaRPr lang="en-US" dirty="0"/>
          </a:p>
        </p:txBody>
      </p:sp>
      <p:pic>
        <p:nvPicPr>
          <p:cNvPr id="46" name="Picture 45" descr="iStock-503680362-s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399" y="0"/>
            <a:ext cx="3657601" cy="6858000"/>
          </a:xfrm>
          <a:prstGeom prst="rect">
            <a:avLst/>
          </a:prstGeom>
        </p:spPr>
      </p:pic>
    </p:spTree>
    <p:extLst>
      <p:ext uri="{BB962C8B-B14F-4D97-AF65-F5344CB8AC3E}">
        <p14:creationId xmlns:p14="http://schemas.microsoft.com/office/powerpoint/2010/main" val="2490730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386187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YMC17 - Title, Content">
    <p:spTree>
      <p:nvGrpSpPr>
        <p:cNvPr id="1" name=""/>
        <p:cNvGrpSpPr/>
        <p:nvPr/>
      </p:nvGrpSpPr>
      <p:grpSpPr>
        <a:xfrm>
          <a:off x="0" y="0"/>
          <a:ext cx="0" cy="0"/>
          <a:chOff x="0" y="0"/>
          <a:chExt cx="0" cy="0"/>
        </a:xfrm>
      </p:grpSpPr>
      <p:grpSp>
        <p:nvGrpSpPr>
          <p:cNvPr id="4" name="Group 72" hidden="1"/>
          <p:cNvGrpSpPr>
            <a:grpSpLocks/>
          </p:cNvGrpSpPr>
          <p:nvPr userDrawn="1">
            <p:custDataLst>
              <p:tags r:id="rId1"/>
            </p:custDataLst>
          </p:nvPr>
        </p:nvGrpSpPr>
        <p:grpSpPr bwMode="auto">
          <a:xfrm>
            <a:off x="-282573" y="-714375"/>
            <a:ext cx="12741275" cy="8286750"/>
            <a:chOff x="-282027" y="-714736"/>
            <a:chExt cx="12740305" cy="8287473"/>
          </a:xfrm>
        </p:grpSpPr>
        <p:cxnSp>
          <p:nvCxnSpPr>
            <p:cNvPr id="5" name="Straight Connector 4"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8" name="Group 84" hidden="1"/>
            <p:cNvGrpSpPr>
              <a:grpSpLocks/>
            </p:cNvGrpSpPr>
            <p:nvPr userDrawn="1"/>
          </p:nvGrpSpPr>
          <p:grpSpPr bwMode="auto">
            <a:xfrm>
              <a:off x="11640116" y="-714736"/>
              <a:ext cx="551884" cy="8287473"/>
              <a:chOff x="11640116" y="-714736"/>
              <a:chExt cx="551884" cy="8287473"/>
            </a:xfrm>
          </p:grpSpPr>
          <p:cxnSp>
            <p:nvCxnSpPr>
              <p:cNvPr id="22" name="Straight Connector 21"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5" hidden="1"/>
            <p:cNvGrpSpPr>
              <a:grpSpLocks/>
            </p:cNvGrpSpPr>
            <p:nvPr userDrawn="1"/>
          </p:nvGrpSpPr>
          <p:grpSpPr bwMode="auto">
            <a:xfrm>
              <a:off x="-282027" y="-714736"/>
              <a:ext cx="12740305" cy="8287473"/>
              <a:chOff x="-282026" y="-714736"/>
              <a:chExt cx="12740305" cy="8287473"/>
            </a:xfrm>
          </p:grpSpPr>
          <p:grpSp>
            <p:nvGrpSpPr>
              <p:cNvPr id="10" name="Group 86" hidden="1"/>
              <p:cNvGrpSpPr>
                <a:grpSpLocks/>
              </p:cNvGrpSpPr>
              <p:nvPr userDrawn="1"/>
            </p:nvGrpSpPr>
            <p:grpSpPr bwMode="auto">
              <a:xfrm>
                <a:off x="-282026" y="0"/>
                <a:ext cx="12740305" cy="246887"/>
                <a:chOff x="-282026" y="0"/>
                <a:chExt cx="12740305" cy="246887"/>
              </a:xfrm>
            </p:grpSpPr>
            <p:cxnSp>
              <p:nvCxnSpPr>
                <p:cNvPr id="20" name="Straight Connector 19"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7" hidden="1"/>
              <p:cNvGrpSpPr>
                <a:grpSpLocks/>
              </p:cNvGrpSpPr>
              <p:nvPr userDrawn="1"/>
            </p:nvGrpSpPr>
            <p:grpSpPr bwMode="auto">
              <a:xfrm>
                <a:off x="-282026" y="1280053"/>
                <a:ext cx="12740305" cy="442593"/>
                <a:chOff x="-282026" y="1280053"/>
                <a:chExt cx="12740305" cy="442593"/>
              </a:xfrm>
            </p:grpSpPr>
            <p:cxnSp>
              <p:nvCxnSpPr>
                <p:cNvPr id="18" name="Straight Connector 17"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88" hidden="1"/>
              <p:cNvGrpSpPr>
                <a:grpSpLocks/>
              </p:cNvGrpSpPr>
              <p:nvPr userDrawn="1"/>
            </p:nvGrpSpPr>
            <p:grpSpPr bwMode="auto">
              <a:xfrm>
                <a:off x="0" y="-714736"/>
                <a:ext cx="551884" cy="8287473"/>
                <a:chOff x="11640116" y="-714736"/>
                <a:chExt cx="551884" cy="8287473"/>
              </a:xfrm>
            </p:grpSpPr>
            <p:cxnSp>
              <p:nvCxnSpPr>
                <p:cNvPr id="16" name="Straight Connector 15"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9" hidden="1"/>
              <p:cNvGrpSpPr>
                <a:grpSpLocks/>
              </p:cNvGrpSpPr>
              <p:nvPr userDrawn="1"/>
            </p:nvGrpSpPr>
            <p:grpSpPr bwMode="auto">
              <a:xfrm>
                <a:off x="-282026" y="6584314"/>
                <a:ext cx="12740305" cy="273686"/>
                <a:chOff x="-282026" y="0"/>
                <a:chExt cx="12740305" cy="273686"/>
              </a:xfrm>
            </p:grpSpPr>
            <p:cxnSp>
              <p:nvCxnSpPr>
                <p:cNvPr id="14" name="Straight Connector 13"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 name="Title 2">
            <a:extLst/>
          </p:cNvPr>
          <p:cNvSpPr>
            <a:spLocks noGrp="1"/>
          </p:cNvSpPr>
          <p:nvPr>
            <p:ph type="title"/>
          </p:nvPr>
        </p:nvSpPr>
        <p:spPr/>
        <p:txBody>
          <a:bodyPr/>
          <a:lstStyle>
            <a:lvl1pPr>
              <a:defRPr/>
            </a:lvl1pPr>
          </a:lstStyle>
          <a:p>
            <a:r>
              <a:rPr lang="en-US"/>
              <a:t>Click to edit Master title style</a:t>
            </a:r>
            <a:endParaRPr lang="en-US" dirty="0"/>
          </a:p>
        </p:txBody>
      </p:sp>
      <p:sp>
        <p:nvSpPr>
          <p:cNvPr id="46" name="Content Placeholder 3">
            <a:extLst/>
          </p:cNvPr>
          <p:cNvSpPr>
            <a:spLocks noGrp="1"/>
          </p:cNvSpPr>
          <p:nvPr>
            <p:ph sz="quarter" idx="12"/>
          </p:nvPr>
        </p:nvSpPr>
        <p:spPr>
          <a:xfrm>
            <a:off x="495302" y="1132840"/>
            <a:ext cx="11201400" cy="4925060"/>
          </a:xfrm>
          <a:prstGeom prst="rect">
            <a:avLst/>
          </a:prstGeom>
        </p:spPr>
        <p:txBody>
          <a:bodyPr/>
          <a:lstStyle>
            <a:lvl1pPr>
              <a:defRPr>
                <a:solidFill>
                  <a:schemeClr val="tx1">
                    <a:lumMod val="65000"/>
                    <a:lumOff val="35000"/>
                  </a:schemeClr>
                </a:solidFill>
              </a:defRPr>
            </a:lvl1pPr>
            <a:lvl2pPr marL="741363" indent="-284163">
              <a:buFont typeface="Arial" panose="020B0604020202020204" pitchFamily="34" charset="0"/>
              <a:buChar char="•"/>
              <a:defRPr>
                <a:solidFill>
                  <a:schemeClr val="tx1">
                    <a:lumMod val="65000"/>
                    <a:lumOff val="35000"/>
                  </a:schemeClr>
                </a:solidFill>
              </a:defRPr>
            </a:lvl2pPr>
            <a:lvl3pPr marL="1206500" indent="-292100">
              <a:buFont typeface="Arial" panose="020B0604020202020204" pitchFamily="34" charset="0"/>
              <a:buChar char="•"/>
              <a:defRPr>
                <a:solidFill>
                  <a:schemeClr val="tx1">
                    <a:lumMod val="65000"/>
                    <a:lumOff val="35000"/>
                  </a:schemeClr>
                </a:solidFill>
              </a:defRPr>
            </a:lvl3pPr>
            <a:lvl4pPr marL="1655763" indent="-284163">
              <a:buFont typeface="Arial" panose="020B0604020202020204" pitchFamily="34" charset="0"/>
              <a:buChar char="•"/>
              <a:defRPr>
                <a:solidFill>
                  <a:schemeClr val="tx1">
                    <a:lumMod val="65000"/>
                    <a:lumOff val="35000"/>
                  </a:schemeClr>
                </a:solidFill>
              </a:defRPr>
            </a:lvl4pPr>
            <a:lvl5pPr marL="2057400" indent="-228600">
              <a:buFont typeface="Arial" panose="020B0604020202020204" pitchFamily="34" charset="0"/>
              <a:buChar char="•"/>
              <a:defRPr>
                <a:solidFill>
                  <a:schemeClr val="tx1">
                    <a:lumMod val="65000"/>
                    <a:lumOff val="35000"/>
                  </a:schemeClr>
                </a:solidFill>
              </a:defRPr>
            </a:lvl5pPr>
            <a:lvl6pPr marL="2514600" indent="-228600">
              <a:buFont typeface="Arial" panose="020B0604020202020204" pitchFamily="34" charset="0"/>
              <a:buChar char="•"/>
              <a:defRPr sz="1300">
                <a:solidFill>
                  <a:schemeClr val="tx1">
                    <a:lumMod val="65000"/>
                    <a:lumOff val="35000"/>
                  </a:schemeClr>
                </a:solidFill>
              </a:defRPr>
            </a:lvl6pPr>
            <a:lvl7pPr marL="2916238" indent="-173038">
              <a:buFont typeface="Arial" panose="020B0604020202020204" pitchFamily="34" charset="0"/>
              <a:buChar char="•"/>
              <a:defRPr sz="1200">
                <a:solidFill>
                  <a:schemeClr val="tx1">
                    <a:lumMod val="65000"/>
                    <a:lumOff val="35000"/>
                  </a:schemeClr>
                </a:solidFill>
              </a:defRPr>
            </a:lvl7pPr>
            <a:lvl8pPr marL="3373438" indent="-173038">
              <a:buFont typeface="Arial" panose="020B0604020202020204" pitchFamily="34" charset="0"/>
              <a:buChar char="•"/>
              <a:defRPr sz="1100">
                <a:solidFill>
                  <a:schemeClr val="tx1">
                    <a:lumMod val="65000"/>
                    <a:lumOff val="35000"/>
                  </a:schemeClr>
                </a:solidFill>
              </a:defRPr>
            </a:lvl8pPr>
            <a:lvl9pPr marL="3830638" indent="-173038">
              <a:buFont typeface="Arial" panose="020B0604020202020204" pitchFamily="34" charset="0"/>
              <a:buChar char="•"/>
              <a:defRPr sz="1000">
                <a:solidFill>
                  <a:schemeClr val="tx1">
                    <a:lumMod val="65000"/>
                    <a:lumOff val="35000"/>
                  </a:schemeClr>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Footer Placeholder 4">
            <a:extLst/>
          </p:cNvPr>
          <p:cNvSpPr>
            <a:spLocks noGrp="1"/>
          </p:cNvSpPr>
          <p:nvPr>
            <p:ph type="ftr" sz="quarter" idx="13"/>
          </p:nvPr>
        </p:nvSpPr>
        <p:spPr/>
        <p:txBody>
          <a:bodyPr/>
          <a:lstStyle>
            <a:lvl1pPr>
              <a:lnSpc>
                <a:spcPct val="90000"/>
              </a:lnSpc>
              <a:defRPr/>
            </a:lvl1pPr>
          </a:lstStyle>
          <a:p>
            <a:pPr>
              <a:defRPr/>
            </a:pPr>
            <a:endParaRPr/>
          </a:p>
        </p:txBody>
      </p:sp>
      <p:sp>
        <p:nvSpPr>
          <p:cNvPr id="25" name="Slide Number Placeholder 7">
            <a:extLst/>
          </p:cNvPr>
          <p:cNvSpPr>
            <a:spLocks noGrp="1"/>
          </p:cNvSpPr>
          <p:nvPr>
            <p:ph type="sldNum" sz="quarter" idx="14"/>
          </p:nvPr>
        </p:nvSpPr>
        <p:spPr/>
        <p:txBody>
          <a:bodyPr/>
          <a:lstStyle>
            <a:lvl1pPr algn="ctr">
              <a:defRPr sz="1200" b="1">
                <a:solidFill>
                  <a:schemeClr val="tx1"/>
                </a:solidFill>
              </a:defRPr>
            </a:lvl1pPr>
          </a:lstStyle>
          <a:p>
            <a:pPr>
              <a:defRPr/>
            </a:pPr>
            <a:fld id="{9F59AF17-F5E2-D843-8015-793ED7AFCB8D}" type="slidenum">
              <a:rPr lang="en-US" smtClean="0"/>
              <a:pPr>
                <a:defRPr/>
              </a:pPr>
              <a:t>‹#›</a:t>
            </a:fld>
            <a:endParaRPr lang="en-US" dirty="0"/>
          </a:p>
        </p:txBody>
      </p:sp>
    </p:spTree>
    <p:extLst>
      <p:ext uri="{BB962C8B-B14F-4D97-AF65-F5344CB8AC3E}">
        <p14:creationId xmlns:p14="http://schemas.microsoft.com/office/powerpoint/2010/main" val="11364438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2" y="1752600"/>
            <a:ext cx="10972801" cy="4191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Text Placeholder 18"/>
          <p:cNvSpPr>
            <a:spLocks noGrp="1"/>
          </p:cNvSpPr>
          <p:nvPr>
            <p:ph type="body" sz="quarter" idx="13" hasCustomPrompt="1"/>
          </p:nvPr>
        </p:nvSpPr>
        <p:spPr>
          <a:xfrm>
            <a:off x="609758" y="1168878"/>
            <a:ext cx="10972482"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0" baseline="0">
                <a:solidFill>
                  <a:schemeClr val="tx1"/>
                </a:solidFill>
                <a:latin typeface="+mn-lt"/>
                <a:ea typeface="+mn-ea"/>
                <a:cs typeface="+mn-cs"/>
              </a:defRPr>
            </a:lvl1pPr>
          </a:lstStyle>
          <a:p>
            <a:pPr lvl="0"/>
            <a:r>
              <a:t>Click to add subtitle</a:t>
            </a:r>
          </a:p>
        </p:txBody>
      </p:sp>
      <p:sp>
        <p:nvSpPr>
          <p:cNvPr id="4" name="Date Placeholder 3"/>
          <p:cNvSpPr>
            <a:spLocks noGrp="1"/>
          </p:cNvSpPr>
          <p:nvPr>
            <p:ph type="dt" sz="half" idx="10"/>
          </p:nvPr>
        </p:nvSpPr>
        <p:spPr>
          <a:xfrm>
            <a:off x="7696617" y="6329172"/>
            <a:ext cx="1422400" cy="182880"/>
          </a:xfrm>
          <a:prstGeom prst="rect">
            <a:avLst/>
          </a:prstGeom>
        </p:spPr>
        <p:txBody>
          <a:bodyPr/>
          <a:lstStyle/>
          <a:p>
            <a:endParaRPr>
              <a:solidFill>
                <a:srgbClr val="000000"/>
              </a:solidFill>
              <a:latin typeface="Calibri"/>
              <a:cs typeface="+mn-cs"/>
            </a:endParaRPr>
          </a:p>
        </p:txBody>
      </p:sp>
      <p:sp>
        <p:nvSpPr>
          <p:cNvPr id="5" name="Footer Placeholder 4"/>
          <p:cNvSpPr>
            <a:spLocks noGrp="1"/>
          </p:cNvSpPr>
          <p:nvPr>
            <p:ph type="ftr" sz="quarter" idx="11"/>
          </p:nvPr>
        </p:nvSpPr>
        <p:spPr/>
        <p:txBody>
          <a:bodyPr/>
          <a:lstStyle/>
          <a:p>
            <a:r>
              <a:rPr dirty="0">
                <a:solidFill>
                  <a:srgbClr val="000000">
                    <a:lumMod val="65000"/>
                    <a:lumOff val="35000"/>
                  </a:srgbClr>
                </a:solidFill>
              </a:rPr>
              <a:t>Copyright © 2017 Symantec Corporation</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D88F0F9-74A8-45E4-B405-052EDB68E8BD}" type="slidenum">
              <a:rPr lang="uk-UA" smtClean="0">
                <a:solidFill>
                  <a:srgbClr val="000000"/>
                </a:solidFill>
              </a:rPr>
              <a:pPr/>
              <a:t>‹#›</a:t>
            </a:fld>
            <a:endParaRPr lang="uk-UA" dirty="0">
              <a:solidFill>
                <a:srgbClr val="000000"/>
              </a:solidFill>
            </a:endParaRPr>
          </a:p>
        </p:txBody>
      </p:sp>
    </p:spTree>
    <p:extLst>
      <p:ext uri="{BB962C8B-B14F-4D97-AF65-F5344CB8AC3E}">
        <p14:creationId xmlns:p14="http://schemas.microsoft.com/office/powerpoint/2010/main" val="99539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10" name="Text Placeholder 18"/>
          <p:cNvSpPr>
            <a:spLocks noGrp="1"/>
          </p:cNvSpPr>
          <p:nvPr>
            <p:ph type="body" sz="quarter" idx="13" hasCustomPrompt="1"/>
          </p:nvPr>
        </p:nvSpPr>
        <p:spPr>
          <a:xfrm>
            <a:off x="609758" y="1168878"/>
            <a:ext cx="10972482"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0" baseline="0">
                <a:solidFill>
                  <a:schemeClr val="tx1"/>
                </a:solidFill>
                <a:latin typeface="+mn-lt"/>
                <a:ea typeface="+mn-ea"/>
                <a:cs typeface="+mn-cs"/>
              </a:defRPr>
            </a:lvl1pPr>
          </a:lstStyle>
          <a:p>
            <a:pPr lvl="0"/>
            <a:r>
              <a:t>Click to add subtitle</a:t>
            </a:r>
          </a:p>
        </p:txBody>
      </p:sp>
      <p:sp>
        <p:nvSpPr>
          <p:cNvPr id="2" name="Date Placeholder 1"/>
          <p:cNvSpPr>
            <a:spLocks noGrp="1"/>
          </p:cNvSpPr>
          <p:nvPr>
            <p:ph type="dt" sz="half" idx="14"/>
          </p:nvPr>
        </p:nvSpPr>
        <p:spPr>
          <a:xfrm>
            <a:off x="7696617" y="6329172"/>
            <a:ext cx="1422400" cy="182880"/>
          </a:xfrm>
          <a:prstGeom prst="rect">
            <a:avLst/>
          </a:prstGeom>
        </p:spPr>
        <p:txBody>
          <a:bodyPr/>
          <a:lstStyle/>
          <a:p>
            <a:endParaRPr>
              <a:solidFill>
                <a:srgbClr val="000000"/>
              </a:solidFill>
              <a:latin typeface="Calibri"/>
              <a:cs typeface="+mn-cs"/>
            </a:endParaRPr>
          </a:p>
        </p:txBody>
      </p:sp>
      <p:sp>
        <p:nvSpPr>
          <p:cNvPr id="8" name="Footer Placeholder 7"/>
          <p:cNvSpPr>
            <a:spLocks noGrp="1"/>
          </p:cNvSpPr>
          <p:nvPr>
            <p:ph type="ftr" sz="quarter" idx="15"/>
          </p:nvPr>
        </p:nvSpPr>
        <p:spPr/>
        <p:txBody>
          <a:bodyPr/>
          <a:lstStyle/>
          <a:p>
            <a:r>
              <a:rPr dirty="0">
                <a:solidFill>
                  <a:srgbClr val="000000">
                    <a:lumMod val="65000"/>
                    <a:lumOff val="35000"/>
                  </a:srgbClr>
                </a:solidFill>
              </a:rPr>
              <a:t>Copyright © 2017 Symantec Corporation</a:t>
            </a:r>
          </a:p>
        </p:txBody>
      </p:sp>
      <p:sp>
        <p:nvSpPr>
          <p:cNvPr id="9" name="Slide Number Placeholder 8"/>
          <p:cNvSpPr>
            <a:spLocks noGrp="1"/>
          </p:cNvSpPr>
          <p:nvPr>
            <p:ph type="sldNum" sz="quarter" idx="16"/>
          </p:nvPr>
        </p:nvSpPr>
        <p:spPr/>
        <p:txBody>
          <a:bodyPr/>
          <a:lstStyle/>
          <a:p>
            <a:fld id="{C51EAA63-D034-42AE-91FA-B13B9518C7BE}"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6649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White 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tx1"/>
                </a:solidFill>
              </a:defRPr>
            </a:lvl1pPr>
          </a:lstStyle>
          <a:p>
            <a:r>
              <a:rPr lang="en-US" dirty="0"/>
              <a:t>Title only</a:t>
            </a:r>
          </a:p>
        </p:txBody>
      </p:sp>
      <p:sp>
        <p:nvSpPr>
          <p:cNvPr id="4"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67550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1_SYMC17 - 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BF46F3-7B4F-4123-A1A0-08123E634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grpSp>
        <p:nvGrpSpPr>
          <p:cNvPr id="69" name="Group 68">
            <a:extLst>
              <a:ext uri="{FF2B5EF4-FFF2-40B4-BE49-F238E27FC236}">
                <a16:creationId xmlns:a16="http://schemas.microsoft.com/office/drawing/2014/main" id="{133D15B7-B9B4-44B7-9BF5-80EB7AA3186A}"/>
              </a:ext>
            </a:extLst>
          </p:cNvPr>
          <p:cNvGrpSpPr/>
          <p:nvPr userDrawn="1"/>
        </p:nvGrpSpPr>
        <p:grpSpPr>
          <a:xfrm>
            <a:off x="502922" y="377979"/>
            <a:ext cx="2735921" cy="726325"/>
            <a:chOff x="590710" y="3178038"/>
            <a:chExt cx="13400723" cy="3557588"/>
          </a:xfrm>
        </p:grpSpPr>
        <p:sp>
          <p:nvSpPr>
            <p:cNvPr id="71" name="Freeform 5">
              <a:extLst>
                <a:ext uri="{FF2B5EF4-FFF2-40B4-BE49-F238E27FC236}">
                  <a16:creationId xmlns:a16="http://schemas.microsoft.com/office/drawing/2014/main" id="{12D606A0-C5CC-412B-8E14-433018FC6CAA}"/>
                </a:ext>
              </a:extLst>
            </p:cNvPr>
            <p:cNvSpPr>
              <a:spLocks/>
            </p:cNvSpPr>
            <p:nvPr userDrawn="1"/>
          </p:nvSpPr>
          <p:spPr bwMode="auto">
            <a:xfrm>
              <a:off x="3908984" y="4342630"/>
              <a:ext cx="1196488" cy="1722950"/>
            </a:xfrm>
            <a:custGeom>
              <a:avLst/>
              <a:gdLst>
                <a:gd name="T0" fmla="*/ 61 w 119"/>
                <a:gd name="T1" fmla="*/ 171 h 171"/>
                <a:gd name="T2" fmla="*/ 1 w 119"/>
                <a:gd name="T3" fmla="*/ 153 h 171"/>
                <a:gd name="T4" fmla="*/ 0 w 119"/>
                <a:gd name="T5" fmla="*/ 152 h 171"/>
                <a:gd name="T6" fmla="*/ 1 w 119"/>
                <a:gd name="T7" fmla="*/ 151 h 171"/>
                <a:gd name="T8" fmla="*/ 14 w 119"/>
                <a:gd name="T9" fmla="*/ 131 h 171"/>
                <a:gd name="T10" fmla="*/ 14 w 119"/>
                <a:gd name="T11" fmla="*/ 130 h 171"/>
                <a:gd name="T12" fmla="*/ 15 w 119"/>
                <a:gd name="T13" fmla="*/ 130 h 171"/>
                <a:gd name="T14" fmla="*/ 60 w 119"/>
                <a:gd name="T15" fmla="*/ 145 h 171"/>
                <a:gd name="T16" fmla="*/ 89 w 119"/>
                <a:gd name="T17" fmla="*/ 123 h 171"/>
                <a:gd name="T18" fmla="*/ 54 w 119"/>
                <a:gd name="T19" fmla="*/ 96 h 171"/>
                <a:gd name="T20" fmla="*/ 52 w 119"/>
                <a:gd name="T21" fmla="*/ 95 h 171"/>
                <a:gd name="T22" fmla="*/ 8 w 119"/>
                <a:gd name="T23" fmla="*/ 45 h 171"/>
                <a:gd name="T24" fmla="*/ 62 w 119"/>
                <a:gd name="T25" fmla="*/ 0 h 171"/>
                <a:gd name="T26" fmla="*/ 109 w 119"/>
                <a:gd name="T27" fmla="*/ 11 h 171"/>
                <a:gd name="T28" fmla="*/ 110 w 119"/>
                <a:gd name="T29" fmla="*/ 11 h 171"/>
                <a:gd name="T30" fmla="*/ 110 w 119"/>
                <a:gd name="T31" fmla="*/ 12 h 171"/>
                <a:gd name="T32" fmla="*/ 100 w 119"/>
                <a:gd name="T33" fmla="*/ 34 h 171"/>
                <a:gd name="T34" fmla="*/ 99 w 119"/>
                <a:gd name="T35" fmla="*/ 35 h 171"/>
                <a:gd name="T36" fmla="*/ 98 w 119"/>
                <a:gd name="T37" fmla="*/ 34 h 171"/>
                <a:gd name="T38" fmla="*/ 62 w 119"/>
                <a:gd name="T39" fmla="*/ 26 h 171"/>
                <a:gd name="T40" fmla="*/ 37 w 119"/>
                <a:gd name="T41" fmla="*/ 44 h 171"/>
                <a:gd name="T42" fmla="*/ 70 w 119"/>
                <a:gd name="T43" fmla="*/ 70 h 171"/>
                <a:gd name="T44" fmla="*/ 119 w 119"/>
                <a:gd name="T45" fmla="*/ 123 h 171"/>
                <a:gd name="T46" fmla="*/ 61 w 119"/>
                <a:gd name="T47"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72" name="Freeform 6">
              <a:extLst>
                <a:ext uri="{FF2B5EF4-FFF2-40B4-BE49-F238E27FC236}">
                  <a16:creationId xmlns:a16="http://schemas.microsoft.com/office/drawing/2014/main" id="{0727E1C4-2775-4247-A087-6CCD469CDE56}"/>
                </a:ext>
              </a:extLst>
            </p:cNvPr>
            <p:cNvSpPr>
              <a:spLocks/>
            </p:cNvSpPr>
            <p:nvPr userDrawn="1"/>
          </p:nvSpPr>
          <p:spPr bwMode="auto">
            <a:xfrm>
              <a:off x="5105482" y="4821227"/>
              <a:ext cx="1100769" cy="1675095"/>
            </a:xfrm>
            <a:custGeom>
              <a:avLst/>
              <a:gdLst>
                <a:gd name="T0" fmla="*/ 23 w 110"/>
                <a:gd name="T1" fmla="*/ 166 h 166"/>
                <a:gd name="T2" fmla="*/ 6 w 110"/>
                <a:gd name="T3" fmla="*/ 164 h 166"/>
                <a:gd name="T4" fmla="*/ 4 w 110"/>
                <a:gd name="T5" fmla="*/ 163 h 166"/>
                <a:gd name="T6" fmla="*/ 5 w 110"/>
                <a:gd name="T7" fmla="*/ 162 h 166"/>
                <a:gd name="T8" fmla="*/ 8 w 110"/>
                <a:gd name="T9" fmla="*/ 142 h 166"/>
                <a:gd name="T10" fmla="*/ 8 w 110"/>
                <a:gd name="T11" fmla="*/ 141 h 166"/>
                <a:gd name="T12" fmla="*/ 9 w 110"/>
                <a:gd name="T13" fmla="*/ 141 h 166"/>
                <a:gd name="T14" fmla="*/ 11 w 110"/>
                <a:gd name="T15" fmla="*/ 141 h 166"/>
                <a:gd name="T16" fmla="*/ 20 w 110"/>
                <a:gd name="T17" fmla="*/ 142 h 166"/>
                <a:gd name="T18" fmla="*/ 44 w 110"/>
                <a:gd name="T19" fmla="*/ 128 h 166"/>
                <a:gd name="T20" fmla="*/ 1 w 110"/>
                <a:gd name="T21" fmla="*/ 2 h 166"/>
                <a:gd name="T22" fmla="*/ 0 w 110"/>
                <a:gd name="T23" fmla="*/ 0 h 166"/>
                <a:gd name="T24" fmla="*/ 2 w 110"/>
                <a:gd name="T25" fmla="*/ 0 h 166"/>
                <a:gd name="T26" fmla="*/ 31 w 110"/>
                <a:gd name="T27" fmla="*/ 0 h 166"/>
                <a:gd name="T28" fmla="*/ 32 w 110"/>
                <a:gd name="T29" fmla="*/ 0 h 166"/>
                <a:gd name="T30" fmla="*/ 32 w 110"/>
                <a:gd name="T31" fmla="*/ 1 h 166"/>
                <a:gd name="T32" fmla="*/ 57 w 110"/>
                <a:gd name="T33" fmla="*/ 90 h 166"/>
                <a:gd name="T34" fmla="*/ 79 w 110"/>
                <a:gd name="T35" fmla="*/ 1 h 166"/>
                <a:gd name="T36" fmla="*/ 80 w 110"/>
                <a:gd name="T37" fmla="*/ 0 h 166"/>
                <a:gd name="T38" fmla="*/ 81 w 110"/>
                <a:gd name="T39" fmla="*/ 0 h 166"/>
                <a:gd name="T40" fmla="*/ 108 w 110"/>
                <a:gd name="T41" fmla="*/ 0 h 166"/>
                <a:gd name="T42" fmla="*/ 110 w 110"/>
                <a:gd name="T43" fmla="*/ 0 h 166"/>
                <a:gd name="T44" fmla="*/ 109 w 110"/>
                <a:gd name="T45" fmla="*/ 2 h 166"/>
                <a:gd name="T46" fmla="*/ 71 w 110"/>
                <a:gd name="T47" fmla="*/ 127 h 166"/>
                <a:gd name="T48" fmla="*/ 23 w 110"/>
                <a:gd name="T49"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73" name="Freeform 7">
              <a:extLst>
                <a:ext uri="{FF2B5EF4-FFF2-40B4-BE49-F238E27FC236}">
                  <a16:creationId xmlns:a16="http://schemas.microsoft.com/office/drawing/2014/main" id="{28DD8E92-BE36-4C7C-8F44-7440C710DDA1}"/>
                </a:ext>
              </a:extLst>
            </p:cNvPr>
            <p:cNvSpPr>
              <a:spLocks/>
            </p:cNvSpPr>
            <p:nvPr userDrawn="1"/>
          </p:nvSpPr>
          <p:spPr bwMode="auto">
            <a:xfrm>
              <a:off x="6317929" y="4805279"/>
              <a:ext cx="1643179" cy="1244353"/>
            </a:xfrm>
            <a:custGeom>
              <a:avLst/>
              <a:gdLst>
                <a:gd name="T0" fmla="*/ 164 w 164"/>
                <a:gd name="T1" fmla="*/ 124 h 124"/>
                <a:gd name="T2" fmla="*/ 163 w 164"/>
                <a:gd name="T3" fmla="*/ 124 h 124"/>
                <a:gd name="T4" fmla="*/ 135 w 164"/>
                <a:gd name="T5" fmla="*/ 124 h 124"/>
                <a:gd name="T6" fmla="*/ 134 w 164"/>
                <a:gd name="T7" fmla="*/ 124 h 124"/>
                <a:gd name="T8" fmla="*/ 134 w 164"/>
                <a:gd name="T9" fmla="*/ 123 h 124"/>
                <a:gd name="T10" fmla="*/ 134 w 164"/>
                <a:gd name="T11" fmla="*/ 43 h 124"/>
                <a:gd name="T12" fmla="*/ 121 w 164"/>
                <a:gd name="T13" fmla="*/ 26 h 124"/>
                <a:gd name="T14" fmla="*/ 98 w 164"/>
                <a:gd name="T15" fmla="*/ 38 h 124"/>
                <a:gd name="T16" fmla="*/ 98 w 164"/>
                <a:gd name="T17" fmla="*/ 123 h 124"/>
                <a:gd name="T18" fmla="*/ 98 w 164"/>
                <a:gd name="T19" fmla="*/ 124 h 124"/>
                <a:gd name="T20" fmla="*/ 96 w 164"/>
                <a:gd name="T21" fmla="*/ 124 h 124"/>
                <a:gd name="T22" fmla="*/ 68 w 164"/>
                <a:gd name="T23" fmla="*/ 124 h 124"/>
                <a:gd name="T24" fmla="*/ 67 w 164"/>
                <a:gd name="T25" fmla="*/ 124 h 124"/>
                <a:gd name="T26" fmla="*/ 67 w 164"/>
                <a:gd name="T27" fmla="*/ 123 h 124"/>
                <a:gd name="T28" fmla="*/ 67 w 164"/>
                <a:gd name="T29" fmla="*/ 43 h 124"/>
                <a:gd name="T30" fmla="*/ 55 w 164"/>
                <a:gd name="T31" fmla="*/ 26 h 124"/>
                <a:gd name="T32" fmla="*/ 31 w 164"/>
                <a:gd name="T33" fmla="*/ 38 h 124"/>
                <a:gd name="T34" fmla="*/ 31 w 164"/>
                <a:gd name="T35" fmla="*/ 123 h 124"/>
                <a:gd name="T36" fmla="*/ 31 w 164"/>
                <a:gd name="T37" fmla="*/ 124 h 124"/>
                <a:gd name="T38" fmla="*/ 30 w 164"/>
                <a:gd name="T39" fmla="*/ 124 h 124"/>
                <a:gd name="T40" fmla="*/ 2 w 164"/>
                <a:gd name="T41" fmla="*/ 124 h 124"/>
                <a:gd name="T42" fmla="*/ 0 w 164"/>
                <a:gd name="T43" fmla="*/ 124 h 124"/>
                <a:gd name="T44" fmla="*/ 0 w 164"/>
                <a:gd name="T45" fmla="*/ 123 h 124"/>
                <a:gd name="T46" fmla="*/ 0 w 164"/>
                <a:gd name="T47" fmla="*/ 4 h 124"/>
                <a:gd name="T48" fmla="*/ 0 w 164"/>
                <a:gd name="T49" fmla="*/ 2 h 124"/>
                <a:gd name="T50" fmla="*/ 2 w 164"/>
                <a:gd name="T51" fmla="*/ 2 h 124"/>
                <a:gd name="T52" fmla="*/ 19 w 164"/>
                <a:gd name="T53" fmla="*/ 2 h 124"/>
                <a:gd name="T54" fmla="*/ 20 w 164"/>
                <a:gd name="T55" fmla="*/ 2 h 124"/>
                <a:gd name="T56" fmla="*/ 20 w 164"/>
                <a:gd name="T57" fmla="*/ 3 h 124"/>
                <a:gd name="T58" fmla="*/ 25 w 164"/>
                <a:gd name="T59" fmla="*/ 20 h 124"/>
                <a:gd name="T60" fmla="*/ 65 w 164"/>
                <a:gd name="T61" fmla="*/ 0 h 124"/>
                <a:gd name="T62" fmla="*/ 93 w 164"/>
                <a:gd name="T63" fmla="*/ 18 h 124"/>
                <a:gd name="T64" fmla="*/ 131 w 164"/>
                <a:gd name="T65" fmla="*/ 0 h 124"/>
                <a:gd name="T66" fmla="*/ 164 w 164"/>
                <a:gd name="T67" fmla="*/ 43 h 124"/>
                <a:gd name="T68" fmla="*/ 164 w 164"/>
                <a:gd name="T69" fmla="*/ 123 h 124"/>
                <a:gd name="T70" fmla="*/ 164 w 164"/>
                <a:gd name="T7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74" name="Freeform 8">
              <a:extLst>
                <a:ext uri="{FF2B5EF4-FFF2-40B4-BE49-F238E27FC236}">
                  <a16:creationId xmlns:a16="http://schemas.microsoft.com/office/drawing/2014/main" id="{B0AFAA5A-07CA-41F4-9AB8-019BD9351C0F}"/>
                </a:ext>
              </a:extLst>
            </p:cNvPr>
            <p:cNvSpPr>
              <a:spLocks noEditPoints="1"/>
            </p:cNvSpPr>
            <p:nvPr userDrawn="1"/>
          </p:nvSpPr>
          <p:spPr bwMode="auto">
            <a:xfrm>
              <a:off x="8120640" y="4805279"/>
              <a:ext cx="973143" cy="1260311"/>
            </a:xfrm>
            <a:custGeom>
              <a:avLst/>
              <a:gdLst>
                <a:gd name="T0" fmla="*/ 38 w 98"/>
                <a:gd name="T1" fmla="*/ 126 h 126"/>
                <a:gd name="T2" fmla="*/ 0 w 98"/>
                <a:gd name="T3" fmla="*/ 91 h 126"/>
                <a:gd name="T4" fmla="*/ 15 w 98"/>
                <a:gd name="T5" fmla="*/ 62 h 126"/>
                <a:gd name="T6" fmla="*/ 68 w 98"/>
                <a:gd name="T7" fmla="*/ 46 h 126"/>
                <a:gd name="T8" fmla="*/ 68 w 98"/>
                <a:gd name="T9" fmla="*/ 43 h 126"/>
                <a:gd name="T10" fmla="*/ 50 w 98"/>
                <a:gd name="T11" fmla="*/ 25 h 126"/>
                <a:gd name="T12" fmla="*/ 17 w 98"/>
                <a:gd name="T13" fmla="*/ 34 h 126"/>
                <a:gd name="T14" fmla="*/ 16 w 98"/>
                <a:gd name="T15" fmla="*/ 35 h 126"/>
                <a:gd name="T16" fmla="*/ 15 w 98"/>
                <a:gd name="T17" fmla="*/ 34 h 126"/>
                <a:gd name="T18" fmla="*/ 5 w 98"/>
                <a:gd name="T19" fmla="*/ 15 h 126"/>
                <a:gd name="T20" fmla="*/ 5 w 98"/>
                <a:gd name="T21" fmla="*/ 14 h 126"/>
                <a:gd name="T22" fmla="*/ 6 w 98"/>
                <a:gd name="T23" fmla="*/ 14 h 126"/>
                <a:gd name="T24" fmla="*/ 52 w 98"/>
                <a:gd name="T25" fmla="*/ 0 h 126"/>
                <a:gd name="T26" fmla="*/ 98 w 98"/>
                <a:gd name="T27" fmla="*/ 45 h 126"/>
                <a:gd name="T28" fmla="*/ 98 w 98"/>
                <a:gd name="T29" fmla="*/ 123 h 126"/>
                <a:gd name="T30" fmla="*/ 98 w 98"/>
                <a:gd name="T31" fmla="*/ 124 h 126"/>
                <a:gd name="T32" fmla="*/ 97 w 98"/>
                <a:gd name="T33" fmla="*/ 124 h 126"/>
                <a:gd name="T34" fmla="*/ 80 w 98"/>
                <a:gd name="T35" fmla="*/ 124 h 126"/>
                <a:gd name="T36" fmla="*/ 79 w 98"/>
                <a:gd name="T37" fmla="*/ 124 h 126"/>
                <a:gd name="T38" fmla="*/ 79 w 98"/>
                <a:gd name="T39" fmla="*/ 123 h 126"/>
                <a:gd name="T40" fmla="*/ 74 w 98"/>
                <a:gd name="T41" fmla="*/ 112 h 126"/>
                <a:gd name="T42" fmla="*/ 38 w 98"/>
                <a:gd name="T43" fmla="*/ 126 h 126"/>
                <a:gd name="T44" fmla="*/ 68 w 98"/>
                <a:gd name="T45" fmla="*/ 67 h 126"/>
                <a:gd name="T46" fmla="*/ 34 w 98"/>
                <a:gd name="T47" fmla="*/ 79 h 126"/>
                <a:gd name="T48" fmla="*/ 31 w 98"/>
                <a:gd name="T49" fmla="*/ 89 h 126"/>
                <a:gd name="T50" fmla="*/ 45 w 98"/>
                <a:gd name="T51" fmla="*/ 103 h 126"/>
                <a:gd name="T52" fmla="*/ 68 w 98"/>
                <a:gd name="T53" fmla="*/ 94 h 126"/>
                <a:gd name="T54" fmla="*/ 68 w 98"/>
                <a:gd name="T55" fmla="*/ 6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75" name="Freeform 9">
              <a:extLst>
                <a:ext uri="{FF2B5EF4-FFF2-40B4-BE49-F238E27FC236}">
                  <a16:creationId xmlns:a16="http://schemas.microsoft.com/office/drawing/2014/main" id="{961C5F16-1604-4CFD-BBD3-1B9E4563BB8A}"/>
                </a:ext>
              </a:extLst>
            </p:cNvPr>
            <p:cNvSpPr>
              <a:spLocks/>
            </p:cNvSpPr>
            <p:nvPr userDrawn="1"/>
          </p:nvSpPr>
          <p:spPr bwMode="auto">
            <a:xfrm>
              <a:off x="9364993" y="4805279"/>
              <a:ext cx="1005049" cy="1244353"/>
            </a:xfrm>
            <a:custGeom>
              <a:avLst/>
              <a:gdLst>
                <a:gd name="T0" fmla="*/ 101 w 101"/>
                <a:gd name="T1" fmla="*/ 124 h 124"/>
                <a:gd name="T2" fmla="*/ 99 w 101"/>
                <a:gd name="T3" fmla="*/ 124 h 124"/>
                <a:gd name="T4" fmla="*/ 71 w 101"/>
                <a:gd name="T5" fmla="*/ 124 h 124"/>
                <a:gd name="T6" fmla="*/ 70 w 101"/>
                <a:gd name="T7" fmla="*/ 124 h 124"/>
                <a:gd name="T8" fmla="*/ 70 w 101"/>
                <a:gd name="T9" fmla="*/ 123 h 124"/>
                <a:gd name="T10" fmla="*/ 70 w 101"/>
                <a:gd name="T11" fmla="*/ 43 h 124"/>
                <a:gd name="T12" fmla="*/ 56 w 101"/>
                <a:gd name="T13" fmla="*/ 26 h 124"/>
                <a:gd name="T14" fmla="*/ 31 w 101"/>
                <a:gd name="T15" fmla="*/ 39 h 124"/>
                <a:gd name="T16" fmla="*/ 31 w 101"/>
                <a:gd name="T17" fmla="*/ 123 h 124"/>
                <a:gd name="T18" fmla="*/ 31 w 101"/>
                <a:gd name="T19" fmla="*/ 124 h 124"/>
                <a:gd name="T20" fmla="*/ 30 w 101"/>
                <a:gd name="T21" fmla="*/ 124 h 124"/>
                <a:gd name="T22" fmla="*/ 2 w 101"/>
                <a:gd name="T23" fmla="*/ 124 h 124"/>
                <a:gd name="T24" fmla="*/ 0 w 101"/>
                <a:gd name="T25" fmla="*/ 124 h 124"/>
                <a:gd name="T26" fmla="*/ 0 w 101"/>
                <a:gd name="T27" fmla="*/ 123 h 124"/>
                <a:gd name="T28" fmla="*/ 0 w 101"/>
                <a:gd name="T29" fmla="*/ 4 h 124"/>
                <a:gd name="T30" fmla="*/ 0 w 101"/>
                <a:gd name="T31" fmla="*/ 2 h 124"/>
                <a:gd name="T32" fmla="*/ 2 w 101"/>
                <a:gd name="T33" fmla="*/ 2 h 124"/>
                <a:gd name="T34" fmla="*/ 19 w 101"/>
                <a:gd name="T35" fmla="*/ 2 h 124"/>
                <a:gd name="T36" fmla="*/ 20 w 101"/>
                <a:gd name="T37" fmla="*/ 2 h 124"/>
                <a:gd name="T38" fmla="*/ 20 w 101"/>
                <a:gd name="T39" fmla="*/ 3 h 124"/>
                <a:gd name="T40" fmla="*/ 25 w 101"/>
                <a:gd name="T41" fmla="*/ 20 h 124"/>
                <a:gd name="T42" fmla="*/ 66 w 101"/>
                <a:gd name="T43" fmla="*/ 0 h 124"/>
                <a:gd name="T44" fmla="*/ 101 w 101"/>
                <a:gd name="T45" fmla="*/ 43 h 124"/>
                <a:gd name="T46" fmla="*/ 101 w 101"/>
                <a:gd name="T47" fmla="*/ 123 h 124"/>
                <a:gd name="T48" fmla="*/ 101 w 101"/>
                <a:gd name="T4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76" name="Freeform 10">
              <a:extLst>
                <a:ext uri="{FF2B5EF4-FFF2-40B4-BE49-F238E27FC236}">
                  <a16:creationId xmlns:a16="http://schemas.microsoft.com/office/drawing/2014/main" id="{47C2FB6A-C2A8-4EB0-8531-3F2C550AEF48}"/>
                </a:ext>
              </a:extLst>
            </p:cNvPr>
            <p:cNvSpPr>
              <a:spLocks/>
            </p:cNvSpPr>
            <p:nvPr userDrawn="1"/>
          </p:nvSpPr>
          <p:spPr bwMode="auto">
            <a:xfrm>
              <a:off x="10481720" y="4470256"/>
              <a:ext cx="781704" cy="1595324"/>
            </a:xfrm>
            <a:custGeom>
              <a:avLst/>
              <a:gdLst>
                <a:gd name="T0" fmla="*/ 54 w 78"/>
                <a:gd name="T1" fmla="*/ 158 h 158"/>
                <a:gd name="T2" fmla="*/ 18 w 78"/>
                <a:gd name="T3" fmla="*/ 122 h 158"/>
                <a:gd name="T4" fmla="*/ 18 w 78"/>
                <a:gd name="T5" fmla="*/ 56 h 158"/>
                <a:gd name="T6" fmla="*/ 2 w 78"/>
                <a:gd name="T7" fmla="*/ 56 h 158"/>
                <a:gd name="T8" fmla="*/ 0 w 78"/>
                <a:gd name="T9" fmla="*/ 56 h 158"/>
                <a:gd name="T10" fmla="*/ 0 w 78"/>
                <a:gd name="T11" fmla="*/ 55 h 158"/>
                <a:gd name="T12" fmla="*/ 0 w 78"/>
                <a:gd name="T13" fmla="*/ 36 h 158"/>
                <a:gd name="T14" fmla="*/ 0 w 78"/>
                <a:gd name="T15" fmla="*/ 34 h 158"/>
                <a:gd name="T16" fmla="*/ 2 w 78"/>
                <a:gd name="T17" fmla="*/ 34 h 158"/>
                <a:gd name="T18" fmla="*/ 19 w 78"/>
                <a:gd name="T19" fmla="*/ 34 h 158"/>
                <a:gd name="T20" fmla="*/ 24 w 78"/>
                <a:gd name="T21" fmla="*/ 1 h 158"/>
                <a:gd name="T22" fmla="*/ 24 w 78"/>
                <a:gd name="T23" fmla="*/ 0 h 158"/>
                <a:gd name="T24" fmla="*/ 25 w 78"/>
                <a:gd name="T25" fmla="*/ 0 h 158"/>
                <a:gd name="T26" fmla="*/ 47 w 78"/>
                <a:gd name="T27" fmla="*/ 0 h 158"/>
                <a:gd name="T28" fmla="*/ 49 w 78"/>
                <a:gd name="T29" fmla="*/ 0 h 158"/>
                <a:gd name="T30" fmla="*/ 49 w 78"/>
                <a:gd name="T31" fmla="*/ 1 h 158"/>
                <a:gd name="T32" fmla="*/ 49 w 78"/>
                <a:gd name="T33" fmla="*/ 34 h 158"/>
                <a:gd name="T34" fmla="*/ 73 w 78"/>
                <a:gd name="T35" fmla="*/ 34 h 158"/>
                <a:gd name="T36" fmla="*/ 74 w 78"/>
                <a:gd name="T37" fmla="*/ 34 h 158"/>
                <a:gd name="T38" fmla="*/ 74 w 78"/>
                <a:gd name="T39" fmla="*/ 36 h 158"/>
                <a:gd name="T40" fmla="*/ 74 w 78"/>
                <a:gd name="T41" fmla="*/ 55 h 158"/>
                <a:gd name="T42" fmla="*/ 74 w 78"/>
                <a:gd name="T43" fmla="*/ 56 h 158"/>
                <a:gd name="T44" fmla="*/ 73 w 78"/>
                <a:gd name="T45" fmla="*/ 56 h 158"/>
                <a:gd name="T46" fmla="*/ 49 w 78"/>
                <a:gd name="T47" fmla="*/ 56 h 158"/>
                <a:gd name="T48" fmla="*/ 49 w 78"/>
                <a:gd name="T49" fmla="*/ 120 h 158"/>
                <a:gd name="T50" fmla="*/ 61 w 78"/>
                <a:gd name="T51" fmla="*/ 134 h 158"/>
                <a:gd name="T52" fmla="*/ 73 w 78"/>
                <a:gd name="T53" fmla="*/ 132 h 158"/>
                <a:gd name="T54" fmla="*/ 74 w 78"/>
                <a:gd name="T55" fmla="*/ 132 h 158"/>
                <a:gd name="T56" fmla="*/ 75 w 78"/>
                <a:gd name="T57" fmla="*/ 133 h 158"/>
                <a:gd name="T58" fmla="*/ 78 w 78"/>
                <a:gd name="T59" fmla="*/ 153 h 158"/>
                <a:gd name="T60" fmla="*/ 78 w 78"/>
                <a:gd name="T61" fmla="*/ 154 h 158"/>
                <a:gd name="T62" fmla="*/ 77 w 78"/>
                <a:gd name="T63" fmla="*/ 154 h 158"/>
                <a:gd name="T64" fmla="*/ 54 w 78"/>
                <a:gd name="T6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77" name="Freeform 11">
              <a:extLst>
                <a:ext uri="{FF2B5EF4-FFF2-40B4-BE49-F238E27FC236}">
                  <a16:creationId xmlns:a16="http://schemas.microsoft.com/office/drawing/2014/main" id="{A69DE6DF-5D79-481A-A6FE-68EC1D7433AC}"/>
                </a:ext>
              </a:extLst>
            </p:cNvPr>
            <p:cNvSpPr>
              <a:spLocks noEditPoints="1"/>
            </p:cNvSpPr>
            <p:nvPr userDrawn="1"/>
          </p:nvSpPr>
          <p:spPr bwMode="auto">
            <a:xfrm>
              <a:off x="11311288" y="4805279"/>
              <a:ext cx="1052914" cy="1260311"/>
            </a:xfrm>
            <a:custGeom>
              <a:avLst/>
              <a:gdLst>
                <a:gd name="T0" fmla="*/ 55 w 105"/>
                <a:gd name="T1" fmla="*/ 126 h 126"/>
                <a:gd name="T2" fmla="*/ 0 w 105"/>
                <a:gd name="T3" fmla="*/ 64 h 126"/>
                <a:gd name="T4" fmla="*/ 53 w 105"/>
                <a:gd name="T5" fmla="*/ 0 h 126"/>
                <a:gd name="T6" fmla="*/ 105 w 105"/>
                <a:gd name="T7" fmla="*/ 64 h 126"/>
                <a:gd name="T8" fmla="*/ 105 w 105"/>
                <a:gd name="T9" fmla="*/ 71 h 126"/>
                <a:gd name="T10" fmla="*/ 105 w 105"/>
                <a:gd name="T11" fmla="*/ 73 h 126"/>
                <a:gd name="T12" fmla="*/ 104 w 105"/>
                <a:gd name="T13" fmla="*/ 73 h 126"/>
                <a:gd name="T14" fmla="*/ 32 w 105"/>
                <a:gd name="T15" fmla="*/ 73 h 126"/>
                <a:gd name="T16" fmla="*/ 58 w 105"/>
                <a:gd name="T17" fmla="*/ 101 h 126"/>
                <a:gd name="T18" fmla="*/ 89 w 105"/>
                <a:gd name="T19" fmla="*/ 91 h 126"/>
                <a:gd name="T20" fmla="*/ 90 w 105"/>
                <a:gd name="T21" fmla="*/ 90 h 126"/>
                <a:gd name="T22" fmla="*/ 90 w 105"/>
                <a:gd name="T23" fmla="*/ 91 h 126"/>
                <a:gd name="T24" fmla="*/ 102 w 105"/>
                <a:gd name="T25" fmla="*/ 108 h 126"/>
                <a:gd name="T26" fmla="*/ 102 w 105"/>
                <a:gd name="T27" fmla="*/ 109 h 126"/>
                <a:gd name="T28" fmla="*/ 101 w 105"/>
                <a:gd name="T29" fmla="*/ 110 h 126"/>
                <a:gd name="T30" fmla="*/ 55 w 105"/>
                <a:gd name="T31" fmla="*/ 126 h 126"/>
                <a:gd name="T32" fmla="*/ 32 w 105"/>
                <a:gd name="T33" fmla="*/ 53 h 126"/>
                <a:gd name="T34" fmla="*/ 74 w 105"/>
                <a:gd name="T35" fmla="*/ 53 h 126"/>
                <a:gd name="T36" fmla="*/ 53 w 105"/>
                <a:gd name="T37" fmla="*/ 23 h 126"/>
                <a:gd name="T38" fmla="*/ 32 w 105"/>
                <a:gd name="T39"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78" name="Freeform 12">
              <a:extLst>
                <a:ext uri="{FF2B5EF4-FFF2-40B4-BE49-F238E27FC236}">
                  <a16:creationId xmlns:a16="http://schemas.microsoft.com/office/drawing/2014/main" id="{03570ABC-AA9B-4E3A-ADCD-2B9125589F54}"/>
                </a:ext>
              </a:extLst>
            </p:cNvPr>
            <p:cNvSpPr>
              <a:spLocks/>
            </p:cNvSpPr>
            <p:nvPr userDrawn="1"/>
          </p:nvSpPr>
          <p:spPr bwMode="auto">
            <a:xfrm>
              <a:off x="12491828" y="4805279"/>
              <a:ext cx="973143" cy="1260311"/>
            </a:xfrm>
            <a:custGeom>
              <a:avLst/>
              <a:gdLst>
                <a:gd name="T0" fmla="*/ 55 w 97"/>
                <a:gd name="T1" fmla="*/ 126 h 126"/>
                <a:gd name="T2" fmla="*/ 0 w 97"/>
                <a:gd name="T3" fmla="*/ 64 h 126"/>
                <a:gd name="T4" fmla="*/ 55 w 97"/>
                <a:gd name="T5" fmla="*/ 0 h 126"/>
                <a:gd name="T6" fmla="*/ 94 w 97"/>
                <a:gd name="T7" fmla="*/ 13 h 126"/>
                <a:gd name="T8" fmla="*/ 95 w 97"/>
                <a:gd name="T9" fmla="*/ 14 h 126"/>
                <a:gd name="T10" fmla="*/ 94 w 97"/>
                <a:gd name="T11" fmla="*/ 15 h 126"/>
                <a:gd name="T12" fmla="*/ 81 w 97"/>
                <a:gd name="T13" fmla="*/ 33 h 126"/>
                <a:gd name="T14" fmla="*/ 81 w 97"/>
                <a:gd name="T15" fmla="*/ 34 h 126"/>
                <a:gd name="T16" fmla="*/ 80 w 97"/>
                <a:gd name="T17" fmla="*/ 34 h 126"/>
                <a:gd name="T18" fmla="*/ 55 w 97"/>
                <a:gd name="T19" fmla="*/ 25 h 126"/>
                <a:gd name="T20" fmla="*/ 31 w 97"/>
                <a:gd name="T21" fmla="*/ 64 h 126"/>
                <a:gd name="T22" fmla="*/ 56 w 97"/>
                <a:gd name="T23" fmla="*/ 101 h 126"/>
                <a:gd name="T24" fmla="*/ 81 w 97"/>
                <a:gd name="T25" fmla="*/ 91 h 126"/>
                <a:gd name="T26" fmla="*/ 82 w 97"/>
                <a:gd name="T27" fmla="*/ 90 h 126"/>
                <a:gd name="T28" fmla="*/ 83 w 97"/>
                <a:gd name="T29" fmla="*/ 91 h 126"/>
                <a:gd name="T30" fmla="*/ 96 w 97"/>
                <a:gd name="T31" fmla="*/ 108 h 126"/>
                <a:gd name="T32" fmla="*/ 97 w 97"/>
                <a:gd name="T33" fmla="*/ 109 h 126"/>
                <a:gd name="T34" fmla="*/ 96 w 97"/>
                <a:gd name="T35" fmla="*/ 110 h 126"/>
                <a:gd name="T36" fmla="*/ 55 w 9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79" name="Freeform 13">
              <a:extLst>
                <a:ext uri="{FF2B5EF4-FFF2-40B4-BE49-F238E27FC236}">
                  <a16:creationId xmlns:a16="http://schemas.microsoft.com/office/drawing/2014/main" id="{E28E0602-D45F-46B8-822E-F708EF358637}"/>
                </a:ext>
              </a:extLst>
            </p:cNvPr>
            <p:cNvSpPr>
              <a:spLocks noEditPoints="1"/>
            </p:cNvSpPr>
            <p:nvPr userDrawn="1"/>
          </p:nvSpPr>
          <p:spPr bwMode="auto">
            <a:xfrm>
              <a:off x="590710" y="3656645"/>
              <a:ext cx="3063022" cy="3078981"/>
            </a:xfrm>
            <a:custGeom>
              <a:avLst/>
              <a:gdLst>
                <a:gd name="T0" fmla="*/ 153 w 305"/>
                <a:gd name="T1" fmla="*/ 305 h 305"/>
                <a:gd name="T2" fmla="*/ 0 w 305"/>
                <a:gd name="T3" fmla="*/ 153 h 305"/>
                <a:gd name="T4" fmla="*/ 153 w 305"/>
                <a:gd name="T5" fmla="*/ 0 h 305"/>
                <a:gd name="T6" fmla="*/ 305 w 305"/>
                <a:gd name="T7" fmla="*/ 153 h 305"/>
                <a:gd name="T8" fmla="*/ 153 w 305"/>
                <a:gd name="T9" fmla="*/ 305 h 305"/>
                <a:gd name="T10" fmla="*/ 153 w 305"/>
                <a:gd name="T11" fmla="*/ 49 h 305"/>
                <a:gd name="T12" fmla="*/ 79 w 305"/>
                <a:gd name="T13" fmla="*/ 79 h 305"/>
                <a:gd name="T14" fmla="*/ 49 w 305"/>
                <a:gd name="T15" fmla="*/ 153 h 305"/>
                <a:gd name="T16" fmla="*/ 79 w 305"/>
                <a:gd name="T17" fmla="*/ 226 h 305"/>
                <a:gd name="T18" fmla="*/ 153 w 305"/>
                <a:gd name="T19" fmla="*/ 257 h 305"/>
                <a:gd name="T20" fmla="*/ 226 w 305"/>
                <a:gd name="T21" fmla="*/ 226 h 305"/>
                <a:gd name="T22" fmla="*/ 257 w 305"/>
                <a:gd name="T23" fmla="*/ 153 h 305"/>
                <a:gd name="T24" fmla="*/ 226 w 305"/>
                <a:gd name="T25" fmla="*/ 79 h 305"/>
                <a:gd name="T26" fmla="*/ 153 w 305"/>
                <a:gd name="T27" fmla="*/ 4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80" name="Freeform 14">
              <a:extLst>
                <a:ext uri="{FF2B5EF4-FFF2-40B4-BE49-F238E27FC236}">
                  <a16:creationId xmlns:a16="http://schemas.microsoft.com/office/drawing/2014/main" id="{7B1202E7-7E77-42CE-8E5D-5F8091EB3312}"/>
                </a:ext>
              </a:extLst>
            </p:cNvPr>
            <p:cNvSpPr>
              <a:spLocks noEditPoints="1"/>
            </p:cNvSpPr>
            <p:nvPr userDrawn="1"/>
          </p:nvSpPr>
          <p:spPr bwMode="auto">
            <a:xfrm>
              <a:off x="13640462" y="5842234"/>
              <a:ext cx="350971" cy="191439"/>
            </a:xfrm>
            <a:custGeom>
              <a:avLst/>
              <a:gdLst>
                <a:gd name="T0" fmla="*/ 3 w 22"/>
                <a:gd name="T1" fmla="*/ 2 h 12"/>
                <a:gd name="T2" fmla="*/ 0 w 22"/>
                <a:gd name="T3" fmla="*/ 2 h 12"/>
                <a:gd name="T4" fmla="*/ 0 w 22"/>
                <a:gd name="T5" fmla="*/ 0 h 12"/>
                <a:gd name="T6" fmla="*/ 8 w 22"/>
                <a:gd name="T7" fmla="*/ 0 h 12"/>
                <a:gd name="T8" fmla="*/ 8 w 22"/>
                <a:gd name="T9" fmla="*/ 2 h 12"/>
                <a:gd name="T10" fmla="*/ 6 w 22"/>
                <a:gd name="T11" fmla="*/ 2 h 12"/>
                <a:gd name="T12" fmla="*/ 6 w 22"/>
                <a:gd name="T13" fmla="*/ 12 h 12"/>
                <a:gd name="T14" fmla="*/ 3 w 22"/>
                <a:gd name="T15" fmla="*/ 12 h 12"/>
                <a:gd name="T16" fmla="*/ 3 w 22"/>
                <a:gd name="T17" fmla="*/ 2 h 12"/>
                <a:gd name="T18" fmla="*/ 11 w 22"/>
                <a:gd name="T19" fmla="*/ 0 h 12"/>
                <a:gd name="T20" fmla="*/ 14 w 22"/>
                <a:gd name="T21" fmla="*/ 0 h 12"/>
                <a:gd name="T22" fmla="*/ 16 w 22"/>
                <a:gd name="T23" fmla="*/ 9 h 12"/>
                <a:gd name="T24" fmla="*/ 19 w 22"/>
                <a:gd name="T25" fmla="*/ 0 h 12"/>
                <a:gd name="T26" fmla="*/ 22 w 22"/>
                <a:gd name="T27" fmla="*/ 0 h 12"/>
                <a:gd name="T28" fmla="*/ 22 w 22"/>
                <a:gd name="T29" fmla="*/ 12 h 12"/>
                <a:gd name="T30" fmla="*/ 20 w 22"/>
                <a:gd name="T31" fmla="*/ 12 h 12"/>
                <a:gd name="T32" fmla="*/ 20 w 22"/>
                <a:gd name="T33" fmla="*/ 3 h 12"/>
                <a:gd name="T34" fmla="*/ 18 w 22"/>
                <a:gd name="T35" fmla="*/ 12 h 12"/>
                <a:gd name="T36" fmla="*/ 15 w 22"/>
                <a:gd name="T37" fmla="*/ 12 h 12"/>
                <a:gd name="T38" fmla="*/ 13 w 22"/>
                <a:gd name="T39" fmla="*/ 3 h 12"/>
                <a:gd name="T40" fmla="*/ 13 w 22"/>
                <a:gd name="T41" fmla="*/ 12 h 12"/>
                <a:gd name="T42" fmla="*/ 11 w 22"/>
                <a:gd name="T43" fmla="*/ 12 h 12"/>
                <a:gd name="T44" fmla="*/ 11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81" name="Rectangle 15">
              <a:extLst>
                <a:ext uri="{FF2B5EF4-FFF2-40B4-BE49-F238E27FC236}">
                  <a16:creationId xmlns:a16="http://schemas.microsoft.com/office/drawing/2014/main" id="{317C204F-675A-4BA1-B783-F97A9331C50A}"/>
                </a:ext>
              </a:extLst>
            </p:cNvPr>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82" name="Rectangle 16">
              <a:extLst>
                <a:ext uri="{FF2B5EF4-FFF2-40B4-BE49-F238E27FC236}">
                  <a16:creationId xmlns:a16="http://schemas.microsoft.com/office/drawing/2014/main" id="{F1A29903-30A3-41A7-8B14-5229D3F3FE76}"/>
                </a:ext>
              </a:extLst>
            </p:cNvPr>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83" name="Rectangle 17">
              <a:extLst>
                <a:ext uri="{FF2B5EF4-FFF2-40B4-BE49-F238E27FC236}">
                  <a16:creationId xmlns:a16="http://schemas.microsoft.com/office/drawing/2014/main" id="{1C81F12B-05A1-4404-B30A-28C56965496D}"/>
                </a:ext>
              </a:extLst>
            </p:cNvPr>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84" name="Rectangle 18">
              <a:extLst>
                <a:ext uri="{FF2B5EF4-FFF2-40B4-BE49-F238E27FC236}">
                  <a16:creationId xmlns:a16="http://schemas.microsoft.com/office/drawing/2014/main" id="{A78430E9-350C-4934-A6AC-E1B26BA358BD}"/>
                </a:ext>
              </a:extLst>
            </p:cNvPr>
            <p:cNvSpPr>
              <a:spLocks noChangeArrowheads="1"/>
            </p:cNvSpPr>
            <p:nvPr userDrawn="1"/>
          </p:nvSpPr>
          <p:spPr bwMode="auto">
            <a:xfrm>
              <a:off x="3223000" y="3784271"/>
              <a:ext cx="111668"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85" name="Rectangle 19">
              <a:extLst>
                <a:ext uri="{FF2B5EF4-FFF2-40B4-BE49-F238E27FC236}">
                  <a16:creationId xmlns:a16="http://schemas.microsoft.com/office/drawing/2014/main" id="{FE586225-3EF6-437A-8CBF-5B6F5712CBBB}"/>
                </a:ext>
              </a:extLst>
            </p:cNvPr>
            <p:cNvSpPr>
              <a:spLocks noChangeArrowheads="1"/>
            </p:cNvSpPr>
            <p:nvPr userDrawn="1"/>
          </p:nvSpPr>
          <p:spPr bwMode="auto">
            <a:xfrm>
              <a:off x="3558013" y="3656645"/>
              <a:ext cx="127626" cy="127626"/>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86" name="Rectangle 20">
              <a:extLst>
                <a:ext uri="{FF2B5EF4-FFF2-40B4-BE49-F238E27FC236}">
                  <a16:creationId xmlns:a16="http://schemas.microsoft.com/office/drawing/2014/main" id="{A7B852CE-CA7D-41AA-B0D0-0575CAD650A3}"/>
                </a:ext>
              </a:extLst>
            </p:cNvPr>
            <p:cNvSpPr>
              <a:spLocks noChangeArrowheads="1"/>
            </p:cNvSpPr>
            <p:nvPr userDrawn="1"/>
          </p:nvSpPr>
          <p:spPr bwMode="auto">
            <a:xfrm>
              <a:off x="3111322" y="3672594"/>
              <a:ext cx="111668"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87" name="Rectangle 21">
              <a:extLst>
                <a:ext uri="{FF2B5EF4-FFF2-40B4-BE49-F238E27FC236}">
                  <a16:creationId xmlns:a16="http://schemas.microsoft.com/office/drawing/2014/main" id="{2E0EA7F2-A82C-42EA-A6CE-3481AC0726DD}"/>
                </a:ext>
              </a:extLst>
            </p:cNvPr>
            <p:cNvSpPr>
              <a:spLocks noChangeArrowheads="1"/>
            </p:cNvSpPr>
            <p:nvPr userDrawn="1"/>
          </p:nvSpPr>
          <p:spPr bwMode="auto">
            <a:xfrm>
              <a:off x="3446345" y="3784271"/>
              <a:ext cx="111668"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88" name="Rectangle 22">
              <a:extLst>
                <a:ext uri="{FF2B5EF4-FFF2-40B4-BE49-F238E27FC236}">
                  <a16:creationId xmlns:a16="http://schemas.microsoft.com/office/drawing/2014/main" id="{37D7439B-ACD1-4DC0-98ED-B729B2944DBB}"/>
                </a:ext>
              </a:extLst>
            </p:cNvPr>
            <p:cNvSpPr>
              <a:spLocks noChangeArrowheads="1"/>
            </p:cNvSpPr>
            <p:nvPr userDrawn="1"/>
          </p:nvSpPr>
          <p:spPr bwMode="auto">
            <a:xfrm>
              <a:off x="3669691" y="3305664"/>
              <a:ext cx="127626" cy="127626"/>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89" name="Rectangle 23">
              <a:extLst>
                <a:ext uri="{FF2B5EF4-FFF2-40B4-BE49-F238E27FC236}">
                  <a16:creationId xmlns:a16="http://schemas.microsoft.com/office/drawing/2014/main" id="{D0ADC446-DD96-4745-B764-A834CDA5856D}"/>
                </a:ext>
              </a:extLst>
            </p:cNvPr>
            <p:cNvSpPr>
              <a:spLocks noChangeArrowheads="1"/>
            </p:cNvSpPr>
            <p:nvPr userDrawn="1"/>
          </p:nvSpPr>
          <p:spPr bwMode="auto">
            <a:xfrm>
              <a:off x="3446345" y="3433290"/>
              <a:ext cx="223345"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90" name="Rectangle 24">
              <a:extLst>
                <a:ext uri="{FF2B5EF4-FFF2-40B4-BE49-F238E27FC236}">
                  <a16:creationId xmlns:a16="http://schemas.microsoft.com/office/drawing/2014/main" id="{E7B6C822-0ABD-4F82-99E3-36677ED3F946}"/>
                </a:ext>
              </a:extLst>
            </p:cNvPr>
            <p:cNvSpPr>
              <a:spLocks noChangeArrowheads="1"/>
            </p:cNvSpPr>
            <p:nvPr userDrawn="1"/>
          </p:nvSpPr>
          <p:spPr bwMode="auto">
            <a:xfrm>
              <a:off x="3334668" y="3544968"/>
              <a:ext cx="111668" cy="239304"/>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sp>
          <p:nvSpPr>
            <p:cNvPr id="91" name="Freeform 25">
              <a:extLst>
                <a:ext uri="{FF2B5EF4-FFF2-40B4-BE49-F238E27FC236}">
                  <a16:creationId xmlns:a16="http://schemas.microsoft.com/office/drawing/2014/main" id="{F4593DA9-431C-4231-BCCF-7902BFE99DA2}"/>
                </a:ext>
              </a:extLst>
            </p:cNvPr>
            <p:cNvSpPr>
              <a:spLocks/>
            </p:cNvSpPr>
            <p:nvPr userDrawn="1"/>
          </p:nvSpPr>
          <p:spPr bwMode="auto">
            <a:xfrm>
              <a:off x="1372424" y="3895939"/>
              <a:ext cx="2073921" cy="1978202"/>
            </a:xfrm>
            <a:custGeom>
              <a:avLst/>
              <a:gdLst>
                <a:gd name="T0" fmla="*/ 195 w 206"/>
                <a:gd name="T1" fmla="*/ 0 h 197"/>
                <a:gd name="T2" fmla="*/ 195 w 206"/>
                <a:gd name="T3" fmla="*/ 11 h 197"/>
                <a:gd name="T4" fmla="*/ 184 w 206"/>
                <a:gd name="T5" fmla="*/ 11 h 197"/>
                <a:gd name="T6" fmla="*/ 184 w 206"/>
                <a:gd name="T7" fmla="*/ 0 h 197"/>
                <a:gd name="T8" fmla="*/ 166 w 206"/>
                <a:gd name="T9" fmla="*/ 0 h 197"/>
                <a:gd name="T10" fmla="*/ 166 w 206"/>
                <a:gd name="T11" fmla="*/ 8 h 197"/>
                <a:gd name="T12" fmla="*/ 156 w 206"/>
                <a:gd name="T13" fmla="*/ 8 h 197"/>
                <a:gd name="T14" fmla="*/ 156 w 206"/>
                <a:gd name="T15" fmla="*/ 18 h 197"/>
                <a:gd name="T16" fmla="*/ 167 w 206"/>
                <a:gd name="T17" fmla="*/ 18 h 197"/>
                <a:gd name="T18" fmla="*/ 167 w 206"/>
                <a:gd name="T19" fmla="*/ 29 h 197"/>
                <a:gd name="T20" fmla="*/ 156 w 206"/>
                <a:gd name="T21" fmla="*/ 29 h 197"/>
                <a:gd name="T22" fmla="*/ 156 w 206"/>
                <a:gd name="T23" fmla="*/ 18 h 197"/>
                <a:gd name="T24" fmla="*/ 144 w 206"/>
                <a:gd name="T25" fmla="*/ 18 h 197"/>
                <a:gd name="T26" fmla="*/ 144 w 206"/>
                <a:gd name="T27" fmla="*/ 35 h 197"/>
                <a:gd name="T28" fmla="*/ 133 w 206"/>
                <a:gd name="T29" fmla="*/ 35 h 197"/>
                <a:gd name="T30" fmla="*/ 133 w 206"/>
                <a:gd name="T31" fmla="*/ 46 h 197"/>
                <a:gd name="T32" fmla="*/ 125 w 206"/>
                <a:gd name="T33" fmla="*/ 46 h 197"/>
                <a:gd name="T34" fmla="*/ 125 w 206"/>
                <a:gd name="T35" fmla="*/ 57 h 197"/>
                <a:gd name="T36" fmla="*/ 117 w 206"/>
                <a:gd name="T37" fmla="*/ 57 h 197"/>
                <a:gd name="T38" fmla="*/ 78 w 206"/>
                <a:gd name="T39" fmla="*/ 130 h 197"/>
                <a:gd name="T40" fmla="*/ 19 w 206"/>
                <a:gd name="T41" fmla="*/ 77 h 197"/>
                <a:gd name="T42" fmla="*/ 14 w 206"/>
                <a:gd name="T43" fmla="*/ 98 h 197"/>
                <a:gd name="T44" fmla="*/ 65 w 206"/>
                <a:gd name="T45" fmla="*/ 184 h 197"/>
                <a:gd name="T46" fmla="*/ 97 w 206"/>
                <a:gd name="T47" fmla="*/ 185 h 197"/>
                <a:gd name="T48" fmla="*/ 138 w 206"/>
                <a:gd name="T49" fmla="*/ 106 h 197"/>
                <a:gd name="T50" fmla="*/ 138 w 206"/>
                <a:gd name="T51" fmla="*/ 94 h 197"/>
                <a:gd name="T52" fmla="*/ 146 w 206"/>
                <a:gd name="T53" fmla="*/ 94 h 197"/>
                <a:gd name="T54" fmla="*/ 146 w 206"/>
                <a:gd name="T55" fmla="*/ 83 h 197"/>
                <a:gd name="T56" fmla="*/ 156 w 206"/>
                <a:gd name="T57" fmla="*/ 83 h 197"/>
                <a:gd name="T58" fmla="*/ 156 w 206"/>
                <a:gd name="T59" fmla="*/ 70 h 197"/>
                <a:gd name="T60" fmla="*/ 167 w 206"/>
                <a:gd name="T61" fmla="*/ 70 h 197"/>
                <a:gd name="T62" fmla="*/ 167 w 206"/>
                <a:gd name="T63" fmla="*/ 57 h 197"/>
                <a:gd name="T64" fmla="*/ 156 w 206"/>
                <a:gd name="T65" fmla="*/ 57 h 197"/>
                <a:gd name="T66" fmla="*/ 156 w 206"/>
                <a:gd name="T67" fmla="*/ 46 h 197"/>
                <a:gd name="T68" fmla="*/ 167 w 206"/>
                <a:gd name="T69" fmla="*/ 46 h 197"/>
                <a:gd name="T70" fmla="*/ 167 w 206"/>
                <a:gd name="T71" fmla="*/ 57 h 197"/>
                <a:gd name="T72" fmla="*/ 178 w 206"/>
                <a:gd name="T73" fmla="*/ 57 h 197"/>
                <a:gd name="T74" fmla="*/ 178 w 206"/>
                <a:gd name="T75" fmla="*/ 46 h 197"/>
                <a:gd name="T76" fmla="*/ 187 w 206"/>
                <a:gd name="T77" fmla="*/ 46 h 197"/>
                <a:gd name="T78" fmla="*/ 187 w 206"/>
                <a:gd name="T79" fmla="*/ 33 h 197"/>
                <a:gd name="T80" fmla="*/ 197 w 206"/>
                <a:gd name="T81" fmla="*/ 33 h 197"/>
                <a:gd name="T82" fmla="*/ 197 w 206"/>
                <a:gd name="T83" fmla="*/ 23 h 197"/>
                <a:gd name="T84" fmla="*/ 206 w 206"/>
                <a:gd name="T85" fmla="*/ 23 h 197"/>
                <a:gd name="T86" fmla="*/ 206 w 206"/>
                <a:gd name="T87" fmla="*/ 0 h 197"/>
                <a:gd name="T88" fmla="*/ 195 w 206"/>
                <a:gd name="T8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Calibri"/>
                <a:cs typeface="+mn-cs"/>
              </a:endParaRPr>
            </a:p>
          </p:txBody>
        </p:sp>
      </p:grpSp>
      <p:sp>
        <p:nvSpPr>
          <p:cNvPr id="2" name="Title 1"/>
          <p:cNvSpPr>
            <a:spLocks noGrp="1"/>
          </p:cNvSpPr>
          <p:nvPr>
            <p:ph type="ctrTitle" hasCustomPrompt="1"/>
          </p:nvPr>
        </p:nvSpPr>
        <p:spPr bwMode="gray">
          <a:xfrm>
            <a:off x="495300" y="3104758"/>
            <a:ext cx="7848600" cy="1177673"/>
          </a:xfrm>
        </p:spPr>
        <p:txBody>
          <a:bodyPr anchor="t" anchorCtr="0">
            <a:noAutofit/>
          </a:bodyPr>
          <a:lstStyle>
            <a:lvl1pPr algn="l">
              <a:lnSpc>
                <a:spcPct val="90000"/>
              </a:lnSpc>
              <a:defRPr sz="6000" b="1" i="0" cap="none" baseline="0">
                <a:solidFill>
                  <a:schemeClr val="tx1"/>
                </a:solidFill>
                <a:latin typeface="+mn-lt"/>
                <a:cs typeface="Arial" panose="020B0604020202020204" pitchFamily="34" charset="0"/>
              </a:defRPr>
            </a:lvl1pPr>
          </a:lstStyle>
          <a:p>
            <a:r>
              <a:rPr lang="en-US" dirty="0"/>
              <a:t>Thank you!</a:t>
            </a:r>
          </a:p>
        </p:txBody>
      </p:sp>
      <p:grpSp>
        <p:nvGrpSpPr>
          <p:cNvPr id="49" name="Group 48" hidden="1"/>
          <p:cNvGrpSpPr/>
          <p:nvPr userDrawn="1">
            <p:custDataLst>
              <p:tags r:id="rId1"/>
            </p:custDataLst>
          </p:nvPr>
        </p:nvGrpSpPr>
        <p:grpSpPr>
          <a:xfrm>
            <a:off x="-282025" y="-714736"/>
            <a:ext cx="12740305" cy="8287473"/>
            <a:chOff x="-282027" y="-714736"/>
            <a:chExt cx="12740305" cy="8287473"/>
          </a:xfrm>
        </p:grpSpPr>
        <p:cxnSp>
          <p:nvCxnSpPr>
            <p:cNvPr id="50" name="Straight Connector 49" hidden="1"/>
            <p:cNvCxnSpPr/>
            <p:nvPr/>
          </p:nvCxnSpPr>
          <p:spPr>
            <a:xfrm>
              <a:off x="331213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hidden="1"/>
            <p:cNvCxnSpPr/>
            <p:nvPr/>
          </p:nvCxnSpPr>
          <p:spPr>
            <a:xfrm>
              <a:off x="886412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53" name="Group 52" hidden="1"/>
            <p:cNvGrpSpPr/>
            <p:nvPr userDrawn="1"/>
          </p:nvGrpSpPr>
          <p:grpSpPr>
            <a:xfrm>
              <a:off x="11640116" y="-714736"/>
              <a:ext cx="551884" cy="8287473"/>
              <a:chOff x="11640116" y="-714736"/>
              <a:chExt cx="551884" cy="8287473"/>
            </a:xfrm>
          </p:grpSpPr>
          <p:cxnSp>
            <p:nvCxnSpPr>
              <p:cNvPr id="67" name="Straight Connector 66"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hidden="1"/>
            <p:cNvGrpSpPr/>
            <p:nvPr userDrawn="1"/>
          </p:nvGrpSpPr>
          <p:grpSpPr>
            <a:xfrm>
              <a:off x="-282027" y="-714736"/>
              <a:ext cx="12740305" cy="8287473"/>
              <a:chOff x="-282026" y="-714736"/>
              <a:chExt cx="12740305" cy="8287473"/>
            </a:xfrm>
          </p:grpSpPr>
          <p:grpSp>
            <p:nvGrpSpPr>
              <p:cNvPr id="55" name="Group 54" hidden="1"/>
              <p:cNvGrpSpPr/>
              <p:nvPr userDrawn="1"/>
            </p:nvGrpSpPr>
            <p:grpSpPr>
              <a:xfrm>
                <a:off x="-282026" y="0"/>
                <a:ext cx="12740305" cy="246887"/>
                <a:chOff x="-282026" y="0"/>
                <a:chExt cx="12740305" cy="246887"/>
              </a:xfrm>
            </p:grpSpPr>
            <p:cxnSp>
              <p:nvCxnSpPr>
                <p:cNvPr id="65" name="Straight Connector 64"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hidden="1"/>
                <p:cNvCxnSpPr/>
                <p:nvPr/>
              </p:nvCxnSpPr>
              <p:spPr>
                <a:xfrm flipH="1">
                  <a:off x="-282026" y="246887"/>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hidden="1"/>
              <p:cNvGrpSpPr/>
              <p:nvPr userDrawn="1"/>
            </p:nvGrpSpPr>
            <p:grpSpPr>
              <a:xfrm>
                <a:off x="-282026" y="1280053"/>
                <a:ext cx="12740305" cy="442593"/>
                <a:chOff x="-282026" y="1280053"/>
                <a:chExt cx="12740305" cy="442593"/>
              </a:xfrm>
            </p:grpSpPr>
            <p:cxnSp>
              <p:nvCxnSpPr>
                <p:cNvPr id="63" name="Straight Connector 62" hidden="1"/>
                <p:cNvCxnSpPr/>
                <p:nvPr/>
              </p:nvCxnSpPr>
              <p:spPr>
                <a:xfrm flipH="1">
                  <a:off x="-282026" y="128005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hidden="1"/>
                <p:cNvCxnSpPr/>
                <p:nvPr/>
              </p:nvCxnSpPr>
              <p:spPr>
                <a:xfrm flipH="1">
                  <a:off x="-282026" y="172264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hidden="1"/>
              <p:cNvGrpSpPr/>
              <p:nvPr userDrawn="1"/>
            </p:nvGrpSpPr>
            <p:grpSpPr>
              <a:xfrm>
                <a:off x="0" y="-714736"/>
                <a:ext cx="551884" cy="8287473"/>
                <a:chOff x="11640116" y="-714736"/>
                <a:chExt cx="551884" cy="8287473"/>
              </a:xfrm>
            </p:grpSpPr>
            <p:cxnSp>
              <p:nvCxnSpPr>
                <p:cNvPr id="61" name="Straight Connector 60"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hidden="1"/>
              <p:cNvGrpSpPr/>
              <p:nvPr userDrawn="1"/>
            </p:nvGrpSpPr>
            <p:grpSpPr>
              <a:xfrm>
                <a:off x="-282026" y="6584314"/>
                <a:ext cx="12740305" cy="273686"/>
                <a:chOff x="-282026" y="0"/>
                <a:chExt cx="12740305" cy="273686"/>
              </a:xfrm>
            </p:grpSpPr>
            <p:cxnSp>
              <p:nvCxnSpPr>
                <p:cNvPr id="59" name="Straight Connector 58"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hidden="1"/>
                <p:cNvCxnSpPr/>
                <p:nvPr/>
              </p:nvCxnSpPr>
              <p:spPr>
                <a:xfrm flipH="1">
                  <a:off x="-282026" y="2736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45539428"/>
      </p:ext>
    </p:extLst>
  </p:cSld>
  <p:clrMapOvr>
    <a:masterClrMapping/>
  </p:clrMapOvr>
  <p:extLst mod="1">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7696617" y="6329172"/>
            <a:ext cx="1422400" cy="182880"/>
          </a:xfrm>
          <a:prstGeom prst="rect">
            <a:avLst/>
          </a:prstGeom>
        </p:spPr>
        <p:txBody>
          <a:bodyPr/>
          <a:lstStyle/>
          <a:p>
            <a:endParaRPr>
              <a:solidFill>
                <a:srgbClr val="000000"/>
              </a:solidFill>
              <a:latin typeface="Calibri"/>
              <a:cs typeface="+mn-cs"/>
            </a:endParaRPr>
          </a:p>
        </p:txBody>
      </p:sp>
      <p:sp>
        <p:nvSpPr>
          <p:cNvPr id="5" name="Footer Placeholder 4"/>
          <p:cNvSpPr>
            <a:spLocks noGrp="1"/>
          </p:cNvSpPr>
          <p:nvPr>
            <p:ph type="ftr" sz="quarter" idx="11"/>
          </p:nvPr>
        </p:nvSpPr>
        <p:spPr/>
        <p:txBody>
          <a:bodyPr/>
          <a:lstStyle/>
          <a:p>
            <a:r>
              <a:rPr dirty="0">
                <a:solidFill>
                  <a:srgbClr val="000000">
                    <a:lumMod val="65000"/>
                    <a:lumOff val="35000"/>
                  </a:srgbClr>
                </a:solidFill>
              </a:rPr>
              <a:t>Copyright © 2017 Symantec Corporation</a:t>
            </a:r>
          </a:p>
        </p:txBody>
      </p:sp>
      <p:sp>
        <p:nvSpPr>
          <p:cNvPr id="6" name="Slide Number Placeholder 5"/>
          <p:cNvSpPr>
            <a:spLocks noGrp="1"/>
          </p:cNvSpPr>
          <p:nvPr>
            <p:ph type="sldNum" sz="quarter" idx="12"/>
          </p:nvPr>
        </p:nvSpPr>
        <p:spPr/>
        <p:txBody>
          <a:bodyPr/>
          <a:lstStyle/>
          <a:p>
            <a:fld id="{2D88F0F9-74A8-45E4-B405-052EDB68E8B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65737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White Title and Content">
    <p:bg>
      <p:bgPr>
        <a:solidFill>
          <a:schemeClr val="bg1"/>
        </a:solid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530354" y="2029100"/>
            <a:ext cx="11109960" cy="4352544"/>
          </a:xfrm>
        </p:spPr>
        <p:txBody>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p:txBody>
          <a:bodyPr/>
          <a:lstStyle>
            <a:lvl1pPr>
              <a:defRPr>
                <a:solidFill>
                  <a:schemeClr val="tx1"/>
                </a:solidFill>
              </a:defRPr>
            </a:lvl1pPr>
          </a:lstStyle>
          <a:p>
            <a:r>
              <a:rPr lang="en-US" dirty="0"/>
              <a:t>Title and content layout</a:t>
            </a:r>
          </a:p>
        </p:txBody>
      </p:sp>
      <p:sp>
        <p:nvSpPr>
          <p:cNvPr id="4"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60070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White Two Content">
    <p:bg>
      <p:bgPr>
        <a:solidFill>
          <a:schemeClr val="bg1"/>
        </a:solidFill>
        <a:effectLst/>
      </p:bgPr>
    </p:bg>
    <p:spTree>
      <p:nvGrpSpPr>
        <p:cNvPr id="1" name=""/>
        <p:cNvGrpSpPr/>
        <p:nvPr/>
      </p:nvGrpSpPr>
      <p:grpSpPr>
        <a:xfrm>
          <a:off x="0" y="0"/>
          <a:ext cx="0" cy="0"/>
          <a:chOff x="0" y="0"/>
          <a:chExt cx="0" cy="0"/>
        </a:xfrm>
      </p:grpSpPr>
      <p:grpSp>
        <p:nvGrpSpPr>
          <p:cNvPr id="8" name="Group 7" hidden="1"/>
          <p:cNvGrpSpPr/>
          <p:nvPr userDrawn="1">
            <p:custDataLst>
              <p:tags r:id="rId1"/>
            </p:custDataLst>
          </p:nvPr>
        </p:nvGrpSpPr>
        <p:grpSpPr>
          <a:xfrm>
            <a:off x="-282024" y="-714736"/>
            <a:ext cx="12740305" cy="8287473"/>
            <a:chOff x="-282026" y="-714736"/>
            <a:chExt cx="12740305" cy="8287473"/>
          </a:xfrm>
        </p:grpSpPr>
        <p:cxnSp>
          <p:nvCxnSpPr>
            <p:cNvPr id="9" name="Straight Connector 8" hidden="1"/>
            <p:cNvCxnSpPr/>
            <p:nvPr/>
          </p:nvCxnSpPr>
          <p:spPr>
            <a:xfrm>
              <a:off x="331213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hidden="1"/>
            <p:cNvCxnSpPr/>
            <p:nvPr/>
          </p:nvCxnSpPr>
          <p:spPr>
            <a:xfrm>
              <a:off x="886412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hidden="1"/>
            <p:cNvGrpSpPr/>
            <p:nvPr userDrawn="1"/>
          </p:nvGrpSpPr>
          <p:grpSpPr>
            <a:xfrm>
              <a:off x="-282026" y="0"/>
              <a:ext cx="12740305" cy="273686"/>
              <a:chOff x="-282026" y="0"/>
              <a:chExt cx="12740305" cy="273686"/>
            </a:xfrm>
          </p:grpSpPr>
          <p:cxnSp>
            <p:nvCxnSpPr>
              <p:cNvPr id="25" name="Straight Connector 24"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hidden="1"/>
              <p:cNvCxnSpPr/>
              <p:nvPr/>
            </p:nvCxnSpPr>
            <p:spPr>
              <a:xfrm flipH="1">
                <a:off x="-282026" y="2736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hidden="1"/>
            <p:cNvGrpSpPr/>
            <p:nvPr userDrawn="1"/>
          </p:nvGrpSpPr>
          <p:grpSpPr>
            <a:xfrm>
              <a:off x="-282026" y="1187453"/>
              <a:ext cx="12740305" cy="442593"/>
              <a:chOff x="-282026" y="1187453"/>
              <a:chExt cx="12740305" cy="442593"/>
            </a:xfrm>
          </p:grpSpPr>
          <p:cxnSp>
            <p:nvCxnSpPr>
              <p:cNvPr id="23" name="Straight Connector 22" hidden="1"/>
              <p:cNvCxnSpPr/>
              <p:nvPr/>
            </p:nvCxnSpPr>
            <p:spPr>
              <a:xfrm flipH="1">
                <a:off x="-282026" y="118745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hidden="1"/>
              <p:cNvCxnSpPr/>
              <p:nvPr/>
            </p:nvCxnSpPr>
            <p:spPr>
              <a:xfrm flipH="1">
                <a:off x="-282026" y="163004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hidden="1"/>
            <p:cNvGrpSpPr/>
            <p:nvPr userDrawn="1"/>
          </p:nvGrpSpPr>
          <p:grpSpPr>
            <a:xfrm>
              <a:off x="0" y="-714736"/>
              <a:ext cx="551884" cy="8287473"/>
              <a:chOff x="11640116" y="-714736"/>
              <a:chExt cx="551884" cy="8287473"/>
            </a:xfrm>
          </p:grpSpPr>
          <p:cxnSp>
            <p:nvCxnSpPr>
              <p:cNvPr id="21" name="Straight Connector 20"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hidden="1"/>
            <p:cNvGrpSpPr/>
            <p:nvPr userDrawn="1"/>
          </p:nvGrpSpPr>
          <p:grpSpPr>
            <a:xfrm>
              <a:off x="11640116" y="-714736"/>
              <a:ext cx="551884" cy="8287473"/>
              <a:chOff x="11640116" y="-714736"/>
              <a:chExt cx="551884" cy="8287473"/>
            </a:xfrm>
          </p:grpSpPr>
          <p:cxnSp>
            <p:nvCxnSpPr>
              <p:cNvPr id="19" name="Straight Connector 18"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hidden="1"/>
            <p:cNvGrpSpPr/>
            <p:nvPr userDrawn="1"/>
          </p:nvGrpSpPr>
          <p:grpSpPr>
            <a:xfrm>
              <a:off x="-282026" y="6584314"/>
              <a:ext cx="12740305" cy="273686"/>
              <a:chOff x="-282026" y="0"/>
              <a:chExt cx="12740305" cy="273686"/>
            </a:xfrm>
          </p:grpSpPr>
          <p:cxnSp>
            <p:nvCxnSpPr>
              <p:cNvPr id="17" name="Straight Connector 16"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hidden="1"/>
              <p:cNvCxnSpPr/>
              <p:nvPr/>
            </p:nvCxnSpPr>
            <p:spPr>
              <a:xfrm flipH="1">
                <a:off x="-282026" y="2736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hasCustomPrompt="1"/>
          </p:nvPr>
        </p:nvSpPr>
        <p:spPr>
          <a:xfrm>
            <a:off x="530354" y="283464"/>
            <a:ext cx="11109960" cy="365760"/>
          </a:xfrm>
        </p:spPr>
        <p:txBody>
          <a:bodyPr>
            <a:normAutofit/>
          </a:bodyPr>
          <a:lstStyle>
            <a:lvl1pPr>
              <a:defRPr sz="3600">
                <a:solidFill>
                  <a:schemeClr val="tx1"/>
                </a:solidFill>
              </a:defRPr>
            </a:lvl1pPr>
          </a:lstStyle>
          <a:p>
            <a:r>
              <a:rPr lang="en-US" dirty="0"/>
              <a:t>Two content layout</a:t>
            </a:r>
          </a:p>
        </p:txBody>
      </p:sp>
      <p:sp>
        <p:nvSpPr>
          <p:cNvPr id="3" name="Content Placeholder 2"/>
          <p:cNvSpPr>
            <a:spLocks noGrp="1"/>
          </p:cNvSpPr>
          <p:nvPr>
            <p:ph sz="half" idx="1"/>
          </p:nvPr>
        </p:nvSpPr>
        <p:spPr>
          <a:xfrm>
            <a:off x="530354" y="1197864"/>
            <a:ext cx="5458364" cy="5120640"/>
          </a:xfrm>
        </p:spPr>
        <p:txBody>
          <a:bodyPr>
            <a:normAutofit/>
          </a:bodyPr>
          <a:lstStyle>
            <a:lvl1pPr>
              <a:spcBef>
                <a:spcPts val="1000"/>
              </a:spcBef>
              <a:defRPr>
                <a:solidFill>
                  <a:schemeClr val="tx1"/>
                </a:solidFill>
              </a:defRPr>
            </a:lvl1pPr>
            <a:lvl2pPr>
              <a:spcBef>
                <a:spcPts val="500"/>
              </a:spcBef>
              <a:defRPr sz="2400">
                <a:solidFill>
                  <a:schemeClr val="tx1"/>
                </a:solidFill>
              </a:defRPr>
            </a:lvl2pPr>
            <a:lvl3pPr>
              <a:spcBef>
                <a:spcPts val="500"/>
              </a:spcBef>
              <a:defRPr>
                <a:solidFill>
                  <a:schemeClr val="tx1"/>
                </a:solidFill>
              </a:defRPr>
            </a:lvl3pPr>
            <a:lvl4pPr>
              <a:spcBef>
                <a:spcPts val="500"/>
              </a:spcBef>
              <a:defRPr>
                <a:solidFill>
                  <a:schemeClr val="tx1"/>
                </a:solidFill>
              </a:defRPr>
            </a:lvl4pPr>
            <a:lvl5pPr>
              <a:spcBef>
                <a:spcPts val="5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754" y="1197864"/>
            <a:ext cx="5458364" cy="5120640"/>
          </a:xfrm>
        </p:spPr>
        <p:txBody>
          <a:bodyPr>
            <a:normAutofit/>
          </a:bodyPr>
          <a:lstStyle>
            <a:lvl1pPr>
              <a:spcBef>
                <a:spcPts val="500"/>
              </a:spcBef>
              <a:defRPr spc="0">
                <a:solidFill>
                  <a:schemeClr val="tx1"/>
                </a:solidFill>
              </a:defRPr>
            </a:lvl1pPr>
            <a:lvl2pPr>
              <a:spcBef>
                <a:spcPts val="500"/>
              </a:spcBef>
              <a:defRPr sz="2400" spc="0">
                <a:solidFill>
                  <a:schemeClr val="tx1"/>
                </a:solidFill>
              </a:defRPr>
            </a:lvl2pPr>
            <a:lvl3pPr>
              <a:spcBef>
                <a:spcPts val="500"/>
              </a:spcBef>
              <a:defRPr spc="0">
                <a:solidFill>
                  <a:schemeClr val="tx1"/>
                </a:solidFill>
              </a:defRPr>
            </a:lvl3pPr>
            <a:lvl4pPr>
              <a:spcBef>
                <a:spcPts val="500"/>
              </a:spcBef>
              <a:defRPr spc="0">
                <a:solidFill>
                  <a:schemeClr val="tx1"/>
                </a:solidFill>
              </a:defRPr>
            </a:lvl4pPr>
            <a:lvl5pPr>
              <a:spcBef>
                <a:spcPts val="500"/>
              </a:spcBef>
              <a:defRPr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7" name="Group 26" hidden="1"/>
          <p:cNvGrpSpPr/>
          <p:nvPr userDrawn="1">
            <p:custDataLst>
              <p:tags r:id="rId2"/>
            </p:custDataLst>
          </p:nvPr>
        </p:nvGrpSpPr>
        <p:grpSpPr>
          <a:xfrm>
            <a:off x="-282025" y="-714736"/>
            <a:ext cx="12740305" cy="8287473"/>
            <a:chOff x="-282027" y="-714736"/>
            <a:chExt cx="12740305" cy="8287473"/>
          </a:xfrm>
        </p:grpSpPr>
        <p:cxnSp>
          <p:nvCxnSpPr>
            <p:cNvPr id="28" name="Straight Connector 27" hidden="1"/>
            <p:cNvCxnSpPr/>
            <p:nvPr/>
          </p:nvCxnSpPr>
          <p:spPr>
            <a:xfrm>
              <a:off x="331213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p:cNvCxnSpPr/>
            <p:nvPr/>
          </p:nvCxnSpPr>
          <p:spPr>
            <a:xfrm>
              <a:off x="886412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hidden="1"/>
            <p:cNvGrpSpPr/>
            <p:nvPr userDrawn="1"/>
          </p:nvGrpSpPr>
          <p:grpSpPr>
            <a:xfrm>
              <a:off x="11640116" y="-714736"/>
              <a:ext cx="551884" cy="8287473"/>
              <a:chOff x="11640116" y="-714736"/>
              <a:chExt cx="551884" cy="8287473"/>
            </a:xfrm>
          </p:grpSpPr>
          <p:cxnSp>
            <p:nvCxnSpPr>
              <p:cNvPr id="45" name="Straight Connector 44"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hidden="1"/>
            <p:cNvGrpSpPr/>
            <p:nvPr userDrawn="1"/>
          </p:nvGrpSpPr>
          <p:grpSpPr>
            <a:xfrm>
              <a:off x="-282027" y="-714736"/>
              <a:ext cx="12740305" cy="8287473"/>
              <a:chOff x="-282026" y="-714736"/>
              <a:chExt cx="12740305" cy="8287473"/>
            </a:xfrm>
          </p:grpSpPr>
          <p:grpSp>
            <p:nvGrpSpPr>
              <p:cNvPr id="33" name="Group 32" hidden="1"/>
              <p:cNvGrpSpPr/>
              <p:nvPr userDrawn="1"/>
            </p:nvGrpSpPr>
            <p:grpSpPr>
              <a:xfrm>
                <a:off x="-282026" y="0"/>
                <a:ext cx="12740305" cy="246887"/>
                <a:chOff x="-282026" y="0"/>
                <a:chExt cx="12740305" cy="246887"/>
              </a:xfrm>
            </p:grpSpPr>
            <p:cxnSp>
              <p:nvCxnSpPr>
                <p:cNvPr id="43" name="Straight Connector 42"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hidden="1"/>
                <p:cNvCxnSpPr/>
                <p:nvPr/>
              </p:nvCxnSpPr>
              <p:spPr>
                <a:xfrm flipH="1">
                  <a:off x="-282026" y="246887"/>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hidden="1"/>
              <p:cNvGrpSpPr/>
              <p:nvPr userDrawn="1"/>
            </p:nvGrpSpPr>
            <p:grpSpPr>
              <a:xfrm>
                <a:off x="-282026" y="1280053"/>
                <a:ext cx="12740305" cy="442593"/>
                <a:chOff x="-282026" y="1280053"/>
                <a:chExt cx="12740305" cy="442593"/>
              </a:xfrm>
            </p:grpSpPr>
            <p:cxnSp>
              <p:nvCxnSpPr>
                <p:cNvPr id="41" name="Straight Connector 40" hidden="1"/>
                <p:cNvCxnSpPr/>
                <p:nvPr/>
              </p:nvCxnSpPr>
              <p:spPr>
                <a:xfrm flipH="1">
                  <a:off x="-282026" y="128005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hidden="1"/>
                <p:cNvCxnSpPr/>
                <p:nvPr/>
              </p:nvCxnSpPr>
              <p:spPr>
                <a:xfrm flipH="1">
                  <a:off x="-282026" y="172264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hidden="1"/>
              <p:cNvGrpSpPr/>
              <p:nvPr userDrawn="1"/>
            </p:nvGrpSpPr>
            <p:grpSpPr>
              <a:xfrm>
                <a:off x="0" y="-714736"/>
                <a:ext cx="551884" cy="8287473"/>
                <a:chOff x="11640116" y="-714736"/>
                <a:chExt cx="551884" cy="8287473"/>
              </a:xfrm>
            </p:grpSpPr>
            <p:cxnSp>
              <p:nvCxnSpPr>
                <p:cNvPr id="39" name="Straight Connector 38"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hidden="1"/>
              <p:cNvGrpSpPr/>
              <p:nvPr userDrawn="1"/>
            </p:nvGrpSpPr>
            <p:grpSpPr>
              <a:xfrm>
                <a:off x="-282026" y="6584314"/>
                <a:ext cx="12740305" cy="273686"/>
                <a:chOff x="-282026" y="0"/>
                <a:chExt cx="12740305" cy="273686"/>
              </a:xfrm>
            </p:grpSpPr>
            <p:cxnSp>
              <p:nvCxnSpPr>
                <p:cNvPr id="37" name="Straight Connector 36"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hidden="1"/>
                <p:cNvCxnSpPr/>
                <p:nvPr/>
              </p:nvCxnSpPr>
              <p:spPr>
                <a:xfrm flipH="1">
                  <a:off x="-282026" y="2736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47" name="Slide Number Placeholder 7">
            <a:extLst/>
          </p:cNvPr>
          <p:cNvSpPr>
            <a:spLocks noGrp="1"/>
          </p:cNvSpPr>
          <p:nvPr>
            <p:ph type="sldNum" sz="quarter" idx="18"/>
          </p:nvPr>
        </p:nvSpPr>
        <p:spPr>
          <a:xfrm>
            <a:off x="11747500" y="6305554"/>
            <a:ext cx="520700" cy="365125"/>
          </a:xfrm>
        </p:spPr>
        <p:txBody>
          <a:bodyPr/>
          <a:lstStyle>
            <a:lvl1pPr algn="ctr">
              <a:defRPr sz="1200" b="1">
                <a:solidFill>
                  <a:schemeClr val="tx1"/>
                </a:solidFill>
              </a:defRPr>
            </a:lvl1pPr>
          </a:lstStyle>
          <a:p>
            <a:pPr>
              <a:defRPr/>
            </a:pPr>
            <a:fld id="{86DBA440-6C52-9B42-A2FB-227CB9E7218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15381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tags" Target="../tags/tag30.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tags" Target="../tags/tag29.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theme" Target="../theme/theme2.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8" Type="http://schemas.openxmlformats.org/officeDocument/2006/relationships/slideLayout" Target="../slideLayouts/slideLayout38.xml"/><Relationship Id="rId3"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tags" Target="../tags/tag57.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tags" Target="../tags/tag56.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theme" Target="../theme/theme3.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6" hidden="1"/>
          <p:cNvGrpSpPr>
            <a:grpSpLocks/>
          </p:cNvGrpSpPr>
          <p:nvPr>
            <p:custDataLst>
              <p:tags r:id="rId32"/>
            </p:custDataLst>
          </p:nvPr>
        </p:nvGrpSpPr>
        <p:grpSpPr bwMode="auto">
          <a:xfrm>
            <a:off x="-282573" y="-714375"/>
            <a:ext cx="12741275" cy="8286750"/>
            <a:chOff x="-282027" y="-714736"/>
            <a:chExt cx="12740305" cy="8287473"/>
          </a:xfrm>
        </p:grpSpPr>
        <p:cxnSp>
          <p:nvCxnSpPr>
            <p:cNvPr id="28" name="Straight Connector 2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060" name="Group 51" hidden="1"/>
            <p:cNvGrpSpPr>
              <a:grpSpLocks/>
            </p:cNvGrpSpPr>
            <p:nvPr userDrawn="1"/>
          </p:nvGrpSpPr>
          <p:grpSpPr bwMode="auto">
            <a:xfrm>
              <a:off x="11640116" y="-714736"/>
              <a:ext cx="551884" cy="8287473"/>
              <a:chOff x="11640116" y="-714736"/>
              <a:chExt cx="551884" cy="8287473"/>
            </a:xfrm>
          </p:grpSpPr>
          <p:cxnSp>
            <p:nvCxnSpPr>
              <p:cNvPr id="53" name="Straight Connector 52"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1" name="Group 5" hidden="1"/>
            <p:cNvGrpSpPr>
              <a:grpSpLocks/>
            </p:cNvGrpSpPr>
            <p:nvPr userDrawn="1"/>
          </p:nvGrpSpPr>
          <p:grpSpPr bwMode="auto">
            <a:xfrm>
              <a:off x="-282027" y="-714736"/>
              <a:ext cx="12740305" cy="8287473"/>
              <a:chOff x="-282026" y="-714736"/>
              <a:chExt cx="12740305" cy="8287473"/>
            </a:xfrm>
          </p:grpSpPr>
          <p:grpSp>
            <p:nvGrpSpPr>
              <p:cNvPr id="1062" name="Group 54" hidden="1"/>
              <p:cNvGrpSpPr>
                <a:grpSpLocks/>
              </p:cNvGrpSpPr>
              <p:nvPr userDrawn="1"/>
            </p:nvGrpSpPr>
            <p:grpSpPr bwMode="auto">
              <a:xfrm>
                <a:off x="-282026" y="0"/>
                <a:ext cx="12740305" cy="246887"/>
                <a:chOff x="-282026" y="0"/>
                <a:chExt cx="12740305" cy="246887"/>
              </a:xfrm>
            </p:grpSpPr>
            <p:cxnSp>
              <p:nvCxnSpPr>
                <p:cNvPr id="38" name="Straight Connector 37"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3" name="Group 4" hidden="1"/>
              <p:cNvGrpSpPr>
                <a:grpSpLocks/>
              </p:cNvGrpSpPr>
              <p:nvPr userDrawn="1"/>
            </p:nvGrpSpPr>
            <p:grpSpPr bwMode="auto">
              <a:xfrm>
                <a:off x="-282026" y="1280053"/>
                <a:ext cx="12740305" cy="442593"/>
                <a:chOff x="-282026" y="1280053"/>
                <a:chExt cx="12740305" cy="442593"/>
              </a:xfrm>
            </p:grpSpPr>
            <p:cxnSp>
              <p:nvCxnSpPr>
                <p:cNvPr id="32" name="Straight Connector 31"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4" name="Group 41" hidden="1"/>
              <p:cNvGrpSpPr>
                <a:grpSpLocks/>
              </p:cNvGrpSpPr>
              <p:nvPr userDrawn="1"/>
            </p:nvGrpSpPr>
            <p:grpSpPr bwMode="auto">
              <a:xfrm>
                <a:off x="0" y="-714736"/>
                <a:ext cx="551884" cy="8287473"/>
                <a:chOff x="11640116" y="-714736"/>
                <a:chExt cx="551884" cy="8287473"/>
              </a:xfrm>
            </p:grpSpPr>
            <p:cxnSp>
              <p:nvCxnSpPr>
                <p:cNvPr id="43" name="Straight Connector 42"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5" name="Group 58" hidden="1"/>
              <p:cNvGrpSpPr>
                <a:grpSpLocks/>
              </p:cNvGrpSpPr>
              <p:nvPr userDrawn="1"/>
            </p:nvGrpSpPr>
            <p:grpSpPr bwMode="auto">
              <a:xfrm>
                <a:off x="-282026" y="6584314"/>
                <a:ext cx="12740305" cy="273686"/>
                <a:chOff x="-282026" y="0"/>
                <a:chExt cx="12740305" cy="273686"/>
              </a:xfrm>
            </p:grpSpPr>
            <p:cxnSp>
              <p:nvCxnSpPr>
                <p:cNvPr id="60" name="Straight Connector 59"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027" name="Title Placeholder 1"/>
          <p:cNvSpPr>
            <a:spLocks noGrp="1"/>
          </p:cNvSpPr>
          <p:nvPr>
            <p:ph type="title"/>
          </p:nvPr>
        </p:nvSpPr>
        <p:spPr bwMode="auto">
          <a:xfrm>
            <a:off x="495302" y="381000"/>
            <a:ext cx="9686925"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495302" y="952500"/>
            <a:ext cx="11201400" cy="51006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29" name="TextBox 11" hidden="1"/>
          <p:cNvSpPr txBox="1">
            <a:spLocks noChangeArrowheads="1"/>
          </p:cNvSpPr>
          <p:nvPr>
            <p:custDataLst>
              <p:tags r:id="rId33"/>
            </p:custDataLst>
          </p:nvPr>
        </p:nvSpPr>
        <p:spPr bwMode="auto">
          <a:xfrm>
            <a:off x="6726240" y="6483354"/>
            <a:ext cx="2154237"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90000"/>
              </a:lnSpc>
              <a:defRPr/>
            </a:pPr>
            <a:r>
              <a:rPr lang="en-US" sz="900">
                <a:solidFill>
                  <a:srgbClr val="878789"/>
                </a:solidFill>
                <a:latin typeface="Symantec Sans" charset="0"/>
              </a:rPr>
              <a:t>Blue Coat Confidential—Internal Use Only</a:t>
            </a:r>
          </a:p>
        </p:txBody>
      </p:sp>
      <p:sp>
        <p:nvSpPr>
          <p:cNvPr id="1030" name="TextBox 36"/>
          <p:cNvSpPr txBox="1">
            <a:spLocks noChangeArrowheads="1"/>
          </p:cNvSpPr>
          <p:nvPr/>
        </p:nvSpPr>
        <p:spPr bwMode="auto">
          <a:xfrm>
            <a:off x="7229475" y="6413504"/>
            <a:ext cx="433705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lnSpc>
                <a:spcPct val="110000"/>
              </a:lnSpc>
              <a:defRPr/>
            </a:pPr>
            <a:r>
              <a:rPr lang="en-US" sz="700">
                <a:solidFill>
                  <a:srgbClr val="595959"/>
                </a:solidFill>
              </a:rPr>
              <a:t>Copyright © 2017 Symantec Corporation SYMANTEC PROPRIETARY- LIMITED USE ONLY</a:t>
            </a:r>
          </a:p>
          <a:p>
            <a:pPr algn="r">
              <a:lnSpc>
                <a:spcPct val="110000"/>
              </a:lnSpc>
              <a:defRPr/>
            </a:pPr>
            <a:endParaRPr lang="en-US" sz="700">
              <a:solidFill>
                <a:srgbClr val="595959"/>
              </a:solidFill>
            </a:endParaRPr>
          </a:p>
        </p:txBody>
      </p:sp>
      <p:sp>
        <p:nvSpPr>
          <p:cNvPr id="15" name="Footer Placeholder 14"/>
          <p:cNvSpPr>
            <a:spLocks noGrp="1"/>
          </p:cNvSpPr>
          <p:nvPr>
            <p:ph type="ftr" sz="quarter" idx="3"/>
          </p:nvPr>
        </p:nvSpPr>
        <p:spPr>
          <a:xfrm>
            <a:off x="495302" y="6305554"/>
            <a:ext cx="6634163" cy="365125"/>
          </a:xfrm>
          <a:prstGeom prst="rect">
            <a:avLst/>
          </a:prstGeom>
          <a:noFill/>
        </p:spPr>
        <p:txBody>
          <a:bodyPr wrap="none" lIns="0" tIns="0" rIns="0" bIns="0" anchor="ctr" anchorCtr="0">
            <a:noAutofit/>
          </a:bodyPr>
          <a:lstStyle>
            <a:lvl1pPr algn="l" fontAlgn="auto">
              <a:lnSpc>
                <a:spcPct val="110000"/>
              </a:lnSpc>
              <a:spcBef>
                <a:spcPts val="0"/>
              </a:spcBef>
              <a:spcAft>
                <a:spcPts val="0"/>
              </a:spcAft>
              <a:defRPr lang="en-US" sz="900" b="0" i="0" spc="0">
                <a:solidFill>
                  <a:schemeClr val="tx1">
                    <a:lumMod val="65000"/>
                    <a:lumOff val="35000"/>
                  </a:schemeClr>
                </a:solidFill>
                <a:latin typeface="+mn-lt"/>
                <a:ea typeface="+mn-ea"/>
                <a:cs typeface="+mn-cs"/>
              </a:defRPr>
            </a:lvl1pPr>
          </a:lstStyle>
          <a:p>
            <a:pPr>
              <a:defRPr/>
            </a:pPr>
            <a:endParaRPr/>
          </a:p>
        </p:txBody>
      </p:sp>
      <p:sp>
        <p:nvSpPr>
          <p:cNvPr id="1032" name="Rectangle 12"/>
          <p:cNvSpPr>
            <a:spLocks noChangeArrowheads="1"/>
          </p:cNvSpPr>
          <p:nvPr/>
        </p:nvSpPr>
        <p:spPr bwMode="auto">
          <a:xfrm flipV="1">
            <a:off x="2" y="6781800"/>
            <a:ext cx="12192000" cy="76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a:solidFill>
                <a:schemeClr val="bg1"/>
              </a:solidFill>
            </a:endParaRPr>
          </a:p>
        </p:txBody>
      </p:sp>
      <p:grpSp>
        <p:nvGrpSpPr>
          <p:cNvPr id="4" name="Group 3"/>
          <p:cNvGrpSpPr/>
          <p:nvPr userDrawn="1"/>
        </p:nvGrpSpPr>
        <p:grpSpPr>
          <a:xfrm>
            <a:off x="10325100" y="433388"/>
            <a:ext cx="1333500" cy="354012"/>
            <a:chOff x="10325100" y="433388"/>
            <a:chExt cx="1333500" cy="354012"/>
          </a:xfrm>
        </p:grpSpPr>
        <p:sp>
          <p:nvSpPr>
            <p:cNvPr id="1036" name="Freeform 5"/>
            <p:cNvSpPr>
              <a:spLocks/>
            </p:cNvSpPr>
            <p:nvPr userDrawn="1"/>
          </p:nvSpPr>
          <p:spPr bwMode="auto">
            <a:xfrm>
              <a:off x="10655300" y="549275"/>
              <a:ext cx="119062" cy="171449"/>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7" name="Freeform 6"/>
            <p:cNvSpPr>
              <a:spLocks/>
            </p:cNvSpPr>
            <p:nvPr userDrawn="1"/>
          </p:nvSpPr>
          <p:spPr bwMode="auto">
            <a:xfrm>
              <a:off x="10774363" y="596900"/>
              <a:ext cx="109537" cy="166687"/>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8" name="Freeform 7"/>
            <p:cNvSpPr>
              <a:spLocks/>
            </p:cNvSpPr>
            <p:nvPr userDrawn="1"/>
          </p:nvSpPr>
          <p:spPr bwMode="auto">
            <a:xfrm>
              <a:off x="10895013" y="595313"/>
              <a:ext cx="163512" cy="123824"/>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9" name="Freeform 8"/>
            <p:cNvSpPr>
              <a:spLocks noEditPoints="1"/>
            </p:cNvSpPr>
            <p:nvPr userDrawn="1"/>
          </p:nvSpPr>
          <p:spPr bwMode="auto">
            <a:xfrm>
              <a:off x="11074400" y="595313"/>
              <a:ext cx="96837" cy="125412"/>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0" name="Freeform 9"/>
            <p:cNvSpPr>
              <a:spLocks/>
            </p:cNvSpPr>
            <p:nvPr userDrawn="1"/>
          </p:nvSpPr>
          <p:spPr bwMode="auto">
            <a:xfrm>
              <a:off x="11198225" y="595313"/>
              <a:ext cx="100012" cy="123824"/>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1" name="Freeform 10"/>
            <p:cNvSpPr>
              <a:spLocks/>
            </p:cNvSpPr>
            <p:nvPr userDrawn="1"/>
          </p:nvSpPr>
          <p:spPr bwMode="auto">
            <a:xfrm>
              <a:off x="11309350" y="561975"/>
              <a:ext cx="77787" cy="158749"/>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2" name="Freeform 11"/>
            <p:cNvSpPr>
              <a:spLocks noEditPoints="1"/>
            </p:cNvSpPr>
            <p:nvPr userDrawn="1"/>
          </p:nvSpPr>
          <p:spPr bwMode="auto">
            <a:xfrm>
              <a:off x="11391900" y="595313"/>
              <a:ext cx="104775" cy="125412"/>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3" name="Freeform 12"/>
            <p:cNvSpPr>
              <a:spLocks/>
            </p:cNvSpPr>
            <p:nvPr userDrawn="1"/>
          </p:nvSpPr>
          <p:spPr bwMode="auto">
            <a:xfrm>
              <a:off x="11509375" y="595313"/>
              <a:ext cx="96837" cy="125412"/>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4" name="Freeform 13"/>
            <p:cNvSpPr>
              <a:spLocks noEditPoints="1"/>
            </p:cNvSpPr>
            <p:nvPr userDrawn="1"/>
          </p:nvSpPr>
          <p:spPr bwMode="auto">
            <a:xfrm>
              <a:off x="10325100" y="481014"/>
              <a:ext cx="304800" cy="306386"/>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5" name="Freeform 14"/>
            <p:cNvSpPr>
              <a:spLocks noEditPoints="1"/>
            </p:cNvSpPr>
            <p:nvPr userDrawn="1"/>
          </p:nvSpPr>
          <p:spPr bwMode="auto">
            <a:xfrm>
              <a:off x="11623675" y="698499"/>
              <a:ext cx="34925" cy="19050"/>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6" name="Rectangle 15"/>
            <p:cNvSpPr>
              <a:spLocks noChangeArrowheads="1"/>
            </p:cNvSpPr>
            <p:nvPr userDrawn="1"/>
          </p:nvSpPr>
          <p:spPr bwMode="auto">
            <a:xfrm>
              <a:off x="10644188" y="458788"/>
              <a:ext cx="11112" cy="11113"/>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7" name="Rectangle 16"/>
            <p:cNvSpPr>
              <a:spLocks noChangeArrowheads="1"/>
            </p:cNvSpPr>
            <p:nvPr userDrawn="1"/>
          </p:nvSpPr>
          <p:spPr bwMode="auto">
            <a:xfrm>
              <a:off x="10644188" y="433388"/>
              <a:ext cx="11112" cy="12700"/>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8" name="Rectangle 17"/>
            <p:cNvSpPr>
              <a:spLocks noChangeArrowheads="1"/>
            </p:cNvSpPr>
            <p:nvPr userDrawn="1"/>
          </p:nvSpPr>
          <p:spPr bwMode="auto">
            <a:xfrm>
              <a:off x="10609263" y="469901"/>
              <a:ext cx="11112" cy="11113"/>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9" name="Rectangle 18"/>
            <p:cNvSpPr>
              <a:spLocks noChangeArrowheads="1"/>
            </p:cNvSpPr>
            <p:nvPr userDrawn="1"/>
          </p:nvSpPr>
          <p:spPr bwMode="auto">
            <a:xfrm>
              <a:off x="10587038" y="493714"/>
              <a:ext cx="11112" cy="111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50" name="Rectangle 19"/>
            <p:cNvSpPr>
              <a:spLocks noChangeArrowheads="1"/>
            </p:cNvSpPr>
            <p:nvPr userDrawn="1"/>
          </p:nvSpPr>
          <p:spPr bwMode="auto">
            <a:xfrm>
              <a:off x="10620375" y="481014"/>
              <a:ext cx="12700" cy="12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51" name="Rectangle 20"/>
            <p:cNvSpPr>
              <a:spLocks noChangeArrowheads="1"/>
            </p:cNvSpPr>
            <p:nvPr userDrawn="1"/>
          </p:nvSpPr>
          <p:spPr bwMode="auto">
            <a:xfrm>
              <a:off x="10575925" y="482601"/>
              <a:ext cx="11112" cy="111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52" name="Rectangle 21"/>
            <p:cNvSpPr>
              <a:spLocks noChangeArrowheads="1"/>
            </p:cNvSpPr>
            <p:nvPr userDrawn="1"/>
          </p:nvSpPr>
          <p:spPr bwMode="auto">
            <a:xfrm>
              <a:off x="10609263" y="493714"/>
              <a:ext cx="11112" cy="111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53" name="Rectangle 22"/>
            <p:cNvSpPr>
              <a:spLocks noChangeArrowheads="1"/>
            </p:cNvSpPr>
            <p:nvPr userDrawn="1"/>
          </p:nvSpPr>
          <p:spPr bwMode="auto">
            <a:xfrm>
              <a:off x="10631488" y="446088"/>
              <a:ext cx="12700" cy="12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54" name="Rectangle 23"/>
            <p:cNvSpPr>
              <a:spLocks noChangeArrowheads="1"/>
            </p:cNvSpPr>
            <p:nvPr userDrawn="1"/>
          </p:nvSpPr>
          <p:spPr bwMode="auto">
            <a:xfrm>
              <a:off x="10609263" y="458788"/>
              <a:ext cx="22225" cy="111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55" name="Rectangle 24"/>
            <p:cNvSpPr>
              <a:spLocks noChangeArrowheads="1"/>
            </p:cNvSpPr>
            <p:nvPr userDrawn="1"/>
          </p:nvSpPr>
          <p:spPr bwMode="auto">
            <a:xfrm>
              <a:off x="10598150" y="469901"/>
              <a:ext cx="11112" cy="238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56" name="Freeform 25"/>
            <p:cNvSpPr>
              <a:spLocks/>
            </p:cNvSpPr>
            <p:nvPr userDrawn="1"/>
          </p:nvSpPr>
          <p:spPr bwMode="auto">
            <a:xfrm>
              <a:off x="10402888" y="504826"/>
              <a:ext cx="206375" cy="196849"/>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34" name="Freeform: Shape 82"/>
          <p:cNvSpPr>
            <a:spLocks/>
          </p:cNvSpPr>
          <p:nvPr userDrawn="1"/>
        </p:nvSpPr>
        <p:spPr bwMode="auto">
          <a:xfrm>
            <a:off x="11666540" y="6145217"/>
            <a:ext cx="525462" cy="714375"/>
          </a:xfrm>
          <a:custGeom>
            <a:avLst/>
            <a:gdLst>
              <a:gd name="T0" fmla="*/ 357725 w 525233"/>
              <a:gd name="T1" fmla="*/ 0 h 714826"/>
              <a:gd name="T2" fmla="*/ 496967 w 525233"/>
              <a:gd name="T3" fmla="*/ 28052 h 714826"/>
              <a:gd name="T4" fmla="*/ 525691 w 525233"/>
              <a:gd name="T5" fmla="*/ 43609 h 714826"/>
              <a:gd name="T6" fmla="*/ 525691 w 525233"/>
              <a:gd name="T7" fmla="*/ 136537 h 714826"/>
              <a:gd name="T8" fmla="*/ 513521 w 525233"/>
              <a:gd name="T9" fmla="*/ 126516 h 714826"/>
              <a:gd name="T10" fmla="*/ 357048 w 525233"/>
              <a:gd name="T11" fmla="*/ 78821 h 714826"/>
              <a:gd name="T12" fmla="*/ 77186 w 525233"/>
              <a:gd name="T13" fmla="*/ 358087 h 714826"/>
              <a:gd name="T14" fmla="*/ 357048 w 525233"/>
              <a:gd name="T15" fmla="*/ 637351 h 714826"/>
              <a:gd name="T16" fmla="*/ 513521 w 525233"/>
              <a:gd name="T17" fmla="*/ 589658 h 714826"/>
              <a:gd name="T18" fmla="*/ 525691 w 525233"/>
              <a:gd name="T19" fmla="*/ 579637 h 714826"/>
              <a:gd name="T20" fmla="*/ 525691 w 525233"/>
              <a:gd name="T21" fmla="*/ 670316 h 714826"/>
              <a:gd name="T22" fmla="*/ 496967 w 525233"/>
              <a:gd name="T23" fmla="*/ 685873 h 714826"/>
              <a:gd name="T24" fmla="*/ 357725 w 525233"/>
              <a:gd name="T25" fmla="*/ 713924 h 714826"/>
              <a:gd name="T26" fmla="*/ 0 w 525233"/>
              <a:gd name="T27" fmla="*/ 356963 h 714826"/>
              <a:gd name="T28" fmla="*/ 357725 w 525233"/>
              <a:gd name="T29" fmla="*/ 0 h 7148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5233" h="714826">
                <a:moveTo>
                  <a:pt x="357413" y="0"/>
                </a:moveTo>
                <a:cubicBezTo>
                  <a:pt x="406762" y="0"/>
                  <a:pt x="453774" y="10001"/>
                  <a:pt x="496534" y="28088"/>
                </a:cubicBezTo>
                <a:lnTo>
                  <a:pt x="525233" y="43665"/>
                </a:lnTo>
                <a:lnTo>
                  <a:pt x="525233" y="136709"/>
                </a:lnTo>
                <a:lnTo>
                  <a:pt x="513073" y="126676"/>
                </a:lnTo>
                <a:cubicBezTo>
                  <a:pt x="468446" y="96526"/>
                  <a:pt x="414647" y="78921"/>
                  <a:pt x="356736" y="78921"/>
                </a:cubicBezTo>
                <a:cubicBezTo>
                  <a:pt x="202307" y="78921"/>
                  <a:pt x="77118" y="204110"/>
                  <a:pt x="77118" y="358539"/>
                </a:cubicBezTo>
                <a:cubicBezTo>
                  <a:pt x="77118" y="512968"/>
                  <a:pt x="202307" y="638156"/>
                  <a:pt x="356736" y="638156"/>
                </a:cubicBezTo>
                <a:cubicBezTo>
                  <a:pt x="414647" y="638156"/>
                  <a:pt x="468446" y="620552"/>
                  <a:pt x="513073" y="590402"/>
                </a:cubicBezTo>
                <a:lnTo>
                  <a:pt x="525233" y="580369"/>
                </a:lnTo>
                <a:lnTo>
                  <a:pt x="525233" y="671162"/>
                </a:lnTo>
                <a:lnTo>
                  <a:pt x="496534" y="686739"/>
                </a:lnTo>
                <a:cubicBezTo>
                  <a:pt x="453774" y="704825"/>
                  <a:pt x="406762" y="714826"/>
                  <a:pt x="357413" y="714826"/>
                </a:cubicBezTo>
                <a:cubicBezTo>
                  <a:pt x="160019" y="714826"/>
                  <a:pt x="0" y="554807"/>
                  <a:pt x="0" y="357413"/>
                </a:cubicBezTo>
                <a:cubicBezTo>
                  <a:pt x="0" y="160019"/>
                  <a:pt x="160019" y="0"/>
                  <a:pt x="357413" y="0"/>
                </a:cubicBezTo>
                <a:close/>
              </a:path>
            </a:pathLst>
          </a:cu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endParaRPr lang="en-US"/>
          </a:p>
        </p:txBody>
      </p:sp>
      <p:sp>
        <p:nvSpPr>
          <p:cNvPr id="8" name="Slide Number Placeholder 7">
            <a:extLst/>
          </p:cNvPr>
          <p:cNvSpPr>
            <a:spLocks noGrp="1"/>
          </p:cNvSpPr>
          <p:nvPr userDrawn="1">
            <p:ph type="sldNum" sz="quarter" idx="4"/>
          </p:nvPr>
        </p:nvSpPr>
        <p:spPr>
          <a:xfrm>
            <a:off x="11747500" y="6305554"/>
            <a:ext cx="5207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latin typeface="+mn-lt"/>
                <a:ea typeface="+mn-ea"/>
                <a:cs typeface="+mn-cs"/>
              </a:defRPr>
            </a:lvl1pPr>
          </a:lstStyle>
          <a:p>
            <a:pPr>
              <a:defRPr/>
            </a:pPr>
            <a:fld id="{56DA8CCF-A9BE-2E40-9C49-0F99CD5945D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30" r:id="rId4"/>
    <p:sldLayoutId id="2147483933" r:id="rId5"/>
    <p:sldLayoutId id="2147483931" r:id="rId6"/>
    <p:sldLayoutId id="214748393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5" r:id="rId23"/>
    <p:sldLayoutId id="2147483936" r:id="rId24"/>
    <p:sldLayoutId id="2147483937" r:id="rId25"/>
    <p:sldLayoutId id="2147483938" r:id="rId26"/>
    <p:sldLayoutId id="2147483939" r:id="rId27"/>
    <p:sldLayoutId id="2147483941" r:id="rId28"/>
    <p:sldLayoutId id="2147484015" r:id="rId29"/>
    <p:sldLayoutId id="2147484016" r:id="rId30"/>
  </p:sldLayoutIdLst>
  <p:hf hdr="0" ftr="0" dt="0"/>
  <p:txStyles>
    <p:titleStyle>
      <a:lvl1pPr algn="l" rtl="0" eaLnBrk="1" fontAlgn="base" hangingPunct="1">
        <a:lnSpc>
          <a:spcPct val="80000"/>
        </a:lnSpc>
        <a:spcBef>
          <a:spcPct val="0"/>
        </a:spcBef>
        <a:spcAft>
          <a:spcPct val="0"/>
        </a:spcAft>
        <a:defRPr sz="3600" b="1" kern="1200">
          <a:solidFill>
            <a:schemeClr val="tx1"/>
          </a:solidFill>
          <a:latin typeface="+mn-lt"/>
          <a:ea typeface="ＭＳ Ｐゴシック" charset="0"/>
          <a:cs typeface="Arial" panose="020B0604020202020204" pitchFamily="34" charset="0"/>
        </a:defRPr>
      </a:lvl1pPr>
      <a:lvl2pPr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2pPr>
      <a:lvl3pPr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3pPr>
      <a:lvl4pPr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4pPr>
      <a:lvl5pPr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5pPr>
      <a:lvl6pPr marL="457200"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6pPr>
      <a:lvl7pPr marL="914400"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7pPr>
      <a:lvl8pPr marL="1371600"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8pPr>
      <a:lvl9pPr marL="1828800"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9pPr>
    </p:titleStyle>
    <p:bodyStyle>
      <a:lvl1pPr marL="292100" indent="-292100" algn="l" rtl="0" eaLnBrk="1" fontAlgn="base" hangingPunct="1">
        <a:lnSpc>
          <a:spcPct val="90000"/>
        </a:lnSpc>
        <a:spcBef>
          <a:spcPts val="1000"/>
        </a:spcBef>
        <a:spcAft>
          <a:spcPct val="0"/>
        </a:spcAft>
        <a:buClr>
          <a:schemeClr val="tx1"/>
        </a:buClr>
        <a:buSzPct val="120000"/>
        <a:buFont typeface="Arial" charset="0"/>
        <a:buChar char="•"/>
        <a:defRPr lang="en-US" sz="2400" kern="1200" dirty="0">
          <a:solidFill>
            <a:srgbClr val="595959"/>
          </a:solidFill>
          <a:latin typeface="+mn-lt"/>
          <a:ea typeface="ＭＳ Ｐゴシック" charset="0"/>
          <a:cs typeface="ＭＳ Ｐゴシック" charset="0"/>
        </a:defRPr>
      </a:lvl1pPr>
      <a:lvl2pPr marL="741363" indent="-284163" algn="l" rtl="0" eaLnBrk="1" fontAlgn="base" hangingPunct="1">
        <a:lnSpc>
          <a:spcPct val="90000"/>
        </a:lnSpc>
        <a:spcBef>
          <a:spcPts val="500"/>
        </a:spcBef>
        <a:spcAft>
          <a:spcPct val="0"/>
        </a:spcAft>
        <a:buClr>
          <a:schemeClr val="tx1"/>
        </a:buClr>
        <a:buSzPct val="120000"/>
        <a:buFont typeface="Arial" charset="0"/>
        <a:buChar char="•"/>
        <a:defRPr lang="en-US" sz="2000" kern="1200" dirty="0">
          <a:solidFill>
            <a:srgbClr val="595959"/>
          </a:solidFill>
          <a:latin typeface="+mn-lt"/>
          <a:ea typeface="ＭＳ Ｐゴシック" charset="0"/>
          <a:cs typeface="+mn-cs"/>
        </a:defRPr>
      </a:lvl2pPr>
      <a:lvl3pPr marL="1206500" indent="-292100" algn="l" rtl="0" eaLnBrk="1" fontAlgn="base" hangingPunct="1">
        <a:lnSpc>
          <a:spcPct val="90000"/>
        </a:lnSpc>
        <a:spcBef>
          <a:spcPts val="500"/>
        </a:spcBef>
        <a:spcAft>
          <a:spcPct val="0"/>
        </a:spcAft>
        <a:buClr>
          <a:schemeClr val="tx1"/>
        </a:buClr>
        <a:buSzPct val="120000"/>
        <a:buFont typeface="Arial" charset="0"/>
        <a:buChar char="•"/>
        <a:defRPr lang="en-US" kern="1200" dirty="0">
          <a:solidFill>
            <a:srgbClr val="595959"/>
          </a:solidFill>
          <a:latin typeface="+mn-lt"/>
          <a:ea typeface="ＭＳ Ｐゴシック" charset="0"/>
          <a:cs typeface="+mn-cs"/>
        </a:defRPr>
      </a:lvl3pPr>
      <a:lvl4pPr marL="1655763" indent="-284163" algn="l" rtl="0" eaLnBrk="1" fontAlgn="base" hangingPunct="1">
        <a:lnSpc>
          <a:spcPct val="90000"/>
        </a:lnSpc>
        <a:spcBef>
          <a:spcPts val="500"/>
        </a:spcBef>
        <a:spcAft>
          <a:spcPct val="0"/>
        </a:spcAft>
        <a:buClr>
          <a:schemeClr val="tx1"/>
        </a:buClr>
        <a:buSzPct val="120000"/>
        <a:buFont typeface="Arial" charset="0"/>
        <a:buChar char="•"/>
        <a:defRPr lang="en-US" sz="1600" kern="1200" dirty="0">
          <a:solidFill>
            <a:srgbClr val="595959"/>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Clr>
          <a:schemeClr val="tx1"/>
        </a:buClr>
        <a:buFont typeface="Arial" charset="0"/>
        <a:buChar char="•"/>
        <a:defRPr lang="en-US" sz="1400" kern="1200" dirty="0">
          <a:solidFill>
            <a:srgbClr val="595959"/>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sz="1300" kern="1200" dirty="0" smtClean="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sz="1100" kern="1200" baseline="0" dirty="0" smtClean="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000" kern="1200" dirty="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6" hidden="1"/>
          <p:cNvGrpSpPr>
            <a:grpSpLocks/>
          </p:cNvGrpSpPr>
          <p:nvPr>
            <p:custDataLst>
              <p:tags r:id="rId37"/>
            </p:custDataLst>
          </p:nvPr>
        </p:nvGrpSpPr>
        <p:grpSpPr bwMode="auto">
          <a:xfrm>
            <a:off x="-282572" y="-714375"/>
            <a:ext cx="12741275" cy="8286750"/>
            <a:chOff x="-282027" y="-714736"/>
            <a:chExt cx="12740305" cy="8287473"/>
          </a:xfrm>
        </p:grpSpPr>
        <p:cxnSp>
          <p:nvCxnSpPr>
            <p:cNvPr id="28" name="Straight Connector 2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060" name="Group 51" hidden="1"/>
            <p:cNvGrpSpPr>
              <a:grpSpLocks/>
            </p:cNvGrpSpPr>
            <p:nvPr userDrawn="1"/>
          </p:nvGrpSpPr>
          <p:grpSpPr bwMode="auto">
            <a:xfrm>
              <a:off x="11640116" y="-714736"/>
              <a:ext cx="551884" cy="8287473"/>
              <a:chOff x="11640116" y="-714736"/>
              <a:chExt cx="551884" cy="8287473"/>
            </a:xfrm>
          </p:grpSpPr>
          <p:cxnSp>
            <p:nvCxnSpPr>
              <p:cNvPr id="53" name="Straight Connector 52"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1" name="Group 5" hidden="1"/>
            <p:cNvGrpSpPr>
              <a:grpSpLocks/>
            </p:cNvGrpSpPr>
            <p:nvPr userDrawn="1"/>
          </p:nvGrpSpPr>
          <p:grpSpPr bwMode="auto">
            <a:xfrm>
              <a:off x="-282027" y="-714736"/>
              <a:ext cx="12740305" cy="8287473"/>
              <a:chOff x="-282026" y="-714736"/>
              <a:chExt cx="12740305" cy="8287473"/>
            </a:xfrm>
          </p:grpSpPr>
          <p:grpSp>
            <p:nvGrpSpPr>
              <p:cNvPr id="1062" name="Group 54" hidden="1"/>
              <p:cNvGrpSpPr>
                <a:grpSpLocks/>
              </p:cNvGrpSpPr>
              <p:nvPr userDrawn="1"/>
            </p:nvGrpSpPr>
            <p:grpSpPr bwMode="auto">
              <a:xfrm>
                <a:off x="-282026" y="0"/>
                <a:ext cx="12740305" cy="246887"/>
                <a:chOff x="-282026" y="0"/>
                <a:chExt cx="12740305" cy="246887"/>
              </a:xfrm>
            </p:grpSpPr>
            <p:cxnSp>
              <p:nvCxnSpPr>
                <p:cNvPr id="38" name="Straight Connector 37"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3" name="Group 4" hidden="1"/>
              <p:cNvGrpSpPr>
                <a:grpSpLocks/>
              </p:cNvGrpSpPr>
              <p:nvPr userDrawn="1"/>
            </p:nvGrpSpPr>
            <p:grpSpPr bwMode="auto">
              <a:xfrm>
                <a:off x="-282026" y="1280053"/>
                <a:ext cx="12740305" cy="442593"/>
                <a:chOff x="-282026" y="1280053"/>
                <a:chExt cx="12740305" cy="442593"/>
              </a:xfrm>
            </p:grpSpPr>
            <p:cxnSp>
              <p:nvCxnSpPr>
                <p:cNvPr id="32" name="Straight Connector 31"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4" name="Group 41" hidden="1"/>
              <p:cNvGrpSpPr>
                <a:grpSpLocks/>
              </p:cNvGrpSpPr>
              <p:nvPr userDrawn="1"/>
            </p:nvGrpSpPr>
            <p:grpSpPr bwMode="auto">
              <a:xfrm>
                <a:off x="0" y="-714736"/>
                <a:ext cx="551884" cy="8287473"/>
                <a:chOff x="11640116" y="-714736"/>
                <a:chExt cx="551884" cy="8287473"/>
              </a:xfrm>
            </p:grpSpPr>
            <p:cxnSp>
              <p:nvCxnSpPr>
                <p:cNvPr id="43" name="Straight Connector 42"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5" name="Group 58" hidden="1"/>
              <p:cNvGrpSpPr>
                <a:grpSpLocks/>
              </p:cNvGrpSpPr>
              <p:nvPr userDrawn="1"/>
            </p:nvGrpSpPr>
            <p:grpSpPr bwMode="auto">
              <a:xfrm>
                <a:off x="-282026" y="6584314"/>
                <a:ext cx="12740305" cy="273686"/>
                <a:chOff x="-282026" y="0"/>
                <a:chExt cx="12740305" cy="273686"/>
              </a:xfrm>
            </p:grpSpPr>
            <p:cxnSp>
              <p:nvCxnSpPr>
                <p:cNvPr id="60" name="Straight Connector 59"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027" name="Title Placeholder 1"/>
          <p:cNvSpPr>
            <a:spLocks noGrp="1"/>
          </p:cNvSpPr>
          <p:nvPr>
            <p:ph type="title"/>
          </p:nvPr>
        </p:nvSpPr>
        <p:spPr bwMode="auto">
          <a:xfrm>
            <a:off x="495303" y="381000"/>
            <a:ext cx="9686925"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495303" y="952500"/>
            <a:ext cx="11201400" cy="51006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29" name="TextBox 11" hidden="1"/>
          <p:cNvSpPr txBox="1">
            <a:spLocks noChangeArrowheads="1"/>
          </p:cNvSpPr>
          <p:nvPr>
            <p:custDataLst>
              <p:tags r:id="rId38"/>
            </p:custDataLst>
          </p:nvPr>
        </p:nvSpPr>
        <p:spPr bwMode="auto">
          <a:xfrm>
            <a:off x="6726241" y="6483356"/>
            <a:ext cx="2154237"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lnSpc>
                <a:spcPct val="90000"/>
              </a:lnSpc>
              <a:spcBef>
                <a:spcPts val="0"/>
              </a:spcBef>
              <a:spcAft>
                <a:spcPts val="0"/>
              </a:spcAft>
            </a:pPr>
            <a:r>
              <a:rPr lang="en-US" altLang="en-US" sz="900" dirty="0">
                <a:solidFill>
                  <a:srgbClr val="878789"/>
                </a:solidFill>
                <a:cs typeface="+mn-cs"/>
              </a:rPr>
              <a:t>Blue Coat Confidential—Internal Use Only</a:t>
            </a:r>
          </a:p>
        </p:txBody>
      </p:sp>
      <p:sp>
        <p:nvSpPr>
          <p:cNvPr id="1030" name="TextBox 36"/>
          <p:cNvSpPr txBox="1">
            <a:spLocks noChangeArrowheads="1"/>
          </p:cNvSpPr>
          <p:nvPr/>
        </p:nvSpPr>
        <p:spPr bwMode="auto">
          <a:xfrm>
            <a:off x="7229475" y="6413506"/>
            <a:ext cx="433705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fontAlgn="auto">
              <a:lnSpc>
                <a:spcPct val="110000"/>
              </a:lnSpc>
              <a:spcBef>
                <a:spcPts val="0"/>
              </a:spcBef>
              <a:spcAft>
                <a:spcPts val="0"/>
              </a:spcAft>
            </a:pPr>
            <a:r>
              <a:rPr lang="en-US" altLang="en-US" sz="700">
                <a:solidFill>
                  <a:srgbClr val="595959"/>
                </a:solidFill>
                <a:cs typeface="+mn-cs"/>
              </a:rPr>
              <a:t>Copyright © 2017 Symantec Corporation SYMANTEC PROPRIETARY- LIMITED USE ONLY</a:t>
            </a:r>
          </a:p>
          <a:p>
            <a:pPr algn="r" fontAlgn="auto">
              <a:lnSpc>
                <a:spcPct val="110000"/>
              </a:lnSpc>
              <a:spcBef>
                <a:spcPts val="0"/>
              </a:spcBef>
              <a:spcAft>
                <a:spcPts val="0"/>
              </a:spcAft>
            </a:pPr>
            <a:endParaRPr lang="en-US" altLang="en-US" sz="700">
              <a:solidFill>
                <a:srgbClr val="595959"/>
              </a:solidFill>
              <a:cs typeface="+mn-cs"/>
            </a:endParaRPr>
          </a:p>
        </p:txBody>
      </p:sp>
      <p:sp>
        <p:nvSpPr>
          <p:cNvPr id="15" name="Footer Placeholder 14"/>
          <p:cNvSpPr>
            <a:spLocks noGrp="1"/>
          </p:cNvSpPr>
          <p:nvPr>
            <p:ph type="ftr" sz="quarter" idx="3"/>
          </p:nvPr>
        </p:nvSpPr>
        <p:spPr>
          <a:xfrm>
            <a:off x="495303" y="6305556"/>
            <a:ext cx="6634163" cy="365125"/>
          </a:xfrm>
          <a:prstGeom prst="rect">
            <a:avLst/>
          </a:prstGeom>
          <a:noFill/>
        </p:spPr>
        <p:txBody>
          <a:bodyPr wrap="none" lIns="0" tIns="0" rIns="0" bIns="0" anchor="ctr" anchorCtr="0">
            <a:noAutofit/>
          </a:bodyPr>
          <a:lstStyle>
            <a:lvl1pPr algn="l" fontAlgn="auto">
              <a:lnSpc>
                <a:spcPct val="110000"/>
              </a:lnSpc>
              <a:spcBef>
                <a:spcPts val="0"/>
              </a:spcBef>
              <a:spcAft>
                <a:spcPts val="0"/>
              </a:spcAft>
              <a:defRPr lang="en-US" sz="900" b="0" i="0" spc="0" dirty="0">
                <a:solidFill>
                  <a:schemeClr val="tx1">
                    <a:lumMod val="65000"/>
                    <a:lumOff val="35000"/>
                  </a:schemeClr>
                </a:solidFill>
                <a:latin typeface="+mn-lt"/>
                <a:ea typeface="+mn-ea"/>
              </a:defRPr>
            </a:lvl1pPr>
          </a:lstStyle>
          <a:p>
            <a:pPr>
              <a:lnSpc>
                <a:spcPct val="90000"/>
              </a:lnSpc>
            </a:pPr>
            <a:endParaRPr>
              <a:solidFill>
                <a:srgbClr val="000000">
                  <a:lumMod val="65000"/>
                  <a:lumOff val="35000"/>
                </a:srgbClr>
              </a:solidFill>
              <a:cs typeface="+mn-cs"/>
            </a:endParaRPr>
          </a:p>
        </p:txBody>
      </p:sp>
      <p:sp>
        <p:nvSpPr>
          <p:cNvPr id="1032" name="Rectangle 12"/>
          <p:cNvSpPr>
            <a:spLocks noChangeArrowheads="1"/>
          </p:cNvSpPr>
          <p:nvPr/>
        </p:nvSpPr>
        <p:spPr bwMode="auto">
          <a:xfrm flipV="1">
            <a:off x="3" y="6781800"/>
            <a:ext cx="12192000" cy="76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fontAlgn="auto">
              <a:spcBef>
                <a:spcPts val="0"/>
              </a:spcBef>
              <a:spcAft>
                <a:spcPts val="0"/>
              </a:spcAft>
            </a:pPr>
            <a:endParaRPr lang="en-US" altLang="en-US" sz="1799">
              <a:solidFill>
                <a:srgbClr val="FFFFFF"/>
              </a:solidFill>
              <a:cs typeface="+mn-cs"/>
            </a:endParaRPr>
          </a:p>
        </p:txBody>
      </p:sp>
      <p:grpSp>
        <p:nvGrpSpPr>
          <p:cNvPr id="1033" name="Group 8"/>
          <p:cNvGrpSpPr>
            <a:grpSpLocks/>
          </p:cNvGrpSpPr>
          <p:nvPr/>
        </p:nvGrpSpPr>
        <p:grpSpPr bwMode="auto">
          <a:xfrm>
            <a:off x="10325100" y="433388"/>
            <a:ext cx="1333500" cy="354012"/>
            <a:chOff x="590710" y="3178038"/>
            <a:chExt cx="13400723" cy="3557588"/>
          </a:xfrm>
        </p:grpSpPr>
        <p:sp>
          <p:nvSpPr>
            <p:cNvPr id="1036" name="Freeform 5"/>
            <p:cNvSpPr>
              <a:spLocks/>
            </p:cNvSpPr>
            <p:nvPr userDrawn="1"/>
          </p:nvSpPr>
          <p:spPr bwMode="auto">
            <a:xfrm>
              <a:off x="3908984" y="4342630"/>
              <a:ext cx="1196488" cy="1722950"/>
            </a:xfrm>
            <a:custGeom>
              <a:avLst/>
              <a:gdLst>
                <a:gd name="T0" fmla="*/ 613326 w 119"/>
                <a:gd name="T1" fmla="*/ 1722950 h 171"/>
                <a:gd name="T2" fmla="*/ 10055 w 119"/>
                <a:gd name="T3" fmla="*/ 1541587 h 171"/>
                <a:gd name="T4" fmla="*/ 0 w 119"/>
                <a:gd name="T5" fmla="*/ 1531511 h 171"/>
                <a:gd name="T6" fmla="*/ 10055 w 119"/>
                <a:gd name="T7" fmla="*/ 1521435 h 171"/>
                <a:gd name="T8" fmla="*/ 140763 w 119"/>
                <a:gd name="T9" fmla="*/ 1319921 h 171"/>
                <a:gd name="T10" fmla="*/ 140763 w 119"/>
                <a:gd name="T11" fmla="*/ 1309845 h 171"/>
                <a:gd name="T12" fmla="*/ 150818 w 119"/>
                <a:gd name="T13" fmla="*/ 1309845 h 171"/>
                <a:gd name="T14" fmla="*/ 603271 w 119"/>
                <a:gd name="T15" fmla="*/ 1460981 h 171"/>
                <a:gd name="T16" fmla="*/ 894852 w 119"/>
                <a:gd name="T17" fmla="*/ 1239315 h 171"/>
                <a:gd name="T18" fmla="*/ 542944 w 119"/>
                <a:gd name="T19" fmla="*/ 967270 h 171"/>
                <a:gd name="T20" fmla="*/ 522835 w 119"/>
                <a:gd name="T21" fmla="*/ 957194 h 171"/>
                <a:gd name="T22" fmla="*/ 80436 w 119"/>
                <a:gd name="T23" fmla="*/ 453408 h 171"/>
                <a:gd name="T24" fmla="*/ 623380 w 119"/>
                <a:gd name="T25" fmla="*/ 0 h 171"/>
                <a:gd name="T26" fmla="*/ 1095943 w 119"/>
                <a:gd name="T27" fmla="*/ 110833 h 171"/>
                <a:gd name="T28" fmla="*/ 1105997 w 119"/>
                <a:gd name="T29" fmla="*/ 110833 h 171"/>
                <a:gd name="T30" fmla="*/ 1105997 w 119"/>
                <a:gd name="T31" fmla="*/ 120909 h 171"/>
                <a:gd name="T32" fmla="*/ 1005452 w 119"/>
                <a:gd name="T33" fmla="*/ 342575 h 171"/>
                <a:gd name="T34" fmla="*/ 995398 w 119"/>
                <a:gd name="T35" fmla="*/ 352651 h 171"/>
                <a:gd name="T36" fmla="*/ 985343 w 119"/>
                <a:gd name="T37" fmla="*/ 342575 h 171"/>
                <a:gd name="T38" fmla="*/ 623380 w 119"/>
                <a:gd name="T39" fmla="*/ 261969 h 171"/>
                <a:gd name="T40" fmla="*/ 372017 w 119"/>
                <a:gd name="T41" fmla="*/ 443332 h 171"/>
                <a:gd name="T42" fmla="*/ 703816 w 119"/>
                <a:gd name="T43" fmla="*/ 705301 h 171"/>
                <a:gd name="T44" fmla="*/ 1196488 w 119"/>
                <a:gd name="T45" fmla="*/ 1239315 h 171"/>
                <a:gd name="T46" fmla="*/ 613326 w 119"/>
                <a:gd name="T47" fmla="*/ 172295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37" name="Freeform 6"/>
            <p:cNvSpPr>
              <a:spLocks/>
            </p:cNvSpPr>
            <p:nvPr userDrawn="1"/>
          </p:nvSpPr>
          <p:spPr bwMode="auto">
            <a:xfrm>
              <a:off x="5105482" y="4821227"/>
              <a:ext cx="1100769" cy="1675095"/>
            </a:xfrm>
            <a:custGeom>
              <a:avLst/>
              <a:gdLst>
                <a:gd name="T0" fmla="*/ 230161 w 110"/>
                <a:gd name="T1" fmla="*/ 1675095 h 166"/>
                <a:gd name="T2" fmla="*/ 60042 w 110"/>
                <a:gd name="T3" fmla="*/ 1654913 h 166"/>
                <a:gd name="T4" fmla="*/ 40028 w 110"/>
                <a:gd name="T5" fmla="*/ 1644822 h 166"/>
                <a:gd name="T6" fmla="*/ 50035 w 110"/>
                <a:gd name="T7" fmla="*/ 1634731 h 166"/>
                <a:gd name="T8" fmla="*/ 80056 w 110"/>
                <a:gd name="T9" fmla="*/ 1432913 h 166"/>
                <a:gd name="T10" fmla="*/ 80056 w 110"/>
                <a:gd name="T11" fmla="*/ 1422822 h 166"/>
                <a:gd name="T12" fmla="*/ 90063 w 110"/>
                <a:gd name="T13" fmla="*/ 1422822 h 166"/>
                <a:gd name="T14" fmla="*/ 110077 w 110"/>
                <a:gd name="T15" fmla="*/ 1422822 h 166"/>
                <a:gd name="T16" fmla="*/ 200140 w 110"/>
                <a:gd name="T17" fmla="*/ 1432913 h 166"/>
                <a:gd name="T18" fmla="*/ 440308 w 110"/>
                <a:gd name="T19" fmla="*/ 1291640 h 166"/>
                <a:gd name="T20" fmla="*/ 10007 w 110"/>
                <a:gd name="T21" fmla="*/ 20182 h 166"/>
                <a:gd name="T22" fmla="*/ 0 w 110"/>
                <a:gd name="T23" fmla="*/ 0 h 166"/>
                <a:gd name="T24" fmla="*/ 20014 w 110"/>
                <a:gd name="T25" fmla="*/ 0 h 166"/>
                <a:gd name="T26" fmla="*/ 310217 w 110"/>
                <a:gd name="T27" fmla="*/ 0 h 166"/>
                <a:gd name="T28" fmla="*/ 320224 w 110"/>
                <a:gd name="T29" fmla="*/ 0 h 166"/>
                <a:gd name="T30" fmla="*/ 320224 w 110"/>
                <a:gd name="T31" fmla="*/ 10091 h 166"/>
                <a:gd name="T32" fmla="*/ 570398 w 110"/>
                <a:gd name="T33" fmla="*/ 908184 h 166"/>
                <a:gd name="T34" fmla="*/ 790552 w 110"/>
                <a:gd name="T35" fmla="*/ 10091 h 166"/>
                <a:gd name="T36" fmla="*/ 800559 w 110"/>
                <a:gd name="T37" fmla="*/ 0 h 166"/>
                <a:gd name="T38" fmla="*/ 810566 w 110"/>
                <a:gd name="T39" fmla="*/ 0 h 166"/>
                <a:gd name="T40" fmla="*/ 1080755 w 110"/>
                <a:gd name="T41" fmla="*/ 0 h 166"/>
                <a:gd name="T42" fmla="*/ 1100769 w 110"/>
                <a:gd name="T43" fmla="*/ 0 h 166"/>
                <a:gd name="T44" fmla="*/ 1090762 w 110"/>
                <a:gd name="T45" fmla="*/ 20182 h 166"/>
                <a:gd name="T46" fmla="*/ 710496 w 110"/>
                <a:gd name="T47" fmla="*/ 1281549 h 166"/>
                <a:gd name="T48" fmla="*/ 230161 w 110"/>
                <a:gd name="T49" fmla="*/ 1675095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38" name="Freeform 7"/>
            <p:cNvSpPr>
              <a:spLocks/>
            </p:cNvSpPr>
            <p:nvPr userDrawn="1"/>
          </p:nvSpPr>
          <p:spPr bwMode="auto">
            <a:xfrm>
              <a:off x="6317929" y="4805279"/>
              <a:ext cx="1643179" cy="1244353"/>
            </a:xfrm>
            <a:custGeom>
              <a:avLst/>
              <a:gdLst>
                <a:gd name="T0" fmla="*/ 1643179 w 164"/>
                <a:gd name="T1" fmla="*/ 1244353 h 124"/>
                <a:gd name="T2" fmla="*/ 1633160 w 164"/>
                <a:gd name="T3" fmla="*/ 1244353 h 124"/>
                <a:gd name="T4" fmla="*/ 1352617 w 164"/>
                <a:gd name="T5" fmla="*/ 1244353 h 124"/>
                <a:gd name="T6" fmla="*/ 1342597 w 164"/>
                <a:gd name="T7" fmla="*/ 1244353 h 124"/>
                <a:gd name="T8" fmla="*/ 1342597 w 164"/>
                <a:gd name="T9" fmla="*/ 1234318 h 124"/>
                <a:gd name="T10" fmla="*/ 1342597 w 164"/>
                <a:gd name="T11" fmla="*/ 431510 h 124"/>
                <a:gd name="T12" fmla="*/ 1212345 w 164"/>
                <a:gd name="T13" fmla="*/ 260913 h 124"/>
                <a:gd name="T14" fmla="*/ 981900 w 164"/>
                <a:gd name="T15" fmla="*/ 381334 h 124"/>
                <a:gd name="T16" fmla="*/ 981900 w 164"/>
                <a:gd name="T17" fmla="*/ 1234318 h 124"/>
                <a:gd name="T18" fmla="*/ 981900 w 164"/>
                <a:gd name="T19" fmla="*/ 1244353 h 124"/>
                <a:gd name="T20" fmla="*/ 961861 w 164"/>
                <a:gd name="T21" fmla="*/ 1244353 h 124"/>
                <a:gd name="T22" fmla="*/ 681318 w 164"/>
                <a:gd name="T23" fmla="*/ 1244353 h 124"/>
                <a:gd name="T24" fmla="*/ 671299 w 164"/>
                <a:gd name="T25" fmla="*/ 1244353 h 124"/>
                <a:gd name="T26" fmla="*/ 671299 w 164"/>
                <a:gd name="T27" fmla="*/ 1234318 h 124"/>
                <a:gd name="T28" fmla="*/ 671299 w 164"/>
                <a:gd name="T29" fmla="*/ 431510 h 124"/>
                <a:gd name="T30" fmla="*/ 551066 w 164"/>
                <a:gd name="T31" fmla="*/ 260913 h 124"/>
                <a:gd name="T32" fmla="*/ 310601 w 164"/>
                <a:gd name="T33" fmla="*/ 381334 h 124"/>
                <a:gd name="T34" fmla="*/ 310601 w 164"/>
                <a:gd name="T35" fmla="*/ 1234318 h 124"/>
                <a:gd name="T36" fmla="*/ 310601 w 164"/>
                <a:gd name="T37" fmla="*/ 1244353 h 124"/>
                <a:gd name="T38" fmla="*/ 300582 w 164"/>
                <a:gd name="T39" fmla="*/ 1244353 h 124"/>
                <a:gd name="T40" fmla="*/ 20039 w 164"/>
                <a:gd name="T41" fmla="*/ 1244353 h 124"/>
                <a:gd name="T42" fmla="*/ 0 w 164"/>
                <a:gd name="T43" fmla="*/ 1244353 h 124"/>
                <a:gd name="T44" fmla="*/ 0 w 164"/>
                <a:gd name="T45" fmla="*/ 1234318 h 124"/>
                <a:gd name="T46" fmla="*/ 0 w 164"/>
                <a:gd name="T47" fmla="*/ 40140 h 124"/>
                <a:gd name="T48" fmla="*/ 0 w 164"/>
                <a:gd name="T49" fmla="*/ 20070 h 124"/>
                <a:gd name="T50" fmla="*/ 20039 w 164"/>
                <a:gd name="T51" fmla="*/ 20070 h 124"/>
                <a:gd name="T52" fmla="*/ 190368 w 164"/>
                <a:gd name="T53" fmla="*/ 20070 h 124"/>
                <a:gd name="T54" fmla="*/ 200388 w 164"/>
                <a:gd name="T55" fmla="*/ 20070 h 124"/>
                <a:gd name="T56" fmla="*/ 200388 w 164"/>
                <a:gd name="T57" fmla="*/ 30105 h 124"/>
                <a:gd name="T58" fmla="*/ 250485 w 164"/>
                <a:gd name="T59" fmla="*/ 200702 h 124"/>
                <a:gd name="T60" fmla="*/ 651260 w 164"/>
                <a:gd name="T61" fmla="*/ 0 h 124"/>
                <a:gd name="T62" fmla="*/ 931803 w 164"/>
                <a:gd name="T63" fmla="*/ 180632 h 124"/>
                <a:gd name="T64" fmla="*/ 1312539 w 164"/>
                <a:gd name="T65" fmla="*/ 0 h 124"/>
                <a:gd name="T66" fmla="*/ 1643179 w 164"/>
                <a:gd name="T67" fmla="*/ 431510 h 124"/>
                <a:gd name="T68" fmla="*/ 1643179 w 164"/>
                <a:gd name="T69" fmla="*/ 1234318 h 124"/>
                <a:gd name="T70" fmla="*/ 1643179 w 164"/>
                <a:gd name="T71" fmla="*/ 1244353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39" name="Freeform 8"/>
            <p:cNvSpPr>
              <a:spLocks noEditPoints="1"/>
            </p:cNvSpPr>
            <p:nvPr userDrawn="1"/>
          </p:nvSpPr>
          <p:spPr bwMode="auto">
            <a:xfrm>
              <a:off x="8120640" y="4805279"/>
              <a:ext cx="973143" cy="1260311"/>
            </a:xfrm>
            <a:custGeom>
              <a:avLst/>
              <a:gdLst>
                <a:gd name="T0" fmla="*/ 377341 w 98"/>
                <a:gd name="T1" fmla="*/ 1260311 h 126"/>
                <a:gd name="T2" fmla="*/ 0 w 98"/>
                <a:gd name="T3" fmla="*/ 910225 h 126"/>
                <a:gd name="T4" fmla="*/ 148950 w 98"/>
                <a:gd name="T5" fmla="*/ 620153 h 126"/>
                <a:gd name="T6" fmla="*/ 675242 w 98"/>
                <a:gd name="T7" fmla="*/ 460114 h 126"/>
                <a:gd name="T8" fmla="*/ 675242 w 98"/>
                <a:gd name="T9" fmla="*/ 430106 h 126"/>
                <a:gd name="T10" fmla="*/ 496502 w 98"/>
                <a:gd name="T11" fmla="*/ 250062 h 126"/>
                <a:gd name="T12" fmla="*/ 168811 w 98"/>
                <a:gd name="T13" fmla="*/ 340084 h 126"/>
                <a:gd name="T14" fmla="*/ 158880 w 98"/>
                <a:gd name="T15" fmla="*/ 350086 h 126"/>
                <a:gd name="T16" fmla="*/ 148950 w 98"/>
                <a:gd name="T17" fmla="*/ 340084 h 126"/>
                <a:gd name="T18" fmla="*/ 49650 w 98"/>
                <a:gd name="T19" fmla="*/ 150037 h 126"/>
                <a:gd name="T20" fmla="*/ 49650 w 98"/>
                <a:gd name="T21" fmla="*/ 140035 h 126"/>
                <a:gd name="T22" fmla="*/ 59580 w 98"/>
                <a:gd name="T23" fmla="*/ 140035 h 126"/>
                <a:gd name="T24" fmla="*/ 516362 w 98"/>
                <a:gd name="T25" fmla="*/ 0 h 126"/>
                <a:gd name="T26" fmla="*/ 973143 w 98"/>
                <a:gd name="T27" fmla="*/ 450111 h 126"/>
                <a:gd name="T28" fmla="*/ 973143 w 98"/>
                <a:gd name="T29" fmla="*/ 1230304 h 126"/>
                <a:gd name="T30" fmla="*/ 973143 w 98"/>
                <a:gd name="T31" fmla="*/ 1240306 h 126"/>
                <a:gd name="T32" fmla="*/ 963213 w 98"/>
                <a:gd name="T33" fmla="*/ 1240306 h 126"/>
                <a:gd name="T34" fmla="*/ 794402 w 98"/>
                <a:gd name="T35" fmla="*/ 1240306 h 126"/>
                <a:gd name="T36" fmla="*/ 784472 w 98"/>
                <a:gd name="T37" fmla="*/ 1240306 h 126"/>
                <a:gd name="T38" fmla="*/ 784472 w 98"/>
                <a:gd name="T39" fmla="*/ 1230304 h 126"/>
                <a:gd name="T40" fmla="*/ 734822 w 98"/>
                <a:gd name="T41" fmla="*/ 1120276 h 126"/>
                <a:gd name="T42" fmla="*/ 377341 w 98"/>
                <a:gd name="T43" fmla="*/ 1260311 h 126"/>
                <a:gd name="T44" fmla="*/ 675242 w 98"/>
                <a:gd name="T45" fmla="*/ 670165 h 126"/>
                <a:gd name="T46" fmla="*/ 337621 w 98"/>
                <a:gd name="T47" fmla="*/ 790195 h 126"/>
                <a:gd name="T48" fmla="*/ 307831 w 98"/>
                <a:gd name="T49" fmla="*/ 890220 h 126"/>
                <a:gd name="T50" fmla="*/ 446851 w 98"/>
                <a:gd name="T51" fmla="*/ 1030254 h 126"/>
                <a:gd name="T52" fmla="*/ 675242 w 98"/>
                <a:gd name="T53" fmla="*/ 940232 h 126"/>
                <a:gd name="T54" fmla="*/ 675242 w 98"/>
                <a:gd name="T55" fmla="*/ 670165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40" name="Freeform 9"/>
            <p:cNvSpPr>
              <a:spLocks/>
            </p:cNvSpPr>
            <p:nvPr userDrawn="1"/>
          </p:nvSpPr>
          <p:spPr bwMode="auto">
            <a:xfrm>
              <a:off x="9364993" y="4805279"/>
              <a:ext cx="1005049" cy="1244353"/>
            </a:xfrm>
            <a:custGeom>
              <a:avLst/>
              <a:gdLst>
                <a:gd name="T0" fmla="*/ 1005049 w 101"/>
                <a:gd name="T1" fmla="*/ 1244353 h 124"/>
                <a:gd name="T2" fmla="*/ 985147 w 101"/>
                <a:gd name="T3" fmla="*/ 1244353 h 124"/>
                <a:gd name="T4" fmla="*/ 706520 w 101"/>
                <a:gd name="T5" fmla="*/ 1244353 h 124"/>
                <a:gd name="T6" fmla="*/ 696569 w 101"/>
                <a:gd name="T7" fmla="*/ 1244353 h 124"/>
                <a:gd name="T8" fmla="*/ 696569 w 101"/>
                <a:gd name="T9" fmla="*/ 1234318 h 124"/>
                <a:gd name="T10" fmla="*/ 696569 w 101"/>
                <a:gd name="T11" fmla="*/ 431510 h 124"/>
                <a:gd name="T12" fmla="*/ 557255 w 101"/>
                <a:gd name="T13" fmla="*/ 260913 h 124"/>
                <a:gd name="T14" fmla="*/ 308480 w 101"/>
                <a:gd name="T15" fmla="*/ 391369 h 124"/>
                <a:gd name="T16" fmla="*/ 308480 w 101"/>
                <a:gd name="T17" fmla="*/ 1234318 h 124"/>
                <a:gd name="T18" fmla="*/ 308480 w 101"/>
                <a:gd name="T19" fmla="*/ 1244353 h 124"/>
                <a:gd name="T20" fmla="*/ 298529 w 101"/>
                <a:gd name="T21" fmla="*/ 1244353 h 124"/>
                <a:gd name="T22" fmla="*/ 19902 w 101"/>
                <a:gd name="T23" fmla="*/ 1244353 h 124"/>
                <a:gd name="T24" fmla="*/ 0 w 101"/>
                <a:gd name="T25" fmla="*/ 1244353 h 124"/>
                <a:gd name="T26" fmla="*/ 0 w 101"/>
                <a:gd name="T27" fmla="*/ 1234318 h 124"/>
                <a:gd name="T28" fmla="*/ 0 w 101"/>
                <a:gd name="T29" fmla="*/ 40140 h 124"/>
                <a:gd name="T30" fmla="*/ 0 w 101"/>
                <a:gd name="T31" fmla="*/ 20070 h 124"/>
                <a:gd name="T32" fmla="*/ 19902 w 101"/>
                <a:gd name="T33" fmla="*/ 20070 h 124"/>
                <a:gd name="T34" fmla="*/ 189069 w 101"/>
                <a:gd name="T35" fmla="*/ 20070 h 124"/>
                <a:gd name="T36" fmla="*/ 199020 w 101"/>
                <a:gd name="T37" fmla="*/ 20070 h 124"/>
                <a:gd name="T38" fmla="*/ 199020 w 101"/>
                <a:gd name="T39" fmla="*/ 30105 h 124"/>
                <a:gd name="T40" fmla="*/ 248775 w 101"/>
                <a:gd name="T41" fmla="*/ 200702 h 124"/>
                <a:gd name="T42" fmla="*/ 656765 w 101"/>
                <a:gd name="T43" fmla="*/ 0 h 124"/>
                <a:gd name="T44" fmla="*/ 1005049 w 101"/>
                <a:gd name="T45" fmla="*/ 431510 h 124"/>
                <a:gd name="T46" fmla="*/ 1005049 w 101"/>
                <a:gd name="T47" fmla="*/ 1234318 h 124"/>
                <a:gd name="T48" fmla="*/ 1005049 w 101"/>
                <a:gd name="T49" fmla="*/ 1244353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41" name="Freeform 10"/>
            <p:cNvSpPr>
              <a:spLocks/>
            </p:cNvSpPr>
            <p:nvPr userDrawn="1"/>
          </p:nvSpPr>
          <p:spPr bwMode="auto">
            <a:xfrm>
              <a:off x="10481720" y="4470256"/>
              <a:ext cx="781704" cy="1595324"/>
            </a:xfrm>
            <a:custGeom>
              <a:avLst/>
              <a:gdLst>
                <a:gd name="T0" fmla="*/ 541180 w 78"/>
                <a:gd name="T1" fmla="*/ 1595324 h 158"/>
                <a:gd name="T2" fmla="*/ 180393 w 78"/>
                <a:gd name="T3" fmla="*/ 1231832 h 158"/>
                <a:gd name="T4" fmla="*/ 180393 w 78"/>
                <a:gd name="T5" fmla="*/ 565431 h 158"/>
                <a:gd name="T6" fmla="*/ 20044 w 78"/>
                <a:gd name="T7" fmla="*/ 565431 h 158"/>
                <a:gd name="T8" fmla="*/ 0 w 78"/>
                <a:gd name="T9" fmla="*/ 565431 h 158"/>
                <a:gd name="T10" fmla="*/ 0 w 78"/>
                <a:gd name="T11" fmla="*/ 555334 h 158"/>
                <a:gd name="T12" fmla="*/ 0 w 78"/>
                <a:gd name="T13" fmla="*/ 363492 h 158"/>
                <a:gd name="T14" fmla="*/ 0 w 78"/>
                <a:gd name="T15" fmla="*/ 343298 h 158"/>
                <a:gd name="T16" fmla="*/ 20044 w 78"/>
                <a:gd name="T17" fmla="*/ 343298 h 158"/>
                <a:gd name="T18" fmla="*/ 190415 w 78"/>
                <a:gd name="T19" fmla="*/ 343298 h 158"/>
                <a:gd name="T20" fmla="*/ 240524 w 78"/>
                <a:gd name="T21" fmla="*/ 10097 h 158"/>
                <a:gd name="T22" fmla="*/ 240524 w 78"/>
                <a:gd name="T23" fmla="*/ 0 h 158"/>
                <a:gd name="T24" fmla="*/ 250546 w 78"/>
                <a:gd name="T25" fmla="*/ 0 h 158"/>
                <a:gd name="T26" fmla="*/ 471027 w 78"/>
                <a:gd name="T27" fmla="*/ 0 h 158"/>
                <a:gd name="T28" fmla="*/ 491070 w 78"/>
                <a:gd name="T29" fmla="*/ 0 h 158"/>
                <a:gd name="T30" fmla="*/ 491070 w 78"/>
                <a:gd name="T31" fmla="*/ 10097 h 158"/>
                <a:gd name="T32" fmla="*/ 491070 w 78"/>
                <a:gd name="T33" fmla="*/ 343298 h 158"/>
                <a:gd name="T34" fmla="*/ 731595 w 78"/>
                <a:gd name="T35" fmla="*/ 343298 h 158"/>
                <a:gd name="T36" fmla="*/ 741617 w 78"/>
                <a:gd name="T37" fmla="*/ 343298 h 158"/>
                <a:gd name="T38" fmla="*/ 741617 w 78"/>
                <a:gd name="T39" fmla="*/ 363492 h 158"/>
                <a:gd name="T40" fmla="*/ 741617 w 78"/>
                <a:gd name="T41" fmla="*/ 555334 h 158"/>
                <a:gd name="T42" fmla="*/ 741617 w 78"/>
                <a:gd name="T43" fmla="*/ 565431 h 158"/>
                <a:gd name="T44" fmla="*/ 731595 w 78"/>
                <a:gd name="T45" fmla="*/ 565431 h 158"/>
                <a:gd name="T46" fmla="*/ 491070 w 78"/>
                <a:gd name="T47" fmla="*/ 565431 h 158"/>
                <a:gd name="T48" fmla="*/ 491070 w 78"/>
                <a:gd name="T49" fmla="*/ 1211638 h 158"/>
                <a:gd name="T50" fmla="*/ 611333 w 78"/>
                <a:gd name="T51" fmla="*/ 1352996 h 158"/>
                <a:gd name="T52" fmla="*/ 731595 w 78"/>
                <a:gd name="T53" fmla="*/ 1332802 h 158"/>
                <a:gd name="T54" fmla="*/ 741617 w 78"/>
                <a:gd name="T55" fmla="*/ 1332802 h 158"/>
                <a:gd name="T56" fmla="*/ 751638 w 78"/>
                <a:gd name="T57" fmla="*/ 1342899 h 158"/>
                <a:gd name="T58" fmla="*/ 781704 w 78"/>
                <a:gd name="T59" fmla="*/ 1544839 h 158"/>
                <a:gd name="T60" fmla="*/ 781704 w 78"/>
                <a:gd name="T61" fmla="*/ 1554936 h 158"/>
                <a:gd name="T62" fmla="*/ 771682 w 78"/>
                <a:gd name="T63" fmla="*/ 1554936 h 158"/>
                <a:gd name="T64" fmla="*/ 541180 w 78"/>
                <a:gd name="T65" fmla="*/ 1595324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42" name="Freeform 11"/>
            <p:cNvSpPr>
              <a:spLocks noEditPoints="1"/>
            </p:cNvSpPr>
            <p:nvPr userDrawn="1"/>
          </p:nvSpPr>
          <p:spPr bwMode="auto">
            <a:xfrm>
              <a:off x="11311288" y="4805279"/>
              <a:ext cx="1052914" cy="1260311"/>
            </a:xfrm>
            <a:custGeom>
              <a:avLst/>
              <a:gdLst>
                <a:gd name="T0" fmla="*/ 551526 w 105"/>
                <a:gd name="T1" fmla="*/ 1260311 h 126"/>
                <a:gd name="T2" fmla="*/ 0 w 105"/>
                <a:gd name="T3" fmla="*/ 640158 h 126"/>
                <a:gd name="T4" fmla="*/ 531471 w 105"/>
                <a:gd name="T5" fmla="*/ 0 h 126"/>
                <a:gd name="T6" fmla="*/ 1052914 w 105"/>
                <a:gd name="T7" fmla="*/ 640158 h 126"/>
                <a:gd name="T8" fmla="*/ 1052914 w 105"/>
                <a:gd name="T9" fmla="*/ 710175 h 126"/>
                <a:gd name="T10" fmla="*/ 1052914 w 105"/>
                <a:gd name="T11" fmla="*/ 730180 h 126"/>
                <a:gd name="T12" fmla="*/ 1042886 w 105"/>
                <a:gd name="T13" fmla="*/ 730180 h 126"/>
                <a:gd name="T14" fmla="*/ 320888 w 105"/>
                <a:gd name="T15" fmla="*/ 730180 h 126"/>
                <a:gd name="T16" fmla="*/ 581610 w 105"/>
                <a:gd name="T17" fmla="*/ 1010249 h 126"/>
                <a:gd name="T18" fmla="*/ 892470 w 105"/>
                <a:gd name="T19" fmla="*/ 910225 h 126"/>
                <a:gd name="T20" fmla="*/ 902498 w 105"/>
                <a:gd name="T21" fmla="*/ 900222 h 126"/>
                <a:gd name="T22" fmla="*/ 902498 w 105"/>
                <a:gd name="T23" fmla="*/ 910225 h 126"/>
                <a:gd name="T24" fmla="*/ 1022831 w 105"/>
                <a:gd name="T25" fmla="*/ 1080267 h 126"/>
                <a:gd name="T26" fmla="*/ 1022831 w 105"/>
                <a:gd name="T27" fmla="*/ 1090269 h 126"/>
                <a:gd name="T28" fmla="*/ 1012803 w 105"/>
                <a:gd name="T29" fmla="*/ 1100272 h 126"/>
                <a:gd name="T30" fmla="*/ 551526 w 105"/>
                <a:gd name="T31" fmla="*/ 1260311 h 126"/>
                <a:gd name="T32" fmla="*/ 320888 w 105"/>
                <a:gd name="T33" fmla="*/ 530131 h 126"/>
                <a:gd name="T34" fmla="*/ 742054 w 105"/>
                <a:gd name="T35" fmla="*/ 530131 h 126"/>
                <a:gd name="T36" fmla="*/ 531471 w 105"/>
                <a:gd name="T37" fmla="*/ 230057 h 126"/>
                <a:gd name="T38" fmla="*/ 320888 w 105"/>
                <a:gd name="T39" fmla="*/ 530131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43" name="Freeform 12"/>
            <p:cNvSpPr>
              <a:spLocks/>
            </p:cNvSpPr>
            <p:nvPr userDrawn="1"/>
          </p:nvSpPr>
          <p:spPr bwMode="auto">
            <a:xfrm>
              <a:off x="12491828" y="4805279"/>
              <a:ext cx="973143" cy="1260311"/>
            </a:xfrm>
            <a:custGeom>
              <a:avLst/>
              <a:gdLst>
                <a:gd name="T0" fmla="*/ 551782 w 97"/>
                <a:gd name="T1" fmla="*/ 1260311 h 126"/>
                <a:gd name="T2" fmla="*/ 0 w 97"/>
                <a:gd name="T3" fmla="*/ 640158 h 126"/>
                <a:gd name="T4" fmla="*/ 551782 w 97"/>
                <a:gd name="T5" fmla="*/ 0 h 126"/>
                <a:gd name="T6" fmla="*/ 943046 w 97"/>
                <a:gd name="T7" fmla="*/ 130032 h 126"/>
                <a:gd name="T8" fmla="*/ 953078 w 97"/>
                <a:gd name="T9" fmla="*/ 140035 h 126"/>
                <a:gd name="T10" fmla="*/ 943046 w 97"/>
                <a:gd name="T11" fmla="*/ 150037 h 126"/>
                <a:gd name="T12" fmla="*/ 812625 w 97"/>
                <a:gd name="T13" fmla="*/ 330081 h 126"/>
                <a:gd name="T14" fmla="*/ 812625 w 97"/>
                <a:gd name="T15" fmla="*/ 340084 h 126"/>
                <a:gd name="T16" fmla="*/ 802592 w 97"/>
                <a:gd name="T17" fmla="*/ 340084 h 126"/>
                <a:gd name="T18" fmla="*/ 551782 w 97"/>
                <a:gd name="T19" fmla="*/ 250062 h 126"/>
                <a:gd name="T20" fmla="*/ 311004 w 97"/>
                <a:gd name="T21" fmla="*/ 640158 h 126"/>
                <a:gd name="T22" fmla="*/ 561815 w 97"/>
                <a:gd name="T23" fmla="*/ 1010249 h 126"/>
                <a:gd name="T24" fmla="*/ 812625 w 97"/>
                <a:gd name="T25" fmla="*/ 910225 h 126"/>
                <a:gd name="T26" fmla="*/ 822657 w 97"/>
                <a:gd name="T27" fmla="*/ 900222 h 126"/>
                <a:gd name="T28" fmla="*/ 832689 w 97"/>
                <a:gd name="T29" fmla="*/ 910225 h 126"/>
                <a:gd name="T30" fmla="*/ 963111 w 97"/>
                <a:gd name="T31" fmla="*/ 1080267 h 126"/>
                <a:gd name="T32" fmla="*/ 973143 w 97"/>
                <a:gd name="T33" fmla="*/ 1090269 h 126"/>
                <a:gd name="T34" fmla="*/ 963111 w 97"/>
                <a:gd name="T35" fmla="*/ 1100272 h 126"/>
                <a:gd name="T36" fmla="*/ 551782 w 97"/>
                <a:gd name="T37" fmla="*/ 1260311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44" name="Freeform 13"/>
            <p:cNvSpPr>
              <a:spLocks noEditPoints="1"/>
            </p:cNvSpPr>
            <p:nvPr userDrawn="1"/>
          </p:nvSpPr>
          <p:spPr bwMode="auto">
            <a:xfrm>
              <a:off x="590710" y="3656645"/>
              <a:ext cx="3063022" cy="3078981"/>
            </a:xfrm>
            <a:custGeom>
              <a:avLst/>
              <a:gdLst>
                <a:gd name="T0" fmla="*/ 1536532 w 305"/>
                <a:gd name="T1" fmla="*/ 3078981 h 305"/>
                <a:gd name="T2" fmla="*/ 0 w 305"/>
                <a:gd name="T3" fmla="*/ 1544538 h 305"/>
                <a:gd name="T4" fmla="*/ 1536532 w 305"/>
                <a:gd name="T5" fmla="*/ 0 h 305"/>
                <a:gd name="T6" fmla="*/ 3063022 w 305"/>
                <a:gd name="T7" fmla="*/ 1544538 h 305"/>
                <a:gd name="T8" fmla="*/ 1536532 w 305"/>
                <a:gd name="T9" fmla="*/ 3078981 h 305"/>
                <a:gd name="T10" fmla="*/ 1536532 w 305"/>
                <a:gd name="T11" fmla="*/ 494656 h 305"/>
                <a:gd name="T12" fmla="*/ 793373 w 305"/>
                <a:gd name="T13" fmla="*/ 797507 h 305"/>
                <a:gd name="T14" fmla="*/ 492092 w 305"/>
                <a:gd name="T15" fmla="*/ 1544538 h 305"/>
                <a:gd name="T16" fmla="*/ 793373 w 305"/>
                <a:gd name="T17" fmla="*/ 2281474 h 305"/>
                <a:gd name="T18" fmla="*/ 1536532 w 305"/>
                <a:gd name="T19" fmla="*/ 2594420 h 305"/>
                <a:gd name="T20" fmla="*/ 2269649 w 305"/>
                <a:gd name="T21" fmla="*/ 2281474 h 305"/>
                <a:gd name="T22" fmla="*/ 2580973 w 305"/>
                <a:gd name="T23" fmla="*/ 1544538 h 305"/>
                <a:gd name="T24" fmla="*/ 2269649 w 305"/>
                <a:gd name="T25" fmla="*/ 797507 h 305"/>
                <a:gd name="T26" fmla="*/ 1536532 w 305"/>
                <a:gd name="T27" fmla="*/ 494656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45" name="Freeform 14"/>
            <p:cNvSpPr>
              <a:spLocks noEditPoints="1"/>
            </p:cNvSpPr>
            <p:nvPr userDrawn="1"/>
          </p:nvSpPr>
          <p:spPr bwMode="auto">
            <a:xfrm>
              <a:off x="13640462" y="5842234"/>
              <a:ext cx="350971" cy="191439"/>
            </a:xfrm>
            <a:custGeom>
              <a:avLst/>
              <a:gdLst>
                <a:gd name="T0" fmla="*/ 47860 w 22"/>
                <a:gd name="T1" fmla="*/ 31907 h 12"/>
                <a:gd name="T2" fmla="*/ 0 w 22"/>
                <a:gd name="T3" fmla="*/ 31907 h 12"/>
                <a:gd name="T4" fmla="*/ 0 w 22"/>
                <a:gd name="T5" fmla="*/ 0 h 12"/>
                <a:gd name="T6" fmla="*/ 127626 w 22"/>
                <a:gd name="T7" fmla="*/ 0 h 12"/>
                <a:gd name="T8" fmla="*/ 127626 w 22"/>
                <a:gd name="T9" fmla="*/ 31907 h 12"/>
                <a:gd name="T10" fmla="*/ 95719 w 22"/>
                <a:gd name="T11" fmla="*/ 31907 h 12"/>
                <a:gd name="T12" fmla="*/ 95719 w 22"/>
                <a:gd name="T13" fmla="*/ 191439 h 12"/>
                <a:gd name="T14" fmla="*/ 47860 w 22"/>
                <a:gd name="T15" fmla="*/ 191439 h 12"/>
                <a:gd name="T16" fmla="*/ 47860 w 22"/>
                <a:gd name="T17" fmla="*/ 31907 h 12"/>
                <a:gd name="T18" fmla="*/ 175486 w 22"/>
                <a:gd name="T19" fmla="*/ 0 h 12"/>
                <a:gd name="T20" fmla="*/ 223345 w 22"/>
                <a:gd name="T21" fmla="*/ 0 h 12"/>
                <a:gd name="T22" fmla="*/ 255252 w 22"/>
                <a:gd name="T23" fmla="*/ 143579 h 12"/>
                <a:gd name="T24" fmla="*/ 303111 w 22"/>
                <a:gd name="T25" fmla="*/ 0 h 12"/>
                <a:gd name="T26" fmla="*/ 350971 w 22"/>
                <a:gd name="T27" fmla="*/ 0 h 12"/>
                <a:gd name="T28" fmla="*/ 350971 w 22"/>
                <a:gd name="T29" fmla="*/ 191439 h 12"/>
                <a:gd name="T30" fmla="*/ 319065 w 22"/>
                <a:gd name="T31" fmla="*/ 191439 h 12"/>
                <a:gd name="T32" fmla="*/ 319065 w 22"/>
                <a:gd name="T33" fmla="*/ 47860 h 12"/>
                <a:gd name="T34" fmla="*/ 287158 w 22"/>
                <a:gd name="T35" fmla="*/ 191439 h 12"/>
                <a:gd name="T36" fmla="*/ 239298 w 22"/>
                <a:gd name="T37" fmla="*/ 191439 h 12"/>
                <a:gd name="T38" fmla="*/ 207392 w 22"/>
                <a:gd name="T39" fmla="*/ 47860 h 12"/>
                <a:gd name="T40" fmla="*/ 207392 w 22"/>
                <a:gd name="T41" fmla="*/ 191439 h 12"/>
                <a:gd name="T42" fmla="*/ 175486 w 22"/>
                <a:gd name="T43" fmla="*/ 191439 h 12"/>
                <a:gd name="T44" fmla="*/ 175486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sp>
          <p:nvSpPr>
            <p:cNvPr id="1046" name="Rectangle 15"/>
            <p:cNvSpPr>
              <a:spLocks noChangeArrowheads="1"/>
            </p:cNvSpPr>
            <p:nvPr userDrawn="1"/>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047" name="Rectangle 16"/>
            <p:cNvSpPr>
              <a:spLocks noChangeArrowheads="1"/>
            </p:cNvSpPr>
            <p:nvPr userDrawn="1"/>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048" name="Rectangle 17"/>
            <p:cNvSpPr>
              <a:spLocks noChangeArrowheads="1"/>
            </p:cNvSpPr>
            <p:nvPr userDrawn="1"/>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049" name="Rectangle 18"/>
            <p:cNvSpPr>
              <a:spLocks noChangeArrowheads="1"/>
            </p:cNvSpPr>
            <p:nvPr userDrawn="1"/>
          </p:nvSpPr>
          <p:spPr bwMode="auto">
            <a:xfrm>
              <a:off x="3223000"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050" name="Rectangle 19"/>
            <p:cNvSpPr>
              <a:spLocks noChangeArrowheads="1"/>
            </p:cNvSpPr>
            <p:nvPr userDrawn="1"/>
          </p:nvSpPr>
          <p:spPr bwMode="auto">
            <a:xfrm>
              <a:off x="3558013" y="3656645"/>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051" name="Rectangle 20"/>
            <p:cNvSpPr>
              <a:spLocks noChangeArrowheads="1"/>
            </p:cNvSpPr>
            <p:nvPr userDrawn="1"/>
          </p:nvSpPr>
          <p:spPr bwMode="auto">
            <a:xfrm>
              <a:off x="3111322" y="3672594"/>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052" name="Rectangle 21"/>
            <p:cNvSpPr>
              <a:spLocks noChangeArrowheads="1"/>
            </p:cNvSpPr>
            <p:nvPr userDrawn="1"/>
          </p:nvSpPr>
          <p:spPr bwMode="auto">
            <a:xfrm>
              <a:off x="3446345" y="3784271"/>
              <a:ext cx="111668"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053" name="Rectangle 22"/>
            <p:cNvSpPr>
              <a:spLocks noChangeArrowheads="1"/>
            </p:cNvSpPr>
            <p:nvPr userDrawn="1"/>
          </p:nvSpPr>
          <p:spPr bwMode="auto">
            <a:xfrm>
              <a:off x="3669691" y="3305664"/>
              <a:ext cx="127626" cy="12762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054" name="Rectangle 23"/>
            <p:cNvSpPr>
              <a:spLocks noChangeArrowheads="1"/>
            </p:cNvSpPr>
            <p:nvPr userDrawn="1"/>
          </p:nvSpPr>
          <p:spPr bwMode="auto">
            <a:xfrm>
              <a:off x="3446345" y="3433290"/>
              <a:ext cx="223345" cy="11167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055" name="Rectangle 24"/>
            <p:cNvSpPr>
              <a:spLocks noChangeArrowheads="1"/>
            </p:cNvSpPr>
            <p:nvPr userDrawn="1"/>
          </p:nvSpPr>
          <p:spPr bwMode="auto">
            <a:xfrm>
              <a:off x="3334668" y="3544968"/>
              <a:ext cx="111668" cy="2393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fontAlgn="auto">
                <a:spcBef>
                  <a:spcPts val="0"/>
                </a:spcBef>
                <a:spcAft>
                  <a:spcPts val="0"/>
                </a:spcAft>
              </a:pPr>
              <a:endParaRPr lang="en-US" altLang="en-US" sz="1799">
                <a:solidFill>
                  <a:srgbClr val="000000"/>
                </a:solidFill>
                <a:cs typeface="+mn-cs"/>
              </a:endParaRPr>
            </a:p>
          </p:txBody>
        </p:sp>
        <p:sp>
          <p:nvSpPr>
            <p:cNvPr id="1056" name="Freeform 25"/>
            <p:cNvSpPr>
              <a:spLocks/>
            </p:cNvSpPr>
            <p:nvPr userDrawn="1"/>
          </p:nvSpPr>
          <p:spPr bwMode="auto">
            <a:xfrm>
              <a:off x="1372424" y="3895939"/>
              <a:ext cx="2073921" cy="1978202"/>
            </a:xfrm>
            <a:custGeom>
              <a:avLst/>
              <a:gdLst>
                <a:gd name="T0" fmla="*/ 1963178 w 206"/>
                <a:gd name="T1" fmla="*/ 0 h 197"/>
                <a:gd name="T2" fmla="*/ 1963178 w 206"/>
                <a:gd name="T3" fmla="*/ 110458 h 197"/>
                <a:gd name="T4" fmla="*/ 1852434 w 206"/>
                <a:gd name="T5" fmla="*/ 110458 h 197"/>
                <a:gd name="T6" fmla="*/ 1852434 w 206"/>
                <a:gd name="T7" fmla="*/ 0 h 197"/>
                <a:gd name="T8" fmla="*/ 1671218 w 206"/>
                <a:gd name="T9" fmla="*/ 0 h 197"/>
                <a:gd name="T10" fmla="*/ 1671218 w 206"/>
                <a:gd name="T11" fmla="*/ 80333 h 197"/>
                <a:gd name="T12" fmla="*/ 1570542 w 206"/>
                <a:gd name="T13" fmla="*/ 80333 h 197"/>
                <a:gd name="T14" fmla="*/ 1570542 w 206"/>
                <a:gd name="T15" fmla="*/ 180749 h 197"/>
                <a:gd name="T16" fmla="*/ 1681285 w 206"/>
                <a:gd name="T17" fmla="*/ 180749 h 197"/>
                <a:gd name="T18" fmla="*/ 1681285 w 206"/>
                <a:gd name="T19" fmla="*/ 291207 h 197"/>
                <a:gd name="T20" fmla="*/ 1570542 w 206"/>
                <a:gd name="T21" fmla="*/ 291207 h 197"/>
                <a:gd name="T22" fmla="*/ 1570542 w 206"/>
                <a:gd name="T23" fmla="*/ 180749 h 197"/>
                <a:gd name="T24" fmla="*/ 1449731 w 206"/>
                <a:gd name="T25" fmla="*/ 180749 h 197"/>
                <a:gd name="T26" fmla="*/ 1449731 w 206"/>
                <a:gd name="T27" fmla="*/ 351457 h 197"/>
                <a:gd name="T28" fmla="*/ 1338988 w 206"/>
                <a:gd name="T29" fmla="*/ 351457 h 197"/>
                <a:gd name="T30" fmla="*/ 1338988 w 206"/>
                <a:gd name="T31" fmla="*/ 461915 h 197"/>
                <a:gd name="T32" fmla="*/ 1258447 w 206"/>
                <a:gd name="T33" fmla="*/ 461915 h 197"/>
                <a:gd name="T34" fmla="*/ 1258447 w 206"/>
                <a:gd name="T35" fmla="*/ 572373 h 197"/>
                <a:gd name="T36" fmla="*/ 1177907 w 206"/>
                <a:gd name="T37" fmla="*/ 572373 h 197"/>
                <a:gd name="T38" fmla="*/ 785271 w 206"/>
                <a:gd name="T39" fmla="*/ 1305412 h 197"/>
                <a:gd name="T40" fmla="*/ 191284 w 206"/>
                <a:gd name="T41" fmla="*/ 773206 h 197"/>
                <a:gd name="T42" fmla="*/ 140946 w 206"/>
                <a:gd name="T43" fmla="*/ 984080 h 197"/>
                <a:gd name="T44" fmla="*/ 654393 w 206"/>
                <a:gd name="T45" fmla="*/ 1847661 h 197"/>
                <a:gd name="T46" fmla="*/ 976555 w 206"/>
                <a:gd name="T47" fmla="*/ 1857702 h 197"/>
                <a:gd name="T48" fmla="*/ 1389326 w 206"/>
                <a:gd name="T49" fmla="*/ 1064413 h 197"/>
                <a:gd name="T50" fmla="*/ 1389326 w 206"/>
                <a:gd name="T51" fmla="*/ 943914 h 197"/>
                <a:gd name="T52" fmla="*/ 1469866 w 206"/>
                <a:gd name="T53" fmla="*/ 943914 h 197"/>
                <a:gd name="T54" fmla="*/ 1469866 w 206"/>
                <a:gd name="T55" fmla="*/ 833456 h 197"/>
                <a:gd name="T56" fmla="*/ 1570542 w 206"/>
                <a:gd name="T57" fmla="*/ 833456 h 197"/>
                <a:gd name="T58" fmla="*/ 1570542 w 206"/>
                <a:gd name="T59" fmla="*/ 702914 h 197"/>
                <a:gd name="T60" fmla="*/ 1681285 w 206"/>
                <a:gd name="T61" fmla="*/ 702914 h 197"/>
                <a:gd name="T62" fmla="*/ 1681285 w 206"/>
                <a:gd name="T63" fmla="*/ 572373 h 197"/>
                <a:gd name="T64" fmla="*/ 1570542 w 206"/>
                <a:gd name="T65" fmla="*/ 572373 h 197"/>
                <a:gd name="T66" fmla="*/ 1570542 w 206"/>
                <a:gd name="T67" fmla="*/ 461915 h 197"/>
                <a:gd name="T68" fmla="*/ 1681285 w 206"/>
                <a:gd name="T69" fmla="*/ 461915 h 197"/>
                <a:gd name="T70" fmla="*/ 1681285 w 206"/>
                <a:gd name="T71" fmla="*/ 572373 h 197"/>
                <a:gd name="T72" fmla="*/ 1792029 w 206"/>
                <a:gd name="T73" fmla="*/ 572373 h 197"/>
                <a:gd name="T74" fmla="*/ 1792029 w 206"/>
                <a:gd name="T75" fmla="*/ 461915 h 197"/>
                <a:gd name="T76" fmla="*/ 1882637 w 206"/>
                <a:gd name="T77" fmla="*/ 461915 h 197"/>
                <a:gd name="T78" fmla="*/ 1882637 w 206"/>
                <a:gd name="T79" fmla="*/ 331374 h 197"/>
                <a:gd name="T80" fmla="*/ 1983313 w 206"/>
                <a:gd name="T81" fmla="*/ 331374 h 197"/>
                <a:gd name="T82" fmla="*/ 1983313 w 206"/>
                <a:gd name="T83" fmla="*/ 230958 h 197"/>
                <a:gd name="T84" fmla="*/ 2073921 w 206"/>
                <a:gd name="T85" fmla="*/ 230958 h 197"/>
                <a:gd name="T86" fmla="*/ 2073921 w 206"/>
                <a:gd name="T87" fmla="*/ 0 h 197"/>
                <a:gd name="T88" fmla="*/ 1963178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799">
                <a:solidFill>
                  <a:srgbClr val="000000"/>
                </a:solidFill>
                <a:latin typeface="Calibri"/>
                <a:ea typeface="+mn-ea"/>
                <a:cs typeface="+mn-cs"/>
              </a:endParaRPr>
            </a:p>
          </p:txBody>
        </p:sp>
      </p:grpSp>
      <p:sp>
        <p:nvSpPr>
          <p:cNvPr id="1034" name="Freeform: Shape 82"/>
          <p:cNvSpPr>
            <a:spLocks/>
          </p:cNvSpPr>
          <p:nvPr/>
        </p:nvSpPr>
        <p:spPr bwMode="auto">
          <a:xfrm>
            <a:off x="11666541" y="6145219"/>
            <a:ext cx="525462" cy="714375"/>
          </a:xfrm>
          <a:custGeom>
            <a:avLst/>
            <a:gdLst>
              <a:gd name="T0" fmla="*/ 357413 w 525233"/>
              <a:gd name="T1" fmla="*/ 0 h 714826"/>
              <a:gd name="T2" fmla="*/ 496534 w 525233"/>
              <a:gd name="T3" fmla="*/ 28088 h 714826"/>
              <a:gd name="T4" fmla="*/ 525233 w 525233"/>
              <a:gd name="T5" fmla="*/ 43665 h 714826"/>
              <a:gd name="T6" fmla="*/ 525233 w 525233"/>
              <a:gd name="T7" fmla="*/ 136709 h 714826"/>
              <a:gd name="T8" fmla="*/ 513073 w 525233"/>
              <a:gd name="T9" fmla="*/ 126676 h 714826"/>
              <a:gd name="T10" fmla="*/ 356736 w 525233"/>
              <a:gd name="T11" fmla="*/ 78921 h 714826"/>
              <a:gd name="T12" fmla="*/ 77118 w 525233"/>
              <a:gd name="T13" fmla="*/ 358539 h 714826"/>
              <a:gd name="T14" fmla="*/ 356736 w 525233"/>
              <a:gd name="T15" fmla="*/ 638156 h 714826"/>
              <a:gd name="T16" fmla="*/ 513073 w 525233"/>
              <a:gd name="T17" fmla="*/ 590402 h 714826"/>
              <a:gd name="T18" fmla="*/ 525233 w 525233"/>
              <a:gd name="T19" fmla="*/ 580369 h 714826"/>
              <a:gd name="T20" fmla="*/ 525233 w 525233"/>
              <a:gd name="T21" fmla="*/ 671162 h 714826"/>
              <a:gd name="T22" fmla="*/ 496534 w 525233"/>
              <a:gd name="T23" fmla="*/ 686739 h 714826"/>
              <a:gd name="T24" fmla="*/ 357413 w 525233"/>
              <a:gd name="T25" fmla="*/ 714826 h 714826"/>
              <a:gd name="T26" fmla="*/ 0 w 525233"/>
              <a:gd name="T27" fmla="*/ 357413 h 714826"/>
              <a:gd name="T28" fmla="*/ 357413 w 525233"/>
              <a:gd name="T29" fmla="*/ 0 h 7148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5233" h="714826">
                <a:moveTo>
                  <a:pt x="357413" y="0"/>
                </a:moveTo>
                <a:cubicBezTo>
                  <a:pt x="406762" y="0"/>
                  <a:pt x="453774" y="10001"/>
                  <a:pt x="496534" y="28088"/>
                </a:cubicBezTo>
                <a:lnTo>
                  <a:pt x="525233" y="43665"/>
                </a:lnTo>
                <a:lnTo>
                  <a:pt x="525233" y="136709"/>
                </a:lnTo>
                <a:lnTo>
                  <a:pt x="513073" y="126676"/>
                </a:lnTo>
                <a:cubicBezTo>
                  <a:pt x="468446" y="96526"/>
                  <a:pt x="414647" y="78921"/>
                  <a:pt x="356736" y="78921"/>
                </a:cubicBezTo>
                <a:cubicBezTo>
                  <a:pt x="202307" y="78921"/>
                  <a:pt x="77118" y="204110"/>
                  <a:pt x="77118" y="358539"/>
                </a:cubicBezTo>
                <a:cubicBezTo>
                  <a:pt x="77118" y="512968"/>
                  <a:pt x="202307" y="638156"/>
                  <a:pt x="356736" y="638156"/>
                </a:cubicBezTo>
                <a:cubicBezTo>
                  <a:pt x="414647" y="638156"/>
                  <a:pt x="468446" y="620552"/>
                  <a:pt x="513073" y="590402"/>
                </a:cubicBezTo>
                <a:lnTo>
                  <a:pt x="525233" y="580369"/>
                </a:lnTo>
                <a:lnTo>
                  <a:pt x="525233" y="671162"/>
                </a:lnTo>
                <a:lnTo>
                  <a:pt x="496534" y="686739"/>
                </a:lnTo>
                <a:cubicBezTo>
                  <a:pt x="453774" y="704825"/>
                  <a:pt x="406762" y="714826"/>
                  <a:pt x="357413" y="714826"/>
                </a:cubicBezTo>
                <a:cubicBezTo>
                  <a:pt x="160019" y="714826"/>
                  <a:pt x="0" y="554807"/>
                  <a:pt x="0" y="357413"/>
                </a:cubicBezTo>
                <a:cubicBezTo>
                  <a:pt x="0" y="160019"/>
                  <a:pt x="160019" y="0"/>
                  <a:pt x="357413" y="0"/>
                </a:cubicBezTo>
                <a:close/>
              </a:path>
            </a:pathLst>
          </a:cu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fontAlgn="auto">
              <a:spcBef>
                <a:spcPts val="0"/>
              </a:spcBef>
              <a:spcAft>
                <a:spcPts val="0"/>
              </a:spcAft>
            </a:pPr>
            <a:endParaRPr lang="en-US" sz="1799">
              <a:solidFill>
                <a:srgbClr val="000000"/>
              </a:solidFill>
              <a:latin typeface="Calibri"/>
              <a:ea typeface="+mn-ea"/>
              <a:cs typeface="+mn-cs"/>
            </a:endParaRPr>
          </a:p>
        </p:txBody>
      </p:sp>
      <p:sp>
        <p:nvSpPr>
          <p:cNvPr id="8" name="Slide Number Placeholder 7">
            <a:extLst/>
          </p:cNvPr>
          <p:cNvSpPr>
            <a:spLocks noGrp="1"/>
          </p:cNvSpPr>
          <p:nvPr>
            <p:ph type="sldNum" sz="quarter" idx="4"/>
          </p:nvPr>
        </p:nvSpPr>
        <p:spPr>
          <a:xfrm>
            <a:off x="11747500" y="6305556"/>
            <a:ext cx="5207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chemeClr val="tx1"/>
                </a:solidFill>
              </a:defRPr>
            </a:lvl1pPr>
          </a:lstStyle>
          <a:p>
            <a:pPr fontAlgn="auto">
              <a:spcBef>
                <a:spcPts val="0"/>
              </a:spcBef>
              <a:spcAft>
                <a:spcPts val="0"/>
              </a:spcAft>
            </a:pPr>
            <a:fld id="{7D213C4F-D84E-441D-9425-4D6DA8B26EC7}" type="slidenum">
              <a:rPr lang="en-US" altLang="en-US" smtClean="0">
                <a:latin typeface="Calibri"/>
                <a:ea typeface="+mn-ea"/>
                <a:cs typeface="+mn-cs"/>
              </a:rPr>
              <a:pPr fontAlgn="auto">
                <a:spcBef>
                  <a:spcPts val="0"/>
                </a:spcBef>
                <a:spcAft>
                  <a:spcPts val="0"/>
                </a:spcAft>
              </a:pPr>
              <a:t>‹#›</a:t>
            </a:fld>
            <a:endParaRPr lang="en-US" altLang="en-US" dirty="0">
              <a:latin typeface="Calibri"/>
              <a:ea typeface="+mn-ea"/>
              <a:cs typeface="+mn-cs"/>
            </a:endParaRPr>
          </a:p>
        </p:txBody>
      </p:sp>
    </p:spTree>
    <p:extLst>
      <p:ext uri="{BB962C8B-B14F-4D97-AF65-F5344CB8AC3E}">
        <p14:creationId xmlns:p14="http://schemas.microsoft.com/office/powerpoint/2010/main" val="307974432"/>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82" r:id="rId29"/>
    <p:sldLayoutId id="2147483975" r:id="rId30"/>
    <p:sldLayoutId id="2147483977" r:id="rId31"/>
    <p:sldLayoutId id="2147483978" r:id="rId32"/>
    <p:sldLayoutId id="2147483979" r:id="rId33"/>
    <p:sldLayoutId id="2147483980" r:id="rId34"/>
    <p:sldLayoutId id="2147483981" r:id="rId35"/>
  </p:sldLayoutIdLst>
  <p:transition>
    <p:fade/>
  </p:transition>
  <p:hf hdr="0" ftr="0" dt="0"/>
  <p:txStyles>
    <p:titleStyle>
      <a:lvl1pPr algn="l" rtl="0" eaLnBrk="1" fontAlgn="base" hangingPunct="1">
        <a:lnSpc>
          <a:spcPct val="80000"/>
        </a:lnSpc>
        <a:spcBef>
          <a:spcPct val="0"/>
        </a:spcBef>
        <a:spcAft>
          <a:spcPct val="0"/>
        </a:spcAft>
        <a:defRPr sz="3599" b="1" kern="1200">
          <a:solidFill>
            <a:schemeClr val="tx1"/>
          </a:solidFill>
          <a:latin typeface="+mn-lt"/>
          <a:ea typeface="MS PGothic" panose="020B0600070205080204" pitchFamily="34" charset="-128"/>
          <a:cs typeface="Arial" panose="020B0604020202020204" pitchFamily="34" charset="0"/>
        </a:defRPr>
      </a:lvl1pPr>
      <a:lvl2pPr algn="l" rtl="0" eaLnBrk="1" fontAlgn="base" hangingPunct="1">
        <a:lnSpc>
          <a:spcPct val="80000"/>
        </a:lnSpc>
        <a:spcBef>
          <a:spcPct val="0"/>
        </a:spcBef>
        <a:spcAft>
          <a:spcPct val="0"/>
        </a:spcAft>
        <a:defRPr sz="3599" b="1">
          <a:solidFill>
            <a:schemeClr val="tx1"/>
          </a:solidFill>
          <a:latin typeface="Calibri" panose="020F0502020204030204" pitchFamily="34" charset="0"/>
          <a:ea typeface="MS PGothic" panose="020B0600070205080204" pitchFamily="34" charset="-128"/>
        </a:defRPr>
      </a:lvl2pPr>
      <a:lvl3pPr algn="l" rtl="0" eaLnBrk="1" fontAlgn="base" hangingPunct="1">
        <a:lnSpc>
          <a:spcPct val="80000"/>
        </a:lnSpc>
        <a:spcBef>
          <a:spcPct val="0"/>
        </a:spcBef>
        <a:spcAft>
          <a:spcPct val="0"/>
        </a:spcAft>
        <a:defRPr sz="3599" b="1">
          <a:solidFill>
            <a:schemeClr val="tx1"/>
          </a:solidFill>
          <a:latin typeface="Calibri" panose="020F0502020204030204" pitchFamily="34" charset="0"/>
          <a:ea typeface="MS PGothic" panose="020B0600070205080204" pitchFamily="34" charset="-128"/>
        </a:defRPr>
      </a:lvl3pPr>
      <a:lvl4pPr algn="l" rtl="0" eaLnBrk="1" fontAlgn="base" hangingPunct="1">
        <a:lnSpc>
          <a:spcPct val="80000"/>
        </a:lnSpc>
        <a:spcBef>
          <a:spcPct val="0"/>
        </a:spcBef>
        <a:spcAft>
          <a:spcPct val="0"/>
        </a:spcAft>
        <a:defRPr sz="3599" b="1">
          <a:solidFill>
            <a:schemeClr val="tx1"/>
          </a:solidFill>
          <a:latin typeface="Calibri" panose="020F0502020204030204" pitchFamily="34" charset="0"/>
          <a:ea typeface="MS PGothic" panose="020B0600070205080204" pitchFamily="34" charset="-128"/>
        </a:defRPr>
      </a:lvl4pPr>
      <a:lvl5pPr algn="l" rtl="0" eaLnBrk="1" fontAlgn="base" hangingPunct="1">
        <a:lnSpc>
          <a:spcPct val="80000"/>
        </a:lnSpc>
        <a:spcBef>
          <a:spcPct val="0"/>
        </a:spcBef>
        <a:spcAft>
          <a:spcPct val="0"/>
        </a:spcAft>
        <a:defRPr sz="3599" b="1">
          <a:solidFill>
            <a:schemeClr val="tx1"/>
          </a:solidFill>
          <a:latin typeface="Calibri" panose="020F0502020204030204" pitchFamily="34" charset="0"/>
          <a:ea typeface="MS PGothic" panose="020B0600070205080204" pitchFamily="34" charset="-128"/>
        </a:defRPr>
      </a:lvl5pPr>
      <a:lvl6pPr marL="457063" algn="l" rtl="0" eaLnBrk="1" fontAlgn="base" hangingPunct="1">
        <a:lnSpc>
          <a:spcPct val="80000"/>
        </a:lnSpc>
        <a:spcBef>
          <a:spcPct val="0"/>
        </a:spcBef>
        <a:spcAft>
          <a:spcPct val="0"/>
        </a:spcAft>
        <a:defRPr sz="3599" b="1">
          <a:solidFill>
            <a:schemeClr val="tx1"/>
          </a:solidFill>
          <a:latin typeface="Calibri" panose="020F0502020204030204" pitchFamily="34" charset="0"/>
          <a:ea typeface="MS PGothic" panose="020B0600070205080204" pitchFamily="34" charset="-128"/>
        </a:defRPr>
      </a:lvl6pPr>
      <a:lvl7pPr marL="914126" algn="l" rtl="0" eaLnBrk="1" fontAlgn="base" hangingPunct="1">
        <a:lnSpc>
          <a:spcPct val="80000"/>
        </a:lnSpc>
        <a:spcBef>
          <a:spcPct val="0"/>
        </a:spcBef>
        <a:spcAft>
          <a:spcPct val="0"/>
        </a:spcAft>
        <a:defRPr sz="3599" b="1">
          <a:solidFill>
            <a:schemeClr val="tx1"/>
          </a:solidFill>
          <a:latin typeface="Calibri" panose="020F0502020204030204" pitchFamily="34" charset="0"/>
          <a:ea typeface="MS PGothic" panose="020B0600070205080204" pitchFamily="34" charset="-128"/>
        </a:defRPr>
      </a:lvl7pPr>
      <a:lvl8pPr marL="1371189" algn="l" rtl="0" eaLnBrk="1" fontAlgn="base" hangingPunct="1">
        <a:lnSpc>
          <a:spcPct val="80000"/>
        </a:lnSpc>
        <a:spcBef>
          <a:spcPct val="0"/>
        </a:spcBef>
        <a:spcAft>
          <a:spcPct val="0"/>
        </a:spcAft>
        <a:defRPr sz="3599" b="1">
          <a:solidFill>
            <a:schemeClr val="tx1"/>
          </a:solidFill>
          <a:latin typeface="Calibri" panose="020F0502020204030204" pitchFamily="34" charset="0"/>
          <a:ea typeface="MS PGothic" panose="020B0600070205080204" pitchFamily="34" charset="-128"/>
        </a:defRPr>
      </a:lvl8pPr>
      <a:lvl9pPr marL="1828251" algn="l" rtl="0" eaLnBrk="1" fontAlgn="base" hangingPunct="1">
        <a:lnSpc>
          <a:spcPct val="80000"/>
        </a:lnSpc>
        <a:spcBef>
          <a:spcPct val="0"/>
        </a:spcBef>
        <a:spcAft>
          <a:spcPct val="0"/>
        </a:spcAft>
        <a:defRPr sz="3599" b="1">
          <a:solidFill>
            <a:schemeClr val="tx1"/>
          </a:solidFill>
          <a:latin typeface="Calibri" panose="020F0502020204030204" pitchFamily="34" charset="0"/>
          <a:ea typeface="MS PGothic" panose="020B0600070205080204" pitchFamily="34" charset="-128"/>
        </a:defRPr>
      </a:lvl9pPr>
    </p:titleStyle>
    <p:bodyStyle>
      <a:lvl1pPr marL="292012" indent="-292012" algn="l" rtl="0" eaLnBrk="1" fontAlgn="base" hangingPunct="1">
        <a:lnSpc>
          <a:spcPct val="90000"/>
        </a:lnSpc>
        <a:spcBef>
          <a:spcPts val="1000"/>
        </a:spcBef>
        <a:spcAft>
          <a:spcPct val="0"/>
        </a:spcAft>
        <a:buClr>
          <a:schemeClr val="tx1"/>
        </a:buClr>
        <a:buSzPct val="120000"/>
        <a:buFont typeface="Arial" panose="020B0604020202020204" pitchFamily="34" charset="0"/>
        <a:buChar char="•"/>
        <a:defRPr lang="en-US" sz="2399" kern="1200" dirty="0">
          <a:solidFill>
            <a:srgbClr val="595959"/>
          </a:solidFill>
          <a:latin typeface="+mn-lt"/>
          <a:ea typeface="MS PGothic" panose="020B0600070205080204" pitchFamily="34" charset="-128"/>
          <a:cs typeface="+mn-cs"/>
        </a:defRPr>
      </a:lvl1pPr>
      <a:lvl2pPr marL="741141" indent="-284078" algn="l" rtl="0" eaLnBrk="1" fontAlgn="base" hangingPunct="1">
        <a:lnSpc>
          <a:spcPct val="90000"/>
        </a:lnSpc>
        <a:spcBef>
          <a:spcPts val="500"/>
        </a:spcBef>
        <a:spcAft>
          <a:spcPct val="0"/>
        </a:spcAft>
        <a:buClr>
          <a:schemeClr val="tx1"/>
        </a:buClr>
        <a:buSzPct val="120000"/>
        <a:buFont typeface="Arial" panose="020B0604020202020204" pitchFamily="34" charset="0"/>
        <a:buChar char="•"/>
        <a:defRPr lang="en-US" sz="1999" kern="1200" dirty="0">
          <a:solidFill>
            <a:srgbClr val="595959"/>
          </a:solidFill>
          <a:latin typeface="+mn-lt"/>
          <a:ea typeface="MS PGothic" panose="020B0600070205080204" pitchFamily="34" charset="-128"/>
          <a:cs typeface="+mn-cs"/>
        </a:defRPr>
      </a:lvl2pPr>
      <a:lvl3pPr marL="1206138" indent="-292012" algn="l" rtl="0" eaLnBrk="1" fontAlgn="base" hangingPunct="1">
        <a:lnSpc>
          <a:spcPct val="90000"/>
        </a:lnSpc>
        <a:spcBef>
          <a:spcPts val="500"/>
        </a:spcBef>
        <a:spcAft>
          <a:spcPct val="0"/>
        </a:spcAft>
        <a:buClr>
          <a:schemeClr val="tx1"/>
        </a:buClr>
        <a:buSzPct val="120000"/>
        <a:buFont typeface="Arial" panose="020B0604020202020204" pitchFamily="34" charset="0"/>
        <a:buChar char="•"/>
        <a:defRPr lang="en-US" kern="1200" dirty="0">
          <a:solidFill>
            <a:srgbClr val="595959"/>
          </a:solidFill>
          <a:latin typeface="+mn-lt"/>
          <a:ea typeface="MS PGothic" panose="020B0600070205080204" pitchFamily="34" charset="-128"/>
          <a:cs typeface="+mn-cs"/>
        </a:defRPr>
      </a:lvl3pPr>
      <a:lvl4pPr marL="1655266" indent="-284078" algn="l" rtl="0" eaLnBrk="1" fontAlgn="base" hangingPunct="1">
        <a:lnSpc>
          <a:spcPct val="90000"/>
        </a:lnSpc>
        <a:spcBef>
          <a:spcPts val="500"/>
        </a:spcBef>
        <a:spcAft>
          <a:spcPct val="0"/>
        </a:spcAft>
        <a:buClr>
          <a:schemeClr val="tx1"/>
        </a:buClr>
        <a:buSzPct val="120000"/>
        <a:buFont typeface="Arial" panose="020B0604020202020204" pitchFamily="34" charset="0"/>
        <a:buChar char="•"/>
        <a:defRPr lang="en-US" sz="1600" kern="1200" dirty="0">
          <a:solidFill>
            <a:srgbClr val="595959"/>
          </a:solidFill>
          <a:latin typeface="+mn-lt"/>
          <a:ea typeface="MS PGothic" panose="020B0600070205080204" pitchFamily="34" charset="-128"/>
          <a:cs typeface="+mn-cs"/>
        </a:defRPr>
      </a:lvl4pPr>
      <a:lvl5pPr marL="2056783" indent="-228531" algn="l" rtl="0" eaLnBrk="1" fontAlgn="base" hangingPunct="1">
        <a:lnSpc>
          <a:spcPct val="90000"/>
        </a:lnSpc>
        <a:spcBef>
          <a:spcPts val="500"/>
        </a:spcBef>
        <a:spcAft>
          <a:spcPct val="0"/>
        </a:spcAft>
        <a:buClr>
          <a:schemeClr val="tx1"/>
        </a:buClr>
        <a:buFont typeface="Arial" panose="020B0604020202020204" pitchFamily="34" charset="0"/>
        <a:buChar char="•"/>
        <a:defRPr lang="en-US" sz="1400" kern="1200" dirty="0">
          <a:solidFill>
            <a:srgbClr val="595959"/>
          </a:solidFill>
          <a:latin typeface="+mn-lt"/>
          <a:ea typeface="MS PGothic" panose="020B0600070205080204" pitchFamily="34" charset="-128"/>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lang="en-US" sz="1300" kern="1200" dirty="0" smtClean="0">
          <a:solidFill>
            <a:schemeClr val="tx1">
              <a:lumMod val="65000"/>
              <a:lumOff val="35000"/>
            </a:schemeClr>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lang="en-US" sz="1200" kern="1200" dirty="0" smtClean="0">
          <a:solidFill>
            <a:schemeClr val="tx1">
              <a:lumMod val="65000"/>
              <a:lumOff val="35000"/>
            </a:schemeClr>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lang="en-US" sz="1100" kern="1200" baseline="0" dirty="0" smtClean="0">
          <a:solidFill>
            <a:schemeClr val="tx1">
              <a:lumMod val="65000"/>
              <a:lumOff val="35000"/>
            </a:schemeClr>
          </a:solidFill>
          <a:latin typeface="+mn-lt"/>
          <a:ea typeface="+mn-ea"/>
          <a:cs typeface="+mn-cs"/>
        </a:defRPr>
      </a:lvl8pPr>
      <a:lvl9pPr marL="3656503" indent="0" algn="l" defTabSz="914126" rtl="0" eaLnBrk="1" latinLnBrk="0" hangingPunct="1">
        <a:lnSpc>
          <a:spcPct val="90000"/>
        </a:lnSpc>
        <a:spcBef>
          <a:spcPts val="500"/>
        </a:spcBef>
        <a:buFont typeface="Arial" panose="020B0604020202020204" pitchFamily="34" charset="0"/>
        <a:buNone/>
        <a:defRPr lang="en-US" sz="1000" kern="1200" dirty="0">
          <a:solidFill>
            <a:schemeClr val="tx1">
              <a:lumMod val="65000"/>
              <a:lumOff val="3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6" hidden="1"/>
          <p:cNvGrpSpPr>
            <a:grpSpLocks/>
          </p:cNvGrpSpPr>
          <p:nvPr>
            <p:custDataLst>
              <p:tags r:id="rId33"/>
            </p:custDataLst>
          </p:nvPr>
        </p:nvGrpSpPr>
        <p:grpSpPr bwMode="auto">
          <a:xfrm>
            <a:off x="-282573" y="-714375"/>
            <a:ext cx="12741275" cy="8286750"/>
            <a:chOff x="-282027" y="-714736"/>
            <a:chExt cx="12740305" cy="8287473"/>
          </a:xfrm>
        </p:grpSpPr>
        <p:cxnSp>
          <p:nvCxnSpPr>
            <p:cNvPr id="28" name="Straight Connector 27"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060" name="Group 51" hidden="1"/>
            <p:cNvGrpSpPr>
              <a:grpSpLocks/>
            </p:cNvGrpSpPr>
            <p:nvPr userDrawn="1"/>
          </p:nvGrpSpPr>
          <p:grpSpPr bwMode="auto">
            <a:xfrm>
              <a:off x="11640116" y="-714736"/>
              <a:ext cx="551884" cy="8287473"/>
              <a:chOff x="11640116" y="-714736"/>
              <a:chExt cx="551884" cy="8287473"/>
            </a:xfrm>
          </p:grpSpPr>
          <p:cxnSp>
            <p:nvCxnSpPr>
              <p:cNvPr id="53" name="Straight Connector 52"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1" name="Group 5" hidden="1"/>
            <p:cNvGrpSpPr>
              <a:grpSpLocks/>
            </p:cNvGrpSpPr>
            <p:nvPr userDrawn="1"/>
          </p:nvGrpSpPr>
          <p:grpSpPr bwMode="auto">
            <a:xfrm>
              <a:off x="-282027" y="-714736"/>
              <a:ext cx="12740305" cy="8287473"/>
              <a:chOff x="-282026" y="-714736"/>
              <a:chExt cx="12740305" cy="8287473"/>
            </a:xfrm>
          </p:grpSpPr>
          <p:grpSp>
            <p:nvGrpSpPr>
              <p:cNvPr id="1062" name="Group 54" hidden="1"/>
              <p:cNvGrpSpPr>
                <a:grpSpLocks/>
              </p:cNvGrpSpPr>
              <p:nvPr userDrawn="1"/>
            </p:nvGrpSpPr>
            <p:grpSpPr bwMode="auto">
              <a:xfrm>
                <a:off x="-282026" y="0"/>
                <a:ext cx="12740305" cy="246887"/>
                <a:chOff x="-282026" y="0"/>
                <a:chExt cx="12740305" cy="246887"/>
              </a:xfrm>
            </p:grpSpPr>
            <p:cxnSp>
              <p:nvCxnSpPr>
                <p:cNvPr id="38" name="Straight Connector 37"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3" name="Group 4" hidden="1"/>
              <p:cNvGrpSpPr>
                <a:grpSpLocks/>
              </p:cNvGrpSpPr>
              <p:nvPr userDrawn="1"/>
            </p:nvGrpSpPr>
            <p:grpSpPr bwMode="auto">
              <a:xfrm>
                <a:off x="-282026" y="1280053"/>
                <a:ext cx="12740305" cy="442593"/>
                <a:chOff x="-282026" y="1280053"/>
                <a:chExt cx="12740305" cy="442593"/>
              </a:xfrm>
            </p:grpSpPr>
            <p:cxnSp>
              <p:nvCxnSpPr>
                <p:cNvPr id="32" name="Straight Connector 31"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4" name="Group 41" hidden="1"/>
              <p:cNvGrpSpPr>
                <a:grpSpLocks/>
              </p:cNvGrpSpPr>
              <p:nvPr userDrawn="1"/>
            </p:nvGrpSpPr>
            <p:grpSpPr bwMode="auto">
              <a:xfrm>
                <a:off x="0" y="-714736"/>
                <a:ext cx="551884" cy="8287473"/>
                <a:chOff x="11640116" y="-714736"/>
                <a:chExt cx="551884" cy="8287473"/>
              </a:xfrm>
            </p:grpSpPr>
            <p:cxnSp>
              <p:nvCxnSpPr>
                <p:cNvPr id="43" name="Straight Connector 42"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65" name="Group 58" hidden="1"/>
              <p:cNvGrpSpPr>
                <a:grpSpLocks/>
              </p:cNvGrpSpPr>
              <p:nvPr userDrawn="1"/>
            </p:nvGrpSpPr>
            <p:grpSpPr bwMode="auto">
              <a:xfrm>
                <a:off x="-282026" y="6584314"/>
                <a:ext cx="12740305" cy="273686"/>
                <a:chOff x="-282026" y="0"/>
                <a:chExt cx="12740305" cy="273686"/>
              </a:xfrm>
            </p:grpSpPr>
            <p:cxnSp>
              <p:nvCxnSpPr>
                <p:cNvPr id="60" name="Straight Connector 59"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027" name="Title Placeholder 1"/>
          <p:cNvSpPr>
            <a:spLocks noGrp="1"/>
          </p:cNvSpPr>
          <p:nvPr>
            <p:ph type="title"/>
          </p:nvPr>
        </p:nvSpPr>
        <p:spPr bwMode="auto">
          <a:xfrm>
            <a:off x="495302" y="381000"/>
            <a:ext cx="9686925"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495302" y="952500"/>
            <a:ext cx="11201400" cy="51006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29" name="TextBox 11" hidden="1"/>
          <p:cNvSpPr txBox="1">
            <a:spLocks noChangeArrowheads="1"/>
          </p:cNvSpPr>
          <p:nvPr>
            <p:custDataLst>
              <p:tags r:id="rId34"/>
            </p:custDataLst>
          </p:nvPr>
        </p:nvSpPr>
        <p:spPr bwMode="auto">
          <a:xfrm>
            <a:off x="6726240" y="6483354"/>
            <a:ext cx="2154237"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90000"/>
              </a:lnSpc>
              <a:defRPr/>
            </a:pPr>
            <a:r>
              <a:rPr lang="en-US" sz="900">
                <a:solidFill>
                  <a:srgbClr val="878789"/>
                </a:solidFill>
                <a:latin typeface="Symantec Sans" charset="0"/>
              </a:rPr>
              <a:t>Blue Coat Confidential—Internal Use Only</a:t>
            </a:r>
          </a:p>
        </p:txBody>
      </p:sp>
      <p:sp>
        <p:nvSpPr>
          <p:cNvPr id="1030" name="TextBox 36"/>
          <p:cNvSpPr txBox="1">
            <a:spLocks noChangeArrowheads="1"/>
          </p:cNvSpPr>
          <p:nvPr/>
        </p:nvSpPr>
        <p:spPr bwMode="auto">
          <a:xfrm>
            <a:off x="7229475" y="6413504"/>
            <a:ext cx="433705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lnSpc>
                <a:spcPct val="110000"/>
              </a:lnSpc>
              <a:defRPr/>
            </a:pPr>
            <a:r>
              <a:rPr lang="en-US" sz="700">
                <a:solidFill>
                  <a:srgbClr val="595959"/>
                </a:solidFill>
              </a:rPr>
              <a:t>Copyright © 2017 Symantec Corporation SYMANTEC PROPRIETARY- LIMITED USE ONLY</a:t>
            </a:r>
          </a:p>
          <a:p>
            <a:pPr algn="r">
              <a:lnSpc>
                <a:spcPct val="110000"/>
              </a:lnSpc>
              <a:defRPr/>
            </a:pPr>
            <a:endParaRPr lang="en-US" sz="700">
              <a:solidFill>
                <a:srgbClr val="595959"/>
              </a:solidFill>
            </a:endParaRPr>
          </a:p>
        </p:txBody>
      </p:sp>
      <p:sp>
        <p:nvSpPr>
          <p:cNvPr id="15" name="Footer Placeholder 14"/>
          <p:cNvSpPr>
            <a:spLocks noGrp="1"/>
          </p:cNvSpPr>
          <p:nvPr>
            <p:ph type="ftr" sz="quarter" idx="3"/>
          </p:nvPr>
        </p:nvSpPr>
        <p:spPr>
          <a:xfrm>
            <a:off x="495302" y="6305554"/>
            <a:ext cx="6634163" cy="365125"/>
          </a:xfrm>
          <a:prstGeom prst="rect">
            <a:avLst/>
          </a:prstGeom>
          <a:noFill/>
        </p:spPr>
        <p:txBody>
          <a:bodyPr wrap="none" lIns="0" tIns="0" rIns="0" bIns="0" anchor="ctr" anchorCtr="0">
            <a:noAutofit/>
          </a:bodyPr>
          <a:lstStyle>
            <a:lvl1pPr algn="l" fontAlgn="auto">
              <a:lnSpc>
                <a:spcPct val="110000"/>
              </a:lnSpc>
              <a:spcBef>
                <a:spcPts val="0"/>
              </a:spcBef>
              <a:spcAft>
                <a:spcPts val="0"/>
              </a:spcAft>
              <a:defRPr lang="en-US" sz="900" b="0" i="0" spc="0">
                <a:solidFill>
                  <a:schemeClr val="tx1">
                    <a:lumMod val="65000"/>
                    <a:lumOff val="35000"/>
                  </a:schemeClr>
                </a:solidFill>
                <a:latin typeface="+mn-lt"/>
                <a:ea typeface="+mn-ea"/>
                <a:cs typeface="+mn-cs"/>
              </a:defRPr>
            </a:lvl1pPr>
          </a:lstStyle>
          <a:p>
            <a:pPr>
              <a:defRPr/>
            </a:pPr>
            <a:endParaRPr>
              <a:solidFill>
                <a:srgbClr val="000000">
                  <a:lumMod val="65000"/>
                  <a:lumOff val="35000"/>
                </a:srgbClr>
              </a:solidFill>
            </a:endParaRPr>
          </a:p>
        </p:txBody>
      </p:sp>
      <p:sp>
        <p:nvSpPr>
          <p:cNvPr id="1032" name="Rectangle 12"/>
          <p:cNvSpPr>
            <a:spLocks noChangeArrowheads="1"/>
          </p:cNvSpPr>
          <p:nvPr/>
        </p:nvSpPr>
        <p:spPr bwMode="auto">
          <a:xfrm flipV="1">
            <a:off x="2" y="6781800"/>
            <a:ext cx="12192000" cy="76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a:solidFill>
                <a:srgbClr val="FFFFFF"/>
              </a:solidFill>
              <a:latin typeface="Calibri"/>
              <a:cs typeface="+mn-cs"/>
            </a:endParaRPr>
          </a:p>
        </p:txBody>
      </p:sp>
      <p:grpSp>
        <p:nvGrpSpPr>
          <p:cNvPr id="4" name="Group 3"/>
          <p:cNvGrpSpPr/>
          <p:nvPr userDrawn="1"/>
        </p:nvGrpSpPr>
        <p:grpSpPr>
          <a:xfrm>
            <a:off x="10325100" y="433388"/>
            <a:ext cx="1333500" cy="354012"/>
            <a:chOff x="10325100" y="433388"/>
            <a:chExt cx="1333500" cy="354012"/>
          </a:xfrm>
        </p:grpSpPr>
        <p:sp>
          <p:nvSpPr>
            <p:cNvPr id="1036" name="Freeform 5"/>
            <p:cNvSpPr>
              <a:spLocks/>
            </p:cNvSpPr>
            <p:nvPr userDrawn="1"/>
          </p:nvSpPr>
          <p:spPr bwMode="auto">
            <a:xfrm>
              <a:off x="10655300" y="549275"/>
              <a:ext cx="119062" cy="171449"/>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37" name="Freeform 6"/>
            <p:cNvSpPr>
              <a:spLocks/>
            </p:cNvSpPr>
            <p:nvPr userDrawn="1"/>
          </p:nvSpPr>
          <p:spPr bwMode="auto">
            <a:xfrm>
              <a:off x="10774363" y="596900"/>
              <a:ext cx="109537" cy="166687"/>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38" name="Freeform 7"/>
            <p:cNvSpPr>
              <a:spLocks/>
            </p:cNvSpPr>
            <p:nvPr userDrawn="1"/>
          </p:nvSpPr>
          <p:spPr bwMode="auto">
            <a:xfrm>
              <a:off x="10895013" y="595313"/>
              <a:ext cx="163512" cy="123824"/>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39" name="Freeform 8"/>
            <p:cNvSpPr>
              <a:spLocks noEditPoints="1"/>
            </p:cNvSpPr>
            <p:nvPr userDrawn="1"/>
          </p:nvSpPr>
          <p:spPr bwMode="auto">
            <a:xfrm>
              <a:off x="11074400" y="595313"/>
              <a:ext cx="96837" cy="125412"/>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40" name="Freeform 9"/>
            <p:cNvSpPr>
              <a:spLocks/>
            </p:cNvSpPr>
            <p:nvPr userDrawn="1"/>
          </p:nvSpPr>
          <p:spPr bwMode="auto">
            <a:xfrm>
              <a:off x="11198225" y="595313"/>
              <a:ext cx="100012" cy="123824"/>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41" name="Freeform 10"/>
            <p:cNvSpPr>
              <a:spLocks/>
            </p:cNvSpPr>
            <p:nvPr userDrawn="1"/>
          </p:nvSpPr>
          <p:spPr bwMode="auto">
            <a:xfrm>
              <a:off x="11309350" y="561975"/>
              <a:ext cx="77787" cy="158749"/>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42" name="Freeform 11"/>
            <p:cNvSpPr>
              <a:spLocks noEditPoints="1"/>
            </p:cNvSpPr>
            <p:nvPr userDrawn="1"/>
          </p:nvSpPr>
          <p:spPr bwMode="auto">
            <a:xfrm>
              <a:off x="11391900" y="595313"/>
              <a:ext cx="104775" cy="125412"/>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43" name="Freeform 12"/>
            <p:cNvSpPr>
              <a:spLocks/>
            </p:cNvSpPr>
            <p:nvPr userDrawn="1"/>
          </p:nvSpPr>
          <p:spPr bwMode="auto">
            <a:xfrm>
              <a:off x="11509375" y="595313"/>
              <a:ext cx="96837" cy="125412"/>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44" name="Freeform 13"/>
            <p:cNvSpPr>
              <a:spLocks noEditPoints="1"/>
            </p:cNvSpPr>
            <p:nvPr userDrawn="1"/>
          </p:nvSpPr>
          <p:spPr bwMode="auto">
            <a:xfrm>
              <a:off x="10325100" y="481014"/>
              <a:ext cx="304800" cy="306386"/>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45" name="Freeform 14"/>
            <p:cNvSpPr>
              <a:spLocks noEditPoints="1"/>
            </p:cNvSpPr>
            <p:nvPr userDrawn="1"/>
          </p:nvSpPr>
          <p:spPr bwMode="auto">
            <a:xfrm>
              <a:off x="11623675" y="698499"/>
              <a:ext cx="34925" cy="19050"/>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sp>
          <p:nvSpPr>
            <p:cNvPr id="1046" name="Rectangle 15"/>
            <p:cNvSpPr>
              <a:spLocks noChangeArrowheads="1"/>
            </p:cNvSpPr>
            <p:nvPr userDrawn="1"/>
          </p:nvSpPr>
          <p:spPr bwMode="auto">
            <a:xfrm>
              <a:off x="10644188" y="458788"/>
              <a:ext cx="11112" cy="11113"/>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047" name="Rectangle 16"/>
            <p:cNvSpPr>
              <a:spLocks noChangeArrowheads="1"/>
            </p:cNvSpPr>
            <p:nvPr userDrawn="1"/>
          </p:nvSpPr>
          <p:spPr bwMode="auto">
            <a:xfrm>
              <a:off x="10644188" y="433388"/>
              <a:ext cx="11112" cy="12700"/>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048" name="Rectangle 17"/>
            <p:cNvSpPr>
              <a:spLocks noChangeArrowheads="1"/>
            </p:cNvSpPr>
            <p:nvPr userDrawn="1"/>
          </p:nvSpPr>
          <p:spPr bwMode="auto">
            <a:xfrm>
              <a:off x="10609263" y="469901"/>
              <a:ext cx="11112" cy="11113"/>
            </a:xfrm>
            <a:prstGeom prst="rect">
              <a:avLst/>
            </a:prstGeom>
            <a:solidFill>
              <a:srgbClr val="FFC2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049" name="Rectangle 18"/>
            <p:cNvSpPr>
              <a:spLocks noChangeArrowheads="1"/>
            </p:cNvSpPr>
            <p:nvPr userDrawn="1"/>
          </p:nvSpPr>
          <p:spPr bwMode="auto">
            <a:xfrm>
              <a:off x="10587038" y="493714"/>
              <a:ext cx="11112" cy="111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050" name="Rectangle 19"/>
            <p:cNvSpPr>
              <a:spLocks noChangeArrowheads="1"/>
            </p:cNvSpPr>
            <p:nvPr userDrawn="1"/>
          </p:nvSpPr>
          <p:spPr bwMode="auto">
            <a:xfrm>
              <a:off x="10620375" y="481014"/>
              <a:ext cx="12700" cy="127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051" name="Rectangle 20"/>
            <p:cNvSpPr>
              <a:spLocks noChangeArrowheads="1"/>
            </p:cNvSpPr>
            <p:nvPr userDrawn="1"/>
          </p:nvSpPr>
          <p:spPr bwMode="auto">
            <a:xfrm>
              <a:off x="10575925" y="482601"/>
              <a:ext cx="11112" cy="111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052" name="Rectangle 21"/>
            <p:cNvSpPr>
              <a:spLocks noChangeArrowheads="1"/>
            </p:cNvSpPr>
            <p:nvPr userDrawn="1"/>
          </p:nvSpPr>
          <p:spPr bwMode="auto">
            <a:xfrm>
              <a:off x="10609263" y="493714"/>
              <a:ext cx="11112" cy="111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053" name="Rectangle 22"/>
            <p:cNvSpPr>
              <a:spLocks noChangeArrowheads="1"/>
            </p:cNvSpPr>
            <p:nvPr userDrawn="1"/>
          </p:nvSpPr>
          <p:spPr bwMode="auto">
            <a:xfrm>
              <a:off x="10631488" y="446088"/>
              <a:ext cx="12700" cy="127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054" name="Rectangle 23"/>
            <p:cNvSpPr>
              <a:spLocks noChangeArrowheads="1"/>
            </p:cNvSpPr>
            <p:nvPr userDrawn="1"/>
          </p:nvSpPr>
          <p:spPr bwMode="auto">
            <a:xfrm>
              <a:off x="10609263" y="458788"/>
              <a:ext cx="22225" cy="111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055" name="Rectangle 24"/>
            <p:cNvSpPr>
              <a:spLocks noChangeArrowheads="1"/>
            </p:cNvSpPr>
            <p:nvPr userDrawn="1"/>
          </p:nvSpPr>
          <p:spPr bwMode="auto">
            <a:xfrm>
              <a:off x="10598150" y="469901"/>
              <a:ext cx="11112" cy="238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Calibri"/>
                <a:cs typeface="+mn-cs"/>
              </a:endParaRPr>
            </a:p>
          </p:txBody>
        </p:sp>
        <p:sp>
          <p:nvSpPr>
            <p:cNvPr id="1056" name="Freeform 25"/>
            <p:cNvSpPr>
              <a:spLocks/>
            </p:cNvSpPr>
            <p:nvPr userDrawn="1"/>
          </p:nvSpPr>
          <p:spPr bwMode="auto">
            <a:xfrm>
              <a:off x="10402888" y="504826"/>
              <a:ext cx="206375" cy="196849"/>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latin typeface="Calibri"/>
                <a:cs typeface="+mn-cs"/>
              </a:endParaRPr>
            </a:p>
          </p:txBody>
        </p:sp>
      </p:grpSp>
      <p:sp>
        <p:nvSpPr>
          <p:cNvPr id="1034" name="Freeform: Shape 82"/>
          <p:cNvSpPr>
            <a:spLocks/>
          </p:cNvSpPr>
          <p:nvPr userDrawn="1"/>
        </p:nvSpPr>
        <p:spPr bwMode="auto">
          <a:xfrm>
            <a:off x="11666540" y="6145217"/>
            <a:ext cx="525462" cy="714375"/>
          </a:xfrm>
          <a:custGeom>
            <a:avLst/>
            <a:gdLst>
              <a:gd name="T0" fmla="*/ 357725 w 525233"/>
              <a:gd name="T1" fmla="*/ 0 h 714826"/>
              <a:gd name="T2" fmla="*/ 496967 w 525233"/>
              <a:gd name="T3" fmla="*/ 28052 h 714826"/>
              <a:gd name="T4" fmla="*/ 525691 w 525233"/>
              <a:gd name="T5" fmla="*/ 43609 h 714826"/>
              <a:gd name="T6" fmla="*/ 525691 w 525233"/>
              <a:gd name="T7" fmla="*/ 136537 h 714826"/>
              <a:gd name="T8" fmla="*/ 513521 w 525233"/>
              <a:gd name="T9" fmla="*/ 126516 h 714826"/>
              <a:gd name="T10" fmla="*/ 357048 w 525233"/>
              <a:gd name="T11" fmla="*/ 78821 h 714826"/>
              <a:gd name="T12" fmla="*/ 77186 w 525233"/>
              <a:gd name="T13" fmla="*/ 358087 h 714826"/>
              <a:gd name="T14" fmla="*/ 357048 w 525233"/>
              <a:gd name="T15" fmla="*/ 637351 h 714826"/>
              <a:gd name="T16" fmla="*/ 513521 w 525233"/>
              <a:gd name="T17" fmla="*/ 589658 h 714826"/>
              <a:gd name="T18" fmla="*/ 525691 w 525233"/>
              <a:gd name="T19" fmla="*/ 579637 h 714826"/>
              <a:gd name="T20" fmla="*/ 525691 w 525233"/>
              <a:gd name="T21" fmla="*/ 670316 h 714826"/>
              <a:gd name="T22" fmla="*/ 496967 w 525233"/>
              <a:gd name="T23" fmla="*/ 685873 h 714826"/>
              <a:gd name="T24" fmla="*/ 357725 w 525233"/>
              <a:gd name="T25" fmla="*/ 713924 h 714826"/>
              <a:gd name="T26" fmla="*/ 0 w 525233"/>
              <a:gd name="T27" fmla="*/ 356963 h 714826"/>
              <a:gd name="T28" fmla="*/ 357725 w 525233"/>
              <a:gd name="T29" fmla="*/ 0 h 7148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5233" h="714826">
                <a:moveTo>
                  <a:pt x="357413" y="0"/>
                </a:moveTo>
                <a:cubicBezTo>
                  <a:pt x="406762" y="0"/>
                  <a:pt x="453774" y="10001"/>
                  <a:pt x="496534" y="28088"/>
                </a:cubicBezTo>
                <a:lnTo>
                  <a:pt x="525233" y="43665"/>
                </a:lnTo>
                <a:lnTo>
                  <a:pt x="525233" y="136709"/>
                </a:lnTo>
                <a:lnTo>
                  <a:pt x="513073" y="126676"/>
                </a:lnTo>
                <a:cubicBezTo>
                  <a:pt x="468446" y="96526"/>
                  <a:pt x="414647" y="78921"/>
                  <a:pt x="356736" y="78921"/>
                </a:cubicBezTo>
                <a:cubicBezTo>
                  <a:pt x="202307" y="78921"/>
                  <a:pt x="77118" y="204110"/>
                  <a:pt x="77118" y="358539"/>
                </a:cubicBezTo>
                <a:cubicBezTo>
                  <a:pt x="77118" y="512968"/>
                  <a:pt x="202307" y="638156"/>
                  <a:pt x="356736" y="638156"/>
                </a:cubicBezTo>
                <a:cubicBezTo>
                  <a:pt x="414647" y="638156"/>
                  <a:pt x="468446" y="620552"/>
                  <a:pt x="513073" y="590402"/>
                </a:cubicBezTo>
                <a:lnTo>
                  <a:pt x="525233" y="580369"/>
                </a:lnTo>
                <a:lnTo>
                  <a:pt x="525233" y="671162"/>
                </a:lnTo>
                <a:lnTo>
                  <a:pt x="496534" y="686739"/>
                </a:lnTo>
                <a:cubicBezTo>
                  <a:pt x="453774" y="704825"/>
                  <a:pt x="406762" y="714826"/>
                  <a:pt x="357413" y="714826"/>
                </a:cubicBezTo>
                <a:cubicBezTo>
                  <a:pt x="160019" y="714826"/>
                  <a:pt x="0" y="554807"/>
                  <a:pt x="0" y="357413"/>
                </a:cubicBezTo>
                <a:cubicBezTo>
                  <a:pt x="0" y="160019"/>
                  <a:pt x="160019" y="0"/>
                  <a:pt x="357413" y="0"/>
                </a:cubicBezTo>
                <a:close/>
              </a:path>
            </a:pathLst>
          </a:cu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endParaRPr lang="en-US">
              <a:solidFill>
                <a:srgbClr val="000000"/>
              </a:solidFill>
              <a:latin typeface="Calibri"/>
              <a:cs typeface="+mn-cs"/>
            </a:endParaRPr>
          </a:p>
        </p:txBody>
      </p:sp>
      <p:sp>
        <p:nvSpPr>
          <p:cNvPr id="8" name="Slide Number Placeholder 7">
            <a:extLst/>
          </p:cNvPr>
          <p:cNvSpPr>
            <a:spLocks noGrp="1"/>
          </p:cNvSpPr>
          <p:nvPr userDrawn="1">
            <p:ph type="sldNum" sz="quarter" idx="4"/>
          </p:nvPr>
        </p:nvSpPr>
        <p:spPr>
          <a:xfrm>
            <a:off x="11747500" y="6305554"/>
            <a:ext cx="5207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latin typeface="+mn-lt"/>
                <a:ea typeface="+mn-ea"/>
                <a:cs typeface="+mn-cs"/>
              </a:defRPr>
            </a:lvl1pPr>
          </a:lstStyle>
          <a:p>
            <a:pPr>
              <a:defRPr/>
            </a:pPr>
            <a:fld id="{56DA8CCF-A9BE-2E40-9C49-0F99CD5945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0709269"/>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 id="2147484003" r:id="rId20"/>
    <p:sldLayoutId id="2147484004" r:id="rId21"/>
    <p:sldLayoutId id="2147484005" r:id="rId22"/>
    <p:sldLayoutId id="2147484006" r:id="rId23"/>
    <p:sldLayoutId id="2147484007" r:id="rId24"/>
    <p:sldLayoutId id="2147484008" r:id="rId25"/>
    <p:sldLayoutId id="2147484009" r:id="rId26"/>
    <p:sldLayoutId id="2147484010" r:id="rId27"/>
    <p:sldLayoutId id="2147484011" r:id="rId28"/>
    <p:sldLayoutId id="2147484012" r:id="rId29"/>
    <p:sldLayoutId id="2147484013" r:id="rId30"/>
    <p:sldLayoutId id="2147484014" r:id="rId31"/>
  </p:sldLayoutIdLst>
  <p:hf hdr="0" ftr="0" dt="0"/>
  <p:txStyles>
    <p:titleStyle>
      <a:lvl1pPr algn="l" rtl="0" eaLnBrk="1" fontAlgn="base" hangingPunct="1">
        <a:lnSpc>
          <a:spcPct val="80000"/>
        </a:lnSpc>
        <a:spcBef>
          <a:spcPct val="0"/>
        </a:spcBef>
        <a:spcAft>
          <a:spcPct val="0"/>
        </a:spcAft>
        <a:defRPr sz="3600" b="1" kern="1200">
          <a:solidFill>
            <a:schemeClr val="tx1"/>
          </a:solidFill>
          <a:latin typeface="+mn-lt"/>
          <a:ea typeface="ＭＳ Ｐゴシック" charset="0"/>
          <a:cs typeface="Arial" panose="020B0604020202020204" pitchFamily="34" charset="0"/>
        </a:defRPr>
      </a:lvl1pPr>
      <a:lvl2pPr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2pPr>
      <a:lvl3pPr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3pPr>
      <a:lvl4pPr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4pPr>
      <a:lvl5pPr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5pPr>
      <a:lvl6pPr marL="457200"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6pPr>
      <a:lvl7pPr marL="914400"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7pPr>
      <a:lvl8pPr marL="1371600"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8pPr>
      <a:lvl9pPr marL="1828800" algn="l" rtl="0" eaLnBrk="1" fontAlgn="base" hangingPunct="1">
        <a:lnSpc>
          <a:spcPct val="80000"/>
        </a:lnSpc>
        <a:spcBef>
          <a:spcPct val="0"/>
        </a:spcBef>
        <a:spcAft>
          <a:spcPct val="0"/>
        </a:spcAft>
        <a:defRPr sz="3600" b="1">
          <a:solidFill>
            <a:schemeClr val="tx1"/>
          </a:solidFill>
          <a:latin typeface="Calibri" charset="0"/>
          <a:ea typeface="ＭＳ Ｐゴシック" charset="0"/>
        </a:defRPr>
      </a:lvl9pPr>
    </p:titleStyle>
    <p:bodyStyle>
      <a:lvl1pPr marL="292100" indent="-292100" algn="l" rtl="0" eaLnBrk="1" fontAlgn="base" hangingPunct="1">
        <a:lnSpc>
          <a:spcPct val="90000"/>
        </a:lnSpc>
        <a:spcBef>
          <a:spcPts val="1000"/>
        </a:spcBef>
        <a:spcAft>
          <a:spcPct val="0"/>
        </a:spcAft>
        <a:buClr>
          <a:schemeClr val="tx1"/>
        </a:buClr>
        <a:buSzPct val="120000"/>
        <a:buFont typeface="Arial" charset="0"/>
        <a:buChar char="•"/>
        <a:defRPr lang="en-US" sz="2400" kern="1200" dirty="0">
          <a:solidFill>
            <a:srgbClr val="595959"/>
          </a:solidFill>
          <a:latin typeface="+mn-lt"/>
          <a:ea typeface="ＭＳ Ｐゴシック" charset="0"/>
          <a:cs typeface="ＭＳ Ｐゴシック" charset="0"/>
        </a:defRPr>
      </a:lvl1pPr>
      <a:lvl2pPr marL="741363" indent="-284163" algn="l" rtl="0" eaLnBrk="1" fontAlgn="base" hangingPunct="1">
        <a:lnSpc>
          <a:spcPct val="90000"/>
        </a:lnSpc>
        <a:spcBef>
          <a:spcPts val="500"/>
        </a:spcBef>
        <a:spcAft>
          <a:spcPct val="0"/>
        </a:spcAft>
        <a:buClr>
          <a:schemeClr val="tx1"/>
        </a:buClr>
        <a:buSzPct val="120000"/>
        <a:buFont typeface="Arial" charset="0"/>
        <a:buChar char="•"/>
        <a:defRPr lang="en-US" sz="2000" kern="1200" dirty="0">
          <a:solidFill>
            <a:srgbClr val="595959"/>
          </a:solidFill>
          <a:latin typeface="+mn-lt"/>
          <a:ea typeface="ＭＳ Ｐゴシック" charset="0"/>
          <a:cs typeface="+mn-cs"/>
        </a:defRPr>
      </a:lvl2pPr>
      <a:lvl3pPr marL="1206500" indent="-292100" algn="l" rtl="0" eaLnBrk="1" fontAlgn="base" hangingPunct="1">
        <a:lnSpc>
          <a:spcPct val="90000"/>
        </a:lnSpc>
        <a:spcBef>
          <a:spcPts val="500"/>
        </a:spcBef>
        <a:spcAft>
          <a:spcPct val="0"/>
        </a:spcAft>
        <a:buClr>
          <a:schemeClr val="tx1"/>
        </a:buClr>
        <a:buSzPct val="120000"/>
        <a:buFont typeface="Arial" charset="0"/>
        <a:buChar char="•"/>
        <a:defRPr lang="en-US" kern="1200" dirty="0">
          <a:solidFill>
            <a:srgbClr val="595959"/>
          </a:solidFill>
          <a:latin typeface="+mn-lt"/>
          <a:ea typeface="ＭＳ Ｐゴシック" charset="0"/>
          <a:cs typeface="+mn-cs"/>
        </a:defRPr>
      </a:lvl3pPr>
      <a:lvl4pPr marL="1655763" indent="-284163" algn="l" rtl="0" eaLnBrk="1" fontAlgn="base" hangingPunct="1">
        <a:lnSpc>
          <a:spcPct val="90000"/>
        </a:lnSpc>
        <a:spcBef>
          <a:spcPts val="500"/>
        </a:spcBef>
        <a:spcAft>
          <a:spcPct val="0"/>
        </a:spcAft>
        <a:buClr>
          <a:schemeClr val="tx1"/>
        </a:buClr>
        <a:buSzPct val="120000"/>
        <a:buFont typeface="Arial" charset="0"/>
        <a:buChar char="•"/>
        <a:defRPr lang="en-US" sz="1600" kern="1200" dirty="0">
          <a:solidFill>
            <a:srgbClr val="595959"/>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Clr>
          <a:schemeClr val="tx1"/>
        </a:buClr>
        <a:buFont typeface="Arial" charset="0"/>
        <a:buChar char="•"/>
        <a:defRPr lang="en-US" sz="1400" kern="1200" dirty="0">
          <a:solidFill>
            <a:srgbClr val="595959"/>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sz="1300" kern="1200" dirty="0" smtClean="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sz="1100" kern="1200" baseline="0" dirty="0" smtClean="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sz="1000" kern="1200" dirty="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png"/><Relationship Id="rId7" Type="http://schemas.openxmlformats.org/officeDocument/2006/relationships/image" Target="../media/image33.pn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image" Target="../media/image58.png"/><Relationship Id="rId5" Type="http://schemas.openxmlformats.org/officeDocument/2006/relationships/image" Target="../media/image38.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4.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62.png"/><Relationship Id="rId5" Type="http://schemas.microsoft.com/office/2007/relationships/hdphoto" Target="../media/hdphoto4.wdp"/><Relationship Id="rId4" Type="http://schemas.openxmlformats.org/officeDocument/2006/relationships/image" Target="../media/image61.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4.png"/><Relationship Id="rId7" Type="http://schemas.microsoft.com/office/2007/relationships/hdphoto" Target="../media/hdphoto8.wdp"/><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65.jpeg"/><Relationship Id="rId5" Type="http://schemas.microsoft.com/office/2007/relationships/hdphoto" Target="../media/hdphoto7.wdp"/><Relationship Id="rId4" Type="http://schemas.openxmlformats.org/officeDocument/2006/relationships/image" Target="../media/image64.png"/><Relationship Id="rId9"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5.png"/><Relationship Id="rId10" Type="http://schemas.openxmlformats.org/officeDocument/2006/relationships/image" Target="../media/image72.png"/><Relationship Id="rId4" Type="http://schemas.openxmlformats.org/officeDocument/2006/relationships/image" Target="../media/image34.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tiff"/></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93.tiff"/><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8.jpe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notesSlide" Target="../notesSlides/notesSlide23.xml"/><Relationship Id="rId16" Type="http://schemas.openxmlformats.org/officeDocument/2006/relationships/image" Target="../media/image101.png"/><Relationship Id="rId1" Type="http://schemas.openxmlformats.org/officeDocument/2006/relationships/slideLayout" Target="../slideLayouts/slideLayout11.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66.xml"/><Relationship Id="rId3" Type="http://schemas.openxmlformats.org/officeDocument/2006/relationships/notesSlide" Target="../notesSlides/notesSlide24.xml"/><Relationship Id="rId7" Type="http://schemas.openxmlformats.org/officeDocument/2006/relationships/slide" Target="slide46.xml"/><Relationship Id="rId12" Type="http://schemas.openxmlformats.org/officeDocument/2006/relationships/slide" Target="slide71.xml"/><Relationship Id="rId2" Type="http://schemas.openxmlformats.org/officeDocument/2006/relationships/slideLayout" Target="../slideLayouts/slideLayout11.xml"/><Relationship Id="rId1" Type="http://schemas.openxmlformats.org/officeDocument/2006/relationships/tags" Target="../tags/tag86.xml"/><Relationship Id="rId6" Type="http://schemas.openxmlformats.org/officeDocument/2006/relationships/slide" Target="slide39.xml"/><Relationship Id="rId11" Type="http://schemas.openxmlformats.org/officeDocument/2006/relationships/slide" Target="slide50.xml"/><Relationship Id="rId5" Type="http://schemas.openxmlformats.org/officeDocument/2006/relationships/slide" Target="slide54.xml"/><Relationship Id="rId10" Type="http://schemas.openxmlformats.org/officeDocument/2006/relationships/slide" Target="slide79.xml"/><Relationship Id="rId4" Type="http://schemas.openxmlformats.org/officeDocument/2006/relationships/image" Target="../media/image105.png"/><Relationship Id="rId9" Type="http://schemas.openxmlformats.org/officeDocument/2006/relationships/slide" Target="slide86.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7" Type="http://schemas.microsoft.com/office/2007/relationships/hdphoto" Target="../media/hdphoto12.wdp"/><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08.png"/><Relationship Id="rId5" Type="http://schemas.microsoft.com/office/2007/relationships/hdphoto" Target="../media/hdphoto11.wdp"/><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microsoft.com/office/2007/relationships/hdphoto" Target="../media/hdphoto1.wdp"/><Relationship Id="rId12" Type="http://schemas.openxmlformats.org/officeDocument/2006/relationships/image" Target="../media/image48.tiff"/><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image" Target="../media/image112.png"/><Relationship Id="rId5" Type="http://schemas.openxmlformats.org/officeDocument/2006/relationships/image" Target="../media/image111.emf"/><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image" Target="../media/image125.png"/><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s>
</file>

<file path=ppt/slides/_rels/slide35.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38.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140.png"/></Relationships>
</file>

<file path=ppt/slides/_rels/slide4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8" Type="http://schemas.openxmlformats.org/officeDocument/2006/relationships/image" Target="../media/image93.tiff"/><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8.jpe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notesSlide" Target="../notesSlides/notesSlide40.xml"/><Relationship Id="rId16" Type="http://schemas.openxmlformats.org/officeDocument/2006/relationships/image" Target="../media/image101.png"/><Relationship Id="rId1" Type="http://schemas.openxmlformats.org/officeDocument/2006/relationships/slideLayout" Target="../slideLayouts/slideLayout11.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image" Target="../media/image144.png"/><Relationship Id="rId5" Type="http://schemas.openxmlformats.org/officeDocument/2006/relationships/image" Target="../media/image143.gif"/><Relationship Id="rId4" Type="http://schemas.openxmlformats.org/officeDocument/2006/relationships/image" Target="../media/image142.png"/></Relationships>
</file>

<file path=ppt/slides/_rels/slide4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4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06.png"/><Relationship Id="rId1" Type="http://schemas.openxmlformats.org/officeDocument/2006/relationships/slideLayout" Target="../slideLayouts/slideLayout25.xml"/><Relationship Id="rId6" Type="http://schemas.openxmlformats.org/officeDocument/2006/relationships/image" Target="../media/image155.png"/><Relationship Id="rId5" Type="http://schemas.microsoft.com/office/2007/relationships/hdphoto" Target="../media/hdphoto12.wdp"/><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4.png"/><Relationship Id="rId7" Type="http://schemas.microsoft.com/office/2007/relationships/hdphoto" Target="../media/hdphoto5.wdp"/><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62.png"/><Relationship Id="rId5" Type="http://schemas.microsoft.com/office/2007/relationships/hdphoto" Target="../media/hdphoto4.wdp"/><Relationship Id="rId4" Type="http://schemas.openxmlformats.org/officeDocument/2006/relationships/image" Target="../media/image61.png"/><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image" Target="../media/image159.png"/><Relationship Id="rId11" Type="http://schemas.openxmlformats.org/officeDocument/2006/relationships/image" Target="../media/image163.png"/><Relationship Id="rId5" Type="http://schemas.openxmlformats.org/officeDocument/2006/relationships/image" Target="../media/image158.png"/><Relationship Id="rId10" Type="http://schemas.openxmlformats.org/officeDocument/2006/relationships/image" Target="../media/image162.png"/><Relationship Id="rId4" Type="http://schemas.openxmlformats.org/officeDocument/2006/relationships/image" Target="../media/image157.png"/><Relationship Id="rId9" Type="http://schemas.openxmlformats.org/officeDocument/2006/relationships/image" Target="../media/image161.png"/></Relationships>
</file>

<file path=ppt/slides/_rels/slide51.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58.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166.png"/><Relationship Id="rId4" Type="http://schemas.openxmlformats.org/officeDocument/2006/relationships/image" Target="../media/image165.png"/></Relationships>
</file>

<file path=ppt/slides/_rels/slide5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06.png"/><Relationship Id="rId1" Type="http://schemas.openxmlformats.org/officeDocument/2006/relationships/slideLayout" Target="../slideLayouts/slideLayout25.xml"/><Relationship Id="rId6" Type="http://schemas.openxmlformats.org/officeDocument/2006/relationships/image" Target="../media/image155.png"/><Relationship Id="rId5" Type="http://schemas.microsoft.com/office/2007/relationships/hdphoto" Target="../media/hdphoto12.wdp"/><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69.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166.png"/><Relationship Id="rId4" Type="http://schemas.openxmlformats.org/officeDocument/2006/relationships/image" Target="../media/image168.png"/></Relationships>
</file>

<file path=ppt/slides/_rels/slide5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06.png"/><Relationship Id="rId1" Type="http://schemas.openxmlformats.org/officeDocument/2006/relationships/slideLayout" Target="../slideLayouts/slideLayout25.xml"/><Relationship Id="rId6" Type="http://schemas.openxmlformats.org/officeDocument/2006/relationships/image" Target="../media/image155.png"/><Relationship Id="rId5" Type="http://schemas.microsoft.com/office/2007/relationships/hdphoto" Target="../media/hdphoto12.wdp"/><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4.png"/><Relationship Id="rId7" Type="http://schemas.microsoft.com/office/2007/relationships/hdphoto" Target="../media/hdphoto8.wdp"/><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65.jpeg"/><Relationship Id="rId5" Type="http://schemas.microsoft.com/office/2007/relationships/hdphoto" Target="../media/hdphoto7.wdp"/><Relationship Id="rId4" Type="http://schemas.openxmlformats.org/officeDocument/2006/relationships/image" Target="../media/image64.png"/><Relationship Id="rId9" Type="http://schemas.microsoft.com/office/2007/relationships/hdphoto" Target="../media/hdphoto9.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70.png"/><Relationship Id="rId7" Type="http://schemas.openxmlformats.org/officeDocument/2006/relationships/image" Target="../media/image172.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microsoft.com/office/2007/relationships/hdphoto" Target="../media/hdphoto14.wdp"/><Relationship Id="rId5" Type="http://schemas.openxmlformats.org/officeDocument/2006/relationships/image" Target="../media/image171.png"/><Relationship Id="rId4" Type="http://schemas.microsoft.com/office/2007/relationships/hdphoto" Target="../media/hdphoto13.wdp"/></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0.png"/><Relationship Id="rId3" Type="http://schemas.openxmlformats.org/officeDocument/2006/relationships/slideLayout" Target="../slideLayouts/slideLayout27.xml"/><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tags" Target="../tags/tag85.xml"/><Relationship Id="rId16" Type="http://schemas.openxmlformats.org/officeDocument/2006/relationships/image" Target="../media/image19.png"/><Relationship Id="rId1" Type="http://schemas.openxmlformats.org/officeDocument/2006/relationships/tags" Target="../tags/tag8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notesSlide" Target="../notesSlides/notesSlide5.xml"/><Relationship Id="rId9" Type="http://schemas.openxmlformats.org/officeDocument/2006/relationships/image" Target="../media/image27.png"/><Relationship Id="rId1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173.tiff"/><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75.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hyperlink" Target="https://learn-partner.symantec.com/Saba/Web_spf/NA1PRD0127/pages/pagelistview/pgcnt000000000026720" TargetMode="External"/><Relationship Id="rId2" Type="http://schemas.openxmlformats.org/officeDocument/2006/relationships/notesSlide" Target="../notesSlides/notesSlide58.xml"/><Relationship Id="rId1" Type="http://schemas.openxmlformats.org/officeDocument/2006/relationships/slideLayout" Target="../slideLayouts/slideLayout62.xml"/><Relationship Id="rId6" Type="http://schemas.openxmlformats.org/officeDocument/2006/relationships/hyperlink" Target="https://embed.ustudio.com/embed/DCvq9p9qU6d1/Ukvj6X7yrfQ8" TargetMode="External"/><Relationship Id="rId5" Type="http://schemas.openxmlformats.org/officeDocument/2006/relationships/hyperlink" Target="https://embed.ustudio.com/embed/DCvq9p9qU6d1/UEjFGr8OG61G" TargetMode="External"/><Relationship Id="rId4" Type="http://schemas.openxmlformats.org/officeDocument/2006/relationships/hyperlink" Target="https://marginbuilder.partnermarketing.com/views/smb/validat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3" Type="http://schemas.openxmlformats.org/officeDocument/2006/relationships/hyperlink" Target="https://www.symantec.com/partners/products/endpoint-protection" TargetMode="External"/><Relationship Id="rId2" Type="http://schemas.openxmlformats.org/officeDocument/2006/relationships/notesSlide" Target="../notesSlides/notesSlide60.xml"/><Relationship Id="rId1" Type="http://schemas.openxmlformats.org/officeDocument/2006/relationships/slideLayout" Target="../slideLayouts/slideLayout74.xml"/><Relationship Id="rId6" Type="http://schemas.openxmlformats.org/officeDocument/2006/relationships/hyperlink" Target="https://learn-partner.symantec.com/Saba/Web_spf/NA1PRD0127/pages/pagelistview/pgcnt000000000026720" TargetMode="External"/><Relationship Id="rId5" Type="http://schemas.openxmlformats.org/officeDocument/2006/relationships/hyperlink" Target="https://www.symantec.com/partners/products/endpoint-protection-cloud" TargetMode="External"/><Relationship Id="rId4" Type="http://schemas.openxmlformats.org/officeDocument/2006/relationships/hyperlink" Target="https://www.symantec.com/partners/products/endpoint-protection-mobile"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5.jpg"/><Relationship Id="rId3" Type="http://schemas.openxmlformats.org/officeDocument/2006/relationships/image" Target="../media/image177.png"/><Relationship Id="rId7" Type="http://schemas.microsoft.com/office/2007/relationships/hdphoto" Target="../media/hdphoto16.wdp"/><Relationship Id="rId12" Type="http://schemas.openxmlformats.org/officeDocument/2006/relationships/image" Target="../media/image184.jpeg"/><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image" Target="../media/image180.png"/><Relationship Id="rId11" Type="http://schemas.openxmlformats.org/officeDocument/2006/relationships/chart" Target="../charts/chart2.xml"/><Relationship Id="rId5" Type="http://schemas.openxmlformats.org/officeDocument/2006/relationships/image" Target="../media/image179.png"/><Relationship Id="rId10" Type="http://schemas.openxmlformats.org/officeDocument/2006/relationships/image" Target="../media/image183.png"/><Relationship Id="rId4" Type="http://schemas.openxmlformats.org/officeDocument/2006/relationships/image" Target="../media/image178.png"/><Relationship Id="rId9" Type="http://schemas.openxmlformats.org/officeDocument/2006/relationships/image" Target="../media/image182.png"/></Relationships>
</file>

<file path=ppt/slides/_rels/slide7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emf"/><Relationship Id="rId1" Type="http://schemas.openxmlformats.org/officeDocument/2006/relationships/slideLayout" Target="../slideLayouts/slideLayout24.xml"/><Relationship Id="rId5" Type="http://schemas.openxmlformats.org/officeDocument/2006/relationships/image" Target="../media/image189.png"/><Relationship Id="rId4" Type="http://schemas.openxmlformats.org/officeDocument/2006/relationships/image" Target="../media/image188.png"/></Relationships>
</file>

<file path=ppt/slides/_rels/slide7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6.xml"/><Relationship Id="rId1" Type="http://schemas.openxmlformats.org/officeDocument/2006/relationships/slideLayout" Target="../slideLayouts/slideLayout24.xml"/><Relationship Id="rId6" Type="http://schemas.openxmlformats.org/officeDocument/2006/relationships/image" Target="../media/image192.png"/><Relationship Id="rId5" Type="http://schemas.openxmlformats.org/officeDocument/2006/relationships/image" Target="../media/image191.png"/><Relationship Id="rId4" Type="http://schemas.microsoft.com/office/2007/relationships/hdphoto" Target="../media/hdphoto17.wdp"/></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7.png"/><Relationship Id="rId10" Type="http://schemas.openxmlformats.org/officeDocument/2006/relationships/image" Target="../media/image35.png"/><Relationship Id="rId4" Type="http://schemas.openxmlformats.org/officeDocument/2006/relationships/image" Target="../media/image40.png"/><Relationship Id="rId9" Type="http://schemas.openxmlformats.org/officeDocument/2006/relationships/image" Target="../media/image38.png"/></Relationships>
</file>

<file path=ppt/slides/_rels/slide80.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93.png"/><Relationship Id="rId7" Type="http://schemas.openxmlformats.org/officeDocument/2006/relationships/image" Target="../media/image197.jpeg"/><Relationship Id="rId2" Type="http://schemas.openxmlformats.org/officeDocument/2006/relationships/notesSlide" Target="../notesSlides/notesSlide67.xml"/><Relationship Id="rId1" Type="http://schemas.openxmlformats.org/officeDocument/2006/relationships/slideLayout" Target="../slideLayouts/slideLayout10.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tiff"/></Relationships>
</file>

<file path=ppt/slides/_rels/slide8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1.xml"/><Relationship Id="rId1" Type="http://schemas.openxmlformats.org/officeDocument/2006/relationships/slideLayout" Target="../slideLayouts/slideLayout30.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86.xml.rels><?xml version="1.0" encoding="UTF-8" standalone="yes"?>
<Relationships xmlns="http://schemas.openxmlformats.org/package/2006/relationships"><Relationship Id="rId8" Type="http://schemas.openxmlformats.org/officeDocument/2006/relationships/image" Target="../media/image208.tiff"/><Relationship Id="rId13" Type="http://schemas.openxmlformats.org/officeDocument/2006/relationships/image" Target="../media/image213.jpeg"/><Relationship Id="rId3" Type="http://schemas.openxmlformats.org/officeDocument/2006/relationships/image" Target="../media/image203.tiff"/><Relationship Id="rId7" Type="http://schemas.openxmlformats.org/officeDocument/2006/relationships/image" Target="../media/image207.tiff"/><Relationship Id="rId12" Type="http://schemas.openxmlformats.org/officeDocument/2006/relationships/image" Target="../media/image212.png"/><Relationship Id="rId2" Type="http://schemas.openxmlformats.org/officeDocument/2006/relationships/notesSlide" Target="../notesSlides/notesSlide72.xml"/><Relationship Id="rId1" Type="http://schemas.openxmlformats.org/officeDocument/2006/relationships/slideLayout" Target="../slideLayouts/slideLayout11.xml"/><Relationship Id="rId6" Type="http://schemas.openxmlformats.org/officeDocument/2006/relationships/image" Target="../media/image206.tiff"/><Relationship Id="rId11" Type="http://schemas.openxmlformats.org/officeDocument/2006/relationships/image" Target="../media/image211.png"/><Relationship Id="rId5" Type="http://schemas.openxmlformats.org/officeDocument/2006/relationships/image" Target="../media/image205.tiff"/><Relationship Id="rId15" Type="http://schemas.openxmlformats.org/officeDocument/2006/relationships/image" Target="../media/image215.jpeg"/><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png"/><Relationship Id="rId14" Type="http://schemas.openxmlformats.org/officeDocument/2006/relationships/image" Target="../media/image214.jpeg"/></Relationships>
</file>

<file path=ppt/slides/_rels/slide8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216.png"/></Relationships>
</file>

<file path=ppt/slides/_rels/slide8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microsoft.com/office/2007/relationships/hdphoto" Target="../media/hdphoto1.wdp"/><Relationship Id="rId12" Type="http://schemas.openxmlformats.org/officeDocument/2006/relationships/image" Target="../media/image48.tif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03931" y="2056865"/>
            <a:ext cx="7848600" cy="2328605"/>
          </a:xfrm>
        </p:spPr>
        <p:txBody>
          <a:bodyPr/>
          <a:lstStyle/>
          <a:p>
            <a:r>
              <a:rPr lang="en-US" dirty="0">
                <a:solidFill>
                  <a:schemeClr val="accent3"/>
                </a:solidFill>
              </a:rPr>
              <a:t>Endpoint Security </a:t>
            </a:r>
            <a:br>
              <a:rPr lang="en-US" dirty="0">
                <a:solidFill>
                  <a:schemeClr val="accent3"/>
                </a:solidFill>
              </a:rPr>
            </a:br>
            <a:r>
              <a:rPr lang="en-US" dirty="0">
                <a:solidFill>
                  <a:schemeClr val="accent3"/>
                </a:solidFill>
              </a:rPr>
              <a:t>for the Cloud Generation </a:t>
            </a:r>
            <a:br>
              <a:rPr lang="en-US" dirty="0">
                <a:solidFill>
                  <a:schemeClr val="accent6">
                    <a:lumMod val="50000"/>
                  </a:schemeClr>
                </a:solidFill>
              </a:rPr>
            </a:br>
            <a:br>
              <a:rPr lang="en-US" dirty="0"/>
            </a:br>
            <a:endParaRPr lang="en-US" sz="2000" dirty="0"/>
          </a:p>
        </p:txBody>
      </p:sp>
      <p:sp>
        <p:nvSpPr>
          <p:cNvPr id="2" name="Subtitle 1"/>
          <p:cNvSpPr>
            <a:spLocks noGrp="1"/>
          </p:cNvSpPr>
          <p:nvPr>
            <p:ph type="subTitle" idx="1"/>
          </p:nvPr>
        </p:nvSpPr>
        <p:spPr/>
        <p:txBody>
          <a:bodyPr/>
          <a:lstStyle/>
          <a:p>
            <a:r>
              <a:rPr lang="en-US" dirty="0"/>
              <a:t>&lt;Presenter Name&gt;</a:t>
            </a:r>
          </a:p>
        </p:txBody>
      </p:sp>
      <p:sp>
        <p:nvSpPr>
          <p:cNvPr id="3" name="Text Placeholder 2"/>
          <p:cNvSpPr>
            <a:spLocks noGrp="1"/>
          </p:cNvSpPr>
          <p:nvPr>
            <p:ph type="body" sz="quarter" idx="10"/>
          </p:nvPr>
        </p:nvSpPr>
        <p:spPr/>
        <p:txBody>
          <a:bodyPr/>
          <a:lstStyle/>
          <a:p>
            <a:r>
              <a:rPr lang="en-US" dirty="0"/>
              <a:t>Date:</a:t>
            </a:r>
          </a:p>
        </p:txBody>
      </p:sp>
      <p:sp>
        <p:nvSpPr>
          <p:cNvPr id="4" name="Text Placeholder 3"/>
          <p:cNvSpPr>
            <a:spLocks noGrp="1"/>
          </p:cNvSpPr>
          <p:nvPr>
            <p:ph type="body" sz="quarter" idx="11"/>
          </p:nvPr>
        </p:nvSpPr>
        <p:spPr/>
        <p:txBody>
          <a:bodyPr/>
          <a:lstStyle/>
          <a:p>
            <a:r>
              <a:rPr lang="en-US" dirty="0"/>
              <a:t>&lt;title&gt;</a:t>
            </a:r>
          </a:p>
        </p:txBody>
      </p:sp>
    </p:spTree>
    <p:extLst>
      <p:ext uri="{BB962C8B-B14F-4D97-AF65-F5344CB8AC3E}">
        <p14:creationId xmlns:p14="http://schemas.microsoft.com/office/powerpoint/2010/main" val="683099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p:cNvCxnSpPr/>
          <p:nvPr/>
        </p:nvCxnSpPr>
        <p:spPr>
          <a:xfrm>
            <a:off x="4739023"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172810"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606597"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dirty="0"/>
              <a:t>SEP: Most complete protection in the industry</a:t>
            </a:r>
          </a:p>
        </p:txBody>
      </p:sp>
      <p:sp>
        <p:nvSpPr>
          <p:cNvPr id="28" name="TextBox 83"/>
          <p:cNvSpPr txBox="1">
            <a:spLocks noChangeArrowheads="1"/>
          </p:cNvSpPr>
          <p:nvPr/>
        </p:nvSpPr>
        <p:spPr bwMode="auto">
          <a:xfrm>
            <a:off x="6283050" y="4158188"/>
            <a:ext cx="1215867" cy="159455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lvl="0" algn="ctr"/>
            <a:r>
              <a:rPr lang="en-US" sz="1333" dirty="0">
                <a:solidFill>
                  <a:schemeClr val="tx1">
                    <a:lumMod val="65000"/>
                    <a:lumOff val="35000"/>
                  </a:schemeClr>
                </a:solidFill>
              </a:rPr>
              <a:t>Use APIs to orchestrate a response from Secure Web Gateway</a:t>
            </a:r>
          </a:p>
        </p:txBody>
      </p:sp>
      <p:sp>
        <p:nvSpPr>
          <p:cNvPr id="29" name="TextBox 25"/>
          <p:cNvSpPr txBox="1">
            <a:spLocks noChangeArrowheads="1"/>
          </p:cNvSpPr>
          <p:nvPr/>
        </p:nvSpPr>
        <p:spPr bwMode="auto">
          <a:xfrm>
            <a:off x="3415144" y="3467407"/>
            <a:ext cx="1215867" cy="759917"/>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POWER ERASER</a:t>
            </a:r>
          </a:p>
        </p:txBody>
      </p:sp>
      <p:sp>
        <p:nvSpPr>
          <p:cNvPr id="31" name="TextBox 55"/>
          <p:cNvSpPr txBox="1">
            <a:spLocks noChangeArrowheads="1"/>
          </p:cNvSpPr>
          <p:nvPr/>
        </p:nvSpPr>
        <p:spPr bwMode="auto">
          <a:xfrm>
            <a:off x="4850276" y="3467407"/>
            <a:ext cx="1215867" cy="759917"/>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HOST INTEGRITY</a:t>
            </a:r>
          </a:p>
        </p:txBody>
      </p:sp>
      <p:sp>
        <p:nvSpPr>
          <p:cNvPr id="33" name="TextBox 25"/>
          <p:cNvSpPr txBox="1">
            <a:spLocks noChangeArrowheads="1"/>
          </p:cNvSpPr>
          <p:nvPr/>
        </p:nvSpPr>
        <p:spPr bwMode="auto">
          <a:xfrm>
            <a:off x="6281855" y="3467405"/>
            <a:ext cx="1215867" cy="763504"/>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SECURE WEB GATEWAY INTEGRATION</a:t>
            </a:r>
          </a:p>
        </p:txBody>
      </p:sp>
      <p:sp>
        <p:nvSpPr>
          <p:cNvPr id="35" name="TextBox 25"/>
          <p:cNvSpPr txBox="1">
            <a:spLocks noChangeArrowheads="1"/>
          </p:cNvSpPr>
          <p:nvPr/>
        </p:nvSpPr>
        <p:spPr bwMode="auto">
          <a:xfrm>
            <a:off x="7698151" y="3467405"/>
            <a:ext cx="1222867" cy="763504"/>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SEP EDR</a:t>
            </a:r>
          </a:p>
          <a:p>
            <a:pPr algn="ctr">
              <a:lnSpc>
                <a:spcPct val="85000"/>
              </a:lnSpc>
              <a:spcAft>
                <a:spcPts val="0"/>
              </a:spcAft>
            </a:pPr>
            <a:r>
              <a:rPr lang="en-US" altLang="en-US" sz="1200" b="1" dirty="0"/>
              <a:t> (ATP 3.0)</a:t>
            </a:r>
          </a:p>
        </p:txBody>
      </p:sp>
      <p:sp>
        <p:nvSpPr>
          <p:cNvPr id="43" name="TextBox 81"/>
          <p:cNvSpPr txBox="1">
            <a:spLocks noChangeArrowheads="1"/>
          </p:cNvSpPr>
          <p:nvPr/>
        </p:nvSpPr>
        <p:spPr bwMode="auto">
          <a:xfrm>
            <a:off x="4787174" y="4158188"/>
            <a:ext cx="1347232" cy="1568819"/>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Quarantine, detect unauthorized change, conduct damage assessment and ensures compliance</a:t>
            </a:r>
          </a:p>
        </p:txBody>
      </p:sp>
      <p:sp>
        <p:nvSpPr>
          <p:cNvPr id="44" name="TextBox 43"/>
          <p:cNvSpPr txBox="1"/>
          <p:nvPr/>
        </p:nvSpPr>
        <p:spPr>
          <a:xfrm>
            <a:off x="3418307" y="4158188"/>
            <a:ext cx="1215867" cy="1568819"/>
          </a:xfrm>
          <a:prstGeom prst="rect">
            <a:avLst/>
          </a:prstGeom>
          <a:noFill/>
          <a:ln>
            <a:noFill/>
          </a:ln>
        </p:spPr>
        <p:txBody>
          <a:bodyPr lIns="0" tIns="0" rIns="0" bIns="0" anchor="t" anchorCtr="0"/>
          <a:lstStyle>
            <a:defPPr>
              <a:defRPr lang="en-US"/>
            </a:defPPr>
            <a:lvl1pPr>
              <a:defRPr sz="1400">
                <a:solidFill>
                  <a:srgbClr val="FFFFFF"/>
                </a:solidFill>
                <a:ea typeface="ＭＳ Ｐゴシック" charset="0"/>
                <a:cs typeface="ＭＳ Ｐゴシック" charset="0"/>
              </a:defRPr>
            </a:lvl1pPr>
          </a:lstStyle>
          <a:p>
            <a:pPr algn="ctr">
              <a:defRPr/>
            </a:pPr>
            <a:r>
              <a:rPr lang="en-US" altLang="en-US" sz="1333" dirty="0">
                <a:solidFill>
                  <a:schemeClr val="tx1">
                    <a:lumMod val="65000"/>
                    <a:lumOff val="35000"/>
                  </a:schemeClr>
                </a:solidFill>
                <a:ea typeface="MS PGothic" panose="020B0600070205080204" pitchFamily="34" charset="-128"/>
              </a:rPr>
              <a:t>Aggressive remediation of hard-to-remove pre-existing infections</a:t>
            </a:r>
          </a:p>
        </p:txBody>
      </p:sp>
      <p:sp>
        <p:nvSpPr>
          <p:cNvPr id="55" name="Oval Callout 54"/>
          <p:cNvSpPr/>
          <p:nvPr/>
        </p:nvSpPr>
        <p:spPr>
          <a:xfrm>
            <a:off x="8515515" y="3044954"/>
            <a:ext cx="729694" cy="345645"/>
          </a:xfrm>
          <a:prstGeom prst="wedgeEllipseCallout">
            <a:avLst>
              <a:gd name="adj1" fmla="val -25154"/>
              <a:gd name="adj2" fmla="val 74663"/>
            </a:avLst>
          </a:prstGeom>
          <a:solidFill>
            <a:schemeClr val="accent1"/>
          </a:solidFill>
          <a:ln w="12700">
            <a:noFill/>
            <a:miter lim="800000"/>
            <a:headEnd/>
            <a:tailEnd/>
          </a:ln>
        </p:spPr>
        <p:txBody>
          <a:bodyPr wrap="square" lIns="0" tIns="0" rIns="0" bIns="0" rtlCol="0" anchor="ctr"/>
          <a:lstStyle/>
          <a:p>
            <a:pPr algn="ctr"/>
            <a:r>
              <a:rPr lang="en-US" sz="1000" b="1" kern="0" dirty="0"/>
              <a:t>Enhanced</a:t>
            </a:r>
          </a:p>
        </p:txBody>
      </p:sp>
      <p:sp>
        <p:nvSpPr>
          <p:cNvPr id="56" name="Rounded Rectangle 55"/>
          <p:cNvSpPr/>
          <p:nvPr/>
        </p:nvSpPr>
        <p:spPr>
          <a:xfrm>
            <a:off x="311727" y="1355134"/>
            <a:ext cx="11683999" cy="685621"/>
          </a:xfrm>
          <a:prstGeom prst="roundRect">
            <a:avLst>
              <a:gd name="adj" fmla="val 15155"/>
            </a:avLst>
          </a:prstGeom>
          <a:solidFill>
            <a:schemeClr val="accent1"/>
          </a:solidFill>
          <a:ln w="9525">
            <a:noFill/>
            <a:miter lim="800000"/>
            <a:headEnd/>
            <a:tailEnd/>
          </a:ln>
          <a:effectLst/>
        </p:spPr>
        <p:txBody>
          <a:bodyPr wrap="square" rtlCol="0" anchor="ctr"/>
          <a:lstStyle/>
          <a:p>
            <a:pPr algn="ctr">
              <a:lnSpc>
                <a:spcPct val="70000"/>
              </a:lnSpc>
            </a:pPr>
            <a:endParaRPr lang="en-US" sz="2400" kern="0" dirty="0">
              <a:solidFill>
                <a:srgbClr val="000000"/>
              </a:solidFill>
            </a:endParaRPr>
          </a:p>
        </p:txBody>
      </p:sp>
      <p:sp>
        <p:nvSpPr>
          <p:cNvPr id="57" name="Rectangle 56"/>
          <p:cNvSpPr/>
          <p:nvPr/>
        </p:nvSpPr>
        <p:spPr>
          <a:xfrm>
            <a:off x="1525805" y="1497885"/>
            <a:ext cx="8909960" cy="400110"/>
          </a:xfrm>
          <a:prstGeom prst="rect">
            <a:avLst/>
          </a:prstGeom>
        </p:spPr>
        <p:txBody>
          <a:bodyPr wrap="square">
            <a:spAutoFit/>
          </a:bodyPr>
          <a:lstStyle/>
          <a:p>
            <a:pPr algn="ctr"/>
            <a:r>
              <a:rPr lang="en-US" sz="2000" b="1" dirty="0">
                <a:solidFill>
                  <a:srgbClr val="000000"/>
                </a:solidFill>
              </a:rPr>
              <a:t> Patented real-time cloud lookup                              for scanning of suspicious files</a:t>
            </a:r>
            <a:endParaRPr lang="en-US" sz="2400" b="1" dirty="0"/>
          </a:p>
        </p:txBody>
      </p:sp>
      <p:sp>
        <p:nvSpPr>
          <p:cNvPr id="58" name="Oval 57"/>
          <p:cNvSpPr/>
          <p:nvPr/>
        </p:nvSpPr>
        <p:spPr>
          <a:xfrm>
            <a:off x="5463371" y="1047890"/>
            <a:ext cx="1265262" cy="1265262"/>
          </a:xfrm>
          <a:prstGeom prst="ellipse">
            <a:avLst/>
          </a:prstGeom>
          <a:blipFill rotWithShape="1">
            <a:blip r:embed="rId3">
              <a:lum contrast="10000"/>
            </a:blip>
            <a:stretch>
              <a:fillRect/>
            </a:stretch>
          </a:blipFill>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sp>
      <p:pic>
        <p:nvPicPr>
          <p:cNvPr id="2" name="Picture 1"/>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959798" y="2480991"/>
            <a:ext cx="726338" cy="679174"/>
          </a:xfrm>
          <a:prstGeom prst="rect">
            <a:avLst/>
          </a:prstGeom>
        </p:spPr>
      </p:pic>
      <p:pic>
        <p:nvPicPr>
          <p:cNvPr id="59" name="Picture 31" descr="SECURITY_APPLIANCE.png"/>
          <p:cNvPicPr>
            <a:picLocks noChangeAspect="1"/>
          </p:cNvPicPr>
          <p:nvPr/>
        </p:nvPicPr>
        <p:blipFill>
          <a:blip r:embed="rId5"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6387884" y="2577452"/>
            <a:ext cx="957000" cy="462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9" descr="host_integrity.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43669" y="2538261"/>
            <a:ext cx="513972" cy="561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15" descr="eraser.png"/>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714893" y="2548438"/>
            <a:ext cx="541542" cy="541544"/>
          </a:xfrm>
          <a:prstGeom prst="rect">
            <a:avLst/>
          </a:prstGeom>
          <a:noFill/>
          <a:ln>
            <a:noFill/>
          </a:ln>
          <a:extLst/>
        </p:spPr>
      </p:pic>
      <p:sp>
        <p:nvSpPr>
          <p:cNvPr id="62" name="Chevron 61"/>
          <p:cNvSpPr/>
          <p:nvPr/>
        </p:nvSpPr>
        <p:spPr bwMode="auto">
          <a:xfrm>
            <a:off x="3062006" y="5771709"/>
            <a:ext cx="6067990" cy="478211"/>
          </a:xfrm>
          <a:prstGeom prst="chevron">
            <a:avLst/>
          </a:prstGeom>
          <a:solidFill>
            <a:schemeClr val="accent2">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1213" tIns="45607" rIns="91213" bIns="45607" numCol="1" spcCol="0" rtlCol="0" fromWordArt="0" anchor="ctr" anchorCtr="0" forceAA="0" compatLnSpc="1">
            <a:prstTxWarp prst="textNoShape">
              <a:avLst/>
            </a:prstTxWarp>
            <a:noAutofit/>
          </a:bodyPr>
          <a:lstStyle/>
          <a:p>
            <a:pPr algn="ctr">
              <a:lnSpc>
                <a:spcPct val="90000"/>
              </a:lnSpc>
            </a:pPr>
            <a:r>
              <a:rPr lang="en-US" sz="1400" b="1" dirty="0">
                <a:solidFill>
                  <a:schemeClr val="bg1"/>
                </a:solidFill>
              </a:rPr>
              <a:t>REMEDIATE</a:t>
            </a:r>
          </a:p>
        </p:txBody>
      </p:sp>
      <p:sp>
        <p:nvSpPr>
          <p:cNvPr id="23" name="TextBox 83"/>
          <p:cNvSpPr txBox="1">
            <a:spLocks noChangeArrowheads="1"/>
          </p:cNvSpPr>
          <p:nvPr/>
        </p:nvSpPr>
        <p:spPr bwMode="auto">
          <a:xfrm>
            <a:off x="7704281" y="4158188"/>
            <a:ext cx="1215867" cy="157622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Full endpoint activity recording and playback. Real-time IOC hunting, correlation and response.</a:t>
            </a:r>
          </a:p>
        </p:txBody>
      </p:sp>
    </p:spTree>
    <p:extLst>
      <p:ext uri="{BB962C8B-B14F-4D97-AF65-F5344CB8AC3E}">
        <p14:creationId xmlns:p14="http://schemas.microsoft.com/office/powerpoint/2010/main" val="285101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334820" y="2164337"/>
            <a:ext cx="11684000" cy="3876207"/>
          </a:xfrm>
          <a:prstGeom prst="roundRect">
            <a:avLst>
              <a:gd name="adj" fmla="val 3092"/>
            </a:avLst>
          </a:prstGeom>
          <a:solidFill>
            <a:schemeClr val="tx2">
              <a:lumMod val="10000"/>
              <a:lumOff val="90000"/>
              <a:alpha val="79000"/>
            </a:schemeClr>
          </a:solidFill>
          <a:ln w="9525" cap="flat" cmpd="sng" algn="ctr">
            <a:noFill/>
            <a:prstDash val="solid"/>
          </a:ln>
          <a:effectLst/>
        </p:spPr>
        <p:txBody>
          <a:bodyPr rtlCol="0" anchor="ctr"/>
          <a:lstStyle/>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000000"/>
              </a:solidFill>
            </a:endParaRPr>
          </a:p>
        </p:txBody>
      </p:sp>
      <p:sp>
        <p:nvSpPr>
          <p:cNvPr id="26" name="Rectangle 25"/>
          <p:cNvSpPr/>
          <p:nvPr/>
        </p:nvSpPr>
        <p:spPr>
          <a:xfrm>
            <a:off x="275521" y="2986378"/>
            <a:ext cx="5820480" cy="968983"/>
          </a:xfrm>
          <a:prstGeom prst="rect">
            <a:avLst/>
          </a:prstGeom>
        </p:spPr>
        <p:txBody>
          <a:bodyPr wrap="square">
            <a:spAutoFit/>
          </a:bodyPr>
          <a:lstStyle/>
          <a:p>
            <a:pPr algn="ctr">
              <a:lnSpc>
                <a:spcPct val="80000"/>
              </a:lnSpc>
              <a:spcBef>
                <a:spcPts val="500"/>
              </a:spcBef>
            </a:pPr>
            <a:r>
              <a:rPr lang="en-US" b="1" dirty="0">
                <a:solidFill>
                  <a:srgbClr val="000000"/>
                </a:solidFill>
              </a:rPr>
              <a:t>SEP 14</a:t>
            </a:r>
          </a:p>
          <a:p>
            <a:pPr algn="ctr">
              <a:lnSpc>
                <a:spcPct val="80000"/>
              </a:lnSpc>
              <a:spcBef>
                <a:spcPts val="500"/>
              </a:spcBef>
            </a:pPr>
            <a:r>
              <a:rPr lang="en-US" sz="1600" dirty="0">
                <a:solidFill>
                  <a:srgbClr val="000000"/>
                </a:solidFill>
              </a:rPr>
              <a:t>Advanced endpoint security solution with hybrid management </a:t>
            </a:r>
            <a:br>
              <a:rPr lang="en-US" sz="1600" dirty="0">
                <a:solidFill>
                  <a:srgbClr val="000000"/>
                </a:solidFill>
              </a:rPr>
            </a:br>
            <a:r>
              <a:rPr lang="en-US" sz="1600" dirty="0">
                <a:solidFill>
                  <a:srgbClr val="000000"/>
                </a:solidFill>
              </a:rPr>
              <a:t>that combines Protection, Detection &amp; Response, Deception and Hardening in a single agent and with granular management</a:t>
            </a:r>
          </a:p>
        </p:txBody>
      </p:sp>
      <p:sp>
        <p:nvSpPr>
          <p:cNvPr id="27" name="Rectangle 26"/>
          <p:cNvSpPr/>
          <p:nvPr/>
        </p:nvSpPr>
        <p:spPr>
          <a:xfrm>
            <a:off x="6501461" y="2986378"/>
            <a:ext cx="5255757" cy="968983"/>
          </a:xfrm>
          <a:prstGeom prst="rect">
            <a:avLst/>
          </a:prstGeom>
        </p:spPr>
        <p:txBody>
          <a:bodyPr wrap="square">
            <a:spAutoFit/>
          </a:bodyPr>
          <a:lstStyle/>
          <a:p>
            <a:pPr algn="ctr">
              <a:lnSpc>
                <a:spcPct val="80000"/>
              </a:lnSpc>
              <a:spcBef>
                <a:spcPts val="500"/>
              </a:spcBef>
            </a:pPr>
            <a:r>
              <a:rPr lang="en-US" b="1" dirty="0">
                <a:solidFill>
                  <a:srgbClr val="000000"/>
                </a:solidFill>
              </a:rPr>
              <a:t>SEP Cloud</a:t>
            </a:r>
          </a:p>
          <a:p>
            <a:pPr algn="ctr">
              <a:lnSpc>
                <a:spcPct val="80000"/>
              </a:lnSpc>
              <a:spcBef>
                <a:spcPts val="500"/>
              </a:spcBef>
            </a:pPr>
            <a:r>
              <a:rPr lang="en-US" sz="1600" dirty="0">
                <a:solidFill>
                  <a:srgbClr val="000000"/>
                </a:solidFill>
              </a:rPr>
              <a:t>Advanced protection for users and all their devices including mobile,  with fully cloud managed and always up-to-date security that is easy to use and set up in under 5 minutes</a:t>
            </a:r>
          </a:p>
        </p:txBody>
      </p:sp>
      <p:sp>
        <p:nvSpPr>
          <p:cNvPr id="28" name="Rounded Rectangle 27"/>
          <p:cNvSpPr/>
          <p:nvPr/>
        </p:nvSpPr>
        <p:spPr>
          <a:xfrm>
            <a:off x="311727" y="1355134"/>
            <a:ext cx="11683999" cy="685621"/>
          </a:xfrm>
          <a:prstGeom prst="roundRect">
            <a:avLst>
              <a:gd name="adj" fmla="val 15155"/>
            </a:avLst>
          </a:prstGeom>
          <a:solidFill>
            <a:schemeClr val="accent1"/>
          </a:solidFill>
          <a:ln w="9525">
            <a:noFill/>
            <a:miter lim="800000"/>
            <a:headEnd/>
            <a:tailEnd/>
          </a:ln>
          <a:effectLst/>
        </p:spPr>
        <p:txBody>
          <a:bodyPr wrap="square" rtlCol="0" anchor="ctr"/>
          <a:lstStyle/>
          <a:p>
            <a:pPr algn="ctr">
              <a:lnSpc>
                <a:spcPct val="70000"/>
              </a:lnSpc>
            </a:pPr>
            <a:endParaRPr lang="en-US" sz="2400" kern="0" dirty="0">
              <a:solidFill>
                <a:srgbClr val="000000"/>
              </a:solidFill>
            </a:endParaRPr>
          </a:p>
        </p:txBody>
      </p:sp>
      <p:sp>
        <p:nvSpPr>
          <p:cNvPr id="31" name="TextBox 30"/>
          <p:cNvSpPr txBox="1"/>
          <p:nvPr/>
        </p:nvSpPr>
        <p:spPr>
          <a:xfrm>
            <a:off x="425989" y="4156770"/>
            <a:ext cx="5856646" cy="1220847"/>
          </a:xfrm>
          <a:prstGeom prst="rect">
            <a:avLst/>
          </a:prstGeom>
          <a:noFill/>
        </p:spPr>
        <p:txBody>
          <a:bodyPr wrap="square" rtlCol="0">
            <a:spAutoFit/>
          </a:bodyPr>
          <a:lstStyle/>
          <a:p>
            <a:pPr marL="119063" indent="-119063">
              <a:spcAft>
                <a:spcPts val="400"/>
              </a:spcAft>
              <a:buFont typeface="Arial" pitchFamily="34" charset="0"/>
              <a:buChar char="•"/>
            </a:pPr>
            <a:r>
              <a:rPr lang="en-US" sz="1400" b="1" dirty="0">
                <a:solidFill>
                  <a:srgbClr val="000000"/>
                </a:solidFill>
              </a:rPr>
              <a:t>Advanced capabilities</a:t>
            </a:r>
            <a:r>
              <a:rPr lang="en-US" sz="1400" dirty="0">
                <a:solidFill>
                  <a:srgbClr val="000000"/>
                </a:solidFill>
              </a:rPr>
              <a:t>:  Tunable protection, built-in deception and EDR, Application Isolation and Control add-on, Host Integrity, Mobile Threat Defense (add-on)</a:t>
            </a:r>
          </a:p>
          <a:p>
            <a:pPr marL="119063" indent="-119063">
              <a:spcAft>
                <a:spcPts val="400"/>
              </a:spcAft>
              <a:buFont typeface="Arial" pitchFamily="34" charset="0"/>
              <a:buChar char="•"/>
            </a:pPr>
            <a:r>
              <a:rPr lang="en-US" sz="1400" b="1" dirty="0">
                <a:solidFill>
                  <a:srgbClr val="000000"/>
                </a:solidFill>
              </a:rPr>
              <a:t>Integrated Cyber Defense</a:t>
            </a:r>
            <a:r>
              <a:rPr lang="en-US" sz="1400" dirty="0">
                <a:solidFill>
                  <a:srgbClr val="000000"/>
                </a:solidFill>
              </a:rPr>
              <a:t>:  Built-in integrations with web and email gateways and Open APIs for integrations with other vendors</a:t>
            </a:r>
          </a:p>
        </p:txBody>
      </p:sp>
      <p:sp>
        <p:nvSpPr>
          <p:cNvPr id="32" name="TextBox 31"/>
          <p:cNvSpPr txBox="1"/>
          <p:nvPr/>
        </p:nvSpPr>
        <p:spPr>
          <a:xfrm>
            <a:off x="6383921" y="4156770"/>
            <a:ext cx="5511234" cy="1220847"/>
          </a:xfrm>
          <a:prstGeom prst="rect">
            <a:avLst/>
          </a:prstGeom>
          <a:noFill/>
        </p:spPr>
        <p:txBody>
          <a:bodyPr wrap="square" rtlCol="0">
            <a:spAutoFit/>
          </a:bodyPr>
          <a:lstStyle/>
          <a:p>
            <a:pPr marL="119063" indent="-119063">
              <a:spcAft>
                <a:spcPts val="400"/>
              </a:spcAft>
              <a:buFont typeface="Arial" pitchFamily="34" charset="0"/>
              <a:buChar char="•"/>
            </a:pPr>
            <a:r>
              <a:rPr lang="en-US" sz="1400" b="1" dirty="0">
                <a:solidFill>
                  <a:srgbClr val="000000"/>
                </a:solidFill>
              </a:rPr>
              <a:t>Advanced capabilities</a:t>
            </a:r>
            <a:r>
              <a:rPr lang="en-US" sz="1400" dirty="0">
                <a:solidFill>
                  <a:srgbClr val="000000"/>
                </a:solidFill>
              </a:rPr>
              <a:t>: Cloud EDR add-on, Mobile Security and Device Management, Encryption add-on, Mobile Threat Defense (add-on), Partner Management Console</a:t>
            </a:r>
          </a:p>
          <a:p>
            <a:pPr marL="119063" indent="-119063">
              <a:spcAft>
                <a:spcPts val="400"/>
              </a:spcAft>
              <a:buFont typeface="Arial" pitchFamily="34" charset="0"/>
              <a:buChar char="•"/>
            </a:pPr>
            <a:r>
              <a:rPr lang="en-US" sz="1400" b="1" dirty="0">
                <a:solidFill>
                  <a:srgbClr val="000000"/>
                </a:solidFill>
              </a:rPr>
              <a:t>Integrated Cyber Defense</a:t>
            </a:r>
            <a:r>
              <a:rPr lang="en-US" sz="1400" dirty="0">
                <a:solidFill>
                  <a:srgbClr val="000000"/>
                </a:solidFill>
              </a:rPr>
              <a:t>: Built-in integrations with identity management, and Open APIs for integrations with other vendors</a:t>
            </a:r>
          </a:p>
        </p:txBody>
      </p:sp>
      <p:grpSp>
        <p:nvGrpSpPr>
          <p:cNvPr id="33" name="Group 197"/>
          <p:cNvGrpSpPr/>
          <p:nvPr/>
        </p:nvGrpSpPr>
        <p:grpSpPr>
          <a:xfrm>
            <a:off x="7113077" y="2344039"/>
            <a:ext cx="4032525" cy="503238"/>
            <a:chOff x="988135" y="2881709"/>
            <a:chExt cx="4032525" cy="503238"/>
          </a:xfrm>
        </p:grpSpPr>
        <p:grpSp>
          <p:nvGrpSpPr>
            <p:cNvPr id="34" name="Group 94"/>
            <p:cNvGrpSpPr/>
            <p:nvPr/>
          </p:nvGrpSpPr>
          <p:grpSpPr>
            <a:xfrm>
              <a:off x="988135" y="2881709"/>
              <a:ext cx="561975" cy="503238"/>
              <a:chOff x="4690675" y="4103451"/>
              <a:chExt cx="561975" cy="503238"/>
            </a:xfrm>
            <a:solidFill>
              <a:srgbClr val="48545E"/>
            </a:solidFill>
          </p:grpSpPr>
          <p:sp>
            <p:nvSpPr>
              <p:cNvPr id="48" name="Freeform 145"/>
              <p:cNvSpPr>
                <a:spLocks noChangeArrowheads="1"/>
              </p:cNvSpPr>
              <p:nvPr/>
            </p:nvSpPr>
            <p:spPr bwMode="auto">
              <a:xfrm>
                <a:off x="4849953" y="4168697"/>
                <a:ext cx="243418" cy="220428"/>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grp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sp>
            <p:nvSpPr>
              <p:cNvPr id="49" name="Freeform 45"/>
              <p:cNvSpPr>
                <a:spLocks noChangeArrowheads="1"/>
              </p:cNvSpPr>
              <p:nvPr/>
            </p:nvSpPr>
            <p:spPr bwMode="auto">
              <a:xfrm>
                <a:off x="4690675" y="4103451"/>
                <a:ext cx="561975" cy="503238"/>
              </a:xfrm>
              <a:custGeom>
                <a:avLst/>
                <a:gdLst>
                  <a:gd name="T0" fmla="*/ 2147483646 w 588"/>
                  <a:gd name="T1" fmla="*/ 2147483646 h 524"/>
                  <a:gd name="T2" fmla="*/ 2147483646 w 588"/>
                  <a:gd name="T3" fmla="*/ 2147483646 h 524"/>
                  <a:gd name="T4" fmla="*/ 2147483646 w 588"/>
                  <a:gd name="T5" fmla="*/ 2147483646 h 524"/>
                  <a:gd name="T6" fmla="*/ 2147483646 w 588"/>
                  <a:gd name="T7" fmla="*/ 2147483646 h 524"/>
                  <a:gd name="T8" fmla="*/ 2147483646 w 588"/>
                  <a:gd name="T9" fmla="*/ 2147483646 h 524"/>
                  <a:gd name="T10" fmla="*/ 2147483646 w 588"/>
                  <a:gd name="T11" fmla="*/ 2147483646 h 524"/>
                  <a:gd name="T12" fmla="*/ 2147483646 w 588"/>
                  <a:gd name="T13" fmla="*/ 2147483646 h 524"/>
                  <a:gd name="T14" fmla="*/ 2147483646 w 588"/>
                  <a:gd name="T15" fmla="*/ 2147483646 h 524"/>
                  <a:gd name="T16" fmla="*/ 2147483646 w 588"/>
                  <a:gd name="T17" fmla="*/ 2147483646 h 524"/>
                  <a:gd name="T18" fmla="*/ 2147483646 w 588"/>
                  <a:gd name="T19" fmla="*/ 2147483646 h 524"/>
                  <a:gd name="T20" fmla="*/ 2147483646 w 588"/>
                  <a:gd name="T21" fmla="*/ 2147483646 h 524"/>
                  <a:gd name="T22" fmla="*/ 2147483646 w 588"/>
                  <a:gd name="T23" fmla="*/ 2147483646 h 524"/>
                  <a:gd name="T24" fmla="*/ 2147483646 w 588"/>
                  <a:gd name="T25" fmla="*/ 2147483646 h 524"/>
                  <a:gd name="T26" fmla="*/ 0 w 588"/>
                  <a:gd name="T27" fmla="*/ 2147483646 h 524"/>
                  <a:gd name="T28" fmla="*/ 0 w 588"/>
                  <a:gd name="T29" fmla="*/ 2147483646 h 524"/>
                  <a:gd name="T30" fmla="*/ 2147483646 w 588"/>
                  <a:gd name="T31" fmla="*/ 0 h 524"/>
                  <a:gd name="T32" fmla="*/ 2147483646 w 588"/>
                  <a:gd name="T33" fmla="*/ 0 h 524"/>
                  <a:gd name="T34" fmla="*/ 2147483646 w 588"/>
                  <a:gd name="T35" fmla="*/ 2147483646 h 524"/>
                  <a:gd name="T36" fmla="*/ 2147483646 w 588"/>
                  <a:gd name="T37" fmla="*/ 2147483646 h 524"/>
                  <a:gd name="T38" fmla="*/ 2147483646 w 588"/>
                  <a:gd name="T39" fmla="*/ 2147483646 h 524"/>
                  <a:gd name="T40" fmla="*/ 2147483646 w 588"/>
                  <a:gd name="T41" fmla="*/ 2147483646 h 524"/>
                  <a:gd name="T42" fmla="*/ 2147483646 w 588"/>
                  <a:gd name="T43" fmla="*/ 2147483646 h 524"/>
                  <a:gd name="T44" fmla="*/ 2147483646 w 588"/>
                  <a:gd name="T45" fmla="*/ 2147483646 h 524"/>
                  <a:gd name="T46" fmla="*/ 2147483646 w 588"/>
                  <a:gd name="T47" fmla="*/ 2147483646 h 524"/>
                  <a:gd name="T48" fmla="*/ 2147483646 w 588"/>
                  <a:gd name="T49" fmla="*/ 2147483646 h 524"/>
                  <a:gd name="T50" fmla="*/ 2147483646 w 588"/>
                  <a:gd name="T51" fmla="*/ 2147483646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grpFill/>
              <a:ln>
                <a:noFill/>
              </a:ln>
            </p:spPr>
            <p:txBody>
              <a:bodyPr wrap="none" anchor="ctr"/>
              <a:lstStyle/>
              <a:p>
                <a:endParaRPr lang="en-US">
                  <a:solidFill>
                    <a:srgbClr val="000000"/>
                  </a:solidFill>
                </a:endParaRPr>
              </a:p>
            </p:txBody>
          </p:sp>
        </p:grpSp>
        <p:sp>
          <p:nvSpPr>
            <p:cNvPr id="36" name="Freeform 20"/>
            <p:cNvSpPr>
              <a:spLocks noChangeArrowheads="1"/>
            </p:cNvSpPr>
            <p:nvPr/>
          </p:nvSpPr>
          <p:spPr bwMode="auto">
            <a:xfrm>
              <a:off x="1833045" y="2906343"/>
              <a:ext cx="485196" cy="478604"/>
            </a:xfrm>
            <a:custGeom>
              <a:avLst/>
              <a:gdLst>
                <a:gd name="T0" fmla="*/ 0 w 609"/>
                <a:gd name="T1" fmla="*/ 516 h 601"/>
                <a:gd name="T2" fmla="*/ 248 w 609"/>
                <a:gd name="T3" fmla="*/ 551 h 601"/>
                <a:gd name="T4" fmla="*/ 248 w 609"/>
                <a:gd name="T5" fmla="*/ 318 h 601"/>
                <a:gd name="T6" fmla="*/ 0 w 609"/>
                <a:gd name="T7" fmla="*/ 318 h 601"/>
                <a:gd name="T8" fmla="*/ 0 w 609"/>
                <a:gd name="T9" fmla="*/ 516 h 601"/>
                <a:gd name="T10" fmla="*/ 0 w 609"/>
                <a:gd name="T11" fmla="*/ 282 h 601"/>
                <a:gd name="T12" fmla="*/ 248 w 609"/>
                <a:gd name="T13" fmla="*/ 282 h 601"/>
                <a:gd name="T14" fmla="*/ 248 w 609"/>
                <a:gd name="T15" fmla="*/ 49 h 601"/>
                <a:gd name="T16" fmla="*/ 0 w 609"/>
                <a:gd name="T17" fmla="*/ 85 h 601"/>
                <a:gd name="T18" fmla="*/ 0 w 609"/>
                <a:gd name="T19" fmla="*/ 282 h 601"/>
                <a:gd name="T20" fmla="*/ 276 w 609"/>
                <a:gd name="T21" fmla="*/ 558 h 601"/>
                <a:gd name="T22" fmla="*/ 608 w 609"/>
                <a:gd name="T23" fmla="*/ 600 h 601"/>
                <a:gd name="T24" fmla="*/ 608 w 609"/>
                <a:gd name="T25" fmla="*/ 318 h 601"/>
                <a:gd name="T26" fmla="*/ 276 w 609"/>
                <a:gd name="T27" fmla="*/ 318 h 601"/>
                <a:gd name="T28" fmla="*/ 276 w 609"/>
                <a:gd name="T29" fmla="*/ 558 h 601"/>
                <a:gd name="T30" fmla="*/ 276 w 609"/>
                <a:gd name="T31" fmla="*/ 49 h 601"/>
                <a:gd name="T32" fmla="*/ 276 w 609"/>
                <a:gd name="T33" fmla="*/ 282 h 601"/>
                <a:gd name="T34" fmla="*/ 608 w 609"/>
                <a:gd name="T35" fmla="*/ 282 h 601"/>
                <a:gd name="T36" fmla="*/ 608 w 609"/>
                <a:gd name="T37" fmla="*/ 0 h 601"/>
                <a:gd name="T38" fmla="*/ 276 w 609"/>
                <a:gd name="T39" fmla="*/ 4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9" h="601">
                  <a:moveTo>
                    <a:pt x="0" y="516"/>
                  </a:moveTo>
                  <a:lnTo>
                    <a:pt x="248" y="551"/>
                  </a:lnTo>
                  <a:lnTo>
                    <a:pt x="248" y="318"/>
                  </a:lnTo>
                  <a:lnTo>
                    <a:pt x="0" y="318"/>
                  </a:lnTo>
                  <a:lnTo>
                    <a:pt x="0" y="516"/>
                  </a:lnTo>
                  <a:close/>
                  <a:moveTo>
                    <a:pt x="0" y="282"/>
                  </a:moveTo>
                  <a:lnTo>
                    <a:pt x="248" y="282"/>
                  </a:lnTo>
                  <a:lnTo>
                    <a:pt x="248" y="49"/>
                  </a:lnTo>
                  <a:lnTo>
                    <a:pt x="0" y="85"/>
                  </a:lnTo>
                  <a:lnTo>
                    <a:pt x="0" y="282"/>
                  </a:lnTo>
                  <a:close/>
                  <a:moveTo>
                    <a:pt x="276" y="558"/>
                  </a:moveTo>
                  <a:lnTo>
                    <a:pt x="608" y="600"/>
                  </a:lnTo>
                  <a:lnTo>
                    <a:pt x="608" y="318"/>
                  </a:lnTo>
                  <a:lnTo>
                    <a:pt x="276" y="318"/>
                  </a:lnTo>
                  <a:lnTo>
                    <a:pt x="276" y="558"/>
                  </a:lnTo>
                  <a:close/>
                  <a:moveTo>
                    <a:pt x="276" y="49"/>
                  </a:moveTo>
                  <a:lnTo>
                    <a:pt x="276" y="282"/>
                  </a:lnTo>
                  <a:lnTo>
                    <a:pt x="608" y="282"/>
                  </a:lnTo>
                  <a:lnTo>
                    <a:pt x="608" y="0"/>
                  </a:lnTo>
                  <a:lnTo>
                    <a:pt x="276" y="49"/>
                  </a:lnTo>
                  <a:close/>
                </a:path>
              </a:pathLst>
            </a:custGeom>
            <a:solidFill>
              <a:srgbClr val="48545E"/>
            </a:solid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nvGrpSpPr>
            <p:cNvPr id="37" name="Group 101"/>
            <p:cNvGrpSpPr/>
            <p:nvPr/>
          </p:nvGrpSpPr>
          <p:grpSpPr>
            <a:xfrm>
              <a:off x="2601145" y="3026172"/>
              <a:ext cx="579438" cy="358775"/>
              <a:chOff x="5408958" y="4192486"/>
              <a:chExt cx="579438" cy="358775"/>
            </a:xfrm>
            <a:solidFill>
              <a:srgbClr val="48545E"/>
            </a:solidFill>
          </p:grpSpPr>
          <p:sp>
            <p:nvSpPr>
              <p:cNvPr id="46" name="Freeform 46"/>
              <p:cNvSpPr>
                <a:spLocks noChangeArrowheads="1"/>
              </p:cNvSpPr>
              <p:nvPr/>
            </p:nvSpPr>
            <p:spPr bwMode="auto">
              <a:xfrm>
                <a:off x="5408958" y="4192486"/>
                <a:ext cx="579438" cy="358775"/>
              </a:xfrm>
              <a:custGeom>
                <a:avLst/>
                <a:gdLst>
                  <a:gd name="T0" fmla="*/ 2147483646 w 602"/>
                  <a:gd name="T1" fmla="*/ 2147483646 h 376"/>
                  <a:gd name="T2" fmla="*/ 2147483646 w 602"/>
                  <a:gd name="T3" fmla="*/ 2147483646 h 376"/>
                  <a:gd name="T4" fmla="*/ 2147483646 w 602"/>
                  <a:gd name="T5" fmla="*/ 2147483646 h 376"/>
                  <a:gd name="T6" fmla="*/ 2147483646 w 602"/>
                  <a:gd name="T7" fmla="*/ 2147483646 h 376"/>
                  <a:gd name="T8" fmla="*/ 2147483646 w 602"/>
                  <a:gd name="T9" fmla="*/ 2147483646 h 376"/>
                  <a:gd name="T10" fmla="*/ 0 w 602"/>
                  <a:gd name="T11" fmla="*/ 2147483646 h 376"/>
                  <a:gd name="T12" fmla="*/ 0 w 602"/>
                  <a:gd name="T13" fmla="*/ 2147483646 h 376"/>
                  <a:gd name="T14" fmla="*/ 2147483646 w 602"/>
                  <a:gd name="T15" fmla="*/ 2147483646 h 376"/>
                  <a:gd name="T16" fmla="*/ 2147483646 w 602"/>
                  <a:gd name="T17" fmla="*/ 2147483646 h 376"/>
                  <a:gd name="T18" fmla="*/ 2147483646 w 602"/>
                  <a:gd name="T19" fmla="*/ 0 h 376"/>
                  <a:gd name="T20" fmla="*/ 2147483646 w 602"/>
                  <a:gd name="T21" fmla="*/ 0 h 376"/>
                  <a:gd name="T22" fmla="*/ 2147483646 w 602"/>
                  <a:gd name="T23" fmla="*/ 2147483646 h 376"/>
                  <a:gd name="T24" fmla="*/ 2147483646 w 602"/>
                  <a:gd name="T25" fmla="*/ 2147483646 h 376"/>
                  <a:gd name="T26" fmla="*/ 2147483646 w 602"/>
                  <a:gd name="T27" fmla="*/ 2147483646 h 376"/>
                  <a:gd name="T28" fmla="*/ 2147483646 w 602"/>
                  <a:gd name="T29" fmla="*/ 2147483646 h 376"/>
                  <a:gd name="T30" fmla="*/ 2147483646 w 602"/>
                  <a:gd name="T31" fmla="*/ 2147483646 h 376"/>
                  <a:gd name="T32" fmla="*/ 2147483646 w 602"/>
                  <a:gd name="T33" fmla="*/ 2147483646 h 376"/>
                  <a:gd name="T34" fmla="*/ 2147483646 w 602"/>
                  <a:gd name="T35" fmla="*/ 2147483646 h 376"/>
                  <a:gd name="T36" fmla="*/ 2147483646 w 602"/>
                  <a:gd name="T37" fmla="*/ 2147483646 h 376"/>
                  <a:gd name="T38" fmla="*/ 2147483646 w 602"/>
                  <a:gd name="T39" fmla="*/ 2147483646 h 376"/>
                  <a:gd name="T40" fmla="*/ 2147483646 w 602"/>
                  <a:gd name="T41" fmla="*/ 2147483646 h 376"/>
                  <a:gd name="T42" fmla="*/ 2147483646 w 602"/>
                  <a:gd name="T43" fmla="*/ 2147483646 h 376"/>
                  <a:gd name="T44" fmla="*/ 2147483646 w 602"/>
                  <a:gd name="T45" fmla="*/ 2147483646 h 376"/>
                  <a:gd name="T46" fmla="*/ 2147483646 w 602"/>
                  <a:gd name="T47" fmla="*/ 2147483646 h 376"/>
                  <a:gd name="T48" fmla="*/ 2147483646 w 602"/>
                  <a:gd name="T49" fmla="*/ 2147483646 h 376"/>
                  <a:gd name="T50" fmla="*/ 2147483646 w 602"/>
                  <a:gd name="T51" fmla="*/ 2147483646 h 376"/>
                  <a:gd name="T52" fmla="*/ 2147483646 w 602"/>
                  <a:gd name="T53" fmla="*/ 2147483646 h 376"/>
                  <a:gd name="T54" fmla="*/ 2147483646 w 602"/>
                  <a:gd name="T55" fmla="*/ 2147483646 h 3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2" h="376">
                    <a:moveTo>
                      <a:pt x="573" y="375"/>
                    </a:moveTo>
                    <a:lnTo>
                      <a:pt x="573" y="375"/>
                    </a:lnTo>
                    <a:cubicBezTo>
                      <a:pt x="544" y="375"/>
                      <a:pt x="544" y="375"/>
                      <a:pt x="544" y="375"/>
                    </a:cubicBezTo>
                    <a:cubicBezTo>
                      <a:pt x="57" y="375"/>
                      <a:pt x="57" y="375"/>
                      <a:pt x="57" y="375"/>
                    </a:cubicBezTo>
                    <a:cubicBezTo>
                      <a:pt x="29" y="375"/>
                      <a:pt x="29" y="375"/>
                      <a:pt x="29" y="375"/>
                    </a:cubicBezTo>
                    <a:cubicBezTo>
                      <a:pt x="7" y="375"/>
                      <a:pt x="0" y="361"/>
                      <a:pt x="0" y="347"/>
                    </a:cubicBezTo>
                    <a:cubicBezTo>
                      <a:pt x="0" y="297"/>
                      <a:pt x="0" y="297"/>
                      <a:pt x="0" y="297"/>
                    </a:cubicBezTo>
                    <a:cubicBezTo>
                      <a:pt x="57" y="297"/>
                      <a:pt x="57" y="297"/>
                      <a:pt x="57" y="297"/>
                    </a:cubicBezTo>
                    <a:cubicBezTo>
                      <a:pt x="57" y="29"/>
                      <a:pt x="57" y="29"/>
                      <a:pt x="57" y="29"/>
                    </a:cubicBezTo>
                    <a:cubicBezTo>
                      <a:pt x="57" y="7"/>
                      <a:pt x="64" y="0"/>
                      <a:pt x="85" y="0"/>
                    </a:cubicBezTo>
                    <a:cubicBezTo>
                      <a:pt x="516" y="0"/>
                      <a:pt x="516" y="0"/>
                      <a:pt x="516" y="0"/>
                    </a:cubicBezTo>
                    <a:cubicBezTo>
                      <a:pt x="530" y="0"/>
                      <a:pt x="544" y="7"/>
                      <a:pt x="544" y="29"/>
                    </a:cubicBezTo>
                    <a:cubicBezTo>
                      <a:pt x="544" y="297"/>
                      <a:pt x="544" y="297"/>
                      <a:pt x="544" y="297"/>
                    </a:cubicBezTo>
                    <a:cubicBezTo>
                      <a:pt x="601" y="297"/>
                      <a:pt x="601" y="297"/>
                      <a:pt x="601" y="297"/>
                    </a:cubicBezTo>
                    <a:cubicBezTo>
                      <a:pt x="601" y="347"/>
                      <a:pt x="601" y="347"/>
                      <a:pt x="601" y="347"/>
                    </a:cubicBezTo>
                    <a:cubicBezTo>
                      <a:pt x="601" y="361"/>
                      <a:pt x="587" y="375"/>
                      <a:pt x="573" y="375"/>
                    </a:cubicBezTo>
                    <a:close/>
                    <a:moveTo>
                      <a:pt x="233" y="347"/>
                    </a:moveTo>
                    <a:lnTo>
                      <a:pt x="233" y="347"/>
                    </a:lnTo>
                    <a:cubicBezTo>
                      <a:pt x="368" y="347"/>
                      <a:pt x="368" y="347"/>
                      <a:pt x="368" y="347"/>
                    </a:cubicBezTo>
                    <a:cubicBezTo>
                      <a:pt x="368" y="325"/>
                      <a:pt x="368" y="325"/>
                      <a:pt x="368" y="325"/>
                    </a:cubicBezTo>
                    <a:cubicBezTo>
                      <a:pt x="233" y="325"/>
                      <a:pt x="233" y="325"/>
                      <a:pt x="233" y="325"/>
                    </a:cubicBezTo>
                    <a:lnTo>
                      <a:pt x="233" y="347"/>
                    </a:lnTo>
                    <a:close/>
                    <a:moveTo>
                      <a:pt x="509" y="36"/>
                    </a:moveTo>
                    <a:lnTo>
                      <a:pt x="509" y="36"/>
                    </a:lnTo>
                    <a:cubicBezTo>
                      <a:pt x="92" y="36"/>
                      <a:pt x="92" y="36"/>
                      <a:pt x="92" y="36"/>
                    </a:cubicBezTo>
                    <a:cubicBezTo>
                      <a:pt x="92" y="283"/>
                      <a:pt x="92" y="283"/>
                      <a:pt x="92" y="283"/>
                    </a:cubicBezTo>
                    <a:cubicBezTo>
                      <a:pt x="509" y="283"/>
                      <a:pt x="509" y="283"/>
                      <a:pt x="509" y="283"/>
                    </a:cubicBezTo>
                    <a:lnTo>
                      <a:pt x="509" y="36"/>
                    </a:lnTo>
                    <a:close/>
                  </a:path>
                </a:pathLst>
              </a:custGeom>
              <a:grpFill/>
              <a:ln>
                <a:noFill/>
              </a:ln>
            </p:spPr>
            <p:txBody>
              <a:bodyPr wrap="none" anchor="ctr"/>
              <a:lstStyle/>
              <a:p>
                <a:endParaRPr lang="en-US">
                  <a:solidFill>
                    <a:srgbClr val="000000"/>
                  </a:solidFill>
                </a:endParaRPr>
              </a:p>
            </p:txBody>
          </p:sp>
          <p:sp>
            <p:nvSpPr>
              <p:cNvPr id="47" name="Freeform 145"/>
              <p:cNvSpPr>
                <a:spLocks noChangeArrowheads="1"/>
              </p:cNvSpPr>
              <p:nvPr/>
            </p:nvSpPr>
            <p:spPr bwMode="auto">
              <a:xfrm>
                <a:off x="5596032" y="4245681"/>
                <a:ext cx="205291" cy="185902"/>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grp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sp>
          <p:nvSpPr>
            <p:cNvPr id="38" name="Freeform 23"/>
            <p:cNvSpPr>
              <a:spLocks noChangeArrowheads="1"/>
            </p:cNvSpPr>
            <p:nvPr/>
          </p:nvSpPr>
          <p:spPr bwMode="auto">
            <a:xfrm>
              <a:off x="3407650" y="2899751"/>
              <a:ext cx="446960" cy="485196"/>
            </a:xfrm>
            <a:custGeom>
              <a:avLst/>
              <a:gdLst>
                <a:gd name="T0" fmla="*/ 474 w 559"/>
                <a:gd name="T1" fmla="*/ 318 h 609"/>
                <a:gd name="T2" fmla="*/ 474 w 559"/>
                <a:gd name="T3" fmla="*/ 318 h 609"/>
                <a:gd name="T4" fmla="*/ 558 w 559"/>
                <a:gd name="T5" fmla="*/ 445 h 609"/>
                <a:gd name="T6" fmla="*/ 516 w 559"/>
                <a:gd name="T7" fmla="*/ 530 h 609"/>
                <a:gd name="T8" fmla="*/ 417 w 559"/>
                <a:gd name="T9" fmla="*/ 600 h 609"/>
                <a:gd name="T10" fmla="*/ 311 w 559"/>
                <a:gd name="T11" fmla="*/ 579 h 609"/>
                <a:gd name="T12" fmla="*/ 205 w 559"/>
                <a:gd name="T13" fmla="*/ 600 h 609"/>
                <a:gd name="T14" fmla="*/ 99 w 559"/>
                <a:gd name="T15" fmla="*/ 530 h 609"/>
                <a:gd name="T16" fmla="*/ 64 w 559"/>
                <a:gd name="T17" fmla="*/ 226 h 609"/>
                <a:gd name="T18" fmla="*/ 191 w 559"/>
                <a:gd name="T19" fmla="*/ 148 h 609"/>
                <a:gd name="T20" fmla="*/ 304 w 559"/>
                <a:gd name="T21" fmla="*/ 176 h 609"/>
                <a:gd name="T22" fmla="*/ 424 w 559"/>
                <a:gd name="T23" fmla="*/ 148 h 609"/>
                <a:gd name="T24" fmla="*/ 544 w 559"/>
                <a:gd name="T25" fmla="*/ 205 h 609"/>
                <a:gd name="T26" fmla="*/ 474 w 559"/>
                <a:gd name="T27" fmla="*/ 318 h 609"/>
                <a:gd name="T28" fmla="*/ 297 w 559"/>
                <a:gd name="T29" fmla="*/ 141 h 609"/>
                <a:gd name="T30" fmla="*/ 297 w 559"/>
                <a:gd name="T31" fmla="*/ 141 h 609"/>
                <a:gd name="T32" fmla="*/ 332 w 559"/>
                <a:gd name="T33" fmla="*/ 42 h 609"/>
                <a:gd name="T34" fmla="*/ 424 w 559"/>
                <a:gd name="T35" fmla="*/ 0 h 609"/>
                <a:gd name="T36" fmla="*/ 389 w 559"/>
                <a:gd name="T37" fmla="*/ 99 h 609"/>
                <a:gd name="T38" fmla="*/ 297 w 559"/>
                <a:gd name="T39" fmla="*/ 14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9" h="609">
                  <a:moveTo>
                    <a:pt x="474" y="318"/>
                  </a:moveTo>
                  <a:lnTo>
                    <a:pt x="474" y="318"/>
                  </a:lnTo>
                  <a:cubicBezTo>
                    <a:pt x="474" y="410"/>
                    <a:pt x="558" y="445"/>
                    <a:pt x="558" y="445"/>
                  </a:cubicBezTo>
                  <a:cubicBezTo>
                    <a:pt x="558" y="445"/>
                    <a:pt x="544" y="487"/>
                    <a:pt x="516" y="530"/>
                  </a:cubicBezTo>
                  <a:cubicBezTo>
                    <a:pt x="488" y="565"/>
                    <a:pt x="460" y="600"/>
                    <a:pt x="417" y="600"/>
                  </a:cubicBezTo>
                  <a:cubicBezTo>
                    <a:pt x="375" y="600"/>
                    <a:pt x="361" y="579"/>
                    <a:pt x="311" y="579"/>
                  </a:cubicBezTo>
                  <a:cubicBezTo>
                    <a:pt x="262" y="579"/>
                    <a:pt x="247" y="600"/>
                    <a:pt x="205" y="600"/>
                  </a:cubicBezTo>
                  <a:cubicBezTo>
                    <a:pt x="163" y="608"/>
                    <a:pt x="127" y="565"/>
                    <a:pt x="99" y="530"/>
                  </a:cubicBezTo>
                  <a:cubicBezTo>
                    <a:pt x="43" y="452"/>
                    <a:pt x="0" y="318"/>
                    <a:pt x="64" y="226"/>
                  </a:cubicBezTo>
                  <a:cubicBezTo>
                    <a:pt x="92" y="176"/>
                    <a:pt x="142" y="148"/>
                    <a:pt x="191" y="148"/>
                  </a:cubicBezTo>
                  <a:cubicBezTo>
                    <a:pt x="233" y="148"/>
                    <a:pt x="276" y="176"/>
                    <a:pt x="304" y="176"/>
                  </a:cubicBezTo>
                  <a:cubicBezTo>
                    <a:pt x="325" y="176"/>
                    <a:pt x="375" y="141"/>
                    <a:pt x="424" y="148"/>
                  </a:cubicBezTo>
                  <a:cubicBezTo>
                    <a:pt x="445" y="148"/>
                    <a:pt x="509" y="155"/>
                    <a:pt x="544" y="205"/>
                  </a:cubicBezTo>
                  <a:cubicBezTo>
                    <a:pt x="544" y="205"/>
                    <a:pt x="474" y="247"/>
                    <a:pt x="474" y="318"/>
                  </a:cubicBezTo>
                  <a:close/>
                  <a:moveTo>
                    <a:pt x="297" y="141"/>
                  </a:moveTo>
                  <a:lnTo>
                    <a:pt x="297" y="141"/>
                  </a:lnTo>
                  <a:cubicBezTo>
                    <a:pt x="290" y="106"/>
                    <a:pt x="311" y="71"/>
                    <a:pt x="332" y="42"/>
                  </a:cubicBezTo>
                  <a:cubicBezTo>
                    <a:pt x="354" y="21"/>
                    <a:pt x="396" y="0"/>
                    <a:pt x="424" y="0"/>
                  </a:cubicBezTo>
                  <a:cubicBezTo>
                    <a:pt x="431" y="35"/>
                    <a:pt x="417" y="71"/>
                    <a:pt x="389" y="99"/>
                  </a:cubicBezTo>
                  <a:cubicBezTo>
                    <a:pt x="368" y="120"/>
                    <a:pt x="332" y="141"/>
                    <a:pt x="297" y="141"/>
                  </a:cubicBezTo>
                  <a:close/>
                </a:path>
              </a:pathLst>
            </a:custGeom>
            <a:solidFill>
              <a:srgbClr val="48545E"/>
            </a:solid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nvGrpSpPr>
            <p:cNvPr id="39" name="Group 105"/>
            <p:cNvGrpSpPr/>
            <p:nvPr/>
          </p:nvGrpSpPr>
          <p:grpSpPr>
            <a:xfrm>
              <a:off x="4137345" y="2940447"/>
              <a:ext cx="257837" cy="444500"/>
              <a:chOff x="6858544" y="4097994"/>
              <a:chExt cx="257837" cy="444500"/>
            </a:xfrm>
            <a:solidFill>
              <a:srgbClr val="48545E"/>
            </a:solidFill>
          </p:grpSpPr>
          <p:sp>
            <p:nvSpPr>
              <p:cNvPr id="44" name="Freeform 48"/>
              <p:cNvSpPr>
                <a:spLocks noChangeArrowheads="1"/>
              </p:cNvSpPr>
              <p:nvPr/>
            </p:nvSpPr>
            <p:spPr bwMode="auto">
              <a:xfrm>
                <a:off x="6858544" y="4097994"/>
                <a:ext cx="257837" cy="444500"/>
              </a:xfrm>
              <a:custGeom>
                <a:avLst/>
                <a:gdLst>
                  <a:gd name="T0" fmla="*/ 2147483646 w 319"/>
                  <a:gd name="T1" fmla="*/ 2147483646 h 545"/>
                  <a:gd name="T2" fmla="*/ 2147483646 w 319"/>
                  <a:gd name="T3" fmla="*/ 2147483646 h 545"/>
                  <a:gd name="T4" fmla="*/ 2147483646 w 319"/>
                  <a:gd name="T5" fmla="*/ 2147483646 h 545"/>
                  <a:gd name="T6" fmla="*/ 0 w 319"/>
                  <a:gd name="T7" fmla="*/ 2147483646 h 545"/>
                  <a:gd name="T8" fmla="*/ 0 w 319"/>
                  <a:gd name="T9" fmla="*/ 2147483646 h 545"/>
                  <a:gd name="T10" fmla="*/ 2147483646 w 319"/>
                  <a:gd name="T11" fmla="*/ 0 h 545"/>
                  <a:gd name="T12" fmla="*/ 2147483646 w 319"/>
                  <a:gd name="T13" fmla="*/ 0 h 545"/>
                  <a:gd name="T14" fmla="*/ 2147483646 w 319"/>
                  <a:gd name="T15" fmla="*/ 2147483646 h 545"/>
                  <a:gd name="T16" fmla="*/ 2147483646 w 319"/>
                  <a:gd name="T17" fmla="*/ 2147483646 h 545"/>
                  <a:gd name="T18" fmla="*/ 2147483646 w 319"/>
                  <a:gd name="T19" fmla="*/ 2147483646 h 545"/>
                  <a:gd name="T20" fmla="*/ 2147483646 w 319"/>
                  <a:gd name="T21" fmla="*/ 2147483646 h 545"/>
                  <a:gd name="T22" fmla="*/ 2147483646 w 319"/>
                  <a:gd name="T23" fmla="*/ 2147483646 h 545"/>
                  <a:gd name="T24" fmla="*/ 2147483646 w 319"/>
                  <a:gd name="T25" fmla="*/ 2147483646 h 545"/>
                  <a:gd name="T26" fmla="*/ 2147483646 w 319"/>
                  <a:gd name="T27" fmla="*/ 2147483646 h 545"/>
                  <a:gd name="T28" fmla="*/ 2147483646 w 319"/>
                  <a:gd name="T29" fmla="*/ 2147483646 h 545"/>
                  <a:gd name="T30" fmla="*/ 2147483646 w 319"/>
                  <a:gd name="T31" fmla="*/ 2147483646 h 545"/>
                  <a:gd name="T32" fmla="*/ 2147483646 w 319"/>
                  <a:gd name="T33" fmla="*/ 2147483646 h 545"/>
                  <a:gd name="T34" fmla="*/ 2147483646 w 319"/>
                  <a:gd name="T35" fmla="*/ 2147483646 h 545"/>
                  <a:gd name="T36" fmla="*/ 2147483646 w 319"/>
                  <a:gd name="T37" fmla="*/ 2147483646 h 545"/>
                  <a:gd name="T38" fmla="*/ 2147483646 w 319"/>
                  <a:gd name="T39" fmla="*/ 2147483646 h 545"/>
                  <a:gd name="T40" fmla="*/ 2147483646 w 319"/>
                  <a:gd name="T41" fmla="*/ 2147483646 h 545"/>
                  <a:gd name="T42" fmla="*/ 2147483646 w 319"/>
                  <a:gd name="T43" fmla="*/ 2147483646 h 545"/>
                  <a:gd name="T44" fmla="*/ 2147483646 w 319"/>
                  <a:gd name="T45" fmla="*/ 2147483646 h 545"/>
                  <a:gd name="T46" fmla="*/ 2147483646 w 319"/>
                  <a:gd name="T47" fmla="*/ 2147483646 h 545"/>
                  <a:gd name="T48" fmla="*/ 2147483646 w 319"/>
                  <a:gd name="T49" fmla="*/ 2147483646 h 545"/>
                  <a:gd name="T50" fmla="*/ 2147483646 w 319"/>
                  <a:gd name="T51" fmla="*/ 2147483646 h 5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9" h="545">
                    <a:moveTo>
                      <a:pt x="290" y="544"/>
                    </a:moveTo>
                    <a:lnTo>
                      <a:pt x="290" y="544"/>
                    </a:lnTo>
                    <a:cubicBezTo>
                      <a:pt x="29" y="544"/>
                      <a:pt x="29" y="544"/>
                      <a:pt x="29" y="544"/>
                    </a:cubicBezTo>
                    <a:cubicBezTo>
                      <a:pt x="15" y="544"/>
                      <a:pt x="0" y="530"/>
                      <a:pt x="0" y="515"/>
                    </a:cubicBezTo>
                    <a:cubicBezTo>
                      <a:pt x="0" y="28"/>
                      <a:pt x="0" y="28"/>
                      <a:pt x="0" y="28"/>
                    </a:cubicBezTo>
                    <a:cubicBezTo>
                      <a:pt x="0" y="7"/>
                      <a:pt x="15" y="0"/>
                      <a:pt x="29" y="0"/>
                    </a:cubicBezTo>
                    <a:cubicBezTo>
                      <a:pt x="290" y="0"/>
                      <a:pt x="290" y="0"/>
                      <a:pt x="290" y="0"/>
                    </a:cubicBezTo>
                    <a:cubicBezTo>
                      <a:pt x="311" y="0"/>
                      <a:pt x="318" y="7"/>
                      <a:pt x="318" y="28"/>
                    </a:cubicBezTo>
                    <a:cubicBezTo>
                      <a:pt x="318" y="515"/>
                      <a:pt x="318" y="515"/>
                      <a:pt x="318" y="515"/>
                    </a:cubicBezTo>
                    <a:cubicBezTo>
                      <a:pt x="318" y="530"/>
                      <a:pt x="311" y="544"/>
                      <a:pt x="290" y="544"/>
                    </a:cubicBezTo>
                    <a:close/>
                    <a:moveTo>
                      <a:pt x="163" y="515"/>
                    </a:moveTo>
                    <a:lnTo>
                      <a:pt x="163" y="515"/>
                    </a:lnTo>
                    <a:cubicBezTo>
                      <a:pt x="170" y="515"/>
                      <a:pt x="177" y="508"/>
                      <a:pt x="177" y="494"/>
                    </a:cubicBezTo>
                    <a:cubicBezTo>
                      <a:pt x="177" y="487"/>
                      <a:pt x="170" y="480"/>
                      <a:pt x="163" y="480"/>
                    </a:cubicBezTo>
                    <a:cubicBezTo>
                      <a:pt x="149" y="480"/>
                      <a:pt x="142" y="487"/>
                      <a:pt x="142" y="494"/>
                    </a:cubicBezTo>
                    <a:cubicBezTo>
                      <a:pt x="142" y="508"/>
                      <a:pt x="149" y="515"/>
                      <a:pt x="163" y="515"/>
                    </a:cubicBezTo>
                    <a:close/>
                    <a:moveTo>
                      <a:pt x="290" y="56"/>
                    </a:moveTo>
                    <a:lnTo>
                      <a:pt x="290" y="56"/>
                    </a:lnTo>
                    <a:cubicBezTo>
                      <a:pt x="283" y="56"/>
                      <a:pt x="283" y="56"/>
                      <a:pt x="283" y="56"/>
                    </a:cubicBezTo>
                    <a:cubicBezTo>
                      <a:pt x="36" y="56"/>
                      <a:pt x="36" y="56"/>
                      <a:pt x="36" y="56"/>
                    </a:cubicBezTo>
                    <a:cubicBezTo>
                      <a:pt x="29" y="56"/>
                      <a:pt x="29" y="56"/>
                      <a:pt x="29" y="56"/>
                    </a:cubicBezTo>
                    <a:cubicBezTo>
                      <a:pt x="29" y="452"/>
                      <a:pt x="29" y="452"/>
                      <a:pt x="29" y="452"/>
                    </a:cubicBezTo>
                    <a:cubicBezTo>
                      <a:pt x="36" y="452"/>
                      <a:pt x="36" y="452"/>
                      <a:pt x="36" y="452"/>
                    </a:cubicBezTo>
                    <a:cubicBezTo>
                      <a:pt x="283" y="452"/>
                      <a:pt x="283" y="452"/>
                      <a:pt x="283" y="452"/>
                    </a:cubicBezTo>
                    <a:cubicBezTo>
                      <a:pt x="290" y="452"/>
                      <a:pt x="290" y="452"/>
                      <a:pt x="290" y="452"/>
                    </a:cubicBezTo>
                    <a:lnTo>
                      <a:pt x="290" y="56"/>
                    </a:lnTo>
                    <a:close/>
                  </a:path>
                </a:pathLst>
              </a:custGeom>
              <a:grpFill/>
              <a:ln>
                <a:noFill/>
              </a:ln>
            </p:spPr>
            <p:txBody>
              <a:bodyPr wrap="none" anchor="ctr"/>
              <a:lstStyle/>
              <a:p>
                <a:endParaRPr lang="en-US">
                  <a:solidFill>
                    <a:srgbClr val="000000"/>
                  </a:solidFill>
                </a:endParaRPr>
              </a:p>
            </p:txBody>
          </p:sp>
          <p:sp>
            <p:nvSpPr>
              <p:cNvPr id="45" name="Freeform 145"/>
              <p:cNvSpPr>
                <a:spLocks noChangeArrowheads="1"/>
              </p:cNvSpPr>
              <p:nvPr/>
            </p:nvSpPr>
            <p:spPr bwMode="auto">
              <a:xfrm>
                <a:off x="6893926" y="4224945"/>
                <a:ext cx="187073" cy="169405"/>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grp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sp>
          <p:nvSpPr>
            <p:cNvPr id="40" name="Freeform 24"/>
            <p:cNvSpPr>
              <a:spLocks noChangeArrowheads="1"/>
            </p:cNvSpPr>
            <p:nvPr/>
          </p:nvSpPr>
          <p:spPr bwMode="auto">
            <a:xfrm>
              <a:off x="4619846" y="2906343"/>
              <a:ext cx="400814" cy="478604"/>
            </a:xfrm>
            <a:custGeom>
              <a:avLst/>
              <a:gdLst>
                <a:gd name="T0" fmla="*/ 466 w 502"/>
                <a:gd name="T1" fmla="*/ 410 h 601"/>
                <a:gd name="T2" fmla="*/ 431 w 502"/>
                <a:gd name="T3" fmla="*/ 226 h 601"/>
                <a:gd name="T4" fmla="*/ 501 w 502"/>
                <a:gd name="T5" fmla="*/ 226 h 601"/>
                <a:gd name="T6" fmla="*/ 466 w 502"/>
                <a:gd name="T7" fmla="*/ 410 h 601"/>
                <a:gd name="T8" fmla="*/ 374 w 502"/>
                <a:gd name="T9" fmla="*/ 487 h 601"/>
                <a:gd name="T10" fmla="*/ 353 w 502"/>
                <a:gd name="T11" fmla="*/ 495 h 601"/>
                <a:gd name="T12" fmla="*/ 353 w 502"/>
                <a:gd name="T13" fmla="*/ 509 h 601"/>
                <a:gd name="T14" fmla="*/ 318 w 502"/>
                <a:gd name="T15" fmla="*/ 600 h 601"/>
                <a:gd name="T16" fmla="*/ 282 w 502"/>
                <a:gd name="T17" fmla="*/ 509 h 601"/>
                <a:gd name="T18" fmla="*/ 282 w 502"/>
                <a:gd name="T19" fmla="*/ 495 h 601"/>
                <a:gd name="T20" fmla="*/ 219 w 502"/>
                <a:gd name="T21" fmla="*/ 487 h 601"/>
                <a:gd name="T22" fmla="*/ 219 w 502"/>
                <a:gd name="T23" fmla="*/ 495 h 601"/>
                <a:gd name="T24" fmla="*/ 219 w 502"/>
                <a:gd name="T25" fmla="*/ 565 h 601"/>
                <a:gd name="T26" fmla="*/ 155 w 502"/>
                <a:gd name="T27" fmla="*/ 565 h 601"/>
                <a:gd name="T28" fmla="*/ 155 w 502"/>
                <a:gd name="T29" fmla="*/ 495 h 601"/>
                <a:gd name="T30" fmla="*/ 155 w 502"/>
                <a:gd name="T31" fmla="*/ 487 h 601"/>
                <a:gd name="T32" fmla="*/ 92 w 502"/>
                <a:gd name="T33" fmla="*/ 445 h 601"/>
                <a:gd name="T34" fmla="*/ 92 w 502"/>
                <a:gd name="T35" fmla="*/ 219 h 601"/>
                <a:gd name="T36" fmla="*/ 99 w 502"/>
                <a:gd name="T37" fmla="*/ 191 h 601"/>
                <a:gd name="T38" fmla="*/ 410 w 502"/>
                <a:gd name="T39" fmla="*/ 191 h 601"/>
                <a:gd name="T40" fmla="*/ 410 w 502"/>
                <a:gd name="T41" fmla="*/ 240 h 601"/>
                <a:gd name="T42" fmla="*/ 374 w 502"/>
                <a:gd name="T43" fmla="*/ 487 h 601"/>
                <a:gd name="T44" fmla="*/ 176 w 502"/>
                <a:gd name="T45" fmla="*/ 49 h 601"/>
                <a:gd name="T46" fmla="*/ 162 w 502"/>
                <a:gd name="T47" fmla="*/ 28 h 601"/>
                <a:gd name="T48" fmla="*/ 148 w 502"/>
                <a:gd name="T49" fmla="*/ 0 h 601"/>
                <a:gd name="T50" fmla="*/ 169 w 502"/>
                <a:gd name="T51" fmla="*/ 28 h 601"/>
                <a:gd name="T52" fmla="*/ 183 w 502"/>
                <a:gd name="T53" fmla="*/ 42 h 601"/>
                <a:gd name="T54" fmla="*/ 318 w 502"/>
                <a:gd name="T55" fmla="*/ 42 h 601"/>
                <a:gd name="T56" fmla="*/ 332 w 502"/>
                <a:gd name="T57" fmla="*/ 28 h 601"/>
                <a:gd name="T58" fmla="*/ 353 w 502"/>
                <a:gd name="T59" fmla="*/ 0 h 601"/>
                <a:gd name="T60" fmla="*/ 346 w 502"/>
                <a:gd name="T61" fmla="*/ 28 h 601"/>
                <a:gd name="T62" fmla="*/ 332 w 502"/>
                <a:gd name="T63" fmla="*/ 49 h 601"/>
                <a:gd name="T64" fmla="*/ 92 w 502"/>
                <a:gd name="T65" fmla="*/ 169 h 601"/>
                <a:gd name="T66" fmla="*/ 318 w 502"/>
                <a:gd name="T67" fmla="*/ 120 h 601"/>
                <a:gd name="T68" fmla="*/ 339 w 502"/>
                <a:gd name="T69" fmla="*/ 106 h 601"/>
                <a:gd name="T70" fmla="*/ 304 w 502"/>
                <a:gd name="T71" fmla="*/ 106 h 601"/>
                <a:gd name="T72" fmla="*/ 183 w 502"/>
                <a:gd name="T73" fmla="*/ 120 h 601"/>
                <a:gd name="T74" fmla="*/ 197 w 502"/>
                <a:gd name="T75" fmla="*/ 106 h 601"/>
                <a:gd name="T76" fmla="*/ 169 w 502"/>
                <a:gd name="T77" fmla="*/ 106 h 601"/>
                <a:gd name="T78" fmla="*/ 35 w 502"/>
                <a:gd name="T79" fmla="*/ 410 h 601"/>
                <a:gd name="T80" fmla="*/ 0 w 502"/>
                <a:gd name="T81" fmla="*/ 374 h 601"/>
                <a:gd name="T82" fmla="*/ 35 w 502"/>
                <a:gd name="T83" fmla="*/ 191 h 601"/>
                <a:gd name="T84" fmla="*/ 70 w 502"/>
                <a:gd name="T85"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2" h="601">
                  <a:moveTo>
                    <a:pt x="466" y="410"/>
                  </a:moveTo>
                  <a:lnTo>
                    <a:pt x="466" y="410"/>
                  </a:lnTo>
                  <a:cubicBezTo>
                    <a:pt x="452" y="410"/>
                    <a:pt x="431" y="396"/>
                    <a:pt x="431" y="374"/>
                  </a:cubicBezTo>
                  <a:cubicBezTo>
                    <a:pt x="431" y="226"/>
                    <a:pt x="431" y="226"/>
                    <a:pt x="431" y="226"/>
                  </a:cubicBezTo>
                  <a:cubicBezTo>
                    <a:pt x="431" y="205"/>
                    <a:pt x="452" y="191"/>
                    <a:pt x="466" y="191"/>
                  </a:cubicBezTo>
                  <a:cubicBezTo>
                    <a:pt x="487" y="191"/>
                    <a:pt x="501" y="205"/>
                    <a:pt x="501" y="226"/>
                  </a:cubicBezTo>
                  <a:cubicBezTo>
                    <a:pt x="501" y="374"/>
                    <a:pt x="501" y="374"/>
                    <a:pt x="501" y="374"/>
                  </a:cubicBezTo>
                  <a:cubicBezTo>
                    <a:pt x="501" y="396"/>
                    <a:pt x="487" y="410"/>
                    <a:pt x="466" y="410"/>
                  </a:cubicBezTo>
                  <a:close/>
                  <a:moveTo>
                    <a:pt x="374" y="487"/>
                  </a:moveTo>
                  <a:lnTo>
                    <a:pt x="374" y="487"/>
                  </a:lnTo>
                  <a:cubicBezTo>
                    <a:pt x="346" y="487"/>
                    <a:pt x="346" y="487"/>
                    <a:pt x="346" y="487"/>
                  </a:cubicBezTo>
                  <a:cubicBezTo>
                    <a:pt x="353" y="487"/>
                    <a:pt x="353" y="487"/>
                    <a:pt x="353" y="495"/>
                  </a:cubicBezTo>
                  <a:lnTo>
                    <a:pt x="353" y="495"/>
                  </a:lnTo>
                  <a:cubicBezTo>
                    <a:pt x="353" y="509"/>
                    <a:pt x="353" y="509"/>
                    <a:pt x="353" y="509"/>
                  </a:cubicBezTo>
                  <a:cubicBezTo>
                    <a:pt x="353" y="565"/>
                    <a:pt x="353" y="565"/>
                    <a:pt x="353" y="565"/>
                  </a:cubicBezTo>
                  <a:cubicBezTo>
                    <a:pt x="353" y="586"/>
                    <a:pt x="332" y="600"/>
                    <a:pt x="318" y="600"/>
                  </a:cubicBezTo>
                  <a:cubicBezTo>
                    <a:pt x="297" y="600"/>
                    <a:pt x="282" y="586"/>
                    <a:pt x="282" y="565"/>
                  </a:cubicBezTo>
                  <a:cubicBezTo>
                    <a:pt x="282" y="509"/>
                    <a:pt x="282" y="509"/>
                    <a:pt x="282" y="509"/>
                  </a:cubicBezTo>
                  <a:cubicBezTo>
                    <a:pt x="282" y="495"/>
                    <a:pt x="282" y="495"/>
                    <a:pt x="282" y="495"/>
                  </a:cubicBezTo>
                  <a:lnTo>
                    <a:pt x="282" y="495"/>
                  </a:lnTo>
                  <a:cubicBezTo>
                    <a:pt x="282" y="487"/>
                    <a:pt x="282" y="487"/>
                    <a:pt x="282" y="487"/>
                  </a:cubicBezTo>
                  <a:cubicBezTo>
                    <a:pt x="219" y="487"/>
                    <a:pt x="219" y="487"/>
                    <a:pt x="219" y="487"/>
                  </a:cubicBezTo>
                  <a:cubicBezTo>
                    <a:pt x="219" y="487"/>
                    <a:pt x="219" y="487"/>
                    <a:pt x="219" y="495"/>
                  </a:cubicBezTo>
                  <a:lnTo>
                    <a:pt x="219" y="495"/>
                  </a:lnTo>
                  <a:cubicBezTo>
                    <a:pt x="219" y="509"/>
                    <a:pt x="219" y="509"/>
                    <a:pt x="219" y="509"/>
                  </a:cubicBezTo>
                  <a:cubicBezTo>
                    <a:pt x="219" y="565"/>
                    <a:pt x="219" y="565"/>
                    <a:pt x="219" y="565"/>
                  </a:cubicBezTo>
                  <a:cubicBezTo>
                    <a:pt x="219" y="586"/>
                    <a:pt x="205" y="600"/>
                    <a:pt x="190" y="600"/>
                  </a:cubicBezTo>
                  <a:cubicBezTo>
                    <a:pt x="169" y="600"/>
                    <a:pt x="155" y="586"/>
                    <a:pt x="155" y="565"/>
                  </a:cubicBezTo>
                  <a:cubicBezTo>
                    <a:pt x="155" y="509"/>
                    <a:pt x="155" y="509"/>
                    <a:pt x="155" y="509"/>
                  </a:cubicBezTo>
                  <a:cubicBezTo>
                    <a:pt x="155" y="495"/>
                    <a:pt x="155" y="495"/>
                    <a:pt x="155" y="495"/>
                  </a:cubicBezTo>
                  <a:lnTo>
                    <a:pt x="155" y="495"/>
                  </a:lnTo>
                  <a:cubicBezTo>
                    <a:pt x="155" y="487"/>
                    <a:pt x="155" y="487"/>
                    <a:pt x="155" y="487"/>
                  </a:cubicBezTo>
                  <a:cubicBezTo>
                    <a:pt x="127" y="487"/>
                    <a:pt x="127" y="487"/>
                    <a:pt x="127" y="487"/>
                  </a:cubicBezTo>
                  <a:cubicBezTo>
                    <a:pt x="106" y="487"/>
                    <a:pt x="92" y="466"/>
                    <a:pt x="92" y="445"/>
                  </a:cubicBezTo>
                  <a:cubicBezTo>
                    <a:pt x="92" y="240"/>
                    <a:pt x="92" y="240"/>
                    <a:pt x="92" y="240"/>
                  </a:cubicBezTo>
                  <a:cubicBezTo>
                    <a:pt x="92" y="219"/>
                    <a:pt x="92" y="219"/>
                    <a:pt x="92" y="219"/>
                  </a:cubicBezTo>
                  <a:cubicBezTo>
                    <a:pt x="92" y="191"/>
                    <a:pt x="92" y="191"/>
                    <a:pt x="92" y="191"/>
                  </a:cubicBezTo>
                  <a:cubicBezTo>
                    <a:pt x="99" y="191"/>
                    <a:pt x="99" y="191"/>
                    <a:pt x="99" y="191"/>
                  </a:cubicBezTo>
                  <a:cubicBezTo>
                    <a:pt x="410" y="191"/>
                    <a:pt x="410" y="191"/>
                    <a:pt x="410" y="191"/>
                  </a:cubicBezTo>
                  <a:lnTo>
                    <a:pt x="410" y="191"/>
                  </a:lnTo>
                  <a:cubicBezTo>
                    <a:pt x="410" y="219"/>
                    <a:pt x="410" y="219"/>
                    <a:pt x="410" y="219"/>
                  </a:cubicBezTo>
                  <a:cubicBezTo>
                    <a:pt x="410" y="240"/>
                    <a:pt x="410" y="240"/>
                    <a:pt x="410" y="240"/>
                  </a:cubicBezTo>
                  <a:cubicBezTo>
                    <a:pt x="410" y="445"/>
                    <a:pt x="410" y="445"/>
                    <a:pt x="410" y="445"/>
                  </a:cubicBezTo>
                  <a:cubicBezTo>
                    <a:pt x="410" y="466"/>
                    <a:pt x="395" y="487"/>
                    <a:pt x="374" y="487"/>
                  </a:cubicBezTo>
                  <a:close/>
                  <a:moveTo>
                    <a:pt x="176" y="49"/>
                  </a:moveTo>
                  <a:lnTo>
                    <a:pt x="176" y="49"/>
                  </a:lnTo>
                  <a:cubicBezTo>
                    <a:pt x="169" y="42"/>
                    <a:pt x="169" y="42"/>
                    <a:pt x="169" y="42"/>
                  </a:cubicBezTo>
                  <a:cubicBezTo>
                    <a:pt x="162" y="28"/>
                    <a:pt x="162" y="28"/>
                    <a:pt x="162" y="28"/>
                  </a:cubicBezTo>
                  <a:cubicBezTo>
                    <a:pt x="148" y="7"/>
                    <a:pt x="148" y="7"/>
                    <a:pt x="148" y="7"/>
                  </a:cubicBezTo>
                  <a:lnTo>
                    <a:pt x="148" y="0"/>
                  </a:lnTo>
                  <a:lnTo>
                    <a:pt x="155" y="0"/>
                  </a:lnTo>
                  <a:cubicBezTo>
                    <a:pt x="169" y="28"/>
                    <a:pt x="169" y="28"/>
                    <a:pt x="169" y="28"/>
                  </a:cubicBezTo>
                  <a:cubicBezTo>
                    <a:pt x="176" y="35"/>
                    <a:pt x="176" y="35"/>
                    <a:pt x="176" y="35"/>
                  </a:cubicBezTo>
                  <a:cubicBezTo>
                    <a:pt x="183" y="42"/>
                    <a:pt x="183" y="42"/>
                    <a:pt x="183" y="42"/>
                  </a:cubicBezTo>
                  <a:cubicBezTo>
                    <a:pt x="205" y="35"/>
                    <a:pt x="226" y="35"/>
                    <a:pt x="254" y="35"/>
                  </a:cubicBezTo>
                  <a:cubicBezTo>
                    <a:pt x="275" y="35"/>
                    <a:pt x="297" y="35"/>
                    <a:pt x="318" y="42"/>
                  </a:cubicBezTo>
                  <a:cubicBezTo>
                    <a:pt x="325" y="35"/>
                    <a:pt x="325" y="35"/>
                    <a:pt x="325" y="35"/>
                  </a:cubicBezTo>
                  <a:cubicBezTo>
                    <a:pt x="332" y="28"/>
                    <a:pt x="332" y="28"/>
                    <a:pt x="332" y="28"/>
                  </a:cubicBezTo>
                  <a:cubicBezTo>
                    <a:pt x="346" y="0"/>
                    <a:pt x="346" y="0"/>
                    <a:pt x="346" y="0"/>
                  </a:cubicBezTo>
                  <a:lnTo>
                    <a:pt x="353" y="0"/>
                  </a:lnTo>
                  <a:cubicBezTo>
                    <a:pt x="360" y="0"/>
                    <a:pt x="360" y="7"/>
                    <a:pt x="360" y="7"/>
                  </a:cubicBezTo>
                  <a:cubicBezTo>
                    <a:pt x="346" y="28"/>
                    <a:pt x="346" y="28"/>
                    <a:pt x="346" y="28"/>
                  </a:cubicBezTo>
                  <a:cubicBezTo>
                    <a:pt x="339" y="42"/>
                    <a:pt x="339" y="42"/>
                    <a:pt x="339" y="42"/>
                  </a:cubicBezTo>
                  <a:cubicBezTo>
                    <a:pt x="332" y="49"/>
                    <a:pt x="332" y="49"/>
                    <a:pt x="332" y="49"/>
                  </a:cubicBezTo>
                  <a:cubicBezTo>
                    <a:pt x="381" y="71"/>
                    <a:pt x="410" y="120"/>
                    <a:pt x="410" y="169"/>
                  </a:cubicBezTo>
                  <a:cubicBezTo>
                    <a:pt x="92" y="169"/>
                    <a:pt x="92" y="169"/>
                    <a:pt x="92" y="169"/>
                  </a:cubicBezTo>
                  <a:cubicBezTo>
                    <a:pt x="92" y="120"/>
                    <a:pt x="127" y="71"/>
                    <a:pt x="176" y="49"/>
                  </a:cubicBezTo>
                  <a:close/>
                  <a:moveTo>
                    <a:pt x="318" y="120"/>
                  </a:moveTo>
                  <a:lnTo>
                    <a:pt x="318" y="120"/>
                  </a:lnTo>
                  <a:cubicBezTo>
                    <a:pt x="332" y="120"/>
                    <a:pt x="339" y="113"/>
                    <a:pt x="339" y="106"/>
                  </a:cubicBezTo>
                  <a:cubicBezTo>
                    <a:pt x="339" y="92"/>
                    <a:pt x="332" y="85"/>
                    <a:pt x="318" y="85"/>
                  </a:cubicBezTo>
                  <a:cubicBezTo>
                    <a:pt x="311" y="85"/>
                    <a:pt x="304" y="92"/>
                    <a:pt x="304" y="106"/>
                  </a:cubicBezTo>
                  <a:cubicBezTo>
                    <a:pt x="304" y="113"/>
                    <a:pt x="311" y="120"/>
                    <a:pt x="318" y="120"/>
                  </a:cubicBezTo>
                  <a:close/>
                  <a:moveTo>
                    <a:pt x="183" y="120"/>
                  </a:moveTo>
                  <a:lnTo>
                    <a:pt x="183" y="120"/>
                  </a:lnTo>
                  <a:cubicBezTo>
                    <a:pt x="190" y="120"/>
                    <a:pt x="197" y="113"/>
                    <a:pt x="197" y="106"/>
                  </a:cubicBezTo>
                  <a:cubicBezTo>
                    <a:pt x="197" y="92"/>
                    <a:pt x="190" y="85"/>
                    <a:pt x="183" y="85"/>
                  </a:cubicBezTo>
                  <a:cubicBezTo>
                    <a:pt x="176" y="85"/>
                    <a:pt x="169" y="92"/>
                    <a:pt x="169" y="106"/>
                  </a:cubicBezTo>
                  <a:cubicBezTo>
                    <a:pt x="169" y="113"/>
                    <a:pt x="176" y="120"/>
                    <a:pt x="183" y="120"/>
                  </a:cubicBezTo>
                  <a:close/>
                  <a:moveTo>
                    <a:pt x="35" y="410"/>
                  </a:moveTo>
                  <a:lnTo>
                    <a:pt x="35" y="410"/>
                  </a:lnTo>
                  <a:cubicBezTo>
                    <a:pt x="21" y="410"/>
                    <a:pt x="0" y="396"/>
                    <a:pt x="0" y="374"/>
                  </a:cubicBezTo>
                  <a:cubicBezTo>
                    <a:pt x="0" y="226"/>
                    <a:pt x="0" y="226"/>
                    <a:pt x="0" y="226"/>
                  </a:cubicBezTo>
                  <a:cubicBezTo>
                    <a:pt x="0" y="205"/>
                    <a:pt x="21" y="191"/>
                    <a:pt x="35" y="191"/>
                  </a:cubicBezTo>
                  <a:cubicBezTo>
                    <a:pt x="56" y="191"/>
                    <a:pt x="70" y="205"/>
                    <a:pt x="70" y="226"/>
                  </a:cubicBezTo>
                  <a:cubicBezTo>
                    <a:pt x="70" y="374"/>
                    <a:pt x="70" y="374"/>
                    <a:pt x="70" y="374"/>
                  </a:cubicBezTo>
                  <a:cubicBezTo>
                    <a:pt x="70" y="396"/>
                    <a:pt x="56" y="410"/>
                    <a:pt x="35" y="410"/>
                  </a:cubicBezTo>
                  <a:close/>
                </a:path>
              </a:pathLst>
            </a:custGeom>
            <a:solidFill>
              <a:srgbClr val="48545E"/>
            </a:solid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cxnSp>
        <p:nvCxnSpPr>
          <p:cNvPr id="59" name="Straight Connector 58"/>
          <p:cNvCxnSpPr/>
          <p:nvPr/>
        </p:nvCxnSpPr>
        <p:spPr>
          <a:xfrm>
            <a:off x="6176818" y="2430473"/>
            <a:ext cx="0" cy="3313851"/>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SEP Product Offerings</a:t>
            </a:r>
            <a:endParaRPr lang="en-US" dirty="0"/>
          </a:p>
        </p:txBody>
      </p:sp>
      <p:sp>
        <p:nvSpPr>
          <p:cNvPr id="60" name="Rectangle 59"/>
          <p:cNvSpPr/>
          <p:nvPr/>
        </p:nvSpPr>
        <p:spPr>
          <a:xfrm>
            <a:off x="1833282" y="1437024"/>
            <a:ext cx="8640888" cy="589649"/>
          </a:xfrm>
          <a:prstGeom prst="rect">
            <a:avLst/>
          </a:prstGeom>
        </p:spPr>
        <p:txBody>
          <a:bodyPr wrap="square">
            <a:spAutoFit/>
          </a:bodyPr>
          <a:lstStyle/>
          <a:p>
            <a:pPr lvl="0" algn="ctr">
              <a:lnSpc>
                <a:spcPct val="80000"/>
              </a:lnSpc>
            </a:pPr>
            <a:r>
              <a:rPr lang="en-US" sz="2400" b="1" kern="0" dirty="0">
                <a:solidFill>
                  <a:srgbClr val="000000"/>
                </a:solidFill>
              </a:rPr>
              <a:t>Same Multi-Layered Advanced Protection</a:t>
            </a:r>
            <a:br>
              <a:rPr lang="en-US" sz="2400" b="1" kern="0" dirty="0">
                <a:solidFill>
                  <a:srgbClr val="000000"/>
                </a:solidFill>
              </a:rPr>
            </a:br>
            <a:r>
              <a:rPr lang="en-US" sz="1600" kern="0" dirty="0">
                <a:solidFill>
                  <a:srgbClr val="000000"/>
                </a:solidFill>
              </a:rPr>
              <a:t>Machine Learning, Behavior Analysis, Exploit Prevention, Global Intelligence Network</a:t>
            </a:r>
          </a:p>
        </p:txBody>
      </p:sp>
      <p:grpSp>
        <p:nvGrpSpPr>
          <p:cNvPr id="64" name="Group 63"/>
          <p:cNvGrpSpPr/>
          <p:nvPr/>
        </p:nvGrpSpPr>
        <p:grpSpPr>
          <a:xfrm>
            <a:off x="1350354" y="2344043"/>
            <a:ext cx="3670814" cy="545099"/>
            <a:chOff x="1752524" y="2344039"/>
            <a:chExt cx="3670814" cy="545099"/>
          </a:xfrm>
        </p:grpSpPr>
        <p:grpSp>
          <p:nvGrpSpPr>
            <p:cNvPr id="50" name="Group 196"/>
            <p:cNvGrpSpPr/>
            <p:nvPr/>
          </p:nvGrpSpPr>
          <p:grpSpPr>
            <a:xfrm>
              <a:off x="1752524" y="2344039"/>
              <a:ext cx="2866475" cy="503238"/>
              <a:chOff x="7569290" y="3073734"/>
              <a:chExt cx="2866475" cy="503238"/>
            </a:xfrm>
          </p:grpSpPr>
          <p:grpSp>
            <p:nvGrpSpPr>
              <p:cNvPr id="51" name="Group 188"/>
              <p:cNvGrpSpPr/>
              <p:nvPr/>
            </p:nvGrpSpPr>
            <p:grpSpPr>
              <a:xfrm>
                <a:off x="7569290" y="3073734"/>
                <a:ext cx="561975" cy="503238"/>
                <a:chOff x="4690675" y="4103451"/>
                <a:chExt cx="561975" cy="503238"/>
              </a:xfrm>
              <a:solidFill>
                <a:srgbClr val="48545E"/>
              </a:solidFill>
            </p:grpSpPr>
            <p:sp>
              <p:nvSpPr>
                <p:cNvPr id="57" name="Freeform 145"/>
                <p:cNvSpPr>
                  <a:spLocks noChangeArrowheads="1"/>
                </p:cNvSpPr>
                <p:nvPr/>
              </p:nvSpPr>
              <p:spPr bwMode="auto">
                <a:xfrm>
                  <a:off x="4849953" y="4168697"/>
                  <a:ext cx="243418" cy="220428"/>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grp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sp>
              <p:nvSpPr>
                <p:cNvPr id="58" name="Freeform 45"/>
                <p:cNvSpPr>
                  <a:spLocks noChangeArrowheads="1"/>
                </p:cNvSpPr>
                <p:nvPr/>
              </p:nvSpPr>
              <p:spPr bwMode="auto">
                <a:xfrm>
                  <a:off x="4690675" y="4103451"/>
                  <a:ext cx="561975" cy="503238"/>
                </a:xfrm>
                <a:custGeom>
                  <a:avLst/>
                  <a:gdLst>
                    <a:gd name="T0" fmla="*/ 2147483646 w 588"/>
                    <a:gd name="T1" fmla="*/ 2147483646 h 524"/>
                    <a:gd name="T2" fmla="*/ 2147483646 w 588"/>
                    <a:gd name="T3" fmla="*/ 2147483646 h 524"/>
                    <a:gd name="T4" fmla="*/ 2147483646 w 588"/>
                    <a:gd name="T5" fmla="*/ 2147483646 h 524"/>
                    <a:gd name="T6" fmla="*/ 2147483646 w 588"/>
                    <a:gd name="T7" fmla="*/ 2147483646 h 524"/>
                    <a:gd name="T8" fmla="*/ 2147483646 w 588"/>
                    <a:gd name="T9" fmla="*/ 2147483646 h 524"/>
                    <a:gd name="T10" fmla="*/ 2147483646 w 588"/>
                    <a:gd name="T11" fmla="*/ 2147483646 h 524"/>
                    <a:gd name="T12" fmla="*/ 2147483646 w 588"/>
                    <a:gd name="T13" fmla="*/ 2147483646 h 524"/>
                    <a:gd name="T14" fmla="*/ 2147483646 w 588"/>
                    <a:gd name="T15" fmla="*/ 2147483646 h 524"/>
                    <a:gd name="T16" fmla="*/ 2147483646 w 588"/>
                    <a:gd name="T17" fmla="*/ 2147483646 h 524"/>
                    <a:gd name="T18" fmla="*/ 2147483646 w 588"/>
                    <a:gd name="T19" fmla="*/ 2147483646 h 524"/>
                    <a:gd name="T20" fmla="*/ 2147483646 w 588"/>
                    <a:gd name="T21" fmla="*/ 2147483646 h 524"/>
                    <a:gd name="T22" fmla="*/ 2147483646 w 588"/>
                    <a:gd name="T23" fmla="*/ 2147483646 h 524"/>
                    <a:gd name="T24" fmla="*/ 2147483646 w 588"/>
                    <a:gd name="T25" fmla="*/ 2147483646 h 524"/>
                    <a:gd name="T26" fmla="*/ 0 w 588"/>
                    <a:gd name="T27" fmla="*/ 2147483646 h 524"/>
                    <a:gd name="T28" fmla="*/ 0 w 588"/>
                    <a:gd name="T29" fmla="*/ 2147483646 h 524"/>
                    <a:gd name="T30" fmla="*/ 2147483646 w 588"/>
                    <a:gd name="T31" fmla="*/ 0 h 524"/>
                    <a:gd name="T32" fmla="*/ 2147483646 w 588"/>
                    <a:gd name="T33" fmla="*/ 0 h 524"/>
                    <a:gd name="T34" fmla="*/ 2147483646 w 588"/>
                    <a:gd name="T35" fmla="*/ 2147483646 h 524"/>
                    <a:gd name="T36" fmla="*/ 2147483646 w 588"/>
                    <a:gd name="T37" fmla="*/ 2147483646 h 524"/>
                    <a:gd name="T38" fmla="*/ 2147483646 w 588"/>
                    <a:gd name="T39" fmla="*/ 2147483646 h 524"/>
                    <a:gd name="T40" fmla="*/ 2147483646 w 588"/>
                    <a:gd name="T41" fmla="*/ 2147483646 h 524"/>
                    <a:gd name="T42" fmla="*/ 2147483646 w 588"/>
                    <a:gd name="T43" fmla="*/ 2147483646 h 524"/>
                    <a:gd name="T44" fmla="*/ 2147483646 w 588"/>
                    <a:gd name="T45" fmla="*/ 2147483646 h 524"/>
                    <a:gd name="T46" fmla="*/ 2147483646 w 588"/>
                    <a:gd name="T47" fmla="*/ 2147483646 h 524"/>
                    <a:gd name="T48" fmla="*/ 2147483646 w 588"/>
                    <a:gd name="T49" fmla="*/ 2147483646 h 524"/>
                    <a:gd name="T50" fmla="*/ 2147483646 w 588"/>
                    <a:gd name="T51" fmla="*/ 2147483646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grpFill/>
                <a:ln>
                  <a:noFill/>
                </a:ln>
              </p:spPr>
              <p:txBody>
                <a:bodyPr wrap="none" anchor="ctr"/>
                <a:lstStyle/>
                <a:p>
                  <a:endParaRPr lang="en-US">
                    <a:solidFill>
                      <a:srgbClr val="000000"/>
                    </a:solidFill>
                  </a:endParaRPr>
                </a:p>
              </p:txBody>
            </p:sp>
          </p:grpSp>
          <p:sp>
            <p:nvSpPr>
              <p:cNvPr id="52" name="Freeform 20"/>
              <p:cNvSpPr>
                <a:spLocks noChangeArrowheads="1"/>
              </p:cNvSpPr>
              <p:nvPr/>
            </p:nvSpPr>
            <p:spPr bwMode="auto">
              <a:xfrm>
                <a:off x="8414200" y="3098368"/>
                <a:ext cx="485196" cy="478604"/>
              </a:xfrm>
              <a:custGeom>
                <a:avLst/>
                <a:gdLst>
                  <a:gd name="T0" fmla="*/ 0 w 609"/>
                  <a:gd name="T1" fmla="*/ 516 h 601"/>
                  <a:gd name="T2" fmla="*/ 248 w 609"/>
                  <a:gd name="T3" fmla="*/ 551 h 601"/>
                  <a:gd name="T4" fmla="*/ 248 w 609"/>
                  <a:gd name="T5" fmla="*/ 318 h 601"/>
                  <a:gd name="T6" fmla="*/ 0 w 609"/>
                  <a:gd name="T7" fmla="*/ 318 h 601"/>
                  <a:gd name="T8" fmla="*/ 0 w 609"/>
                  <a:gd name="T9" fmla="*/ 516 h 601"/>
                  <a:gd name="T10" fmla="*/ 0 w 609"/>
                  <a:gd name="T11" fmla="*/ 282 h 601"/>
                  <a:gd name="T12" fmla="*/ 248 w 609"/>
                  <a:gd name="T13" fmla="*/ 282 h 601"/>
                  <a:gd name="T14" fmla="*/ 248 w 609"/>
                  <a:gd name="T15" fmla="*/ 49 h 601"/>
                  <a:gd name="T16" fmla="*/ 0 w 609"/>
                  <a:gd name="T17" fmla="*/ 85 h 601"/>
                  <a:gd name="T18" fmla="*/ 0 w 609"/>
                  <a:gd name="T19" fmla="*/ 282 h 601"/>
                  <a:gd name="T20" fmla="*/ 276 w 609"/>
                  <a:gd name="T21" fmla="*/ 558 h 601"/>
                  <a:gd name="T22" fmla="*/ 608 w 609"/>
                  <a:gd name="T23" fmla="*/ 600 h 601"/>
                  <a:gd name="T24" fmla="*/ 608 w 609"/>
                  <a:gd name="T25" fmla="*/ 318 h 601"/>
                  <a:gd name="T26" fmla="*/ 276 w 609"/>
                  <a:gd name="T27" fmla="*/ 318 h 601"/>
                  <a:gd name="T28" fmla="*/ 276 w 609"/>
                  <a:gd name="T29" fmla="*/ 558 h 601"/>
                  <a:gd name="T30" fmla="*/ 276 w 609"/>
                  <a:gd name="T31" fmla="*/ 49 h 601"/>
                  <a:gd name="T32" fmla="*/ 276 w 609"/>
                  <a:gd name="T33" fmla="*/ 282 h 601"/>
                  <a:gd name="T34" fmla="*/ 608 w 609"/>
                  <a:gd name="T35" fmla="*/ 282 h 601"/>
                  <a:gd name="T36" fmla="*/ 608 w 609"/>
                  <a:gd name="T37" fmla="*/ 0 h 601"/>
                  <a:gd name="T38" fmla="*/ 276 w 609"/>
                  <a:gd name="T39" fmla="*/ 4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9" h="601">
                    <a:moveTo>
                      <a:pt x="0" y="516"/>
                    </a:moveTo>
                    <a:lnTo>
                      <a:pt x="248" y="551"/>
                    </a:lnTo>
                    <a:lnTo>
                      <a:pt x="248" y="318"/>
                    </a:lnTo>
                    <a:lnTo>
                      <a:pt x="0" y="318"/>
                    </a:lnTo>
                    <a:lnTo>
                      <a:pt x="0" y="516"/>
                    </a:lnTo>
                    <a:close/>
                    <a:moveTo>
                      <a:pt x="0" y="282"/>
                    </a:moveTo>
                    <a:lnTo>
                      <a:pt x="248" y="282"/>
                    </a:lnTo>
                    <a:lnTo>
                      <a:pt x="248" y="49"/>
                    </a:lnTo>
                    <a:lnTo>
                      <a:pt x="0" y="85"/>
                    </a:lnTo>
                    <a:lnTo>
                      <a:pt x="0" y="282"/>
                    </a:lnTo>
                    <a:close/>
                    <a:moveTo>
                      <a:pt x="276" y="558"/>
                    </a:moveTo>
                    <a:lnTo>
                      <a:pt x="608" y="600"/>
                    </a:lnTo>
                    <a:lnTo>
                      <a:pt x="608" y="318"/>
                    </a:lnTo>
                    <a:lnTo>
                      <a:pt x="276" y="318"/>
                    </a:lnTo>
                    <a:lnTo>
                      <a:pt x="276" y="558"/>
                    </a:lnTo>
                    <a:close/>
                    <a:moveTo>
                      <a:pt x="276" y="49"/>
                    </a:moveTo>
                    <a:lnTo>
                      <a:pt x="276" y="282"/>
                    </a:lnTo>
                    <a:lnTo>
                      <a:pt x="608" y="282"/>
                    </a:lnTo>
                    <a:lnTo>
                      <a:pt x="608" y="0"/>
                    </a:lnTo>
                    <a:lnTo>
                      <a:pt x="276" y="49"/>
                    </a:lnTo>
                    <a:close/>
                  </a:path>
                </a:pathLst>
              </a:custGeom>
              <a:solidFill>
                <a:srgbClr val="48545E"/>
              </a:solid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nvGrpSpPr>
              <p:cNvPr id="53" name="Group 192"/>
              <p:cNvGrpSpPr/>
              <p:nvPr/>
            </p:nvGrpSpPr>
            <p:grpSpPr>
              <a:xfrm>
                <a:off x="9182300" y="3218197"/>
                <a:ext cx="579438" cy="358775"/>
                <a:chOff x="5408958" y="4192486"/>
                <a:chExt cx="579438" cy="358775"/>
              </a:xfrm>
              <a:solidFill>
                <a:srgbClr val="48545E"/>
              </a:solidFill>
            </p:grpSpPr>
            <p:sp>
              <p:nvSpPr>
                <p:cNvPr id="55" name="Freeform 46"/>
                <p:cNvSpPr>
                  <a:spLocks noChangeArrowheads="1"/>
                </p:cNvSpPr>
                <p:nvPr/>
              </p:nvSpPr>
              <p:spPr bwMode="auto">
                <a:xfrm>
                  <a:off x="5408958" y="4192486"/>
                  <a:ext cx="579438" cy="358775"/>
                </a:xfrm>
                <a:custGeom>
                  <a:avLst/>
                  <a:gdLst>
                    <a:gd name="T0" fmla="*/ 2147483646 w 602"/>
                    <a:gd name="T1" fmla="*/ 2147483646 h 376"/>
                    <a:gd name="T2" fmla="*/ 2147483646 w 602"/>
                    <a:gd name="T3" fmla="*/ 2147483646 h 376"/>
                    <a:gd name="T4" fmla="*/ 2147483646 w 602"/>
                    <a:gd name="T5" fmla="*/ 2147483646 h 376"/>
                    <a:gd name="T6" fmla="*/ 2147483646 w 602"/>
                    <a:gd name="T7" fmla="*/ 2147483646 h 376"/>
                    <a:gd name="T8" fmla="*/ 2147483646 w 602"/>
                    <a:gd name="T9" fmla="*/ 2147483646 h 376"/>
                    <a:gd name="T10" fmla="*/ 0 w 602"/>
                    <a:gd name="T11" fmla="*/ 2147483646 h 376"/>
                    <a:gd name="T12" fmla="*/ 0 w 602"/>
                    <a:gd name="T13" fmla="*/ 2147483646 h 376"/>
                    <a:gd name="T14" fmla="*/ 2147483646 w 602"/>
                    <a:gd name="T15" fmla="*/ 2147483646 h 376"/>
                    <a:gd name="T16" fmla="*/ 2147483646 w 602"/>
                    <a:gd name="T17" fmla="*/ 2147483646 h 376"/>
                    <a:gd name="T18" fmla="*/ 2147483646 w 602"/>
                    <a:gd name="T19" fmla="*/ 0 h 376"/>
                    <a:gd name="T20" fmla="*/ 2147483646 w 602"/>
                    <a:gd name="T21" fmla="*/ 0 h 376"/>
                    <a:gd name="T22" fmla="*/ 2147483646 w 602"/>
                    <a:gd name="T23" fmla="*/ 2147483646 h 376"/>
                    <a:gd name="T24" fmla="*/ 2147483646 w 602"/>
                    <a:gd name="T25" fmla="*/ 2147483646 h 376"/>
                    <a:gd name="T26" fmla="*/ 2147483646 w 602"/>
                    <a:gd name="T27" fmla="*/ 2147483646 h 376"/>
                    <a:gd name="T28" fmla="*/ 2147483646 w 602"/>
                    <a:gd name="T29" fmla="*/ 2147483646 h 376"/>
                    <a:gd name="T30" fmla="*/ 2147483646 w 602"/>
                    <a:gd name="T31" fmla="*/ 2147483646 h 376"/>
                    <a:gd name="T32" fmla="*/ 2147483646 w 602"/>
                    <a:gd name="T33" fmla="*/ 2147483646 h 376"/>
                    <a:gd name="T34" fmla="*/ 2147483646 w 602"/>
                    <a:gd name="T35" fmla="*/ 2147483646 h 376"/>
                    <a:gd name="T36" fmla="*/ 2147483646 w 602"/>
                    <a:gd name="T37" fmla="*/ 2147483646 h 376"/>
                    <a:gd name="T38" fmla="*/ 2147483646 w 602"/>
                    <a:gd name="T39" fmla="*/ 2147483646 h 376"/>
                    <a:gd name="T40" fmla="*/ 2147483646 w 602"/>
                    <a:gd name="T41" fmla="*/ 2147483646 h 376"/>
                    <a:gd name="T42" fmla="*/ 2147483646 w 602"/>
                    <a:gd name="T43" fmla="*/ 2147483646 h 376"/>
                    <a:gd name="T44" fmla="*/ 2147483646 w 602"/>
                    <a:gd name="T45" fmla="*/ 2147483646 h 376"/>
                    <a:gd name="T46" fmla="*/ 2147483646 w 602"/>
                    <a:gd name="T47" fmla="*/ 2147483646 h 376"/>
                    <a:gd name="T48" fmla="*/ 2147483646 w 602"/>
                    <a:gd name="T49" fmla="*/ 2147483646 h 376"/>
                    <a:gd name="T50" fmla="*/ 2147483646 w 602"/>
                    <a:gd name="T51" fmla="*/ 2147483646 h 376"/>
                    <a:gd name="T52" fmla="*/ 2147483646 w 602"/>
                    <a:gd name="T53" fmla="*/ 2147483646 h 376"/>
                    <a:gd name="T54" fmla="*/ 2147483646 w 602"/>
                    <a:gd name="T55" fmla="*/ 2147483646 h 3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2" h="376">
                      <a:moveTo>
                        <a:pt x="573" y="375"/>
                      </a:moveTo>
                      <a:lnTo>
                        <a:pt x="573" y="375"/>
                      </a:lnTo>
                      <a:cubicBezTo>
                        <a:pt x="544" y="375"/>
                        <a:pt x="544" y="375"/>
                        <a:pt x="544" y="375"/>
                      </a:cubicBezTo>
                      <a:cubicBezTo>
                        <a:pt x="57" y="375"/>
                        <a:pt x="57" y="375"/>
                        <a:pt x="57" y="375"/>
                      </a:cubicBezTo>
                      <a:cubicBezTo>
                        <a:pt x="29" y="375"/>
                        <a:pt x="29" y="375"/>
                        <a:pt x="29" y="375"/>
                      </a:cubicBezTo>
                      <a:cubicBezTo>
                        <a:pt x="7" y="375"/>
                        <a:pt x="0" y="361"/>
                        <a:pt x="0" y="347"/>
                      </a:cubicBezTo>
                      <a:cubicBezTo>
                        <a:pt x="0" y="297"/>
                        <a:pt x="0" y="297"/>
                        <a:pt x="0" y="297"/>
                      </a:cubicBezTo>
                      <a:cubicBezTo>
                        <a:pt x="57" y="297"/>
                        <a:pt x="57" y="297"/>
                        <a:pt x="57" y="297"/>
                      </a:cubicBezTo>
                      <a:cubicBezTo>
                        <a:pt x="57" y="29"/>
                        <a:pt x="57" y="29"/>
                        <a:pt x="57" y="29"/>
                      </a:cubicBezTo>
                      <a:cubicBezTo>
                        <a:pt x="57" y="7"/>
                        <a:pt x="64" y="0"/>
                        <a:pt x="85" y="0"/>
                      </a:cubicBezTo>
                      <a:cubicBezTo>
                        <a:pt x="516" y="0"/>
                        <a:pt x="516" y="0"/>
                        <a:pt x="516" y="0"/>
                      </a:cubicBezTo>
                      <a:cubicBezTo>
                        <a:pt x="530" y="0"/>
                        <a:pt x="544" y="7"/>
                        <a:pt x="544" y="29"/>
                      </a:cubicBezTo>
                      <a:cubicBezTo>
                        <a:pt x="544" y="297"/>
                        <a:pt x="544" y="297"/>
                        <a:pt x="544" y="297"/>
                      </a:cubicBezTo>
                      <a:cubicBezTo>
                        <a:pt x="601" y="297"/>
                        <a:pt x="601" y="297"/>
                        <a:pt x="601" y="297"/>
                      </a:cubicBezTo>
                      <a:cubicBezTo>
                        <a:pt x="601" y="347"/>
                        <a:pt x="601" y="347"/>
                        <a:pt x="601" y="347"/>
                      </a:cubicBezTo>
                      <a:cubicBezTo>
                        <a:pt x="601" y="361"/>
                        <a:pt x="587" y="375"/>
                        <a:pt x="573" y="375"/>
                      </a:cubicBezTo>
                      <a:close/>
                      <a:moveTo>
                        <a:pt x="233" y="347"/>
                      </a:moveTo>
                      <a:lnTo>
                        <a:pt x="233" y="347"/>
                      </a:lnTo>
                      <a:cubicBezTo>
                        <a:pt x="368" y="347"/>
                        <a:pt x="368" y="347"/>
                        <a:pt x="368" y="347"/>
                      </a:cubicBezTo>
                      <a:cubicBezTo>
                        <a:pt x="368" y="325"/>
                        <a:pt x="368" y="325"/>
                        <a:pt x="368" y="325"/>
                      </a:cubicBezTo>
                      <a:cubicBezTo>
                        <a:pt x="233" y="325"/>
                        <a:pt x="233" y="325"/>
                        <a:pt x="233" y="325"/>
                      </a:cubicBezTo>
                      <a:lnTo>
                        <a:pt x="233" y="347"/>
                      </a:lnTo>
                      <a:close/>
                      <a:moveTo>
                        <a:pt x="509" y="36"/>
                      </a:moveTo>
                      <a:lnTo>
                        <a:pt x="509" y="36"/>
                      </a:lnTo>
                      <a:cubicBezTo>
                        <a:pt x="92" y="36"/>
                        <a:pt x="92" y="36"/>
                        <a:pt x="92" y="36"/>
                      </a:cubicBezTo>
                      <a:cubicBezTo>
                        <a:pt x="92" y="283"/>
                        <a:pt x="92" y="283"/>
                        <a:pt x="92" y="283"/>
                      </a:cubicBezTo>
                      <a:cubicBezTo>
                        <a:pt x="509" y="283"/>
                        <a:pt x="509" y="283"/>
                        <a:pt x="509" y="283"/>
                      </a:cubicBezTo>
                      <a:lnTo>
                        <a:pt x="509" y="36"/>
                      </a:lnTo>
                      <a:close/>
                    </a:path>
                  </a:pathLst>
                </a:custGeom>
                <a:grpFill/>
                <a:ln>
                  <a:noFill/>
                </a:ln>
              </p:spPr>
              <p:txBody>
                <a:bodyPr wrap="none" anchor="ctr"/>
                <a:lstStyle/>
                <a:p>
                  <a:endParaRPr lang="en-US">
                    <a:solidFill>
                      <a:srgbClr val="000000"/>
                    </a:solidFill>
                  </a:endParaRPr>
                </a:p>
              </p:txBody>
            </p:sp>
            <p:sp>
              <p:nvSpPr>
                <p:cNvPr id="56" name="Freeform 145"/>
                <p:cNvSpPr>
                  <a:spLocks noChangeArrowheads="1"/>
                </p:cNvSpPr>
                <p:nvPr/>
              </p:nvSpPr>
              <p:spPr bwMode="auto">
                <a:xfrm>
                  <a:off x="5596032" y="4245681"/>
                  <a:ext cx="205291" cy="185902"/>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grp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sp>
            <p:nvSpPr>
              <p:cNvPr id="54" name="Freeform 23"/>
              <p:cNvSpPr>
                <a:spLocks noChangeArrowheads="1"/>
              </p:cNvSpPr>
              <p:nvPr/>
            </p:nvSpPr>
            <p:spPr bwMode="auto">
              <a:xfrm>
                <a:off x="9988805" y="3091776"/>
                <a:ext cx="446960" cy="485196"/>
              </a:xfrm>
              <a:custGeom>
                <a:avLst/>
                <a:gdLst>
                  <a:gd name="T0" fmla="*/ 474 w 559"/>
                  <a:gd name="T1" fmla="*/ 318 h 609"/>
                  <a:gd name="T2" fmla="*/ 474 w 559"/>
                  <a:gd name="T3" fmla="*/ 318 h 609"/>
                  <a:gd name="T4" fmla="*/ 558 w 559"/>
                  <a:gd name="T5" fmla="*/ 445 h 609"/>
                  <a:gd name="T6" fmla="*/ 516 w 559"/>
                  <a:gd name="T7" fmla="*/ 530 h 609"/>
                  <a:gd name="T8" fmla="*/ 417 w 559"/>
                  <a:gd name="T9" fmla="*/ 600 h 609"/>
                  <a:gd name="T10" fmla="*/ 311 w 559"/>
                  <a:gd name="T11" fmla="*/ 579 h 609"/>
                  <a:gd name="T12" fmla="*/ 205 w 559"/>
                  <a:gd name="T13" fmla="*/ 600 h 609"/>
                  <a:gd name="T14" fmla="*/ 99 w 559"/>
                  <a:gd name="T15" fmla="*/ 530 h 609"/>
                  <a:gd name="T16" fmla="*/ 64 w 559"/>
                  <a:gd name="T17" fmla="*/ 226 h 609"/>
                  <a:gd name="T18" fmla="*/ 191 w 559"/>
                  <a:gd name="T19" fmla="*/ 148 h 609"/>
                  <a:gd name="T20" fmla="*/ 304 w 559"/>
                  <a:gd name="T21" fmla="*/ 176 h 609"/>
                  <a:gd name="T22" fmla="*/ 424 w 559"/>
                  <a:gd name="T23" fmla="*/ 148 h 609"/>
                  <a:gd name="T24" fmla="*/ 544 w 559"/>
                  <a:gd name="T25" fmla="*/ 205 h 609"/>
                  <a:gd name="T26" fmla="*/ 474 w 559"/>
                  <a:gd name="T27" fmla="*/ 318 h 609"/>
                  <a:gd name="T28" fmla="*/ 297 w 559"/>
                  <a:gd name="T29" fmla="*/ 141 h 609"/>
                  <a:gd name="T30" fmla="*/ 297 w 559"/>
                  <a:gd name="T31" fmla="*/ 141 h 609"/>
                  <a:gd name="T32" fmla="*/ 332 w 559"/>
                  <a:gd name="T33" fmla="*/ 42 h 609"/>
                  <a:gd name="T34" fmla="*/ 424 w 559"/>
                  <a:gd name="T35" fmla="*/ 0 h 609"/>
                  <a:gd name="T36" fmla="*/ 389 w 559"/>
                  <a:gd name="T37" fmla="*/ 99 h 609"/>
                  <a:gd name="T38" fmla="*/ 297 w 559"/>
                  <a:gd name="T39" fmla="*/ 14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9" h="609">
                    <a:moveTo>
                      <a:pt x="474" y="318"/>
                    </a:moveTo>
                    <a:lnTo>
                      <a:pt x="474" y="318"/>
                    </a:lnTo>
                    <a:cubicBezTo>
                      <a:pt x="474" y="410"/>
                      <a:pt x="558" y="445"/>
                      <a:pt x="558" y="445"/>
                    </a:cubicBezTo>
                    <a:cubicBezTo>
                      <a:pt x="558" y="445"/>
                      <a:pt x="544" y="487"/>
                      <a:pt x="516" y="530"/>
                    </a:cubicBezTo>
                    <a:cubicBezTo>
                      <a:pt x="488" y="565"/>
                      <a:pt x="460" y="600"/>
                      <a:pt x="417" y="600"/>
                    </a:cubicBezTo>
                    <a:cubicBezTo>
                      <a:pt x="375" y="600"/>
                      <a:pt x="361" y="579"/>
                      <a:pt x="311" y="579"/>
                    </a:cubicBezTo>
                    <a:cubicBezTo>
                      <a:pt x="262" y="579"/>
                      <a:pt x="247" y="600"/>
                      <a:pt x="205" y="600"/>
                    </a:cubicBezTo>
                    <a:cubicBezTo>
                      <a:pt x="163" y="608"/>
                      <a:pt x="127" y="565"/>
                      <a:pt x="99" y="530"/>
                    </a:cubicBezTo>
                    <a:cubicBezTo>
                      <a:pt x="43" y="452"/>
                      <a:pt x="0" y="318"/>
                      <a:pt x="64" y="226"/>
                    </a:cubicBezTo>
                    <a:cubicBezTo>
                      <a:pt x="92" y="176"/>
                      <a:pt x="142" y="148"/>
                      <a:pt x="191" y="148"/>
                    </a:cubicBezTo>
                    <a:cubicBezTo>
                      <a:pt x="233" y="148"/>
                      <a:pt x="276" y="176"/>
                      <a:pt x="304" y="176"/>
                    </a:cubicBezTo>
                    <a:cubicBezTo>
                      <a:pt x="325" y="176"/>
                      <a:pt x="375" y="141"/>
                      <a:pt x="424" y="148"/>
                    </a:cubicBezTo>
                    <a:cubicBezTo>
                      <a:pt x="445" y="148"/>
                      <a:pt x="509" y="155"/>
                      <a:pt x="544" y="205"/>
                    </a:cubicBezTo>
                    <a:cubicBezTo>
                      <a:pt x="544" y="205"/>
                      <a:pt x="474" y="247"/>
                      <a:pt x="474" y="318"/>
                    </a:cubicBezTo>
                    <a:close/>
                    <a:moveTo>
                      <a:pt x="297" y="141"/>
                    </a:moveTo>
                    <a:lnTo>
                      <a:pt x="297" y="141"/>
                    </a:lnTo>
                    <a:cubicBezTo>
                      <a:pt x="290" y="106"/>
                      <a:pt x="311" y="71"/>
                      <a:pt x="332" y="42"/>
                    </a:cubicBezTo>
                    <a:cubicBezTo>
                      <a:pt x="354" y="21"/>
                      <a:pt x="396" y="0"/>
                      <a:pt x="424" y="0"/>
                    </a:cubicBezTo>
                    <a:cubicBezTo>
                      <a:pt x="431" y="35"/>
                      <a:pt x="417" y="71"/>
                      <a:pt x="389" y="99"/>
                    </a:cubicBezTo>
                    <a:cubicBezTo>
                      <a:pt x="368" y="120"/>
                      <a:pt x="332" y="141"/>
                      <a:pt x="297" y="141"/>
                    </a:cubicBezTo>
                    <a:close/>
                  </a:path>
                </a:pathLst>
              </a:custGeom>
              <a:solidFill>
                <a:srgbClr val="48545E"/>
              </a:solid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pic>
          <p:nvPicPr>
            <p:cNvPr id="63" name="Picture 2" descr="http://zdnet4.cbsistatic.com/hub/i/2017/03/06/dd1fd354-cacf-4ef1-abbb-a7d58e959aa0/6ee67b0eb76f1f49d9076c8645ce36d8/linux.jpg"/>
            <p:cNvPicPr>
              <a:picLocks noChangeAspect="1" noChangeArrowheads="1"/>
            </p:cNvPicPr>
            <p:nvPr/>
          </p:nvPicPr>
          <p:blipFill>
            <a:blip r:embed="rId3">
              <a:clrChange>
                <a:clrFrom>
                  <a:srgbClr val="FFFFFF"/>
                </a:clrFrom>
                <a:clrTo>
                  <a:srgbClr val="FFFFFF">
                    <a:alpha val="0"/>
                  </a:srgbClr>
                </a:clrTo>
              </a:clrChange>
              <a:grayscl/>
              <a:lum bright="10000" contrast="-20000"/>
              <a:extLst>
                <a:ext uri="{28A0092B-C50C-407E-A947-70E740481C1C}">
                  <a14:useLocalDpi xmlns:a14="http://schemas.microsoft.com/office/drawing/2010/main" val="0"/>
                </a:ext>
              </a:extLst>
            </a:blip>
            <a:srcRect/>
            <a:stretch>
              <a:fillRect/>
            </a:stretch>
          </p:blipFill>
          <p:spPr bwMode="auto">
            <a:xfrm>
              <a:off x="4751825" y="2385139"/>
              <a:ext cx="671513" cy="503999"/>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00371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cs typeface="Calibri"/>
              </a:rPr>
              <a:t>SEP 14.1 Overview</a:t>
            </a:r>
            <a:endParaRPr lang="en-US" sz="2398" b="0" dirty="0">
              <a:solidFill>
                <a:schemeClr val="accent1">
                  <a:lumMod val="60000"/>
                  <a:lumOff val="40000"/>
                </a:schemeClr>
              </a:solidFill>
              <a:cs typeface="Calibri"/>
            </a:endParaRPr>
          </a:p>
        </p:txBody>
      </p:sp>
      <p:sp>
        <p:nvSpPr>
          <p:cNvPr id="38" name="Content Placeholder 2"/>
          <p:cNvSpPr txBox="1">
            <a:spLocks/>
          </p:cNvSpPr>
          <p:nvPr/>
        </p:nvSpPr>
        <p:spPr bwMode="auto">
          <a:xfrm>
            <a:off x="4247440" y="4011876"/>
            <a:ext cx="3601304"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dirty="0"/>
              <a:t>Intensive Protection &amp; Control</a:t>
            </a:r>
          </a:p>
        </p:txBody>
      </p:sp>
      <p:sp>
        <p:nvSpPr>
          <p:cNvPr id="42" name="Content Placeholder 2"/>
          <p:cNvSpPr txBox="1">
            <a:spLocks/>
          </p:cNvSpPr>
          <p:nvPr/>
        </p:nvSpPr>
        <p:spPr bwMode="auto">
          <a:xfrm>
            <a:off x="8230158" y="4006072"/>
            <a:ext cx="3511313"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dirty="0"/>
              <a:t>Low Bandwidth Mode</a:t>
            </a:r>
          </a:p>
        </p:txBody>
      </p:sp>
      <p:cxnSp>
        <p:nvCxnSpPr>
          <p:cNvPr id="59" name="Straight Connector 58"/>
          <p:cNvCxnSpPr/>
          <p:nvPr/>
        </p:nvCxnSpPr>
        <p:spPr>
          <a:xfrm>
            <a:off x="277445" y="3991156"/>
            <a:ext cx="11565082" cy="0"/>
          </a:xfrm>
          <a:prstGeom prst="line">
            <a:avLst/>
          </a:prstGeom>
          <a:noFill/>
          <a:ln w="12700">
            <a:solidFill>
              <a:schemeClr val="bg1">
                <a:lumMod val="85000"/>
              </a:schemeClr>
            </a:solidFill>
            <a:miter lim="800000"/>
            <a:headEnd/>
            <a:tailEnd/>
          </a:ln>
        </p:spPr>
      </p:cxnSp>
      <p:pic>
        <p:nvPicPr>
          <p:cNvPr id="3" name="Picture 2"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0626" y="2105884"/>
            <a:ext cx="1545071" cy="1544669"/>
          </a:xfrm>
          <a:prstGeom prst="rect">
            <a:avLst/>
          </a:prstGeom>
        </p:spPr>
      </p:pic>
      <p:pic>
        <p:nvPicPr>
          <p:cNvPr id="13" name="Picture 12"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3280" y="2112290"/>
            <a:ext cx="1545071" cy="1544669"/>
          </a:xfrm>
          <a:prstGeom prst="rect">
            <a:avLst/>
          </a:prstGeom>
        </p:spPr>
      </p:pic>
      <p:sp>
        <p:nvSpPr>
          <p:cNvPr id="15" name="Oval 14"/>
          <p:cNvSpPr/>
          <p:nvPr/>
        </p:nvSpPr>
        <p:spPr>
          <a:xfrm>
            <a:off x="9400558" y="2299515"/>
            <a:ext cx="1170515" cy="1170210"/>
          </a:xfrm>
          <a:prstGeom prst="ellipse">
            <a:avLst/>
          </a:prstGeom>
          <a:solidFill>
            <a:schemeClr val="bg1"/>
          </a:solidFill>
          <a:ln w="9525">
            <a:noFill/>
            <a:miter lim="800000"/>
            <a:headEnd/>
            <a:tailEnd/>
          </a:ln>
        </p:spPr>
        <p:txBody>
          <a:bodyPr/>
          <a:lstStyle/>
          <a:p>
            <a:endParaRPr lang="en-US" sz="1799" dirty="0"/>
          </a:p>
        </p:txBody>
      </p:sp>
      <p:pic>
        <p:nvPicPr>
          <p:cNvPr id="6" name="Picture 5" descr="Network_Icon-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2393" y="2397099"/>
            <a:ext cx="1066840" cy="1066562"/>
          </a:xfrm>
          <a:prstGeom prst="rect">
            <a:avLst/>
          </a:prstGeom>
        </p:spPr>
      </p:pic>
      <p:sp>
        <p:nvSpPr>
          <p:cNvPr id="19" name="Content Placeholder 2"/>
          <p:cNvSpPr txBox="1">
            <a:spLocks/>
          </p:cNvSpPr>
          <p:nvPr/>
        </p:nvSpPr>
        <p:spPr bwMode="auto">
          <a:xfrm>
            <a:off x="818822" y="3983134"/>
            <a:ext cx="3047206"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9A918C">
                  <a:lumMod val="50000"/>
                </a:srgbClr>
              </a:buClr>
              <a:defRPr/>
            </a:pPr>
            <a:r>
              <a:rPr lang="en-US" sz="1998" b="1" kern="0" dirty="0"/>
              <a:t>Grey Activity Detection</a:t>
            </a:r>
          </a:p>
        </p:txBody>
      </p:sp>
      <p:pic>
        <p:nvPicPr>
          <p:cNvPr id="20" name="Picture 19" descr="Profit_Acceleration_Icon-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5805" y="2112392"/>
            <a:ext cx="1545336" cy="1544934"/>
          </a:xfrm>
          <a:prstGeom prst="rect">
            <a:avLst/>
          </a:prstGeom>
        </p:spPr>
      </p:pic>
      <p:sp>
        <p:nvSpPr>
          <p:cNvPr id="25" name="Content Placeholder 2"/>
          <p:cNvSpPr txBox="1">
            <a:spLocks/>
          </p:cNvSpPr>
          <p:nvPr/>
        </p:nvSpPr>
        <p:spPr bwMode="auto">
          <a:xfrm>
            <a:off x="4084130" y="4666180"/>
            <a:ext cx="4146029" cy="603881"/>
          </a:xfrm>
          <a:prstGeom prst="rect">
            <a:avLst/>
          </a:prstGeom>
          <a:noFill/>
          <a:ln w="9525">
            <a:noFill/>
            <a:miter lim="800000"/>
            <a:headEnd/>
            <a:tailEnd/>
          </a:ln>
        </p:spPr>
        <p:txBody>
          <a:bodyPr lIns="91395" tIns="45698" rIns="91395" bIns="45698" anchor="t"/>
          <a:lstStyle/>
          <a:p>
            <a:pPr algn="ctr">
              <a:lnSpc>
                <a:spcPct val="90000"/>
              </a:lnSpc>
              <a:spcBef>
                <a:spcPts val="1200"/>
              </a:spcBef>
            </a:pPr>
            <a:r>
              <a:rPr lang="en-US" altLang="en-US" sz="1600" dirty="0">
                <a:latin typeface="Calibri" charset="0"/>
                <a:ea typeface="Calibri" charset="0"/>
                <a:cs typeface="Calibri" charset="0"/>
              </a:rPr>
              <a:t>“I want to fine-tune my endpoint security by security group to improve my security posture”</a:t>
            </a:r>
          </a:p>
        </p:txBody>
      </p:sp>
      <p:sp>
        <p:nvSpPr>
          <p:cNvPr id="26" name="Content Placeholder 2"/>
          <p:cNvSpPr txBox="1">
            <a:spLocks/>
          </p:cNvSpPr>
          <p:nvPr/>
        </p:nvSpPr>
        <p:spPr bwMode="auto">
          <a:xfrm>
            <a:off x="8194013" y="4671453"/>
            <a:ext cx="3648503" cy="755560"/>
          </a:xfrm>
          <a:prstGeom prst="rect">
            <a:avLst/>
          </a:prstGeom>
          <a:noFill/>
          <a:ln w="9525">
            <a:noFill/>
            <a:miter lim="800000"/>
            <a:headEnd/>
            <a:tailEnd/>
          </a:ln>
        </p:spPr>
        <p:txBody>
          <a:bodyPr lIns="91395" tIns="45698" rIns="91395" bIns="45698" anchor="t"/>
          <a:lstStyle/>
          <a:p>
            <a:pPr marL="0" lvl="1" algn="ctr">
              <a:lnSpc>
                <a:spcPct val="90000"/>
              </a:lnSpc>
              <a:spcAft>
                <a:spcPts val="1000"/>
              </a:spcAft>
              <a:buClr>
                <a:srgbClr val="9A918C">
                  <a:lumMod val="50000"/>
                </a:srgbClr>
              </a:buClr>
              <a:defRPr/>
            </a:pPr>
            <a:r>
              <a:rPr lang="en-US" sz="1600" kern="0" dirty="0">
                <a:latin typeface="Calibri" panose="020F0502020204030204" pitchFamily="34" charset="0"/>
                <a:cs typeface="Calibri"/>
              </a:rPr>
              <a:t>“I want to protect endpoints in low connectivity environments with the same efficacy”</a:t>
            </a:r>
          </a:p>
        </p:txBody>
      </p:sp>
      <p:sp>
        <p:nvSpPr>
          <p:cNvPr id="27" name="Content Placeholder 2"/>
          <p:cNvSpPr txBox="1">
            <a:spLocks/>
          </p:cNvSpPr>
          <p:nvPr/>
        </p:nvSpPr>
        <p:spPr bwMode="auto">
          <a:xfrm>
            <a:off x="495300" y="4561825"/>
            <a:ext cx="3311872" cy="603881"/>
          </a:xfrm>
          <a:prstGeom prst="rect">
            <a:avLst/>
          </a:prstGeom>
          <a:noFill/>
          <a:ln w="9525">
            <a:noFill/>
            <a:miter lim="800000"/>
            <a:headEnd/>
            <a:tailEnd/>
          </a:ln>
        </p:spPr>
        <p:txBody>
          <a:bodyPr lIns="91395" tIns="45698" rIns="91395" bIns="45698" anchor="t"/>
          <a:lstStyle/>
          <a:p>
            <a:pPr marL="168207" lvl="1" algn="ctr">
              <a:lnSpc>
                <a:spcPct val="90000"/>
              </a:lnSpc>
              <a:spcBef>
                <a:spcPts val="600"/>
              </a:spcBef>
            </a:pPr>
            <a:r>
              <a:rPr lang="en-US" sz="1600" kern="0" dirty="0">
                <a:latin typeface="Calibri" panose="020F0502020204030204" pitchFamily="34" charset="0"/>
                <a:cs typeface="Calibri"/>
              </a:rPr>
              <a:t>“I want to detect suspicious activity in my environment without the need to deploy additional endpoint agents”</a:t>
            </a:r>
          </a:p>
        </p:txBody>
      </p:sp>
      <p:sp>
        <p:nvSpPr>
          <p:cNvPr id="28" name="Rounded Rectangle 5">
            <a:extLst>
              <a:ext uri="{FF2B5EF4-FFF2-40B4-BE49-F238E27FC236}">
                <a16:creationId xmlns:a16="http://schemas.microsoft.com/office/drawing/2014/main" id="{C877D448-83E4-4D86-A3B4-75153772D7D7}"/>
              </a:ext>
            </a:extLst>
          </p:cNvPr>
          <p:cNvSpPr/>
          <p:nvPr/>
        </p:nvSpPr>
        <p:spPr bwMode="gray">
          <a:xfrm>
            <a:off x="-125611" y="5694899"/>
            <a:ext cx="12443220" cy="702489"/>
          </a:xfrm>
          <a:prstGeom prst="roundRect">
            <a:avLst>
              <a:gd name="adj" fmla="val 0"/>
            </a:avLst>
          </a:prstGeom>
          <a:solidFill>
            <a:schemeClr val="accent1">
              <a:lumMod val="75000"/>
            </a:schemeClr>
          </a:solidFill>
          <a:ln w="508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5000"/>
              </a:lnSpc>
            </a:pPr>
            <a:r>
              <a:rPr lang="en-US" sz="2000" dirty="0"/>
              <a:t>Gain Visibility into Grey Activity.  Tune Protection by Asset Value.  Control Content Update Frequency</a:t>
            </a:r>
          </a:p>
        </p:txBody>
      </p:sp>
      <p:sp>
        <p:nvSpPr>
          <p:cNvPr id="22" name="Content Placeholder 2"/>
          <p:cNvSpPr txBox="1">
            <a:spLocks/>
          </p:cNvSpPr>
          <p:nvPr/>
        </p:nvSpPr>
        <p:spPr bwMode="auto">
          <a:xfrm>
            <a:off x="891771" y="1432787"/>
            <a:ext cx="2588592"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#1</a:t>
            </a:r>
          </a:p>
        </p:txBody>
      </p:sp>
      <p:sp>
        <p:nvSpPr>
          <p:cNvPr id="29" name="Content Placeholder 2"/>
          <p:cNvSpPr txBox="1">
            <a:spLocks/>
          </p:cNvSpPr>
          <p:nvPr/>
        </p:nvSpPr>
        <p:spPr bwMode="auto">
          <a:xfrm>
            <a:off x="8768528" y="1432787"/>
            <a:ext cx="2523908"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#3</a:t>
            </a:r>
          </a:p>
        </p:txBody>
      </p:sp>
      <p:sp>
        <p:nvSpPr>
          <p:cNvPr id="30" name="Content Placeholder 2"/>
          <p:cNvSpPr txBox="1">
            <a:spLocks/>
          </p:cNvSpPr>
          <p:nvPr/>
        </p:nvSpPr>
        <p:spPr bwMode="auto">
          <a:xfrm>
            <a:off x="5013491" y="1432787"/>
            <a:ext cx="2190310"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#2</a:t>
            </a:r>
          </a:p>
        </p:txBody>
      </p:sp>
      <p:sp>
        <p:nvSpPr>
          <p:cNvPr id="21" name="12-Point Star 20"/>
          <p:cNvSpPr/>
          <p:nvPr/>
        </p:nvSpPr>
        <p:spPr>
          <a:xfrm>
            <a:off x="7740486" y="248407"/>
            <a:ext cx="1088442" cy="1064598"/>
          </a:xfrm>
          <a:prstGeom prst="star12">
            <a:avLst/>
          </a:prstGeom>
          <a:solidFill>
            <a:schemeClr val="accent1"/>
          </a:solidFill>
          <a:ln w="12700">
            <a:noFill/>
            <a:miter lim="800000"/>
            <a:headEnd/>
            <a:tailEnd/>
          </a:ln>
        </p:spPr>
        <p:txBody>
          <a:bodyPr wrap="square" rtlCol="0" anchor="ctr"/>
          <a:lstStyle/>
          <a:p>
            <a:pPr algn="ctr"/>
            <a:r>
              <a:rPr lang="en-US" sz="1400" b="1" kern="0" dirty="0"/>
              <a:t>NEW</a:t>
            </a:r>
          </a:p>
        </p:txBody>
      </p:sp>
    </p:spTree>
    <p:extLst>
      <p:ext uri="{BB962C8B-B14F-4D97-AF65-F5344CB8AC3E}">
        <p14:creationId xmlns:p14="http://schemas.microsoft.com/office/powerpoint/2010/main" val="270026882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Block Arc 144"/>
          <p:cNvSpPr/>
          <p:nvPr/>
        </p:nvSpPr>
        <p:spPr>
          <a:xfrm rot="12964067">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pic>
        <p:nvPicPr>
          <p:cNvPr id="146" name="Picture 145" descr="SYM - Deception Icon-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552" y="4453281"/>
            <a:ext cx="889366" cy="902326"/>
          </a:xfrm>
          <a:prstGeom prst="rect">
            <a:avLst/>
          </a:prstGeom>
        </p:spPr>
      </p:pic>
      <p:sp>
        <p:nvSpPr>
          <p:cNvPr id="139" name="Block Arc 138"/>
          <p:cNvSpPr/>
          <p:nvPr/>
        </p:nvSpPr>
        <p:spPr>
          <a:xfrm rot="17281748">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2" name="Group 35"/>
          <p:cNvGrpSpPr/>
          <p:nvPr/>
        </p:nvGrpSpPr>
        <p:grpSpPr>
          <a:xfrm>
            <a:off x="4367340" y="2936096"/>
            <a:ext cx="889041" cy="903421"/>
            <a:chOff x="9668504" y="2453697"/>
            <a:chExt cx="941488" cy="942974"/>
          </a:xfrm>
        </p:grpSpPr>
        <p:pic>
          <p:nvPicPr>
            <p:cNvPr id="141" name="Picture 1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8504" y="2453697"/>
              <a:ext cx="941488" cy="942974"/>
            </a:xfrm>
            <a:prstGeom prst="rect">
              <a:avLst/>
            </a:prstGeom>
          </p:spPr>
        </p:pic>
        <p:sp>
          <p:nvSpPr>
            <p:cNvPr id="142" name="Oval 141"/>
            <p:cNvSpPr/>
            <p:nvPr/>
          </p:nvSpPr>
          <p:spPr bwMode="gray">
            <a:xfrm>
              <a:off x="9841669" y="2621493"/>
              <a:ext cx="586777" cy="586777"/>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43" name="Picture 142" descr="protect.png"/>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9890477" y="2728270"/>
              <a:ext cx="508708" cy="401685"/>
            </a:xfrm>
            <a:prstGeom prst="rect">
              <a:avLst/>
            </a:prstGeom>
          </p:spPr>
        </p:pic>
      </p:grpSp>
      <p:sp>
        <p:nvSpPr>
          <p:cNvPr id="147" name="Block Arc 146"/>
          <p:cNvSpPr/>
          <p:nvPr/>
        </p:nvSpPr>
        <p:spPr>
          <a:xfrm>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3" name="Group 21"/>
          <p:cNvGrpSpPr/>
          <p:nvPr/>
        </p:nvGrpSpPr>
        <p:grpSpPr>
          <a:xfrm>
            <a:off x="5714344" y="1994270"/>
            <a:ext cx="889041" cy="903421"/>
            <a:chOff x="6696531" y="1908067"/>
            <a:chExt cx="1081940" cy="1083647"/>
          </a:xfrm>
        </p:grpSpPr>
        <p:pic>
          <p:nvPicPr>
            <p:cNvPr id="149" name="Picture 1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6531" y="1908067"/>
              <a:ext cx="1081940" cy="1083647"/>
            </a:xfrm>
            <a:prstGeom prst="rect">
              <a:avLst/>
            </a:prstGeom>
          </p:spPr>
        </p:pic>
        <p:sp>
          <p:nvSpPr>
            <p:cNvPr id="150" name="Oval 149"/>
            <p:cNvSpPr/>
            <p:nvPr/>
          </p:nvSpPr>
          <p:spPr bwMode="gray">
            <a:xfrm>
              <a:off x="6895529" y="2100895"/>
              <a:ext cx="674313" cy="674313"/>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51" name="Picture 1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0369" y="2140212"/>
              <a:ext cx="525506" cy="636625"/>
            </a:xfrm>
            <a:prstGeom prst="rect">
              <a:avLst/>
            </a:prstGeom>
          </p:spPr>
        </p:pic>
      </p:grpSp>
      <p:sp>
        <p:nvSpPr>
          <p:cNvPr id="144" name="Oval 143"/>
          <p:cNvSpPr/>
          <p:nvPr/>
        </p:nvSpPr>
        <p:spPr>
          <a:xfrm>
            <a:off x="4329370" y="1960314"/>
            <a:ext cx="3686008" cy="3686008"/>
          </a:xfrm>
          <a:prstGeom prst="ellipse">
            <a:avLst/>
          </a:prstGeom>
          <a:solidFill>
            <a:schemeClr val="bg1">
              <a:alpha val="90000"/>
            </a:schemeClr>
          </a:solidFill>
          <a:ln w="25400" cap="rnd">
            <a:noFill/>
            <a:round/>
            <a:headEnd/>
            <a:tailEnd/>
          </a:ln>
        </p:spPr>
        <p:txBody>
          <a:bodyPr wrap="square" lIns="0" tIns="0" rIns="0" bIns="0" rtlCol="0" anchor="ctr"/>
          <a:lstStyle/>
          <a:p>
            <a:pPr algn="ctr">
              <a:lnSpc>
                <a:spcPct val="90000"/>
              </a:lnSpc>
            </a:pPr>
            <a:endParaRPr lang="en-US" b="1" kern="0" dirty="0">
              <a:solidFill>
                <a:srgbClr val="19233C"/>
              </a:solidFill>
            </a:endParaRPr>
          </a:p>
        </p:txBody>
      </p:sp>
      <p:sp>
        <p:nvSpPr>
          <p:cNvPr id="130" name="Block Arc 129"/>
          <p:cNvSpPr/>
          <p:nvPr/>
        </p:nvSpPr>
        <p:spPr>
          <a:xfrm rot="8645817">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4" name="Group 28"/>
          <p:cNvGrpSpPr/>
          <p:nvPr/>
        </p:nvGrpSpPr>
        <p:grpSpPr>
          <a:xfrm>
            <a:off x="6627182" y="4453281"/>
            <a:ext cx="889366" cy="902326"/>
            <a:chOff x="4419653" y="4136258"/>
            <a:chExt cx="1081940" cy="1083647"/>
          </a:xfrm>
        </p:grpSpPr>
        <p:pic>
          <p:nvPicPr>
            <p:cNvPr id="132" name="Picture 1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653" y="4136258"/>
              <a:ext cx="1081940" cy="1083647"/>
            </a:xfrm>
            <a:prstGeom prst="rect">
              <a:avLst/>
            </a:prstGeom>
          </p:spPr>
        </p:pic>
        <p:sp>
          <p:nvSpPr>
            <p:cNvPr id="133" name="Oval 132"/>
            <p:cNvSpPr/>
            <p:nvPr/>
          </p:nvSpPr>
          <p:spPr bwMode="gray">
            <a:xfrm>
              <a:off x="4610637" y="4337642"/>
              <a:ext cx="674313" cy="674313"/>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34" name="Picture Placeholder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5129" y="4371905"/>
              <a:ext cx="372853" cy="582582"/>
            </a:xfrm>
            <a:prstGeom prst="rect">
              <a:avLst/>
            </a:prstGeom>
            <a:noFill/>
            <a:ln w="9525">
              <a:noFill/>
              <a:miter lim="800000"/>
              <a:headEnd/>
              <a:tailEnd/>
            </a:ln>
          </p:spPr>
        </p:pic>
      </p:grpSp>
      <p:sp>
        <p:nvSpPr>
          <p:cNvPr id="5" name="Title 4"/>
          <p:cNvSpPr>
            <a:spLocks noGrp="1"/>
          </p:cNvSpPr>
          <p:nvPr>
            <p:ph type="title"/>
          </p:nvPr>
        </p:nvSpPr>
        <p:spPr>
          <a:xfrm>
            <a:off x="495302" y="381000"/>
            <a:ext cx="9686133" cy="941832"/>
          </a:xfrm>
        </p:spPr>
        <p:txBody>
          <a:bodyPr/>
          <a:lstStyle/>
          <a:p>
            <a:r>
              <a:rPr lang="en-US" dirty="0"/>
              <a:t>SEP Security Framework</a:t>
            </a:r>
          </a:p>
        </p:txBody>
      </p:sp>
      <p:sp>
        <p:nvSpPr>
          <p:cNvPr id="135" name="Block Arc 134"/>
          <p:cNvSpPr/>
          <p:nvPr/>
        </p:nvSpPr>
        <p:spPr>
          <a:xfrm rot="4322145">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6" name="Group 25"/>
          <p:cNvGrpSpPr/>
          <p:nvPr/>
        </p:nvGrpSpPr>
        <p:grpSpPr>
          <a:xfrm>
            <a:off x="7088042" y="2936092"/>
            <a:ext cx="889366" cy="902326"/>
            <a:chOff x="6514908" y="2283850"/>
            <a:chExt cx="941832" cy="941832"/>
          </a:xfrm>
        </p:grpSpPr>
        <p:pic>
          <p:nvPicPr>
            <p:cNvPr id="137" name="Picture 1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4908" y="2283850"/>
              <a:ext cx="941832" cy="941832"/>
            </a:xfrm>
            <a:prstGeom prst="rect">
              <a:avLst/>
            </a:prstGeom>
          </p:spPr>
        </p:pic>
        <p:sp>
          <p:nvSpPr>
            <p:cNvPr id="138" name="Freeform 5"/>
            <p:cNvSpPr>
              <a:spLocks noEditPoints="1"/>
            </p:cNvSpPr>
            <p:nvPr/>
          </p:nvSpPr>
          <p:spPr bwMode="auto">
            <a:xfrm>
              <a:off x="6761018" y="2540361"/>
              <a:ext cx="426072" cy="419961"/>
            </a:xfrm>
            <a:custGeom>
              <a:avLst/>
              <a:gdLst>
                <a:gd name="T0" fmla="*/ 113 w 1212"/>
                <a:gd name="T1" fmla="*/ 114 h 1209"/>
                <a:gd name="T2" fmla="*/ 387 w 1212"/>
                <a:gd name="T3" fmla="*/ 0 h 1209"/>
                <a:gd name="T4" fmla="*/ 660 w 1212"/>
                <a:gd name="T5" fmla="*/ 114 h 1209"/>
                <a:gd name="T6" fmla="*/ 774 w 1212"/>
                <a:gd name="T7" fmla="*/ 387 h 1209"/>
                <a:gd name="T8" fmla="*/ 708 w 1212"/>
                <a:gd name="T9" fmla="*/ 604 h 1209"/>
                <a:gd name="T10" fmla="*/ 709 w 1212"/>
                <a:gd name="T11" fmla="*/ 622 h 1209"/>
                <a:gd name="T12" fmla="*/ 715 w 1212"/>
                <a:gd name="T13" fmla="*/ 627 h 1209"/>
                <a:gd name="T14" fmla="*/ 733 w 1212"/>
                <a:gd name="T15" fmla="*/ 628 h 1209"/>
                <a:gd name="T16" fmla="*/ 782 w 1212"/>
                <a:gd name="T17" fmla="*/ 632 h 1209"/>
                <a:gd name="T18" fmla="*/ 1183 w 1212"/>
                <a:gd name="T19" fmla="*/ 1033 h 1209"/>
                <a:gd name="T20" fmla="*/ 1188 w 1212"/>
                <a:gd name="T21" fmla="*/ 1080 h 1209"/>
                <a:gd name="T22" fmla="*/ 1191 w 1212"/>
                <a:gd name="T23" fmla="*/ 1098 h 1209"/>
                <a:gd name="T24" fmla="*/ 1212 w 1212"/>
                <a:gd name="T25" fmla="*/ 1145 h 1209"/>
                <a:gd name="T26" fmla="*/ 1149 w 1212"/>
                <a:gd name="T27" fmla="*/ 1209 h 1209"/>
                <a:gd name="T28" fmla="*/ 1102 w 1212"/>
                <a:gd name="T29" fmla="*/ 1188 h 1209"/>
                <a:gd name="T30" fmla="*/ 1082 w 1212"/>
                <a:gd name="T31" fmla="*/ 1187 h 1209"/>
                <a:gd name="T32" fmla="*/ 1033 w 1212"/>
                <a:gd name="T33" fmla="*/ 1184 h 1209"/>
                <a:gd name="T34" fmla="*/ 631 w 1212"/>
                <a:gd name="T35" fmla="*/ 783 h 1209"/>
                <a:gd name="T36" fmla="*/ 628 w 1212"/>
                <a:gd name="T37" fmla="*/ 734 h 1209"/>
                <a:gd name="T38" fmla="*/ 626 w 1212"/>
                <a:gd name="T39" fmla="*/ 716 h 1209"/>
                <a:gd name="T40" fmla="*/ 621 w 1212"/>
                <a:gd name="T41" fmla="*/ 710 h 1209"/>
                <a:gd name="T42" fmla="*/ 603 w 1212"/>
                <a:gd name="T43" fmla="*/ 708 h 1209"/>
                <a:gd name="T44" fmla="*/ 387 w 1212"/>
                <a:gd name="T45" fmla="*/ 774 h 1209"/>
                <a:gd name="T46" fmla="*/ 113 w 1212"/>
                <a:gd name="T47" fmla="*/ 661 h 1209"/>
                <a:gd name="T48" fmla="*/ 0 w 1212"/>
                <a:gd name="T49" fmla="*/ 387 h 1209"/>
                <a:gd name="T50" fmla="*/ 113 w 1212"/>
                <a:gd name="T51" fmla="*/ 114 h 1209"/>
                <a:gd name="T52" fmla="*/ 235 w 1212"/>
                <a:gd name="T53" fmla="*/ 400 h 1209"/>
                <a:gd name="T54" fmla="*/ 300 w 1212"/>
                <a:gd name="T55" fmla="*/ 243 h 1209"/>
                <a:gd name="T56" fmla="*/ 367 w 1212"/>
                <a:gd name="T57" fmla="*/ 197 h 1209"/>
                <a:gd name="T58" fmla="*/ 376 w 1212"/>
                <a:gd name="T59" fmla="*/ 178 h 1209"/>
                <a:gd name="T60" fmla="*/ 358 w 1212"/>
                <a:gd name="T61" fmla="*/ 166 h 1209"/>
                <a:gd name="T62" fmla="*/ 229 w 1212"/>
                <a:gd name="T63" fmla="*/ 230 h 1209"/>
                <a:gd name="T64" fmla="*/ 164 w 1212"/>
                <a:gd name="T65" fmla="*/ 387 h 1209"/>
                <a:gd name="T66" fmla="*/ 229 w 1212"/>
                <a:gd name="T67" fmla="*/ 545 h 1209"/>
                <a:gd name="T68" fmla="*/ 284 w 1212"/>
                <a:gd name="T69" fmla="*/ 585 h 1209"/>
                <a:gd name="T70" fmla="*/ 304 w 1212"/>
                <a:gd name="T71" fmla="*/ 580 h 1209"/>
                <a:gd name="T72" fmla="*/ 303 w 1212"/>
                <a:gd name="T73" fmla="*/ 560 h 1209"/>
                <a:gd name="T74" fmla="*/ 300 w 1212"/>
                <a:gd name="T75" fmla="*/ 558 h 1209"/>
                <a:gd name="T76" fmla="*/ 235 w 1212"/>
                <a:gd name="T77" fmla="*/ 400 h 1209"/>
                <a:gd name="T78" fmla="*/ 387 w 1212"/>
                <a:gd name="T79" fmla="*/ 104 h 1209"/>
                <a:gd name="T80" fmla="*/ 187 w 1212"/>
                <a:gd name="T81" fmla="*/ 187 h 1209"/>
                <a:gd name="T82" fmla="*/ 104 w 1212"/>
                <a:gd name="T83" fmla="*/ 387 h 1209"/>
                <a:gd name="T84" fmla="*/ 187 w 1212"/>
                <a:gd name="T85" fmla="*/ 587 h 1209"/>
                <a:gd name="T86" fmla="*/ 387 w 1212"/>
                <a:gd name="T87" fmla="*/ 670 h 1209"/>
                <a:gd name="T88" fmla="*/ 587 w 1212"/>
                <a:gd name="T89" fmla="*/ 587 h 1209"/>
                <a:gd name="T90" fmla="*/ 669 w 1212"/>
                <a:gd name="T91" fmla="*/ 387 h 1209"/>
                <a:gd name="T92" fmla="*/ 587 w 1212"/>
                <a:gd name="T93" fmla="*/ 187 h 1209"/>
                <a:gd name="T94" fmla="*/ 387 w 1212"/>
                <a:gd name="T95" fmla="*/ 104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2" h="1209">
                  <a:moveTo>
                    <a:pt x="113" y="114"/>
                  </a:moveTo>
                  <a:cubicBezTo>
                    <a:pt x="188" y="38"/>
                    <a:pt x="288" y="0"/>
                    <a:pt x="387" y="0"/>
                  </a:cubicBezTo>
                  <a:cubicBezTo>
                    <a:pt x="486" y="0"/>
                    <a:pt x="585" y="38"/>
                    <a:pt x="660" y="114"/>
                  </a:cubicBezTo>
                  <a:cubicBezTo>
                    <a:pt x="736" y="189"/>
                    <a:pt x="774" y="288"/>
                    <a:pt x="774" y="387"/>
                  </a:cubicBezTo>
                  <a:cubicBezTo>
                    <a:pt x="774" y="463"/>
                    <a:pt x="752" y="539"/>
                    <a:pt x="708" y="604"/>
                  </a:cubicBezTo>
                  <a:cubicBezTo>
                    <a:pt x="704" y="609"/>
                    <a:pt x="704" y="617"/>
                    <a:pt x="709" y="622"/>
                  </a:cubicBezTo>
                  <a:cubicBezTo>
                    <a:pt x="715" y="627"/>
                    <a:pt x="715" y="627"/>
                    <a:pt x="715" y="627"/>
                  </a:cubicBezTo>
                  <a:cubicBezTo>
                    <a:pt x="720" y="632"/>
                    <a:pt x="728" y="633"/>
                    <a:pt x="733" y="628"/>
                  </a:cubicBezTo>
                  <a:cubicBezTo>
                    <a:pt x="748" y="618"/>
                    <a:pt x="769" y="619"/>
                    <a:pt x="782" y="632"/>
                  </a:cubicBezTo>
                  <a:cubicBezTo>
                    <a:pt x="1183" y="1033"/>
                    <a:pt x="1183" y="1033"/>
                    <a:pt x="1183" y="1033"/>
                  </a:cubicBezTo>
                  <a:cubicBezTo>
                    <a:pt x="1196" y="1046"/>
                    <a:pt x="1198" y="1065"/>
                    <a:pt x="1188" y="1080"/>
                  </a:cubicBezTo>
                  <a:cubicBezTo>
                    <a:pt x="1185" y="1086"/>
                    <a:pt x="1186" y="1093"/>
                    <a:pt x="1191" y="1098"/>
                  </a:cubicBezTo>
                  <a:cubicBezTo>
                    <a:pt x="1204" y="1110"/>
                    <a:pt x="1212" y="1127"/>
                    <a:pt x="1212" y="1145"/>
                  </a:cubicBezTo>
                  <a:cubicBezTo>
                    <a:pt x="1212" y="1181"/>
                    <a:pt x="1184" y="1209"/>
                    <a:pt x="1149" y="1209"/>
                  </a:cubicBezTo>
                  <a:cubicBezTo>
                    <a:pt x="1130" y="1209"/>
                    <a:pt x="1113" y="1201"/>
                    <a:pt x="1102" y="1188"/>
                  </a:cubicBezTo>
                  <a:cubicBezTo>
                    <a:pt x="1097" y="1183"/>
                    <a:pt x="1088" y="1182"/>
                    <a:pt x="1082" y="1187"/>
                  </a:cubicBezTo>
                  <a:cubicBezTo>
                    <a:pt x="1068" y="1199"/>
                    <a:pt x="1046" y="1198"/>
                    <a:pt x="1033" y="1184"/>
                  </a:cubicBezTo>
                  <a:cubicBezTo>
                    <a:pt x="631" y="783"/>
                    <a:pt x="631" y="783"/>
                    <a:pt x="631" y="783"/>
                  </a:cubicBezTo>
                  <a:cubicBezTo>
                    <a:pt x="618" y="770"/>
                    <a:pt x="617" y="749"/>
                    <a:pt x="628" y="734"/>
                  </a:cubicBezTo>
                  <a:cubicBezTo>
                    <a:pt x="632" y="728"/>
                    <a:pt x="631" y="721"/>
                    <a:pt x="626" y="716"/>
                  </a:cubicBezTo>
                  <a:cubicBezTo>
                    <a:pt x="621" y="710"/>
                    <a:pt x="621" y="710"/>
                    <a:pt x="621" y="710"/>
                  </a:cubicBezTo>
                  <a:cubicBezTo>
                    <a:pt x="616" y="705"/>
                    <a:pt x="609" y="705"/>
                    <a:pt x="603" y="708"/>
                  </a:cubicBezTo>
                  <a:cubicBezTo>
                    <a:pt x="538" y="752"/>
                    <a:pt x="462" y="774"/>
                    <a:pt x="387" y="774"/>
                  </a:cubicBezTo>
                  <a:cubicBezTo>
                    <a:pt x="288" y="774"/>
                    <a:pt x="188" y="737"/>
                    <a:pt x="113" y="661"/>
                  </a:cubicBezTo>
                  <a:cubicBezTo>
                    <a:pt x="37" y="585"/>
                    <a:pt x="0" y="486"/>
                    <a:pt x="0" y="387"/>
                  </a:cubicBezTo>
                  <a:cubicBezTo>
                    <a:pt x="0" y="288"/>
                    <a:pt x="37" y="189"/>
                    <a:pt x="113" y="114"/>
                  </a:cubicBezTo>
                  <a:close/>
                  <a:moveTo>
                    <a:pt x="235" y="400"/>
                  </a:moveTo>
                  <a:cubicBezTo>
                    <a:pt x="235" y="343"/>
                    <a:pt x="257" y="286"/>
                    <a:pt x="300" y="243"/>
                  </a:cubicBezTo>
                  <a:cubicBezTo>
                    <a:pt x="320" y="223"/>
                    <a:pt x="343" y="208"/>
                    <a:pt x="367" y="197"/>
                  </a:cubicBezTo>
                  <a:cubicBezTo>
                    <a:pt x="374" y="193"/>
                    <a:pt x="378" y="186"/>
                    <a:pt x="376" y="178"/>
                  </a:cubicBezTo>
                  <a:cubicBezTo>
                    <a:pt x="374" y="170"/>
                    <a:pt x="366" y="165"/>
                    <a:pt x="358" y="166"/>
                  </a:cubicBezTo>
                  <a:cubicBezTo>
                    <a:pt x="311" y="172"/>
                    <a:pt x="265" y="194"/>
                    <a:pt x="229" y="230"/>
                  </a:cubicBezTo>
                  <a:cubicBezTo>
                    <a:pt x="186" y="273"/>
                    <a:pt x="164" y="330"/>
                    <a:pt x="164" y="387"/>
                  </a:cubicBezTo>
                  <a:cubicBezTo>
                    <a:pt x="164" y="444"/>
                    <a:pt x="186" y="501"/>
                    <a:pt x="229" y="545"/>
                  </a:cubicBezTo>
                  <a:cubicBezTo>
                    <a:pt x="246" y="562"/>
                    <a:pt x="264" y="575"/>
                    <a:pt x="284" y="585"/>
                  </a:cubicBezTo>
                  <a:cubicBezTo>
                    <a:pt x="291" y="589"/>
                    <a:pt x="300" y="587"/>
                    <a:pt x="304" y="580"/>
                  </a:cubicBezTo>
                  <a:cubicBezTo>
                    <a:pt x="309" y="574"/>
                    <a:pt x="308" y="565"/>
                    <a:pt x="303" y="560"/>
                  </a:cubicBezTo>
                  <a:cubicBezTo>
                    <a:pt x="302" y="559"/>
                    <a:pt x="301" y="558"/>
                    <a:pt x="300" y="558"/>
                  </a:cubicBezTo>
                  <a:cubicBezTo>
                    <a:pt x="257" y="514"/>
                    <a:pt x="235" y="457"/>
                    <a:pt x="235" y="400"/>
                  </a:cubicBezTo>
                  <a:close/>
                  <a:moveTo>
                    <a:pt x="387" y="104"/>
                  </a:moveTo>
                  <a:cubicBezTo>
                    <a:pt x="314" y="104"/>
                    <a:pt x="242" y="132"/>
                    <a:pt x="187" y="187"/>
                  </a:cubicBezTo>
                  <a:cubicBezTo>
                    <a:pt x="131" y="243"/>
                    <a:pt x="104" y="315"/>
                    <a:pt x="104" y="387"/>
                  </a:cubicBezTo>
                  <a:cubicBezTo>
                    <a:pt x="104" y="460"/>
                    <a:pt x="131" y="532"/>
                    <a:pt x="187" y="587"/>
                  </a:cubicBezTo>
                  <a:cubicBezTo>
                    <a:pt x="242" y="643"/>
                    <a:pt x="314" y="670"/>
                    <a:pt x="387" y="670"/>
                  </a:cubicBezTo>
                  <a:cubicBezTo>
                    <a:pt x="459" y="670"/>
                    <a:pt x="531" y="643"/>
                    <a:pt x="587" y="587"/>
                  </a:cubicBezTo>
                  <a:cubicBezTo>
                    <a:pt x="642" y="532"/>
                    <a:pt x="669" y="460"/>
                    <a:pt x="669" y="387"/>
                  </a:cubicBezTo>
                  <a:cubicBezTo>
                    <a:pt x="669" y="315"/>
                    <a:pt x="642" y="243"/>
                    <a:pt x="587" y="187"/>
                  </a:cubicBezTo>
                  <a:cubicBezTo>
                    <a:pt x="531" y="132"/>
                    <a:pt x="459" y="104"/>
                    <a:pt x="387" y="104"/>
                  </a:cubicBez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pPr defTabSz="914377"/>
              <a:endParaRPr lang="en-US" sz="1799" dirty="0">
                <a:solidFill>
                  <a:srgbClr val="FFFFFF"/>
                </a:solidFill>
              </a:endParaRPr>
            </a:p>
          </p:txBody>
        </p:sp>
      </p:grpSp>
      <p:sp>
        <p:nvSpPr>
          <p:cNvPr id="152" name="Circular Arrow 151"/>
          <p:cNvSpPr/>
          <p:nvPr/>
        </p:nvSpPr>
        <p:spPr>
          <a:xfrm>
            <a:off x="3599242" y="1230186"/>
            <a:ext cx="5146266" cy="5146266"/>
          </a:xfrm>
          <a:prstGeom prst="circularArrow">
            <a:avLst>
              <a:gd name="adj1" fmla="val 12160"/>
              <a:gd name="adj2" fmla="val 382086"/>
              <a:gd name="adj3" fmla="val 14088015"/>
              <a:gd name="adj4" fmla="val 9680226"/>
              <a:gd name="adj5" fmla="val 6080"/>
            </a:avLst>
          </a:prstGeom>
          <a:gradFill flip="none" rotWithShape="1">
            <a:gsLst>
              <a:gs pos="0">
                <a:schemeClr val="tx2">
                  <a:lumMod val="10000"/>
                  <a:lumOff val="90000"/>
                  <a:alpha val="0"/>
                </a:schemeClr>
              </a:gs>
              <a:gs pos="43000">
                <a:schemeClr val="bg1">
                  <a:lumMod val="85000"/>
                </a:schemeClr>
              </a:gs>
            </a:gsLst>
            <a:lin ang="162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53" name="Circular Arrow 152"/>
          <p:cNvSpPr/>
          <p:nvPr/>
        </p:nvSpPr>
        <p:spPr>
          <a:xfrm>
            <a:off x="3599242" y="1230186"/>
            <a:ext cx="5146266" cy="5146266"/>
          </a:xfrm>
          <a:prstGeom prst="circularArrow">
            <a:avLst>
              <a:gd name="adj1" fmla="val 12160"/>
              <a:gd name="adj2" fmla="val 382086"/>
              <a:gd name="adj3" fmla="val 9753630"/>
              <a:gd name="adj4" fmla="val 5283765"/>
              <a:gd name="adj5" fmla="val 6080"/>
            </a:avLst>
          </a:prstGeom>
          <a:gradFill flip="none" rotWithShape="1">
            <a:gsLst>
              <a:gs pos="0">
                <a:schemeClr val="tx2">
                  <a:lumMod val="10000"/>
                  <a:lumOff val="90000"/>
                  <a:alpha val="0"/>
                </a:schemeClr>
              </a:gs>
              <a:gs pos="43000">
                <a:schemeClr val="bg1">
                  <a:lumMod val="85000"/>
                </a:schemeClr>
              </a:gs>
            </a:gsLst>
            <a:lin ang="108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54" name="Circular Arrow 153"/>
          <p:cNvSpPr/>
          <p:nvPr/>
        </p:nvSpPr>
        <p:spPr>
          <a:xfrm>
            <a:off x="3599242" y="1230186"/>
            <a:ext cx="5146266" cy="5146266"/>
          </a:xfrm>
          <a:prstGeom prst="circularArrow">
            <a:avLst>
              <a:gd name="adj1" fmla="val 12160"/>
              <a:gd name="adj2" fmla="val 382086"/>
              <a:gd name="adj3" fmla="val 5446897"/>
              <a:gd name="adj4" fmla="val 1039224"/>
              <a:gd name="adj5" fmla="val 6080"/>
            </a:avLst>
          </a:prstGeom>
          <a:gradFill flip="none" rotWithShape="1">
            <a:gsLst>
              <a:gs pos="0">
                <a:schemeClr val="tx2">
                  <a:lumMod val="10000"/>
                  <a:lumOff val="90000"/>
                  <a:alpha val="0"/>
                </a:schemeClr>
              </a:gs>
              <a:gs pos="43000">
                <a:schemeClr val="accent1"/>
              </a:gs>
            </a:gsLst>
            <a:lin ang="54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55" name="Circular Arrow 154"/>
          <p:cNvSpPr/>
          <p:nvPr/>
        </p:nvSpPr>
        <p:spPr>
          <a:xfrm>
            <a:off x="3599242" y="1230186"/>
            <a:ext cx="5146266" cy="5146266"/>
          </a:xfrm>
          <a:prstGeom prst="circularArrow">
            <a:avLst>
              <a:gd name="adj1" fmla="val 12160"/>
              <a:gd name="adj2" fmla="val 382086"/>
              <a:gd name="adj3" fmla="val 1140586"/>
              <a:gd name="adj4" fmla="val 18271896"/>
              <a:gd name="adj5" fmla="val 6080"/>
            </a:avLst>
          </a:prstGeom>
          <a:gradFill flip="none" rotWithShape="1">
            <a:gsLst>
              <a:gs pos="0">
                <a:schemeClr val="tx2">
                  <a:lumMod val="10000"/>
                  <a:lumOff val="90000"/>
                  <a:alpha val="0"/>
                </a:schemeClr>
              </a:gs>
              <a:gs pos="43000">
                <a:schemeClr val="accent1"/>
              </a:gs>
            </a:gsLst>
            <a:lin ang="54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56" name="Circular Arrow 155"/>
          <p:cNvSpPr/>
          <p:nvPr/>
        </p:nvSpPr>
        <p:spPr>
          <a:xfrm>
            <a:off x="3599242" y="1230186"/>
            <a:ext cx="5146266" cy="5146266"/>
          </a:xfrm>
          <a:prstGeom prst="circularArrow">
            <a:avLst>
              <a:gd name="adj1" fmla="val 12160"/>
              <a:gd name="adj2" fmla="val 382086"/>
              <a:gd name="adj3" fmla="val 18419719"/>
              <a:gd name="adj4" fmla="val 13398014"/>
              <a:gd name="adj5" fmla="val 6080"/>
            </a:avLst>
          </a:prstGeom>
          <a:gradFill flip="none" rotWithShape="1">
            <a:gsLst>
              <a:gs pos="10000">
                <a:schemeClr val="tx2">
                  <a:lumMod val="10000"/>
                  <a:lumOff val="90000"/>
                  <a:alpha val="0"/>
                </a:schemeClr>
              </a:gs>
              <a:gs pos="43000">
                <a:schemeClr val="bg1">
                  <a:lumMod val="85000"/>
                </a:schemeClr>
              </a:gs>
            </a:gsLst>
            <a:lin ang="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57" name="TextBox 156">
            <a:extLst>
              <a:ext uri="{FF2B5EF4-FFF2-40B4-BE49-F238E27FC236}">
                <a16:creationId xmlns:a16="http://schemas.microsoft.com/office/drawing/2014/main" id="{4AA62CCF-CD2C-4A19-BEC3-95D5F1D19DD2}"/>
              </a:ext>
            </a:extLst>
          </p:cNvPr>
          <p:cNvSpPr txBox="1"/>
          <p:nvPr/>
        </p:nvSpPr>
        <p:spPr>
          <a:xfrm>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PREVENTION</a:t>
            </a:r>
          </a:p>
        </p:txBody>
      </p:sp>
      <p:sp>
        <p:nvSpPr>
          <p:cNvPr id="158" name="TextBox 157">
            <a:extLst>
              <a:ext uri="{FF2B5EF4-FFF2-40B4-BE49-F238E27FC236}">
                <a16:creationId xmlns:a16="http://schemas.microsoft.com/office/drawing/2014/main" id="{4AA62CCF-CD2C-4A19-BEC3-95D5F1D19DD2}"/>
              </a:ext>
            </a:extLst>
          </p:cNvPr>
          <p:cNvSpPr txBox="1"/>
          <p:nvPr/>
        </p:nvSpPr>
        <p:spPr>
          <a:xfrm rot="4605659">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DETECTION</a:t>
            </a:r>
          </a:p>
        </p:txBody>
      </p:sp>
      <p:sp>
        <p:nvSpPr>
          <p:cNvPr id="159" name="TextBox 158">
            <a:extLst>
              <a:ext uri="{FF2B5EF4-FFF2-40B4-BE49-F238E27FC236}">
                <a16:creationId xmlns:a16="http://schemas.microsoft.com/office/drawing/2014/main" id="{4AA62CCF-CD2C-4A19-BEC3-95D5F1D19DD2}"/>
              </a:ext>
            </a:extLst>
          </p:cNvPr>
          <p:cNvSpPr txBox="1"/>
          <p:nvPr/>
        </p:nvSpPr>
        <p:spPr>
          <a:xfrm rot="19635516">
            <a:off x="394488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RESPONSE</a:t>
            </a:r>
          </a:p>
        </p:txBody>
      </p:sp>
      <p:sp>
        <p:nvSpPr>
          <p:cNvPr id="160" name="TextBox 159">
            <a:extLst>
              <a:ext uri="{FF2B5EF4-FFF2-40B4-BE49-F238E27FC236}">
                <a16:creationId xmlns:a16="http://schemas.microsoft.com/office/drawing/2014/main" id="{4AA62CCF-CD2C-4A19-BEC3-95D5F1D19DD2}"/>
              </a:ext>
            </a:extLst>
          </p:cNvPr>
          <p:cNvSpPr txBox="1"/>
          <p:nvPr/>
        </p:nvSpPr>
        <p:spPr>
          <a:xfrm rot="2598534">
            <a:off x="394488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DECEPTION</a:t>
            </a:r>
          </a:p>
        </p:txBody>
      </p:sp>
      <p:sp>
        <p:nvSpPr>
          <p:cNvPr id="161" name="TextBox 160">
            <a:extLst>
              <a:ext uri="{FF2B5EF4-FFF2-40B4-BE49-F238E27FC236}">
                <a16:creationId xmlns:a16="http://schemas.microsoft.com/office/drawing/2014/main" id="{4AA62CCF-CD2C-4A19-BEC3-95D5F1D19DD2}"/>
              </a:ext>
            </a:extLst>
          </p:cNvPr>
          <p:cNvSpPr txBox="1"/>
          <p:nvPr/>
        </p:nvSpPr>
        <p:spPr>
          <a:xfrm rot="17749881">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ADAPTATION</a:t>
            </a:r>
          </a:p>
        </p:txBody>
      </p:sp>
      <p:sp>
        <p:nvSpPr>
          <p:cNvPr id="74" name="Rectangle 73"/>
          <p:cNvSpPr/>
          <p:nvPr/>
        </p:nvSpPr>
        <p:spPr>
          <a:xfrm>
            <a:off x="10282145" y="1529310"/>
            <a:ext cx="161301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EXPOSE</a:t>
            </a:r>
          </a:p>
        </p:txBody>
      </p:sp>
      <p:sp>
        <p:nvSpPr>
          <p:cNvPr id="75" name="Rectangle 74"/>
          <p:cNvSpPr/>
          <p:nvPr/>
        </p:nvSpPr>
        <p:spPr>
          <a:xfrm>
            <a:off x="10282147" y="2374220"/>
            <a:ext cx="1574605"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PRIORITIZE</a:t>
            </a:r>
          </a:p>
        </p:txBody>
      </p:sp>
      <p:sp>
        <p:nvSpPr>
          <p:cNvPr id="76" name="Rectangle 75"/>
          <p:cNvSpPr/>
          <p:nvPr/>
        </p:nvSpPr>
        <p:spPr>
          <a:xfrm>
            <a:off x="10282147" y="3219130"/>
            <a:ext cx="1574605"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INVESTIGATE</a:t>
            </a:r>
          </a:p>
        </p:txBody>
      </p:sp>
      <p:sp>
        <p:nvSpPr>
          <p:cNvPr id="77" name="Rectangle 76"/>
          <p:cNvSpPr/>
          <p:nvPr/>
        </p:nvSpPr>
        <p:spPr>
          <a:xfrm>
            <a:off x="10282145" y="4064040"/>
            <a:ext cx="130577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HUNT</a:t>
            </a:r>
          </a:p>
        </p:txBody>
      </p:sp>
      <p:sp>
        <p:nvSpPr>
          <p:cNvPr id="68" name="Oval 67"/>
          <p:cNvSpPr/>
          <p:nvPr/>
        </p:nvSpPr>
        <p:spPr>
          <a:xfrm>
            <a:off x="5410548" y="3041492"/>
            <a:ext cx="1523652" cy="1523652"/>
          </a:xfrm>
          <a:prstGeom prst="ellipse">
            <a:avLst/>
          </a:prstGeom>
          <a:gradFill flip="none" rotWithShape="1">
            <a:gsLst>
              <a:gs pos="0">
                <a:schemeClr val="tx2">
                  <a:lumMod val="25000"/>
                  <a:lumOff val="75000"/>
                </a:schemeClr>
              </a:gs>
              <a:gs pos="100000">
                <a:schemeClr val="tx2">
                  <a:lumMod val="75000"/>
                  <a:lumOff val="25000"/>
                </a:schemeClr>
              </a:gs>
            </a:gsLst>
            <a:path path="shape">
              <a:fillToRect l="50000" t="50000" r="50000" b="50000"/>
            </a:path>
            <a:tileRect/>
          </a:gradFill>
          <a:ln w="63500" cap="rnd">
            <a:solidFill>
              <a:schemeClr val="bg1"/>
            </a:solidFill>
            <a:round/>
            <a:headEnd/>
            <a:tailEnd/>
          </a:ln>
        </p:spPr>
        <p:txBody>
          <a:bodyPr wrap="square" lIns="0" tIns="0" rIns="0" bIns="0" rtlCol="0" anchor="ctr"/>
          <a:lstStyle/>
          <a:p>
            <a:pPr algn="ctr">
              <a:lnSpc>
                <a:spcPct val="90000"/>
              </a:lnSpc>
            </a:pPr>
            <a:r>
              <a:rPr lang="en-US" b="1" kern="0" dirty="0">
                <a:solidFill>
                  <a:srgbClr val="FFFFFF"/>
                </a:solidFill>
              </a:rPr>
              <a:t>SINGLE</a:t>
            </a:r>
            <a:br>
              <a:rPr lang="en-US" b="1" kern="0" dirty="0">
                <a:solidFill>
                  <a:srgbClr val="FFFFFF"/>
                </a:solidFill>
              </a:rPr>
            </a:br>
            <a:r>
              <a:rPr lang="en-US" b="1" kern="0" dirty="0">
                <a:solidFill>
                  <a:srgbClr val="FFFFFF"/>
                </a:solidFill>
              </a:rPr>
              <a:t>AGENT</a:t>
            </a:r>
          </a:p>
        </p:txBody>
      </p:sp>
      <p:grpSp>
        <p:nvGrpSpPr>
          <p:cNvPr id="7" name="Group 94"/>
          <p:cNvGrpSpPr/>
          <p:nvPr/>
        </p:nvGrpSpPr>
        <p:grpSpPr>
          <a:xfrm>
            <a:off x="9398832" y="1362131"/>
            <a:ext cx="722695" cy="722694"/>
            <a:chOff x="412060" y="2430470"/>
            <a:chExt cx="722695" cy="722694"/>
          </a:xfrm>
        </p:grpSpPr>
        <p:sp>
          <p:nvSpPr>
            <p:cNvPr id="73" name="Oval 72">
              <a:extLst>
                <a:ext uri="{FF2B5EF4-FFF2-40B4-BE49-F238E27FC236}">
                  <a16:creationId xmlns:a16="http://schemas.microsoft.com/office/drawing/2014/main" id="{14849154-120B-4D5F-AD39-E0EADC729A2C}"/>
                </a:ext>
              </a:extLst>
            </p:cNvPr>
            <p:cNvSpPr/>
            <p:nvPr/>
          </p:nvSpPr>
          <p:spPr>
            <a:xfrm>
              <a:off x="412060" y="2430470"/>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grpSp>
          <p:nvGrpSpPr>
            <p:cNvPr id="8" name="Group 35"/>
            <p:cNvGrpSpPr/>
            <p:nvPr/>
          </p:nvGrpSpPr>
          <p:grpSpPr>
            <a:xfrm rot="4500000" flipH="1">
              <a:off x="512163" y="2484045"/>
              <a:ext cx="523944" cy="594329"/>
              <a:chOff x="7286556" y="3313784"/>
              <a:chExt cx="523944" cy="594329"/>
            </a:xfrm>
          </p:grpSpPr>
          <p:pic>
            <p:nvPicPr>
              <p:cNvPr id="83" name="Picture 82" descr="Flashlight.png"/>
              <p:cNvPicPr>
                <a:picLocks noChangeAspect="1"/>
              </p:cNvPicPr>
              <p:nvPr/>
            </p:nvPicPr>
            <p:blipFill>
              <a:blip r:embed="rId9"/>
              <a:srcRect l="6415" t="1706" r="21470" b="23052"/>
              <a:stretch>
                <a:fillRect/>
              </a:stretch>
            </p:blipFill>
            <p:spPr>
              <a:xfrm>
                <a:off x="7407615" y="3506585"/>
                <a:ext cx="402885" cy="401528"/>
              </a:xfrm>
              <a:prstGeom prst="ellipse">
                <a:avLst/>
              </a:prstGeom>
            </p:spPr>
          </p:pic>
          <p:sp>
            <p:nvSpPr>
              <p:cNvPr id="84" name="Trapezoid 83"/>
              <p:cNvSpPr/>
              <p:nvPr/>
            </p:nvSpPr>
            <p:spPr>
              <a:xfrm rot="8077866">
                <a:off x="7226469" y="3373871"/>
                <a:ext cx="361987" cy="241814"/>
              </a:xfrm>
              <a:prstGeom prst="trapezoid">
                <a:avLst>
                  <a:gd name="adj" fmla="val 36714"/>
                </a:avLst>
              </a:prstGeom>
              <a:gradFill flip="none" rotWithShape="1">
                <a:gsLst>
                  <a:gs pos="0">
                    <a:schemeClr val="bg1">
                      <a:alpha val="0"/>
                    </a:schemeClr>
                  </a:gs>
                  <a:gs pos="100000">
                    <a:schemeClr val="accent1"/>
                  </a:gs>
                </a:gsLst>
                <a:lin ang="16200000" scaled="1"/>
                <a:tileRect/>
              </a:gradFill>
              <a:ln w="25400" cap="rnd">
                <a:noFill/>
                <a:round/>
                <a:headEnd/>
                <a:tailEnd/>
              </a:ln>
            </p:spPr>
            <p:txBody>
              <a:bodyPr wrap="square" rtlCol="0" anchor="ctr"/>
              <a:lstStyle/>
              <a:p>
                <a:pPr algn="ctr"/>
                <a:endParaRPr lang="en-US" kern="0" dirty="0">
                  <a:solidFill>
                    <a:srgbClr val="FFFFFF"/>
                  </a:solidFill>
                </a:endParaRPr>
              </a:p>
            </p:txBody>
          </p:sp>
        </p:grpSp>
      </p:grpSp>
      <p:grpSp>
        <p:nvGrpSpPr>
          <p:cNvPr id="9" name="Group 120"/>
          <p:cNvGrpSpPr/>
          <p:nvPr/>
        </p:nvGrpSpPr>
        <p:grpSpPr>
          <a:xfrm>
            <a:off x="9398832" y="3047201"/>
            <a:ext cx="722695" cy="722694"/>
            <a:chOff x="412060" y="3313785"/>
            <a:chExt cx="722695" cy="722694"/>
          </a:xfrm>
        </p:grpSpPr>
        <p:sp>
          <p:nvSpPr>
            <p:cNvPr id="78" name="Oval 77">
              <a:extLst>
                <a:ext uri="{FF2B5EF4-FFF2-40B4-BE49-F238E27FC236}">
                  <a16:creationId xmlns:a16="http://schemas.microsoft.com/office/drawing/2014/main" id="{14849154-120B-4D5F-AD39-E0EADC729A2C}"/>
                </a:ext>
              </a:extLst>
            </p:cNvPr>
            <p:cNvSpPr/>
            <p:nvPr/>
          </p:nvSpPr>
          <p:spPr>
            <a:xfrm>
              <a:off x="412060" y="3313785"/>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pic>
          <p:nvPicPr>
            <p:cNvPr id="115" name="Picture 5" descr="C:\Users\morgan\AppData\Local\Microsoft\Windows\Temporary Internet Files\Content.IE5\ZCAOPJ42\kwRVw[1].png"/>
            <p:cNvPicPr>
              <a:picLocks noChangeAspect="1" noChangeArrowheads="1"/>
            </p:cNvPicPr>
            <p:nvPr/>
          </p:nvPicPr>
          <p:blipFill>
            <a:blip r:embed="rId10"/>
            <a:srcRect/>
            <a:stretch>
              <a:fillRect/>
            </a:stretch>
          </p:blipFill>
          <p:spPr bwMode="auto">
            <a:xfrm>
              <a:off x="544816" y="3447952"/>
              <a:ext cx="469588" cy="469588"/>
            </a:xfrm>
            <a:prstGeom prst="rect">
              <a:avLst/>
            </a:prstGeom>
            <a:noFill/>
          </p:spPr>
        </p:pic>
        <p:sp>
          <p:nvSpPr>
            <p:cNvPr id="120" name="Freeform 119"/>
            <p:cNvSpPr/>
            <p:nvPr/>
          </p:nvSpPr>
          <p:spPr>
            <a:xfrm>
              <a:off x="600075" y="3562350"/>
              <a:ext cx="260350" cy="349250"/>
            </a:xfrm>
            <a:custGeom>
              <a:avLst/>
              <a:gdLst>
                <a:gd name="connsiteX0" fmla="*/ 0 w 260350"/>
                <a:gd name="connsiteY0" fmla="*/ 0 h 349250"/>
                <a:gd name="connsiteX1" fmla="*/ 212725 w 260350"/>
                <a:gd name="connsiteY1" fmla="*/ 3175 h 349250"/>
                <a:gd name="connsiteX2" fmla="*/ 260350 w 260350"/>
                <a:gd name="connsiteY2" fmla="*/ 50800 h 349250"/>
                <a:gd name="connsiteX3" fmla="*/ 260350 w 260350"/>
                <a:gd name="connsiteY3" fmla="*/ 349250 h 349250"/>
                <a:gd name="connsiteX4" fmla="*/ 3175 w 260350"/>
                <a:gd name="connsiteY4" fmla="*/ 349250 h 349250"/>
                <a:gd name="connsiteX5" fmla="*/ 0 w 260350"/>
                <a:gd name="connsiteY5" fmla="*/ 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350" h="349250">
                  <a:moveTo>
                    <a:pt x="0" y="0"/>
                  </a:moveTo>
                  <a:lnTo>
                    <a:pt x="212725" y="3175"/>
                  </a:lnTo>
                  <a:lnTo>
                    <a:pt x="260350" y="50800"/>
                  </a:lnTo>
                  <a:lnTo>
                    <a:pt x="260350" y="349250"/>
                  </a:lnTo>
                  <a:lnTo>
                    <a:pt x="3175" y="349250"/>
                  </a:lnTo>
                  <a:cubicBezTo>
                    <a:pt x="2117" y="232833"/>
                    <a:pt x="1058" y="116417"/>
                    <a:pt x="0" y="0"/>
                  </a:cubicBezTo>
                  <a:close/>
                </a:path>
              </a:pathLst>
            </a:custGeom>
            <a:solidFill>
              <a:schemeClr val="accent1"/>
            </a:solidFill>
            <a:ln w="25400" cap="rnd">
              <a:noFill/>
              <a:round/>
              <a:headEnd/>
              <a:tailEnd/>
            </a:ln>
          </p:spPr>
          <p:txBody>
            <a:bodyPr wrap="square" rtlCol="0" anchor="ctr"/>
            <a:lstStyle/>
            <a:p>
              <a:pPr algn="ctr"/>
              <a:endParaRPr lang="en-US" kern="0" dirty="0">
                <a:solidFill>
                  <a:srgbClr val="FFFFFF"/>
                </a:solidFill>
              </a:endParaRPr>
            </a:p>
          </p:txBody>
        </p:sp>
        <p:pic>
          <p:nvPicPr>
            <p:cNvPr id="118" name="Picture 5" descr="C:\Users\morgan\AppData\Local\Microsoft\Windows\Temporary Internet Files\Content.IE5\ZCAOPJ42\kwRVw[1].png"/>
            <p:cNvPicPr>
              <a:picLocks noChangeAspect="1" noChangeArrowheads="1"/>
            </p:cNvPicPr>
            <p:nvPr/>
          </p:nvPicPr>
          <p:blipFill>
            <a:blip r:embed="rId10"/>
            <a:srcRect t="20304" r="28395" b="-14117"/>
            <a:stretch>
              <a:fillRect/>
            </a:stretch>
          </p:blipFill>
          <p:spPr bwMode="auto">
            <a:xfrm>
              <a:off x="544816" y="3543300"/>
              <a:ext cx="336247" cy="440531"/>
            </a:xfrm>
            <a:prstGeom prst="roundRect">
              <a:avLst>
                <a:gd name="adj" fmla="val 27998"/>
              </a:avLst>
            </a:prstGeom>
            <a:noFill/>
          </p:spPr>
        </p:pic>
      </p:grpSp>
      <p:sp>
        <p:nvSpPr>
          <p:cNvPr id="123" name="Rectangle 122"/>
          <p:cNvSpPr/>
          <p:nvPr/>
        </p:nvSpPr>
        <p:spPr>
          <a:xfrm>
            <a:off x="10282145" y="4908950"/>
            <a:ext cx="130577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CONTAIN</a:t>
            </a:r>
          </a:p>
        </p:txBody>
      </p:sp>
      <p:grpSp>
        <p:nvGrpSpPr>
          <p:cNvPr id="10" name="Group 176"/>
          <p:cNvGrpSpPr/>
          <p:nvPr/>
        </p:nvGrpSpPr>
        <p:grpSpPr>
          <a:xfrm>
            <a:off x="9398832" y="3896861"/>
            <a:ext cx="722695" cy="722694"/>
            <a:chOff x="412060" y="4965200"/>
            <a:chExt cx="722695" cy="722694"/>
          </a:xfrm>
        </p:grpSpPr>
        <p:sp>
          <p:nvSpPr>
            <p:cNvPr id="80" name="Oval 79">
              <a:extLst>
                <a:ext uri="{FF2B5EF4-FFF2-40B4-BE49-F238E27FC236}">
                  <a16:creationId xmlns:a16="http://schemas.microsoft.com/office/drawing/2014/main" id="{14849154-120B-4D5F-AD39-E0EADC729A2C}"/>
                </a:ext>
              </a:extLst>
            </p:cNvPr>
            <p:cNvSpPr/>
            <p:nvPr/>
          </p:nvSpPr>
          <p:spPr>
            <a:xfrm>
              <a:off x="412060" y="4965200"/>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pic>
          <p:nvPicPr>
            <p:cNvPr id="1030" name="Picture 6" descr="C:\Users\morgan\AppData\Local\Microsoft\Windows\Temporary Internet Files\Content.IE5\ZCAOPJ42\bow-and-arrow-2[1].png"/>
            <p:cNvPicPr>
              <a:picLocks noChangeAspect="1" noChangeArrowheads="1"/>
            </p:cNvPicPr>
            <p:nvPr/>
          </p:nvPicPr>
          <p:blipFill>
            <a:blip r:embed="rId11"/>
            <a:srcRect/>
            <a:stretch>
              <a:fillRect/>
            </a:stretch>
          </p:blipFill>
          <p:spPr bwMode="auto">
            <a:xfrm>
              <a:off x="605048" y="5021247"/>
              <a:ext cx="412919" cy="610600"/>
            </a:xfrm>
            <a:prstGeom prst="rect">
              <a:avLst/>
            </a:prstGeom>
            <a:noFill/>
          </p:spPr>
        </p:pic>
      </p:grpSp>
      <p:cxnSp>
        <p:nvCxnSpPr>
          <p:cNvPr id="71" name="Straight Connector 70"/>
          <p:cNvCxnSpPr/>
          <p:nvPr/>
        </p:nvCxnSpPr>
        <p:spPr>
          <a:xfrm>
            <a:off x="9168400" y="1700775"/>
            <a:ext cx="0" cy="4378170"/>
          </a:xfrm>
          <a:prstGeom prst="line">
            <a:avLst/>
          </a:prstGeom>
          <a:noFill/>
          <a:ln w="12700">
            <a:solidFill>
              <a:schemeClr val="bg1">
                <a:lumMod val="85000"/>
              </a:schemeClr>
            </a:solidFill>
            <a:miter lim="800000"/>
            <a:headEnd/>
            <a:tailEnd/>
          </a:ln>
        </p:spPr>
      </p:cxnSp>
      <p:grpSp>
        <p:nvGrpSpPr>
          <p:cNvPr id="17" name="Group 16"/>
          <p:cNvGrpSpPr/>
          <p:nvPr/>
        </p:nvGrpSpPr>
        <p:grpSpPr>
          <a:xfrm>
            <a:off x="9398832" y="5586681"/>
            <a:ext cx="722695" cy="722694"/>
            <a:chOff x="9398830" y="5586681"/>
            <a:chExt cx="722695" cy="722694"/>
          </a:xfrm>
        </p:grpSpPr>
        <p:sp>
          <p:nvSpPr>
            <p:cNvPr id="85" name="Oval 84">
              <a:extLst>
                <a:ext uri="{FF2B5EF4-FFF2-40B4-BE49-F238E27FC236}">
                  <a16:creationId xmlns:a16="http://schemas.microsoft.com/office/drawing/2014/main" id="{14849154-120B-4D5F-AD39-E0EADC729A2C}"/>
                </a:ext>
              </a:extLst>
            </p:cNvPr>
            <p:cNvSpPr/>
            <p:nvPr/>
          </p:nvSpPr>
          <p:spPr>
            <a:xfrm>
              <a:off x="9398830" y="5586681"/>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pic>
          <p:nvPicPr>
            <p:cNvPr id="86" name="Picture 7" descr="C:\Users\morgan\AppData\Local\Microsoft\Windows\Temporary Internet Files\Content.IE5\OJXXTXPD\1420410486[1].png"/>
            <p:cNvPicPr>
              <a:picLocks noChangeAspect="1" noChangeArrowheads="1"/>
            </p:cNvPicPr>
            <p:nvPr/>
          </p:nvPicPr>
          <p:blipFill>
            <a:blip r:embed="rId12"/>
            <a:srcRect/>
            <a:stretch>
              <a:fillRect/>
            </a:stretch>
          </p:blipFill>
          <p:spPr bwMode="auto">
            <a:xfrm flipV="1">
              <a:off x="9536445" y="5742807"/>
              <a:ext cx="458481" cy="447019"/>
            </a:xfrm>
            <a:prstGeom prst="rect">
              <a:avLst/>
            </a:prstGeom>
            <a:noFill/>
          </p:spPr>
        </p:pic>
      </p:grpSp>
      <p:grpSp>
        <p:nvGrpSpPr>
          <p:cNvPr id="12" name="Group 100"/>
          <p:cNvGrpSpPr/>
          <p:nvPr/>
        </p:nvGrpSpPr>
        <p:grpSpPr>
          <a:xfrm>
            <a:off x="9398832" y="4741771"/>
            <a:ext cx="722695" cy="722694"/>
            <a:chOff x="412060" y="2430470"/>
            <a:chExt cx="722695" cy="722694"/>
          </a:xfrm>
        </p:grpSpPr>
        <p:grpSp>
          <p:nvGrpSpPr>
            <p:cNvPr id="13" name="Group 57"/>
            <p:cNvGrpSpPr/>
            <p:nvPr/>
          </p:nvGrpSpPr>
          <p:grpSpPr>
            <a:xfrm>
              <a:off x="468138" y="2584398"/>
              <a:ext cx="610538" cy="414838"/>
              <a:chOff x="3814917" y="3647672"/>
              <a:chExt cx="650863" cy="442239"/>
            </a:xfrm>
          </p:grpSpPr>
          <p:sp>
            <p:nvSpPr>
              <p:cNvPr id="90" name="Rectangle 89"/>
              <p:cNvSpPr/>
              <p:nvPr/>
            </p:nvSpPr>
            <p:spPr>
              <a:xfrm>
                <a:off x="3878910" y="3661451"/>
                <a:ext cx="516268" cy="349441"/>
              </a:xfrm>
              <a:prstGeom prst="rect">
                <a:avLst/>
              </a:prstGeom>
              <a:solidFill>
                <a:schemeClr val="bg1"/>
              </a:solidFill>
              <a:ln w="9525">
                <a:noFill/>
                <a:miter lim="800000"/>
                <a:headEnd/>
                <a:tailEnd/>
              </a:ln>
            </p:spPr>
            <p:txBody>
              <a:bodyPr wrap="square" rtlCol="0" anchor="ctr"/>
              <a:lstStyle/>
              <a:p>
                <a:pPr algn="ctr"/>
                <a:endParaRPr lang="en-GB" kern="0" dirty="0">
                  <a:solidFill>
                    <a:srgbClr val="FFFFFF"/>
                  </a:solidFill>
                </a:endParaRPr>
              </a:p>
            </p:txBody>
          </p:sp>
          <p:grpSp>
            <p:nvGrpSpPr>
              <p:cNvPr id="14" name="Group 17"/>
              <p:cNvGrpSpPr>
                <a:grpSpLocks noChangeAspect="1"/>
              </p:cNvGrpSpPr>
              <p:nvPr/>
            </p:nvGrpSpPr>
            <p:grpSpPr>
              <a:xfrm>
                <a:off x="3814917" y="3647672"/>
                <a:ext cx="650863" cy="442239"/>
                <a:chOff x="613375" y="2978648"/>
                <a:chExt cx="676983" cy="422459"/>
              </a:xfrm>
              <a:solidFill>
                <a:schemeClr val="tx1">
                  <a:lumMod val="75000"/>
                  <a:lumOff val="25000"/>
                </a:schemeClr>
              </a:solidFill>
            </p:grpSpPr>
            <p:sp>
              <p:nvSpPr>
                <p:cNvPr id="92" name="Freeform 70"/>
                <p:cNvSpPr>
                  <a:spLocks noEditPoints="1"/>
                </p:cNvSpPr>
                <p:nvPr/>
              </p:nvSpPr>
              <p:spPr bwMode="auto">
                <a:xfrm>
                  <a:off x="669790" y="2978648"/>
                  <a:ext cx="564152" cy="360796"/>
                </a:xfrm>
                <a:custGeom>
                  <a:avLst/>
                  <a:gdLst>
                    <a:gd name="T0" fmla="*/ 488 w 518"/>
                    <a:gd name="T1" fmla="*/ 331 h 331"/>
                    <a:gd name="T2" fmla="*/ 30 w 518"/>
                    <a:gd name="T3" fmla="*/ 331 h 331"/>
                    <a:gd name="T4" fmla="*/ 0 w 518"/>
                    <a:gd name="T5" fmla="*/ 301 h 331"/>
                    <a:gd name="T6" fmla="*/ 0 w 518"/>
                    <a:gd name="T7" fmla="*/ 30 h 331"/>
                    <a:gd name="T8" fmla="*/ 30 w 518"/>
                    <a:gd name="T9" fmla="*/ 0 h 331"/>
                    <a:gd name="T10" fmla="*/ 488 w 518"/>
                    <a:gd name="T11" fmla="*/ 0 h 331"/>
                    <a:gd name="T12" fmla="*/ 518 w 518"/>
                    <a:gd name="T13" fmla="*/ 30 h 331"/>
                    <a:gd name="T14" fmla="*/ 518 w 518"/>
                    <a:gd name="T15" fmla="*/ 301 h 331"/>
                    <a:gd name="T16" fmla="*/ 488 w 518"/>
                    <a:gd name="T17" fmla="*/ 331 h 331"/>
                    <a:gd name="T18" fmla="*/ 30 w 518"/>
                    <a:gd name="T19" fmla="*/ 26 h 331"/>
                    <a:gd name="T20" fmla="*/ 26 w 518"/>
                    <a:gd name="T21" fmla="*/ 30 h 331"/>
                    <a:gd name="T22" fmla="*/ 26 w 518"/>
                    <a:gd name="T23" fmla="*/ 301 h 331"/>
                    <a:gd name="T24" fmla="*/ 30 w 518"/>
                    <a:gd name="T25" fmla="*/ 305 h 331"/>
                    <a:gd name="T26" fmla="*/ 488 w 518"/>
                    <a:gd name="T27" fmla="*/ 305 h 331"/>
                    <a:gd name="T28" fmla="*/ 492 w 518"/>
                    <a:gd name="T29" fmla="*/ 301 h 331"/>
                    <a:gd name="T30" fmla="*/ 492 w 518"/>
                    <a:gd name="T31" fmla="*/ 30 h 331"/>
                    <a:gd name="T32" fmla="*/ 488 w 518"/>
                    <a:gd name="T33" fmla="*/ 26 h 331"/>
                    <a:gd name="T34" fmla="*/ 30 w 518"/>
                    <a:gd name="T35" fmla="*/ 2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8" h="331">
                      <a:moveTo>
                        <a:pt x="488" y="331"/>
                      </a:moveTo>
                      <a:cubicBezTo>
                        <a:pt x="30" y="331"/>
                        <a:pt x="30" y="331"/>
                        <a:pt x="30" y="331"/>
                      </a:cubicBezTo>
                      <a:cubicBezTo>
                        <a:pt x="14" y="331"/>
                        <a:pt x="0" y="318"/>
                        <a:pt x="0" y="301"/>
                      </a:cubicBezTo>
                      <a:cubicBezTo>
                        <a:pt x="0" y="30"/>
                        <a:pt x="0" y="30"/>
                        <a:pt x="0" y="30"/>
                      </a:cubicBezTo>
                      <a:cubicBezTo>
                        <a:pt x="0" y="13"/>
                        <a:pt x="14" y="0"/>
                        <a:pt x="30" y="0"/>
                      </a:cubicBezTo>
                      <a:cubicBezTo>
                        <a:pt x="488" y="0"/>
                        <a:pt x="488" y="0"/>
                        <a:pt x="488" y="0"/>
                      </a:cubicBezTo>
                      <a:cubicBezTo>
                        <a:pt x="504" y="0"/>
                        <a:pt x="518" y="13"/>
                        <a:pt x="518" y="30"/>
                      </a:cubicBezTo>
                      <a:cubicBezTo>
                        <a:pt x="518" y="301"/>
                        <a:pt x="518" y="301"/>
                        <a:pt x="518" y="301"/>
                      </a:cubicBezTo>
                      <a:cubicBezTo>
                        <a:pt x="518" y="318"/>
                        <a:pt x="504" y="331"/>
                        <a:pt x="488" y="331"/>
                      </a:cubicBezTo>
                      <a:close/>
                      <a:moveTo>
                        <a:pt x="30" y="26"/>
                      </a:moveTo>
                      <a:cubicBezTo>
                        <a:pt x="28" y="26"/>
                        <a:pt x="26" y="27"/>
                        <a:pt x="26" y="30"/>
                      </a:cubicBezTo>
                      <a:cubicBezTo>
                        <a:pt x="26" y="301"/>
                        <a:pt x="26" y="301"/>
                        <a:pt x="26" y="301"/>
                      </a:cubicBezTo>
                      <a:cubicBezTo>
                        <a:pt x="26" y="303"/>
                        <a:pt x="28" y="305"/>
                        <a:pt x="30" y="305"/>
                      </a:cubicBezTo>
                      <a:cubicBezTo>
                        <a:pt x="488" y="305"/>
                        <a:pt x="488" y="305"/>
                        <a:pt x="488" y="305"/>
                      </a:cubicBezTo>
                      <a:cubicBezTo>
                        <a:pt x="490" y="305"/>
                        <a:pt x="492" y="303"/>
                        <a:pt x="492" y="301"/>
                      </a:cubicBezTo>
                      <a:cubicBezTo>
                        <a:pt x="492" y="30"/>
                        <a:pt x="492" y="30"/>
                        <a:pt x="492" y="30"/>
                      </a:cubicBezTo>
                      <a:cubicBezTo>
                        <a:pt x="492" y="27"/>
                        <a:pt x="490" y="26"/>
                        <a:pt x="488" y="26"/>
                      </a:cubicBezTo>
                      <a:lnTo>
                        <a:pt x="30" y="26"/>
                      </a:lnTo>
                      <a:close/>
                    </a:path>
                  </a:pathLst>
                </a:custGeom>
                <a:solidFill>
                  <a:schemeClr val="tx1"/>
                </a:solidFill>
                <a:ln>
                  <a:noFill/>
                </a:ln>
                <a:extLst/>
              </p:spPr>
              <p:txBody>
                <a:bodyPr vert="horz" wrap="square" lIns="91368" tIns="45684" rIns="91368" bIns="4568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solidFill>
                      <a:srgbClr val="404040"/>
                    </a:solidFill>
                    <a:ea typeface="Calibri" charset="0"/>
                    <a:cs typeface="Calibri" charset="0"/>
                  </a:endParaRPr>
                </a:p>
              </p:txBody>
            </p:sp>
            <p:sp>
              <p:nvSpPr>
                <p:cNvPr id="93" name="Freeform 71"/>
                <p:cNvSpPr>
                  <a:spLocks/>
                </p:cNvSpPr>
                <p:nvPr/>
              </p:nvSpPr>
              <p:spPr bwMode="auto">
                <a:xfrm>
                  <a:off x="613375" y="3359123"/>
                  <a:ext cx="676983" cy="41984"/>
                </a:xfrm>
                <a:custGeom>
                  <a:avLst/>
                  <a:gdLst>
                    <a:gd name="T0" fmla="*/ 374 w 622"/>
                    <a:gd name="T1" fmla="*/ 0 h 38"/>
                    <a:gd name="T2" fmla="*/ 374 w 622"/>
                    <a:gd name="T3" fmla="*/ 3 h 38"/>
                    <a:gd name="T4" fmla="*/ 359 w 622"/>
                    <a:gd name="T5" fmla="*/ 18 h 38"/>
                    <a:gd name="T6" fmla="*/ 264 w 622"/>
                    <a:gd name="T7" fmla="*/ 18 h 38"/>
                    <a:gd name="T8" fmla="*/ 248 w 622"/>
                    <a:gd name="T9" fmla="*/ 3 h 38"/>
                    <a:gd name="T10" fmla="*/ 248 w 622"/>
                    <a:gd name="T11" fmla="*/ 0 h 38"/>
                    <a:gd name="T12" fmla="*/ 0 w 622"/>
                    <a:gd name="T13" fmla="*/ 0 h 38"/>
                    <a:gd name="T14" fmla="*/ 0 w 622"/>
                    <a:gd name="T15" fmla="*/ 22 h 38"/>
                    <a:gd name="T16" fmla="*/ 16 w 622"/>
                    <a:gd name="T17" fmla="*/ 38 h 38"/>
                    <a:gd name="T18" fmla="*/ 606 w 622"/>
                    <a:gd name="T19" fmla="*/ 38 h 38"/>
                    <a:gd name="T20" fmla="*/ 622 w 622"/>
                    <a:gd name="T21" fmla="*/ 22 h 38"/>
                    <a:gd name="T22" fmla="*/ 622 w 622"/>
                    <a:gd name="T23" fmla="*/ 0 h 38"/>
                    <a:gd name="T24" fmla="*/ 374 w 622"/>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38">
                      <a:moveTo>
                        <a:pt x="374" y="0"/>
                      </a:moveTo>
                      <a:cubicBezTo>
                        <a:pt x="374" y="3"/>
                        <a:pt x="374" y="3"/>
                        <a:pt x="374" y="3"/>
                      </a:cubicBezTo>
                      <a:cubicBezTo>
                        <a:pt x="374" y="11"/>
                        <a:pt x="367" y="18"/>
                        <a:pt x="359" y="18"/>
                      </a:cubicBezTo>
                      <a:cubicBezTo>
                        <a:pt x="264" y="18"/>
                        <a:pt x="264" y="18"/>
                        <a:pt x="264" y="18"/>
                      </a:cubicBezTo>
                      <a:cubicBezTo>
                        <a:pt x="255" y="18"/>
                        <a:pt x="248" y="11"/>
                        <a:pt x="248" y="3"/>
                      </a:cubicBezTo>
                      <a:cubicBezTo>
                        <a:pt x="248" y="0"/>
                        <a:pt x="248" y="0"/>
                        <a:pt x="248" y="0"/>
                      </a:cubicBezTo>
                      <a:cubicBezTo>
                        <a:pt x="0" y="0"/>
                        <a:pt x="0" y="0"/>
                        <a:pt x="0" y="0"/>
                      </a:cubicBezTo>
                      <a:cubicBezTo>
                        <a:pt x="0" y="22"/>
                        <a:pt x="0" y="22"/>
                        <a:pt x="0" y="22"/>
                      </a:cubicBezTo>
                      <a:cubicBezTo>
                        <a:pt x="0" y="31"/>
                        <a:pt x="7" y="38"/>
                        <a:pt x="16" y="38"/>
                      </a:cubicBezTo>
                      <a:cubicBezTo>
                        <a:pt x="606" y="38"/>
                        <a:pt x="606" y="38"/>
                        <a:pt x="606" y="38"/>
                      </a:cubicBezTo>
                      <a:cubicBezTo>
                        <a:pt x="615" y="38"/>
                        <a:pt x="622" y="31"/>
                        <a:pt x="622" y="22"/>
                      </a:cubicBezTo>
                      <a:cubicBezTo>
                        <a:pt x="622" y="0"/>
                        <a:pt x="622" y="0"/>
                        <a:pt x="622" y="0"/>
                      </a:cubicBezTo>
                      <a:lnTo>
                        <a:pt x="374" y="0"/>
                      </a:lnTo>
                      <a:close/>
                    </a:path>
                  </a:pathLst>
                </a:custGeom>
                <a:solidFill>
                  <a:schemeClr val="tx1"/>
                </a:solidFill>
                <a:ln>
                  <a:noFill/>
                </a:ln>
                <a:extLst/>
              </p:spPr>
              <p:txBody>
                <a:bodyPr vert="horz" wrap="square" lIns="91368" tIns="45684" rIns="91368" bIns="4568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solidFill>
                      <a:srgbClr val="404040"/>
                    </a:solidFill>
                    <a:ea typeface="Calibri" charset="0"/>
                    <a:cs typeface="Calibri" charset="0"/>
                  </a:endParaRPr>
                </a:p>
              </p:txBody>
            </p:sp>
          </p:grpSp>
        </p:grpSp>
        <p:sp>
          <p:nvSpPr>
            <p:cNvPr id="89" name="Oval 88">
              <a:extLst>
                <a:ext uri="{FF2B5EF4-FFF2-40B4-BE49-F238E27FC236}">
                  <a16:creationId xmlns:a16="http://schemas.microsoft.com/office/drawing/2014/main" id="{14849154-120B-4D5F-AD39-E0EADC729A2C}"/>
                </a:ext>
              </a:extLst>
            </p:cNvPr>
            <p:cNvSpPr/>
            <p:nvPr/>
          </p:nvSpPr>
          <p:spPr>
            <a:xfrm>
              <a:off x="412060" y="2430470"/>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grpSp>
      <p:sp>
        <p:nvSpPr>
          <p:cNvPr id="102" name="Rectangle 101"/>
          <p:cNvSpPr/>
          <p:nvPr/>
        </p:nvSpPr>
        <p:spPr>
          <a:xfrm>
            <a:off x="10282145" y="5753860"/>
            <a:ext cx="130577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RESOLVE</a:t>
            </a:r>
          </a:p>
        </p:txBody>
      </p:sp>
      <p:grpSp>
        <p:nvGrpSpPr>
          <p:cNvPr id="15" name="Group 175"/>
          <p:cNvGrpSpPr/>
          <p:nvPr/>
        </p:nvGrpSpPr>
        <p:grpSpPr>
          <a:xfrm>
            <a:off x="9398832" y="2210552"/>
            <a:ext cx="722695" cy="722694"/>
            <a:chOff x="412060" y="4120290"/>
            <a:chExt cx="722695" cy="722694"/>
          </a:xfrm>
        </p:grpSpPr>
        <p:grpSp>
          <p:nvGrpSpPr>
            <p:cNvPr id="16" name="Group 168"/>
            <p:cNvGrpSpPr/>
            <p:nvPr/>
          </p:nvGrpSpPr>
          <p:grpSpPr>
            <a:xfrm>
              <a:off x="598012" y="4253606"/>
              <a:ext cx="378303" cy="463176"/>
              <a:chOff x="586580" y="4235504"/>
              <a:chExt cx="331135" cy="405425"/>
            </a:xfrm>
          </p:grpSpPr>
          <p:sp>
            <p:nvSpPr>
              <p:cNvPr id="117" name="Folded Corner 116"/>
              <p:cNvSpPr/>
              <p:nvPr/>
            </p:nvSpPr>
            <p:spPr>
              <a:xfrm flipV="1">
                <a:off x="586580" y="4235504"/>
                <a:ext cx="331135" cy="405425"/>
              </a:xfrm>
              <a:prstGeom prst="foldedCorner">
                <a:avLst/>
              </a:prstGeom>
              <a:noFill/>
              <a:ln w="38100" cap="rnd">
                <a:solidFill>
                  <a:schemeClr val="tx1"/>
                </a:solidFill>
                <a:round/>
                <a:headEnd/>
                <a:tailEnd/>
              </a:ln>
            </p:spPr>
            <p:txBody>
              <a:bodyPr wrap="square" rtlCol="0" anchor="ctr"/>
              <a:lstStyle/>
              <a:p>
                <a:pPr algn="ctr"/>
                <a:endParaRPr lang="en-US" kern="0" dirty="0">
                  <a:solidFill>
                    <a:srgbClr val="FFFFFF"/>
                  </a:solidFill>
                </a:endParaRPr>
              </a:p>
            </p:txBody>
          </p:sp>
          <p:sp>
            <p:nvSpPr>
              <p:cNvPr id="119" name="Rectangle 118"/>
              <p:cNvSpPr/>
              <p:nvPr/>
            </p:nvSpPr>
            <p:spPr>
              <a:xfrm>
                <a:off x="642490" y="4296438"/>
                <a:ext cx="268835" cy="276999"/>
              </a:xfrm>
              <a:prstGeom prst="rect">
                <a:avLst/>
              </a:prstGeom>
            </p:spPr>
            <p:txBody>
              <a:bodyPr wrap="square" lIns="0" tIns="0" rIns="0" bIns="0">
                <a:noAutofit/>
              </a:bodyPr>
              <a:lstStyle/>
              <a:p>
                <a:pPr>
                  <a:lnSpc>
                    <a:spcPct val="80000"/>
                  </a:lnSpc>
                </a:pPr>
                <a:r>
                  <a:rPr lang="en-US" sz="1000" b="1" dirty="0">
                    <a:solidFill>
                      <a:srgbClr val="000000"/>
                    </a:solidFill>
                  </a:rPr>
                  <a:t>1</a:t>
                </a:r>
                <a:br>
                  <a:rPr lang="en-US" sz="1000" b="1" dirty="0">
                    <a:solidFill>
                      <a:srgbClr val="000000"/>
                    </a:solidFill>
                  </a:rPr>
                </a:br>
                <a:r>
                  <a:rPr lang="en-US" sz="1000" b="1" dirty="0">
                    <a:solidFill>
                      <a:srgbClr val="000000"/>
                    </a:solidFill>
                  </a:rPr>
                  <a:t>2</a:t>
                </a:r>
                <a:br>
                  <a:rPr lang="en-US" sz="1000" b="1" dirty="0">
                    <a:solidFill>
                      <a:srgbClr val="000000"/>
                    </a:solidFill>
                  </a:rPr>
                </a:br>
                <a:r>
                  <a:rPr lang="en-US" sz="1000" b="1" dirty="0">
                    <a:solidFill>
                      <a:srgbClr val="000000"/>
                    </a:solidFill>
                  </a:rPr>
                  <a:t>3</a:t>
                </a:r>
                <a:endParaRPr lang="en-US" sz="1000" dirty="0">
                  <a:solidFill>
                    <a:srgbClr val="000000"/>
                  </a:solidFill>
                </a:endParaRPr>
              </a:p>
            </p:txBody>
          </p:sp>
        </p:grpSp>
        <p:sp>
          <p:nvSpPr>
            <p:cNvPr id="111" name="Oval 110">
              <a:extLst>
                <a:ext uri="{FF2B5EF4-FFF2-40B4-BE49-F238E27FC236}">
                  <a16:creationId xmlns:a16="http://schemas.microsoft.com/office/drawing/2014/main" id="{14849154-120B-4D5F-AD39-E0EADC729A2C}"/>
                </a:ext>
              </a:extLst>
            </p:cNvPr>
            <p:cNvSpPr/>
            <p:nvPr/>
          </p:nvSpPr>
          <p:spPr>
            <a:xfrm>
              <a:off x="412060" y="4120290"/>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cxnSp>
          <p:nvCxnSpPr>
            <p:cNvPr id="112" name="Straight Connector 111"/>
            <p:cNvCxnSpPr/>
            <p:nvPr/>
          </p:nvCxnSpPr>
          <p:spPr>
            <a:xfrm>
              <a:off x="761085" y="4373880"/>
              <a:ext cx="153315" cy="0"/>
            </a:xfrm>
            <a:prstGeom prst="line">
              <a:avLst/>
            </a:prstGeom>
            <a:ln w="19050" cap="rnd">
              <a:solidFill>
                <a:schemeClr val="tx1"/>
              </a:solidFill>
              <a:round/>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761085" y="4488480"/>
              <a:ext cx="153315" cy="0"/>
            </a:xfrm>
            <a:prstGeom prst="line">
              <a:avLst/>
            </a:prstGeom>
            <a:ln w="19050" cap="rnd">
              <a:solidFill>
                <a:schemeClr val="tx1"/>
              </a:solidFill>
              <a:round/>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761085" y="4602780"/>
              <a:ext cx="153315" cy="0"/>
            </a:xfrm>
            <a:prstGeom prst="line">
              <a:avLst/>
            </a:prstGeom>
            <a:ln w="19050" cap="rnd">
              <a:solidFill>
                <a:schemeClr val="tx1"/>
              </a:solidFill>
              <a:round/>
              <a:tailEnd type="none"/>
            </a:ln>
          </p:spPr>
          <p:style>
            <a:lnRef idx="1">
              <a:schemeClr val="accent1"/>
            </a:lnRef>
            <a:fillRef idx="0">
              <a:schemeClr val="accent1"/>
            </a:fillRef>
            <a:effectRef idx="0">
              <a:schemeClr val="accent1"/>
            </a:effectRef>
            <a:fontRef idx="minor">
              <a:schemeClr val="tx1"/>
            </a:fontRef>
          </p:style>
        </p:cxnSp>
      </p:grpSp>
      <p:sp>
        <p:nvSpPr>
          <p:cNvPr id="79" name="Line Callout 2 (Accent Bar) 40"/>
          <p:cNvSpPr/>
          <p:nvPr/>
        </p:nvSpPr>
        <p:spPr>
          <a:xfrm>
            <a:off x="9443667" y="663841"/>
            <a:ext cx="2873945" cy="576075"/>
          </a:xfrm>
          <a:prstGeom prst="rect">
            <a:avLst/>
          </a:prstGeom>
          <a:noFill/>
          <a:ln w="9525">
            <a:noFill/>
            <a:miter lim="800000"/>
            <a:headEnd/>
            <a:tailEnd/>
          </a:ln>
        </p:spPr>
        <p:txBody>
          <a:bodyPr wrap="square" lIns="0" tIns="0" rIns="0" bIns="0" rtlCol="0" anchor="b" anchorCtr="0"/>
          <a:lstStyle/>
          <a:p>
            <a:pPr defTabSz="914377">
              <a:spcAft>
                <a:spcPts val="2400"/>
              </a:spcAft>
            </a:pPr>
            <a:r>
              <a:rPr lang="en-US" sz="2800" b="1" dirty="0"/>
              <a:t>EDR:</a:t>
            </a:r>
          </a:p>
        </p:txBody>
      </p:sp>
    </p:spTree>
    <p:extLst>
      <p:ext uri="{BB962C8B-B14F-4D97-AF65-F5344CB8AC3E}">
        <p14:creationId xmlns:p14="http://schemas.microsoft.com/office/powerpoint/2010/main" val="32231614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ounded Rectangle 69"/>
          <p:cNvSpPr/>
          <p:nvPr/>
        </p:nvSpPr>
        <p:spPr>
          <a:xfrm>
            <a:off x="334820" y="2413001"/>
            <a:ext cx="11684000" cy="3602182"/>
          </a:xfrm>
          <a:prstGeom prst="roundRect">
            <a:avLst>
              <a:gd name="adj" fmla="val 3092"/>
            </a:avLst>
          </a:prstGeom>
          <a:solidFill>
            <a:schemeClr val="tx2">
              <a:lumMod val="10000"/>
              <a:lumOff val="90000"/>
              <a:alpha val="79000"/>
            </a:schemeClr>
          </a:solidFill>
          <a:ln w="9525" cap="flat" cmpd="sng" algn="ctr">
            <a:noFill/>
            <a:prstDash val="solid"/>
          </a:ln>
          <a:effectLst/>
        </p:spPr>
        <p:txBody>
          <a:bodyPr rtlCol="0" anchor="ctr"/>
          <a:lstStyle/>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p>
        </p:txBody>
      </p:sp>
      <p:sp>
        <p:nvSpPr>
          <p:cNvPr id="2" name="Title 1"/>
          <p:cNvSpPr>
            <a:spLocks noGrp="1"/>
          </p:cNvSpPr>
          <p:nvPr>
            <p:ph type="title"/>
          </p:nvPr>
        </p:nvSpPr>
        <p:spPr/>
        <p:txBody>
          <a:bodyPr/>
          <a:lstStyle/>
          <a:p>
            <a:r>
              <a:rPr lang="en-US" dirty="0"/>
              <a:t>Symantec Endpoint Detection </a:t>
            </a:r>
            <a:br>
              <a:rPr lang="en-US" dirty="0"/>
            </a:br>
            <a:r>
              <a:rPr lang="en-US" dirty="0"/>
              <a:t>&amp; Response Overview</a:t>
            </a:r>
          </a:p>
        </p:txBody>
      </p:sp>
      <p:sp>
        <p:nvSpPr>
          <p:cNvPr id="13" name="Rectangle 12"/>
          <p:cNvSpPr/>
          <p:nvPr/>
        </p:nvSpPr>
        <p:spPr>
          <a:xfrm>
            <a:off x="620941" y="4705861"/>
            <a:ext cx="5255757" cy="323165"/>
          </a:xfrm>
          <a:prstGeom prst="rect">
            <a:avLst/>
          </a:prstGeom>
        </p:spPr>
        <p:txBody>
          <a:bodyPr wrap="square">
            <a:spAutoFit/>
          </a:bodyPr>
          <a:lstStyle/>
          <a:p>
            <a:pPr algn="ctr">
              <a:lnSpc>
                <a:spcPct val="80000"/>
              </a:lnSpc>
              <a:spcBef>
                <a:spcPts val="500"/>
              </a:spcBef>
            </a:pPr>
            <a:r>
              <a:rPr lang="en-US" b="1" dirty="0"/>
              <a:t>EDR with SEP (ATP: Endpoint)</a:t>
            </a:r>
          </a:p>
        </p:txBody>
      </p:sp>
      <p:sp>
        <p:nvSpPr>
          <p:cNvPr id="69" name="Rectangle 68"/>
          <p:cNvSpPr/>
          <p:nvPr/>
        </p:nvSpPr>
        <p:spPr>
          <a:xfrm>
            <a:off x="6501461" y="4705861"/>
            <a:ext cx="5255757" cy="323165"/>
          </a:xfrm>
          <a:prstGeom prst="rect">
            <a:avLst/>
          </a:prstGeom>
        </p:spPr>
        <p:txBody>
          <a:bodyPr wrap="square">
            <a:spAutoFit/>
          </a:bodyPr>
          <a:lstStyle/>
          <a:p>
            <a:pPr algn="ctr">
              <a:lnSpc>
                <a:spcPct val="80000"/>
              </a:lnSpc>
              <a:spcBef>
                <a:spcPts val="500"/>
              </a:spcBef>
            </a:pPr>
            <a:r>
              <a:rPr lang="en-US" b="1" dirty="0"/>
              <a:t>EDR Cloud</a:t>
            </a:r>
          </a:p>
        </p:txBody>
      </p:sp>
      <p:sp>
        <p:nvSpPr>
          <p:cNvPr id="73" name="Rounded Rectangle 72"/>
          <p:cNvSpPr/>
          <p:nvPr/>
        </p:nvSpPr>
        <p:spPr>
          <a:xfrm>
            <a:off x="311727" y="1603798"/>
            <a:ext cx="11683999" cy="685621"/>
          </a:xfrm>
          <a:prstGeom prst="roundRect">
            <a:avLst>
              <a:gd name="adj" fmla="val 15155"/>
            </a:avLst>
          </a:prstGeom>
          <a:solidFill>
            <a:schemeClr val="accent1"/>
          </a:solidFill>
          <a:ln w="9525">
            <a:noFill/>
            <a:miter lim="800000"/>
            <a:headEnd/>
            <a:tailEnd/>
          </a:ln>
          <a:effectLst/>
        </p:spPr>
        <p:txBody>
          <a:bodyPr wrap="square" rtlCol="0" anchor="ctr"/>
          <a:lstStyle/>
          <a:p>
            <a:pPr algn="ctr"/>
            <a:r>
              <a:rPr lang="en-US" sz="2400" b="1" kern="0" dirty="0"/>
              <a:t>Symantec EDR exposes, contains and resolves breaches resulting from advanced attacks</a:t>
            </a:r>
          </a:p>
        </p:txBody>
      </p:sp>
      <p:pic>
        <p:nvPicPr>
          <p:cNvPr id="75" name="Picture 7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84824" y="2975246"/>
            <a:ext cx="720367" cy="849759"/>
          </a:xfrm>
          <a:prstGeom prst="rect">
            <a:avLst/>
          </a:prstGeom>
        </p:spPr>
      </p:pic>
      <p:pic>
        <p:nvPicPr>
          <p:cNvPr id="76" name="Picture 75" descr="symantec-logo-footer.png"/>
          <p:cNvPicPr>
            <a:picLocks noChangeAspect="1"/>
          </p:cNvPicPr>
          <p:nvPr/>
        </p:nvPicPr>
        <p:blipFill rotWithShape="1">
          <a:blip r:embed="rId4" cstate="print">
            <a:extLst>
              <a:ext uri="{28A0092B-C50C-407E-A947-70E740481C1C}">
                <a14:useLocalDpi xmlns:a14="http://schemas.microsoft.com/office/drawing/2010/main"/>
              </a:ext>
            </a:extLst>
          </a:blip>
          <a:srcRect t="-21053"/>
          <a:stretch/>
        </p:blipFill>
        <p:spPr>
          <a:xfrm>
            <a:off x="879558" y="3232589"/>
            <a:ext cx="247131" cy="318999"/>
          </a:xfrm>
          <a:prstGeom prst="rect">
            <a:avLst/>
          </a:prstGeom>
        </p:spPr>
      </p:pic>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472" y="3586062"/>
            <a:ext cx="301831" cy="268762"/>
          </a:xfrm>
          <a:prstGeom prst="rect">
            <a:avLst/>
          </a:prstGeom>
        </p:spPr>
      </p:pic>
      <p:sp>
        <p:nvSpPr>
          <p:cNvPr id="78" name="TextBox 77"/>
          <p:cNvSpPr txBox="1"/>
          <p:nvPr/>
        </p:nvSpPr>
        <p:spPr>
          <a:xfrm>
            <a:off x="951124" y="3991762"/>
            <a:ext cx="1078515" cy="427809"/>
          </a:xfrm>
          <a:prstGeom prst="rect">
            <a:avLst/>
          </a:prstGeom>
          <a:noFill/>
        </p:spPr>
        <p:txBody>
          <a:bodyPr wrap="square" rtlCol="0">
            <a:spAutoFit/>
          </a:bodyPr>
          <a:lstStyle/>
          <a:p>
            <a:pPr algn="ctr" defTabSz="914126">
              <a:lnSpc>
                <a:spcPct val="90000"/>
              </a:lnSpc>
              <a:defRPr/>
            </a:pPr>
            <a:r>
              <a:rPr lang="en-US" sz="1200" kern="0" dirty="0">
                <a:solidFill>
                  <a:srgbClr val="404040"/>
                </a:solidFill>
              </a:rPr>
              <a:t>Headquarters Data Center</a:t>
            </a:r>
          </a:p>
        </p:txBody>
      </p:sp>
      <p:sp>
        <p:nvSpPr>
          <p:cNvPr id="80" name="TextBox 79"/>
          <p:cNvSpPr txBox="1"/>
          <p:nvPr/>
        </p:nvSpPr>
        <p:spPr>
          <a:xfrm>
            <a:off x="2792133" y="3991762"/>
            <a:ext cx="843500" cy="461665"/>
          </a:xfrm>
          <a:prstGeom prst="rect">
            <a:avLst/>
          </a:prstGeom>
          <a:noFill/>
        </p:spPr>
        <p:txBody>
          <a:bodyPr wrap="square" rtlCol="0">
            <a:spAutoFit/>
          </a:bodyPr>
          <a:lstStyle/>
          <a:p>
            <a:pPr algn="ctr" defTabSz="914126">
              <a:defRPr/>
            </a:pPr>
            <a:r>
              <a:rPr lang="en-US" sz="1200" kern="0" dirty="0">
                <a:solidFill>
                  <a:srgbClr val="404040"/>
                </a:solidFill>
              </a:rPr>
              <a:t>Branch</a:t>
            </a:r>
            <a:br>
              <a:rPr lang="en-US" sz="1200" kern="0" dirty="0">
                <a:solidFill>
                  <a:srgbClr val="404040"/>
                </a:solidFill>
              </a:rPr>
            </a:br>
            <a:r>
              <a:rPr lang="en-US" sz="1200" kern="0" dirty="0">
                <a:solidFill>
                  <a:srgbClr val="404040"/>
                </a:solidFill>
              </a:rPr>
              <a:t>Office</a:t>
            </a:r>
          </a:p>
        </p:txBody>
      </p:sp>
      <p:sp>
        <p:nvSpPr>
          <p:cNvPr id="82" name="Rectangle 81"/>
          <p:cNvSpPr/>
          <p:nvPr/>
        </p:nvSpPr>
        <p:spPr>
          <a:xfrm>
            <a:off x="3296412" y="3374329"/>
            <a:ext cx="243057" cy="243057"/>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sp>
        <p:nvSpPr>
          <p:cNvPr id="83" name="Rectangle 82"/>
          <p:cNvSpPr/>
          <p:nvPr/>
        </p:nvSpPr>
        <p:spPr>
          <a:xfrm>
            <a:off x="2843624" y="3374329"/>
            <a:ext cx="370623" cy="243057"/>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sp>
        <p:nvSpPr>
          <p:cNvPr id="85" name="Freeform 5"/>
          <p:cNvSpPr>
            <a:spLocks noEditPoints="1"/>
          </p:cNvSpPr>
          <p:nvPr/>
        </p:nvSpPr>
        <p:spPr bwMode="auto">
          <a:xfrm>
            <a:off x="2824920" y="3340567"/>
            <a:ext cx="737542" cy="462607"/>
          </a:xfrm>
          <a:custGeom>
            <a:avLst/>
            <a:gdLst>
              <a:gd name="T0" fmla="*/ 0 w 1682"/>
              <a:gd name="T1" fmla="*/ 0 h 1055"/>
              <a:gd name="T2" fmla="*/ 0 w 1682"/>
              <a:gd name="T3" fmla="*/ 1055 h 1055"/>
              <a:gd name="T4" fmla="*/ 610 w 1682"/>
              <a:gd name="T5" fmla="*/ 1055 h 1055"/>
              <a:gd name="T6" fmla="*/ 610 w 1682"/>
              <a:gd name="T7" fmla="*/ 670 h 1055"/>
              <a:gd name="T8" fmla="*/ 994 w 1682"/>
              <a:gd name="T9" fmla="*/ 670 h 1055"/>
              <a:gd name="T10" fmla="*/ 994 w 1682"/>
              <a:gd name="T11" fmla="*/ 1055 h 1055"/>
              <a:gd name="T12" fmla="*/ 1682 w 1682"/>
              <a:gd name="T13" fmla="*/ 1055 h 1055"/>
              <a:gd name="T14" fmla="*/ 1682 w 1682"/>
              <a:gd name="T15" fmla="*/ 0 h 1055"/>
              <a:gd name="T16" fmla="*/ 0 w 1682"/>
              <a:gd name="T17" fmla="*/ 0 h 1055"/>
              <a:gd name="T18" fmla="*/ 303 w 1682"/>
              <a:gd name="T19" fmla="*/ 572 h 1055"/>
              <a:gd name="T20" fmla="*/ 90 w 1682"/>
              <a:gd name="T21" fmla="*/ 572 h 1055"/>
              <a:gd name="T22" fmla="*/ 90 w 1682"/>
              <a:gd name="T23" fmla="*/ 361 h 1055"/>
              <a:gd name="T24" fmla="*/ 303 w 1682"/>
              <a:gd name="T25" fmla="*/ 361 h 1055"/>
              <a:gd name="T26" fmla="*/ 303 w 1682"/>
              <a:gd name="T27" fmla="*/ 572 h 1055"/>
              <a:gd name="T28" fmla="*/ 303 w 1682"/>
              <a:gd name="T29" fmla="*/ 313 h 1055"/>
              <a:gd name="T30" fmla="*/ 90 w 1682"/>
              <a:gd name="T31" fmla="*/ 313 h 1055"/>
              <a:gd name="T32" fmla="*/ 90 w 1682"/>
              <a:gd name="T33" fmla="*/ 100 h 1055"/>
              <a:gd name="T34" fmla="*/ 303 w 1682"/>
              <a:gd name="T35" fmla="*/ 100 h 1055"/>
              <a:gd name="T36" fmla="*/ 303 w 1682"/>
              <a:gd name="T37" fmla="*/ 313 h 1055"/>
              <a:gd name="T38" fmla="*/ 553 w 1682"/>
              <a:gd name="T39" fmla="*/ 572 h 1055"/>
              <a:gd name="T40" fmla="*/ 341 w 1682"/>
              <a:gd name="T41" fmla="*/ 572 h 1055"/>
              <a:gd name="T42" fmla="*/ 341 w 1682"/>
              <a:gd name="T43" fmla="*/ 361 h 1055"/>
              <a:gd name="T44" fmla="*/ 553 w 1682"/>
              <a:gd name="T45" fmla="*/ 361 h 1055"/>
              <a:gd name="T46" fmla="*/ 553 w 1682"/>
              <a:gd name="T47" fmla="*/ 572 h 1055"/>
              <a:gd name="T48" fmla="*/ 553 w 1682"/>
              <a:gd name="T49" fmla="*/ 313 h 1055"/>
              <a:gd name="T50" fmla="*/ 341 w 1682"/>
              <a:gd name="T51" fmla="*/ 313 h 1055"/>
              <a:gd name="T52" fmla="*/ 341 w 1682"/>
              <a:gd name="T53" fmla="*/ 100 h 1055"/>
              <a:gd name="T54" fmla="*/ 553 w 1682"/>
              <a:gd name="T55" fmla="*/ 100 h 1055"/>
              <a:gd name="T56" fmla="*/ 553 w 1682"/>
              <a:gd name="T57" fmla="*/ 313 h 1055"/>
              <a:gd name="T58" fmla="*/ 802 w 1682"/>
              <a:gd name="T59" fmla="*/ 572 h 1055"/>
              <a:gd name="T60" fmla="*/ 591 w 1682"/>
              <a:gd name="T61" fmla="*/ 572 h 1055"/>
              <a:gd name="T62" fmla="*/ 591 w 1682"/>
              <a:gd name="T63" fmla="*/ 361 h 1055"/>
              <a:gd name="T64" fmla="*/ 802 w 1682"/>
              <a:gd name="T65" fmla="*/ 361 h 1055"/>
              <a:gd name="T66" fmla="*/ 802 w 1682"/>
              <a:gd name="T67" fmla="*/ 572 h 1055"/>
              <a:gd name="T68" fmla="*/ 802 w 1682"/>
              <a:gd name="T69" fmla="*/ 313 h 1055"/>
              <a:gd name="T70" fmla="*/ 591 w 1682"/>
              <a:gd name="T71" fmla="*/ 313 h 1055"/>
              <a:gd name="T72" fmla="*/ 591 w 1682"/>
              <a:gd name="T73" fmla="*/ 100 h 1055"/>
              <a:gd name="T74" fmla="*/ 802 w 1682"/>
              <a:gd name="T75" fmla="*/ 100 h 1055"/>
              <a:gd name="T76" fmla="*/ 802 w 1682"/>
              <a:gd name="T77" fmla="*/ 313 h 1055"/>
              <a:gd name="T78" fmla="*/ 1338 w 1682"/>
              <a:gd name="T79" fmla="*/ 572 h 1055"/>
              <a:gd name="T80" fmla="*/ 1127 w 1682"/>
              <a:gd name="T81" fmla="*/ 572 h 1055"/>
              <a:gd name="T82" fmla="*/ 1127 w 1682"/>
              <a:gd name="T83" fmla="*/ 361 h 1055"/>
              <a:gd name="T84" fmla="*/ 1338 w 1682"/>
              <a:gd name="T85" fmla="*/ 361 h 1055"/>
              <a:gd name="T86" fmla="*/ 1338 w 1682"/>
              <a:gd name="T87" fmla="*/ 572 h 1055"/>
              <a:gd name="T88" fmla="*/ 1338 w 1682"/>
              <a:gd name="T89" fmla="*/ 313 h 1055"/>
              <a:gd name="T90" fmla="*/ 1127 w 1682"/>
              <a:gd name="T91" fmla="*/ 313 h 1055"/>
              <a:gd name="T92" fmla="*/ 1127 w 1682"/>
              <a:gd name="T93" fmla="*/ 100 h 1055"/>
              <a:gd name="T94" fmla="*/ 1338 w 1682"/>
              <a:gd name="T95" fmla="*/ 100 h 1055"/>
              <a:gd name="T96" fmla="*/ 1338 w 1682"/>
              <a:gd name="T97" fmla="*/ 313 h 1055"/>
              <a:gd name="T98" fmla="*/ 1590 w 1682"/>
              <a:gd name="T99" fmla="*/ 572 h 1055"/>
              <a:gd name="T100" fmla="*/ 1376 w 1682"/>
              <a:gd name="T101" fmla="*/ 572 h 1055"/>
              <a:gd name="T102" fmla="*/ 1376 w 1682"/>
              <a:gd name="T103" fmla="*/ 361 h 1055"/>
              <a:gd name="T104" fmla="*/ 1590 w 1682"/>
              <a:gd name="T105" fmla="*/ 361 h 1055"/>
              <a:gd name="T106" fmla="*/ 1590 w 1682"/>
              <a:gd name="T107" fmla="*/ 572 h 1055"/>
              <a:gd name="T108" fmla="*/ 1590 w 1682"/>
              <a:gd name="T109" fmla="*/ 313 h 1055"/>
              <a:gd name="T110" fmla="*/ 1376 w 1682"/>
              <a:gd name="T111" fmla="*/ 313 h 1055"/>
              <a:gd name="T112" fmla="*/ 1376 w 1682"/>
              <a:gd name="T113" fmla="*/ 100 h 1055"/>
              <a:gd name="T114" fmla="*/ 1590 w 1682"/>
              <a:gd name="T115" fmla="*/ 100 h 1055"/>
              <a:gd name="T116" fmla="*/ 1590 w 1682"/>
              <a:gd name="T117" fmla="*/ 31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2" h="1055">
                <a:moveTo>
                  <a:pt x="0" y="0"/>
                </a:moveTo>
                <a:lnTo>
                  <a:pt x="0" y="1055"/>
                </a:lnTo>
                <a:lnTo>
                  <a:pt x="610" y="1055"/>
                </a:lnTo>
                <a:lnTo>
                  <a:pt x="610" y="670"/>
                </a:lnTo>
                <a:lnTo>
                  <a:pt x="994" y="670"/>
                </a:lnTo>
                <a:lnTo>
                  <a:pt x="994" y="1055"/>
                </a:lnTo>
                <a:lnTo>
                  <a:pt x="1682" y="1055"/>
                </a:lnTo>
                <a:lnTo>
                  <a:pt x="1682" y="0"/>
                </a:lnTo>
                <a:lnTo>
                  <a:pt x="0" y="0"/>
                </a:lnTo>
                <a:close/>
                <a:moveTo>
                  <a:pt x="303" y="572"/>
                </a:moveTo>
                <a:lnTo>
                  <a:pt x="90" y="572"/>
                </a:lnTo>
                <a:lnTo>
                  <a:pt x="90" y="361"/>
                </a:lnTo>
                <a:lnTo>
                  <a:pt x="303" y="361"/>
                </a:lnTo>
                <a:lnTo>
                  <a:pt x="303" y="572"/>
                </a:lnTo>
                <a:close/>
                <a:moveTo>
                  <a:pt x="303" y="313"/>
                </a:moveTo>
                <a:lnTo>
                  <a:pt x="90" y="313"/>
                </a:lnTo>
                <a:lnTo>
                  <a:pt x="90" y="100"/>
                </a:lnTo>
                <a:lnTo>
                  <a:pt x="303" y="100"/>
                </a:lnTo>
                <a:lnTo>
                  <a:pt x="303" y="313"/>
                </a:lnTo>
                <a:close/>
                <a:moveTo>
                  <a:pt x="553" y="572"/>
                </a:moveTo>
                <a:lnTo>
                  <a:pt x="341" y="572"/>
                </a:lnTo>
                <a:lnTo>
                  <a:pt x="341" y="361"/>
                </a:lnTo>
                <a:lnTo>
                  <a:pt x="553" y="361"/>
                </a:lnTo>
                <a:lnTo>
                  <a:pt x="553" y="572"/>
                </a:lnTo>
                <a:close/>
                <a:moveTo>
                  <a:pt x="553" y="313"/>
                </a:moveTo>
                <a:lnTo>
                  <a:pt x="341" y="313"/>
                </a:lnTo>
                <a:lnTo>
                  <a:pt x="341" y="100"/>
                </a:lnTo>
                <a:lnTo>
                  <a:pt x="553" y="100"/>
                </a:lnTo>
                <a:lnTo>
                  <a:pt x="553" y="313"/>
                </a:lnTo>
                <a:close/>
                <a:moveTo>
                  <a:pt x="802" y="572"/>
                </a:moveTo>
                <a:lnTo>
                  <a:pt x="591" y="572"/>
                </a:lnTo>
                <a:lnTo>
                  <a:pt x="591" y="361"/>
                </a:lnTo>
                <a:lnTo>
                  <a:pt x="802" y="361"/>
                </a:lnTo>
                <a:lnTo>
                  <a:pt x="802" y="572"/>
                </a:lnTo>
                <a:close/>
                <a:moveTo>
                  <a:pt x="802" y="313"/>
                </a:moveTo>
                <a:lnTo>
                  <a:pt x="591" y="313"/>
                </a:lnTo>
                <a:lnTo>
                  <a:pt x="591" y="100"/>
                </a:lnTo>
                <a:lnTo>
                  <a:pt x="802" y="100"/>
                </a:lnTo>
                <a:lnTo>
                  <a:pt x="802" y="313"/>
                </a:lnTo>
                <a:close/>
                <a:moveTo>
                  <a:pt x="1338" y="572"/>
                </a:moveTo>
                <a:lnTo>
                  <a:pt x="1127" y="572"/>
                </a:lnTo>
                <a:lnTo>
                  <a:pt x="1127" y="361"/>
                </a:lnTo>
                <a:lnTo>
                  <a:pt x="1338" y="361"/>
                </a:lnTo>
                <a:lnTo>
                  <a:pt x="1338" y="572"/>
                </a:lnTo>
                <a:close/>
                <a:moveTo>
                  <a:pt x="1338" y="313"/>
                </a:moveTo>
                <a:lnTo>
                  <a:pt x="1127" y="313"/>
                </a:lnTo>
                <a:lnTo>
                  <a:pt x="1127" y="100"/>
                </a:lnTo>
                <a:lnTo>
                  <a:pt x="1338" y="100"/>
                </a:lnTo>
                <a:lnTo>
                  <a:pt x="1338" y="313"/>
                </a:lnTo>
                <a:close/>
                <a:moveTo>
                  <a:pt x="1590" y="572"/>
                </a:moveTo>
                <a:lnTo>
                  <a:pt x="1376" y="572"/>
                </a:lnTo>
                <a:lnTo>
                  <a:pt x="1376" y="361"/>
                </a:lnTo>
                <a:lnTo>
                  <a:pt x="1590" y="361"/>
                </a:lnTo>
                <a:lnTo>
                  <a:pt x="1590" y="572"/>
                </a:lnTo>
                <a:close/>
                <a:moveTo>
                  <a:pt x="1590" y="313"/>
                </a:moveTo>
                <a:lnTo>
                  <a:pt x="1376" y="313"/>
                </a:lnTo>
                <a:lnTo>
                  <a:pt x="1376" y="100"/>
                </a:lnTo>
                <a:lnTo>
                  <a:pt x="1590" y="100"/>
                </a:lnTo>
                <a:lnTo>
                  <a:pt x="1590" y="313"/>
                </a:lnTo>
                <a:close/>
              </a:path>
            </a:pathLst>
          </a:custGeom>
          <a:solidFill>
            <a:srgbClr val="48545E"/>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sp>
        <p:nvSpPr>
          <p:cNvPr id="86" name="Freeform 6"/>
          <p:cNvSpPr>
            <a:spLocks/>
          </p:cNvSpPr>
          <p:nvPr/>
        </p:nvSpPr>
        <p:spPr bwMode="auto">
          <a:xfrm>
            <a:off x="3176592" y="3228752"/>
            <a:ext cx="384995" cy="111815"/>
          </a:xfrm>
          <a:custGeom>
            <a:avLst/>
            <a:gdLst>
              <a:gd name="T0" fmla="*/ 0 w 878"/>
              <a:gd name="T1" fmla="*/ 0 h 255"/>
              <a:gd name="T2" fmla="*/ 878 w 878"/>
              <a:gd name="T3" fmla="*/ 255 h 255"/>
              <a:gd name="T4" fmla="*/ 0 w 878"/>
              <a:gd name="T5" fmla="*/ 255 h 255"/>
              <a:gd name="T6" fmla="*/ 0 w 878"/>
              <a:gd name="T7" fmla="*/ 0 h 255"/>
            </a:gdLst>
            <a:ahLst/>
            <a:cxnLst>
              <a:cxn ang="0">
                <a:pos x="T0" y="T1"/>
              </a:cxn>
              <a:cxn ang="0">
                <a:pos x="T2" y="T3"/>
              </a:cxn>
              <a:cxn ang="0">
                <a:pos x="T4" y="T5"/>
              </a:cxn>
              <a:cxn ang="0">
                <a:pos x="T6" y="T7"/>
              </a:cxn>
            </a:cxnLst>
            <a:rect l="0" t="0" r="r" b="b"/>
            <a:pathLst>
              <a:path w="878" h="255">
                <a:moveTo>
                  <a:pt x="0" y="0"/>
                </a:moveTo>
                <a:lnTo>
                  <a:pt x="878" y="255"/>
                </a:lnTo>
                <a:lnTo>
                  <a:pt x="0" y="255"/>
                </a:lnTo>
                <a:lnTo>
                  <a:pt x="0" y="0"/>
                </a:lnTo>
                <a:close/>
              </a:path>
            </a:pathLst>
          </a:custGeom>
          <a:solidFill>
            <a:srgbClr val="48545E"/>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pic>
        <p:nvPicPr>
          <p:cNvPr id="87" name="Picture 86" descr="symantec-logo-footer.png"/>
          <p:cNvPicPr>
            <a:picLocks noChangeAspect="1"/>
          </p:cNvPicPr>
          <p:nvPr/>
        </p:nvPicPr>
        <p:blipFill rotWithShape="1">
          <a:blip r:embed="rId4" cstate="print">
            <a:extLst>
              <a:ext uri="{28A0092B-C50C-407E-A947-70E740481C1C}">
                <a14:useLocalDpi xmlns:a14="http://schemas.microsoft.com/office/drawing/2010/main"/>
              </a:ext>
            </a:extLst>
          </a:blip>
          <a:srcRect t="-21053"/>
          <a:stretch/>
        </p:blipFill>
        <p:spPr>
          <a:xfrm>
            <a:off x="2497968" y="3184777"/>
            <a:ext cx="247131" cy="318999"/>
          </a:xfrm>
          <a:prstGeom prst="rect">
            <a:avLst/>
          </a:prstGeom>
        </p:spPr>
      </p:pic>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5917" y="3538873"/>
            <a:ext cx="301831" cy="268762"/>
          </a:xfrm>
          <a:prstGeom prst="rect">
            <a:avLst/>
          </a:prstGeom>
        </p:spPr>
      </p:pic>
      <p:sp>
        <p:nvSpPr>
          <p:cNvPr id="96" name="Freeform 136"/>
          <p:cNvSpPr>
            <a:spLocks/>
          </p:cNvSpPr>
          <p:nvPr/>
        </p:nvSpPr>
        <p:spPr bwMode="auto">
          <a:xfrm>
            <a:off x="4134925" y="3207329"/>
            <a:ext cx="1453074" cy="858410"/>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1">
              <a:lumMod val="95000"/>
            </a:schemeClr>
          </a:solidFill>
          <a:ln w="38100">
            <a:solidFill>
              <a:srgbClr val="2181B4"/>
            </a:solid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endParaRPr>
          </a:p>
        </p:txBody>
      </p:sp>
      <p:sp>
        <p:nvSpPr>
          <p:cNvPr id="98" name="Freeform 852"/>
          <p:cNvSpPr>
            <a:spLocks noEditPoints="1"/>
          </p:cNvSpPr>
          <p:nvPr/>
        </p:nvSpPr>
        <p:spPr bwMode="auto">
          <a:xfrm>
            <a:off x="5008082" y="3302004"/>
            <a:ext cx="244321" cy="230909"/>
          </a:xfrm>
          <a:custGeom>
            <a:avLst/>
            <a:gdLst>
              <a:gd name="T0" fmla="*/ 646 w 1724"/>
              <a:gd name="T1" fmla="*/ 28 h 1726"/>
              <a:gd name="T2" fmla="*/ 380 w 1724"/>
              <a:gd name="T3" fmla="*/ 148 h 1726"/>
              <a:gd name="T4" fmla="*/ 172 w 1724"/>
              <a:gd name="T5" fmla="*/ 348 h 1726"/>
              <a:gd name="T6" fmla="*/ 38 w 1724"/>
              <a:gd name="T7" fmla="*/ 606 h 1726"/>
              <a:gd name="T8" fmla="*/ 0 w 1724"/>
              <a:gd name="T9" fmla="*/ 862 h 1726"/>
              <a:gd name="T10" fmla="*/ 52 w 1724"/>
              <a:gd name="T11" fmla="*/ 1160 h 1726"/>
              <a:gd name="T12" fmla="*/ 196 w 1724"/>
              <a:gd name="T13" fmla="*/ 1412 h 1726"/>
              <a:gd name="T14" fmla="*/ 416 w 1724"/>
              <a:gd name="T15" fmla="*/ 1600 h 1726"/>
              <a:gd name="T16" fmla="*/ 688 w 1724"/>
              <a:gd name="T17" fmla="*/ 1708 h 1726"/>
              <a:gd name="T18" fmla="*/ 950 w 1724"/>
              <a:gd name="T19" fmla="*/ 1720 h 1726"/>
              <a:gd name="T20" fmla="*/ 1236 w 1724"/>
              <a:gd name="T21" fmla="*/ 1640 h 1726"/>
              <a:gd name="T22" fmla="*/ 1472 w 1724"/>
              <a:gd name="T23" fmla="*/ 1472 h 1726"/>
              <a:gd name="T24" fmla="*/ 1640 w 1724"/>
              <a:gd name="T25" fmla="*/ 1236 h 1726"/>
              <a:gd name="T26" fmla="*/ 1720 w 1724"/>
              <a:gd name="T27" fmla="*/ 950 h 1726"/>
              <a:gd name="T28" fmla="*/ 1706 w 1724"/>
              <a:gd name="T29" fmla="*/ 690 h 1726"/>
              <a:gd name="T30" fmla="*/ 1600 w 1724"/>
              <a:gd name="T31" fmla="*/ 416 h 1726"/>
              <a:gd name="T32" fmla="*/ 1410 w 1724"/>
              <a:gd name="T33" fmla="*/ 198 h 1726"/>
              <a:gd name="T34" fmla="*/ 1158 w 1724"/>
              <a:gd name="T35" fmla="*/ 54 h 1726"/>
              <a:gd name="T36" fmla="*/ 862 w 1724"/>
              <a:gd name="T37" fmla="*/ 0 h 1726"/>
              <a:gd name="T38" fmla="*/ 1160 w 1724"/>
              <a:gd name="T39" fmla="*/ 1360 h 1726"/>
              <a:gd name="T40" fmla="*/ 1018 w 1724"/>
              <a:gd name="T41" fmla="*/ 1576 h 1726"/>
              <a:gd name="T42" fmla="*/ 830 w 1724"/>
              <a:gd name="T43" fmla="*/ 1628 h 1726"/>
              <a:gd name="T44" fmla="*/ 722 w 1724"/>
              <a:gd name="T45" fmla="*/ 1590 h 1726"/>
              <a:gd name="T46" fmla="*/ 588 w 1724"/>
              <a:gd name="T47" fmla="*/ 1412 h 1726"/>
              <a:gd name="T48" fmla="*/ 412 w 1724"/>
              <a:gd name="T49" fmla="*/ 980 h 1726"/>
              <a:gd name="T50" fmla="*/ 194 w 1724"/>
              <a:gd name="T51" fmla="*/ 1238 h 1726"/>
              <a:gd name="T52" fmla="*/ 106 w 1724"/>
              <a:gd name="T53" fmla="*/ 982 h 1726"/>
              <a:gd name="T54" fmla="*/ 830 w 1724"/>
              <a:gd name="T55" fmla="*/ 408 h 1726"/>
              <a:gd name="T56" fmla="*/ 676 w 1724"/>
              <a:gd name="T57" fmla="*/ 178 h 1726"/>
              <a:gd name="T58" fmla="*/ 1178 w 1724"/>
              <a:gd name="T59" fmla="*/ 408 h 1726"/>
              <a:gd name="T60" fmla="*/ 984 w 1724"/>
              <a:gd name="T61" fmla="*/ 122 h 1726"/>
              <a:gd name="T62" fmla="*/ 1132 w 1724"/>
              <a:gd name="T63" fmla="*/ 304 h 1726"/>
              <a:gd name="T64" fmla="*/ 1220 w 1724"/>
              <a:gd name="T65" fmla="*/ 554 h 1726"/>
              <a:gd name="T66" fmla="*/ 894 w 1724"/>
              <a:gd name="T67" fmla="*/ 824 h 1726"/>
              <a:gd name="T68" fmla="*/ 478 w 1724"/>
              <a:gd name="T69" fmla="*/ 730 h 1726"/>
              <a:gd name="T70" fmla="*/ 830 w 1724"/>
              <a:gd name="T71" fmla="*/ 472 h 1726"/>
              <a:gd name="T72" fmla="*/ 130 w 1724"/>
              <a:gd name="T73" fmla="*/ 640 h 1726"/>
              <a:gd name="T74" fmla="*/ 446 w 1724"/>
              <a:gd name="T75" fmla="*/ 512 h 1726"/>
              <a:gd name="T76" fmla="*/ 408 w 1724"/>
              <a:gd name="T77" fmla="*/ 824 h 1726"/>
              <a:gd name="T78" fmla="*/ 502 w 1724"/>
              <a:gd name="T79" fmla="*/ 1156 h 1726"/>
              <a:gd name="T80" fmla="*/ 894 w 1724"/>
              <a:gd name="T81" fmla="*/ 1238 h 1726"/>
              <a:gd name="T82" fmla="*/ 1238 w 1724"/>
              <a:gd name="T83" fmla="*/ 1070 h 1726"/>
              <a:gd name="T84" fmla="*/ 1628 w 1724"/>
              <a:gd name="T85" fmla="*/ 888 h 1726"/>
              <a:gd name="T86" fmla="*/ 1570 w 1724"/>
              <a:gd name="T87" fmla="*/ 1158 h 1726"/>
              <a:gd name="T88" fmla="*/ 1296 w 1724"/>
              <a:gd name="T89" fmla="*/ 1114 h 1726"/>
              <a:gd name="T90" fmla="*/ 1316 w 1724"/>
              <a:gd name="T91" fmla="*/ 824 h 1726"/>
              <a:gd name="T92" fmla="*/ 1278 w 1724"/>
              <a:gd name="T93" fmla="*/ 512 h 1726"/>
              <a:gd name="T94" fmla="*/ 1594 w 1724"/>
              <a:gd name="T95" fmla="*/ 640 h 1726"/>
              <a:gd name="T96" fmla="*/ 1248 w 1724"/>
              <a:gd name="T97" fmla="*/ 408 h 1726"/>
              <a:gd name="T98" fmla="*/ 1140 w 1724"/>
              <a:gd name="T99" fmla="*/ 190 h 1726"/>
              <a:gd name="T100" fmla="*/ 1208 w 1724"/>
              <a:gd name="T101" fmla="*/ 180 h 1726"/>
              <a:gd name="T102" fmla="*/ 628 w 1724"/>
              <a:gd name="T103" fmla="*/ 134 h 1726"/>
              <a:gd name="T104" fmla="*/ 508 w 1724"/>
              <a:gd name="T105" fmla="*/ 328 h 1726"/>
              <a:gd name="T106" fmla="*/ 368 w 1724"/>
              <a:gd name="T107" fmla="*/ 278 h 1726"/>
              <a:gd name="T108" fmla="*/ 628 w 1724"/>
              <a:gd name="T109" fmla="*/ 134 h 1726"/>
              <a:gd name="T110" fmla="*/ 540 w 1724"/>
              <a:gd name="T111" fmla="*/ 1466 h 1726"/>
              <a:gd name="T112" fmla="*/ 570 w 1724"/>
              <a:gd name="T113" fmla="*/ 1570 h 1726"/>
              <a:gd name="T114" fmla="*/ 382 w 1724"/>
              <a:gd name="T115" fmla="*/ 1460 h 1726"/>
              <a:gd name="T116" fmla="*/ 236 w 1724"/>
              <a:gd name="T117" fmla="*/ 1302 h 1726"/>
              <a:gd name="T118" fmla="*/ 1204 w 1724"/>
              <a:gd name="T119" fmla="*/ 1428 h 1726"/>
              <a:gd name="T120" fmla="*/ 1452 w 1724"/>
              <a:gd name="T121" fmla="*/ 1352 h 1726"/>
              <a:gd name="T122" fmla="*/ 1292 w 1724"/>
              <a:gd name="T123" fmla="*/ 1496 h 1726"/>
              <a:gd name="T124" fmla="*/ 1096 w 1724"/>
              <a:gd name="T125" fmla="*/ 1592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4" h="1726">
                <a:moveTo>
                  <a:pt x="862" y="0"/>
                </a:moveTo>
                <a:lnTo>
                  <a:pt x="862" y="0"/>
                </a:lnTo>
                <a:lnTo>
                  <a:pt x="818" y="2"/>
                </a:lnTo>
                <a:lnTo>
                  <a:pt x="774" y="6"/>
                </a:lnTo>
                <a:lnTo>
                  <a:pt x="730" y="10"/>
                </a:lnTo>
                <a:lnTo>
                  <a:pt x="688" y="18"/>
                </a:lnTo>
                <a:lnTo>
                  <a:pt x="646" y="28"/>
                </a:lnTo>
                <a:lnTo>
                  <a:pt x="606" y="40"/>
                </a:lnTo>
                <a:lnTo>
                  <a:pt x="566" y="54"/>
                </a:lnTo>
                <a:lnTo>
                  <a:pt x="526" y="68"/>
                </a:lnTo>
                <a:lnTo>
                  <a:pt x="488" y="86"/>
                </a:lnTo>
                <a:lnTo>
                  <a:pt x="452" y="104"/>
                </a:lnTo>
                <a:lnTo>
                  <a:pt x="416" y="126"/>
                </a:lnTo>
                <a:lnTo>
                  <a:pt x="380" y="148"/>
                </a:lnTo>
                <a:lnTo>
                  <a:pt x="346" y="172"/>
                </a:lnTo>
                <a:lnTo>
                  <a:pt x="314" y="198"/>
                </a:lnTo>
                <a:lnTo>
                  <a:pt x="282" y="224"/>
                </a:lnTo>
                <a:lnTo>
                  <a:pt x="252" y="254"/>
                </a:lnTo>
                <a:lnTo>
                  <a:pt x="224" y="284"/>
                </a:lnTo>
                <a:lnTo>
                  <a:pt x="196" y="314"/>
                </a:lnTo>
                <a:lnTo>
                  <a:pt x="172" y="348"/>
                </a:lnTo>
                <a:lnTo>
                  <a:pt x="148" y="382"/>
                </a:lnTo>
                <a:lnTo>
                  <a:pt x="124" y="416"/>
                </a:lnTo>
                <a:lnTo>
                  <a:pt x="104" y="452"/>
                </a:lnTo>
                <a:lnTo>
                  <a:pt x="84" y="490"/>
                </a:lnTo>
                <a:lnTo>
                  <a:pt x="68" y="528"/>
                </a:lnTo>
                <a:lnTo>
                  <a:pt x="52" y="566"/>
                </a:lnTo>
                <a:lnTo>
                  <a:pt x="38" y="606"/>
                </a:lnTo>
                <a:lnTo>
                  <a:pt x="26" y="648"/>
                </a:lnTo>
                <a:lnTo>
                  <a:pt x="18" y="690"/>
                </a:lnTo>
                <a:lnTo>
                  <a:pt x="10" y="732"/>
                </a:lnTo>
                <a:lnTo>
                  <a:pt x="4" y="774"/>
                </a:lnTo>
                <a:lnTo>
                  <a:pt x="0" y="818"/>
                </a:lnTo>
                <a:lnTo>
                  <a:pt x="0" y="862"/>
                </a:lnTo>
                <a:lnTo>
                  <a:pt x="0" y="862"/>
                </a:lnTo>
                <a:lnTo>
                  <a:pt x="0" y="908"/>
                </a:lnTo>
                <a:lnTo>
                  <a:pt x="4" y="950"/>
                </a:lnTo>
                <a:lnTo>
                  <a:pt x="10" y="994"/>
                </a:lnTo>
                <a:lnTo>
                  <a:pt x="18" y="1036"/>
                </a:lnTo>
                <a:lnTo>
                  <a:pt x="26" y="1078"/>
                </a:lnTo>
                <a:lnTo>
                  <a:pt x="38" y="1120"/>
                </a:lnTo>
                <a:lnTo>
                  <a:pt x="52" y="1160"/>
                </a:lnTo>
                <a:lnTo>
                  <a:pt x="68" y="1198"/>
                </a:lnTo>
                <a:lnTo>
                  <a:pt x="84" y="1236"/>
                </a:lnTo>
                <a:lnTo>
                  <a:pt x="104" y="1274"/>
                </a:lnTo>
                <a:lnTo>
                  <a:pt x="124" y="1310"/>
                </a:lnTo>
                <a:lnTo>
                  <a:pt x="148" y="1344"/>
                </a:lnTo>
                <a:lnTo>
                  <a:pt x="172" y="1378"/>
                </a:lnTo>
                <a:lnTo>
                  <a:pt x="196" y="1412"/>
                </a:lnTo>
                <a:lnTo>
                  <a:pt x="224" y="1442"/>
                </a:lnTo>
                <a:lnTo>
                  <a:pt x="252" y="1472"/>
                </a:lnTo>
                <a:lnTo>
                  <a:pt x="282" y="1502"/>
                </a:lnTo>
                <a:lnTo>
                  <a:pt x="314" y="1528"/>
                </a:lnTo>
                <a:lnTo>
                  <a:pt x="346" y="1554"/>
                </a:lnTo>
                <a:lnTo>
                  <a:pt x="380" y="1578"/>
                </a:lnTo>
                <a:lnTo>
                  <a:pt x="416" y="1600"/>
                </a:lnTo>
                <a:lnTo>
                  <a:pt x="452" y="1622"/>
                </a:lnTo>
                <a:lnTo>
                  <a:pt x="488" y="1640"/>
                </a:lnTo>
                <a:lnTo>
                  <a:pt x="526" y="1658"/>
                </a:lnTo>
                <a:lnTo>
                  <a:pt x="566" y="1672"/>
                </a:lnTo>
                <a:lnTo>
                  <a:pt x="606" y="1686"/>
                </a:lnTo>
                <a:lnTo>
                  <a:pt x="646" y="1698"/>
                </a:lnTo>
                <a:lnTo>
                  <a:pt x="688" y="1708"/>
                </a:lnTo>
                <a:lnTo>
                  <a:pt x="730" y="1716"/>
                </a:lnTo>
                <a:lnTo>
                  <a:pt x="774" y="1720"/>
                </a:lnTo>
                <a:lnTo>
                  <a:pt x="818" y="1724"/>
                </a:lnTo>
                <a:lnTo>
                  <a:pt x="862" y="1726"/>
                </a:lnTo>
                <a:lnTo>
                  <a:pt x="862" y="1726"/>
                </a:lnTo>
                <a:lnTo>
                  <a:pt x="906" y="1724"/>
                </a:lnTo>
                <a:lnTo>
                  <a:pt x="950" y="1720"/>
                </a:lnTo>
                <a:lnTo>
                  <a:pt x="994" y="1716"/>
                </a:lnTo>
                <a:lnTo>
                  <a:pt x="1036" y="1708"/>
                </a:lnTo>
                <a:lnTo>
                  <a:pt x="1078" y="1698"/>
                </a:lnTo>
                <a:lnTo>
                  <a:pt x="1118" y="1686"/>
                </a:lnTo>
                <a:lnTo>
                  <a:pt x="1158" y="1672"/>
                </a:lnTo>
                <a:lnTo>
                  <a:pt x="1198" y="1658"/>
                </a:lnTo>
                <a:lnTo>
                  <a:pt x="1236" y="1640"/>
                </a:lnTo>
                <a:lnTo>
                  <a:pt x="1272" y="1622"/>
                </a:lnTo>
                <a:lnTo>
                  <a:pt x="1308" y="1600"/>
                </a:lnTo>
                <a:lnTo>
                  <a:pt x="1344" y="1578"/>
                </a:lnTo>
                <a:lnTo>
                  <a:pt x="1378" y="1554"/>
                </a:lnTo>
                <a:lnTo>
                  <a:pt x="1410" y="1528"/>
                </a:lnTo>
                <a:lnTo>
                  <a:pt x="1442" y="1502"/>
                </a:lnTo>
                <a:lnTo>
                  <a:pt x="1472" y="1472"/>
                </a:lnTo>
                <a:lnTo>
                  <a:pt x="1500" y="1442"/>
                </a:lnTo>
                <a:lnTo>
                  <a:pt x="1528" y="1412"/>
                </a:lnTo>
                <a:lnTo>
                  <a:pt x="1552" y="1378"/>
                </a:lnTo>
                <a:lnTo>
                  <a:pt x="1576" y="1344"/>
                </a:lnTo>
                <a:lnTo>
                  <a:pt x="1600" y="1310"/>
                </a:lnTo>
                <a:lnTo>
                  <a:pt x="1620" y="1274"/>
                </a:lnTo>
                <a:lnTo>
                  <a:pt x="1640" y="1236"/>
                </a:lnTo>
                <a:lnTo>
                  <a:pt x="1656" y="1198"/>
                </a:lnTo>
                <a:lnTo>
                  <a:pt x="1672" y="1160"/>
                </a:lnTo>
                <a:lnTo>
                  <a:pt x="1686" y="1120"/>
                </a:lnTo>
                <a:lnTo>
                  <a:pt x="1698" y="1078"/>
                </a:lnTo>
                <a:lnTo>
                  <a:pt x="1706" y="1036"/>
                </a:lnTo>
                <a:lnTo>
                  <a:pt x="1714" y="994"/>
                </a:lnTo>
                <a:lnTo>
                  <a:pt x="1720" y="950"/>
                </a:lnTo>
                <a:lnTo>
                  <a:pt x="1724" y="908"/>
                </a:lnTo>
                <a:lnTo>
                  <a:pt x="1724" y="862"/>
                </a:lnTo>
                <a:lnTo>
                  <a:pt x="1724" y="862"/>
                </a:lnTo>
                <a:lnTo>
                  <a:pt x="1724" y="818"/>
                </a:lnTo>
                <a:lnTo>
                  <a:pt x="1720" y="774"/>
                </a:lnTo>
                <a:lnTo>
                  <a:pt x="1714" y="732"/>
                </a:lnTo>
                <a:lnTo>
                  <a:pt x="1706" y="690"/>
                </a:lnTo>
                <a:lnTo>
                  <a:pt x="1698" y="648"/>
                </a:lnTo>
                <a:lnTo>
                  <a:pt x="1686" y="606"/>
                </a:lnTo>
                <a:lnTo>
                  <a:pt x="1672" y="566"/>
                </a:lnTo>
                <a:lnTo>
                  <a:pt x="1656" y="528"/>
                </a:lnTo>
                <a:lnTo>
                  <a:pt x="1640" y="490"/>
                </a:lnTo>
                <a:lnTo>
                  <a:pt x="1620" y="452"/>
                </a:lnTo>
                <a:lnTo>
                  <a:pt x="1600" y="416"/>
                </a:lnTo>
                <a:lnTo>
                  <a:pt x="1576" y="382"/>
                </a:lnTo>
                <a:lnTo>
                  <a:pt x="1552" y="348"/>
                </a:lnTo>
                <a:lnTo>
                  <a:pt x="1528" y="314"/>
                </a:lnTo>
                <a:lnTo>
                  <a:pt x="1500" y="284"/>
                </a:lnTo>
                <a:lnTo>
                  <a:pt x="1472" y="254"/>
                </a:lnTo>
                <a:lnTo>
                  <a:pt x="1442" y="224"/>
                </a:lnTo>
                <a:lnTo>
                  <a:pt x="1410" y="198"/>
                </a:lnTo>
                <a:lnTo>
                  <a:pt x="1378" y="172"/>
                </a:lnTo>
                <a:lnTo>
                  <a:pt x="1344" y="148"/>
                </a:lnTo>
                <a:lnTo>
                  <a:pt x="1308" y="126"/>
                </a:lnTo>
                <a:lnTo>
                  <a:pt x="1272" y="104"/>
                </a:lnTo>
                <a:lnTo>
                  <a:pt x="1236" y="86"/>
                </a:lnTo>
                <a:lnTo>
                  <a:pt x="1198" y="68"/>
                </a:lnTo>
                <a:lnTo>
                  <a:pt x="1158" y="54"/>
                </a:lnTo>
                <a:lnTo>
                  <a:pt x="1118" y="40"/>
                </a:lnTo>
                <a:lnTo>
                  <a:pt x="1078" y="28"/>
                </a:lnTo>
                <a:lnTo>
                  <a:pt x="1036" y="18"/>
                </a:lnTo>
                <a:lnTo>
                  <a:pt x="994" y="10"/>
                </a:lnTo>
                <a:lnTo>
                  <a:pt x="950" y="6"/>
                </a:lnTo>
                <a:lnTo>
                  <a:pt x="906" y="2"/>
                </a:lnTo>
                <a:lnTo>
                  <a:pt x="862" y="0"/>
                </a:lnTo>
                <a:close/>
                <a:moveTo>
                  <a:pt x="950" y="1624"/>
                </a:moveTo>
                <a:lnTo>
                  <a:pt x="950" y="1624"/>
                </a:lnTo>
                <a:lnTo>
                  <a:pt x="894" y="1628"/>
                </a:lnTo>
                <a:lnTo>
                  <a:pt x="894" y="1302"/>
                </a:lnTo>
                <a:lnTo>
                  <a:pt x="1182" y="1302"/>
                </a:lnTo>
                <a:lnTo>
                  <a:pt x="1182" y="1302"/>
                </a:lnTo>
                <a:lnTo>
                  <a:pt x="1160" y="1360"/>
                </a:lnTo>
                <a:lnTo>
                  <a:pt x="1136" y="1412"/>
                </a:lnTo>
                <a:lnTo>
                  <a:pt x="1110" y="1462"/>
                </a:lnTo>
                <a:lnTo>
                  <a:pt x="1082" y="1506"/>
                </a:lnTo>
                <a:lnTo>
                  <a:pt x="1066" y="1526"/>
                </a:lnTo>
                <a:lnTo>
                  <a:pt x="1050" y="1544"/>
                </a:lnTo>
                <a:lnTo>
                  <a:pt x="1034" y="1560"/>
                </a:lnTo>
                <a:lnTo>
                  <a:pt x="1018" y="1576"/>
                </a:lnTo>
                <a:lnTo>
                  <a:pt x="1002" y="1590"/>
                </a:lnTo>
                <a:lnTo>
                  <a:pt x="984" y="1604"/>
                </a:lnTo>
                <a:lnTo>
                  <a:pt x="968" y="1614"/>
                </a:lnTo>
                <a:lnTo>
                  <a:pt x="950" y="1624"/>
                </a:lnTo>
                <a:close/>
                <a:moveTo>
                  <a:pt x="542" y="1302"/>
                </a:moveTo>
                <a:lnTo>
                  <a:pt x="830" y="1302"/>
                </a:lnTo>
                <a:lnTo>
                  <a:pt x="830" y="1628"/>
                </a:lnTo>
                <a:lnTo>
                  <a:pt x="830" y="1628"/>
                </a:lnTo>
                <a:lnTo>
                  <a:pt x="802" y="1626"/>
                </a:lnTo>
                <a:lnTo>
                  <a:pt x="774" y="1624"/>
                </a:lnTo>
                <a:lnTo>
                  <a:pt x="774" y="1624"/>
                </a:lnTo>
                <a:lnTo>
                  <a:pt x="758" y="1614"/>
                </a:lnTo>
                <a:lnTo>
                  <a:pt x="740" y="1604"/>
                </a:lnTo>
                <a:lnTo>
                  <a:pt x="722" y="1590"/>
                </a:lnTo>
                <a:lnTo>
                  <a:pt x="706" y="1576"/>
                </a:lnTo>
                <a:lnTo>
                  <a:pt x="690" y="1560"/>
                </a:lnTo>
                <a:lnTo>
                  <a:pt x="674" y="1544"/>
                </a:lnTo>
                <a:lnTo>
                  <a:pt x="658" y="1526"/>
                </a:lnTo>
                <a:lnTo>
                  <a:pt x="642" y="1506"/>
                </a:lnTo>
                <a:lnTo>
                  <a:pt x="614" y="1462"/>
                </a:lnTo>
                <a:lnTo>
                  <a:pt x="588" y="1412"/>
                </a:lnTo>
                <a:lnTo>
                  <a:pt x="564" y="1360"/>
                </a:lnTo>
                <a:lnTo>
                  <a:pt x="542" y="1302"/>
                </a:lnTo>
                <a:close/>
                <a:moveTo>
                  <a:pt x="96" y="888"/>
                </a:moveTo>
                <a:lnTo>
                  <a:pt x="408" y="888"/>
                </a:lnTo>
                <a:lnTo>
                  <a:pt x="408" y="888"/>
                </a:lnTo>
                <a:lnTo>
                  <a:pt x="410" y="934"/>
                </a:lnTo>
                <a:lnTo>
                  <a:pt x="412" y="980"/>
                </a:lnTo>
                <a:lnTo>
                  <a:pt x="416" y="1026"/>
                </a:lnTo>
                <a:lnTo>
                  <a:pt x="420" y="1070"/>
                </a:lnTo>
                <a:lnTo>
                  <a:pt x="428" y="1114"/>
                </a:lnTo>
                <a:lnTo>
                  <a:pt x="434" y="1156"/>
                </a:lnTo>
                <a:lnTo>
                  <a:pt x="444" y="1198"/>
                </a:lnTo>
                <a:lnTo>
                  <a:pt x="454" y="1238"/>
                </a:lnTo>
                <a:lnTo>
                  <a:pt x="194" y="1238"/>
                </a:lnTo>
                <a:lnTo>
                  <a:pt x="194" y="1238"/>
                </a:lnTo>
                <a:lnTo>
                  <a:pt x="174" y="1198"/>
                </a:lnTo>
                <a:lnTo>
                  <a:pt x="154" y="1158"/>
                </a:lnTo>
                <a:lnTo>
                  <a:pt x="138" y="1114"/>
                </a:lnTo>
                <a:lnTo>
                  <a:pt x="126" y="1072"/>
                </a:lnTo>
                <a:lnTo>
                  <a:pt x="114" y="1026"/>
                </a:lnTo>
                <a:lnTo>
                  <a:pt x="106" y="982"/>
                </a:lnTo>
                <a:lnTo>
                  <a:pt x="100" y="934"/>
                </a:lnTo>
                <a:lnTo>
                  <a:pt x="96" y="888"/>
                </a:lnTo>
                <a:close/>
                <a:moveTo>
                  <a:pt x="774" y="102"/>
                </a:moveTo>
                <a:lnTo>
                  <a:pt x="774" y="102"/>
                </a:lnTo>
                <a:lnTo>
                  <a:pt x="802" y="100"/>
                </a:lnTo>
                <a:lnTo>
                  <a:pt x="830" y="98"/>
                </a:lnTo>
                <a:lnTo>
                  <a:pt x="830" y="408"/>
                </a:lnTo>
                <a:lnTo>
                  <a:pt x="546" y="408"/>
                </a:lnTo>
                <a:lnTo>
                  <a:pt x="546" y="408"/>
                </a:lnTo>
                <a:lnTo>
                  <a:pt x="568" y="354"/>
                </a:lnTo>
                <a:lnTo>
                  <a:pt x="592" y="304"/>
                </a:lnTo>
                <a:lnTo>
                  <a:pt x="618" y="256"/>
                </a:lnTo>
                <a:lnTo>
                  <a:pt x="646" y="216"/>
                </a:lnTo>
                <a:lnTo>
                  <a:pt x="676" y="178"/>
                </a:lnTo>
                <a:lnTo>
                  <a:pt x="692" y="162"/>
                </a:lnTo>
                <a:lnTo>
                  <a:pt x="708" y="148"/>
                </a:lnTo>
                <a:lnTo>
                  <a:pt x="724" y="134"/>
                </a:lnTo>
                <a:lnTo>
                  <a:pt x="740" y="122"/>
                </a:lnTo>
                <a:lnTo>
                  <a:pt x="758" y="110"/>
                </a:lnTo>
                <a:lnTo>
                  <a:pt x="774" y="102"/>
                </a:lnTo>
                <a:close/>
                <a:moveTo>
                  <a:pt x="1178" y="408"/>
                </a:moveTo>
                <a:lnTo>
                  <a:pt x="894" y="408"/>
                </a:lnTo>
                <a:lnTo>
                  <a:pt x="894" y="98"/>
                </a:lnTo>
                <a:lnTo>
                  <a:pt x="894" y="98"/>
                </a:lnTo>
                <a:lnTo>
                  <a:pt x="950" y="102"/>
                </a:lnTo>
                <a:lnTo>
                  <a:pt x="950" y="102"/>
                </a:lnTo>
                <a:lnTo>
                  <a:pt x="966" y="110"/>
                </a:lnTo>
                <a:lnTo>
                  <a:pt x="984" y="122"/>
                </a:lnTo>
                <a:lnTo>
                  <a:pt x="1000" y="134"/>
                </a:lnTo>
                <a:lnTo>
                  <a:pt x="1016" y="148"/>
                </a:lnTo>
                <a:lnTo>
                  <a:pt x="1032" y="162"/>
                </a:lnTo>
                <a:lnTo>
                  <a:pt x="1048" y="178"/>
                </a:lnTo>
                <a:lnTo>
                  <a:pt x="1078" y="216"/>
                </a:lnTo>
                <a:lnTo>
                  <a:pt x="1106" y="256"/>
                </a:lnTo>
                <a:lnTo>
                  <a:pt x="1132" y="304"/>
                </a:lnTo>
                <a:lnTo>
                  <a:pt x="1156" y="354"/>
                </a:lnTo>
                <a:lnTo>
                  <a:pt x="1178" y="408"/>
                </a:lnTo>
                <a:close/>
                <a:moveTo>
                  <a:pt x="894" y="472"/>
                </a:moveTo>
                <a:lnTo>
                  <a:pt x="1198" y="472"/>
                </a:lnTo>
                <a:lnTo>
                  <a:pt x="1198" y="472"/>
                </a:lnTo>
                <a:lnTo>
                  <a:pt x="1210" y="512"/>
                </a:lnTo>
                <a:lnTo>
                  <a:pt x="1220" y="554"/>
                </a:lnTo>
                <a:lnTo>
                  <a:pt x="1228" y="596"/>
                </a:lnTo>
                <a:lnTo>
                  <a:pt x="1236" y="640"/>
                </a:lnTo>
                <a:lnTo>
                  <a:pt x="1242" y="684"/>
                </a:lnTo>
                <a:lnTo>
                  <a:pt x="1246" y="730"/>
                </a:lnTo>
                <a:lnTo>
                  <a:pt x="1250" y="776"/>
                </a:lnTo>
                <a:lnTo>
                  <a:pt x="1252" y="824"/>
                </a:lnTo>
                <a:lnTo>
                  <a:pt x="894" y="824"/>
                </a:lnTo>
                <a:lnTo>
                  <a:pt x="894" y="472"/>
                </a:lnTo>
                <a:close/>
                <a:moveTo>
                  <a:pt x="830" y="472"/>
                </a:moveTo>
                <a:lnTo>
                  <a:pt x="830" y="824"/>
                </a:lnTo>
                <a:lnTo>
                  <a:pt x="472" y="824"/>
                </a:lnTo>
                <a:lnTo>
                  <a:pt x="472" y="824"/>
                </a:lnTo>
                <a:lnTo>
                  <a:pt x="474" y="776"/>
                </a:lnTo>
                <a:lnTo>
                  <a:pt x="478" y="730"/>
                </a:lnTo>
                <a:lnTo>
                  <a:pt x="482" y="684"/>
                </a:lnTo>
                <a:lnTo>
                  <a:pt x="488" y="640"/>
                </a:lnTo>
                <a:lnTo>
                  <a:pt x="496" y="596"/>
                </a:lnTo>
                <a:lnTo>
                  <a:pt x="504" y="554"/>
                </a:lnTo>
                <a:lnTo>
                  <a:pt x="514" y="512"/>
                </a:lnTo>
                <a:lnTo>
                  <a:pt x="526" y="472"/>
                </a:lnTo>
                <a:lnTo>
                  <a:pt x="830" y="472"/>
                </a:lnTo>
                <a:close/>
                <a:moveTo>
                  <a:pt x="408" y="824"/>
                </a:moveTo>
                <a:lnTo>
                  <a:pt x="98" y="824"/>
                </a:lnTo>
                <a:lnTo>
                  <a:pt x="98" y="824"/>
                </a:lnTo>
                <a:lnTo>
                  <a:pt x="102" y="776"/>
                </a:lnTo>
                <a:lnTo>
                  <a:pt x="108" y="730"/>
                </a:lnTo>
                <a:lnTo>
                  <a:pt x="118" y="684"/>
                </a:lnTo>
                <a:lnTo>
                  <a:pt x="130" y="640"/>
                </a:lnTo>
                <a:lnTo>
                  <a:pt x="144" y="596"/>
                </a:lnTo>
                <a:lnTo>
                  <a:pt x="162" y="554"/>
                </a:lnTo>
                <a:lnTo>
                  <a:pt x="182" y="512"/>
                </a:lnTo>
                <a:lnTo>
                  <a:pt x="204" y="472"/>
                </a:lnTo>
                <a:lnTo>
                  <a:pt x="458" y="472"/>
                </a:lnTo>
                <a:lnTo>
                  <a:pt x="458" y="472"/>
                </a:lnTo>
                <a:lnTo>
                  <a:pt x="446" y="512"/>
                </a:lnTo>
                <a:lnTo>
                  <a:pt x="438" y="554"/>
                </a:lnTo>
                <a:lnTo>
                  <a:pt x="430" y="596"/>
                </a:lnTo>
                <a:lnTo>
                  <a:pt x="422" y="640"/>
                </a:lnTo>
                <a:lnTo>
                  <a:pt x="418" y="684"/>
                </a:lnTo>
                <a:lnTo>
                  <a:pt x="412" y="730"/>
                </a:lnTo>
                <a:lnTo>
                  <a:pt x="410" y="776"/>
                </a:lnTo>
                <a:lnTo>
                  <a:pt x="408" y="824"/>
                </a:lnTo>
                <a:close/>
                <a:moveTo>
                  <a:pt x="472" y="888"/>
                </a:moveTo>
                <a:lnTo>
                  <a:pt x="830" y="888"/>
                </a:lnTo>
                <a:lnTo>
                  <a:pt x="830" y="1238"/>
                </a:lnTo>
                <a:lnTo>
                  <a:pt x="522" y="1238"/>
                </a:lnTo>
                <a:lnTo>
                  <a:pt x="522" y="1238"/>
                </a:lnTo>
                <a:lnTo>
                  <a:pt x="510" y="1198"/>
                </a:lnTo>
                <a:lnTo>
                  <a:pt x="502" y="1156"/>
                </a:lnTo>
                <a:lnTo>
                  <a:pt x="494" y="1114"/>
                </a:lnTo>
                <a:lnTo>
                  <a:pt x="486" y="1070"/>
                </a:lnTo>
                <a:lnTo>
                  <a:pt x="480" y="1026"/>
                </a:lnTo>
                <a:lnTo>
                  <a:pt x="476" y="980"/>
                </a:lnTo>
                <a:lnTo>
                  <a:pt x="474" y="934"/>
                </a:lnTo>
                <a:lnTo>
                  <a:pt x="472" y="888"/>
                </a:lnTo>
                <a:close/>
                <a:moveTo>
                  <a:pt x="894" y="1238"/>
                </a:moveTo>
                <a:lnTo>
                  <a:pt x="894" y="888"/>
                </a:lnTo>
                <a:lnTo>
                  <a:pt x="1252" y="888"/>
                </a:lnTo>
                <a:lnTo>
                  <a:pt x="1252" y="888"/>
                </a:lnTo>
                <a:lnTo>
                  <a:pt x="1250" y="934"/>
                </a:lnTo>
                <a:lnTo>
                  <a:pt x="1248" y="980"/>
                </a:lnTo>
                <a:lnTo>
                  <a:pt x="1244" y="1026"/>
                </a:lnTo>
                <a:lnTo>
                  <a:pt x="1238" y="1070"/>
                </a:lnTo>
                <a:lnTo>
                  <a:pt x="1230" y="1114"/>
                </a:lnTo>
                <a:lnTo>
                  <a:pt x="1222" y="1156"/>
                </a:lnTo>
                <a:lnTo>
                  <a:pt x="1214" y="1198"/>
                </a:lnTo>
                <a:lnTo>
                  <a:pt x="1202" y="1238"/>
                </a:lnTo>
                <a:lnTo>
                  <a:pt x="894" y="1238"/>
                </a:lnTo>
                <a:close/>
                <a:moveTo>
                  <a:pt x="1316" y="888"/>
                </a:moveTo>
                <a:lnTo>
                  <a:pt x="1628" y="888"/>
                </a:lnTo>
                <a:lnTo>
                  <a:pt x="1628" y="888"/>
                </a:lnTo>
                <a:lnTo>
                  <a:pt x="1624" y="934"/>
                </a:lnTo>
                <a:lnTo>
                  <a:pt x="1618" y="982"/>
                </a:lnTo>
                <a:lnTo>
                  <a:pt x="1610" y="1026"/>
                </a:lnTo>
                <a:lnTo>
                  <a:pt x="1598" y="1072"/>
                </a:lnTo>
                <a:lnTo>
                  <a:pt x="1586" y="1114"/>
                </a:lnTo>
                <a:lnTo>
                  <a:pt x="1570" y="1158"/>
                </a:lnTo>
                <a:lnTo>
                  <a:pt x="1550" y="1198"/>
                </a:lnTo>
                <a:lnTo>
                  <a:pt x="1530" y="1238"/>
                </a:lnTo>
                <a:lnTo>
                  <a:pt x="1270" y="1238"/>
                </a:lnTo>
                <a:lnTo>
                  <a:pt x="1270" y="1238"/>
                </a:lnTo>
                <a:lnTo>
                  <a:pt x="1280" y="1198"/>
                </a:lnTo>
                <a:lnTo>
                  <a:pt x="1290" y="1156"/>
                </a:lnTo>
                <a:lnTo>
                  <a:pt x="1296" y="1114"/>
                </a:lnTo>
                <a:lnTo>
                  <a:pt x="1304" y="1070"/>
                </a:lnTo>
                <a:lnTo>
                  <a:pt x="1308" y="1026"/>
                </a:lnTo>
                <a:lnTo>
                  <a:pt x="1312" y="980"/>
                </a:lnTo>
                <a:lnTo>
                  <a:pt x="1314" y="934"/>
                </a:lnTo>
                <a:lnTo>
                  <a:pt x="1316" y="888"/>
                </a:lnTo>
                <a:close/>
                <a:moveTo>
                  <a:pt x="1316" y="824"/>
                </a:moveTo>
                <a:lnTo>
                  <a:pt x="1316" y="824"/>
                </a:lnTo>
                <a:lnTo>
                  <a:pt x="1314" y="776"/>
                </a:lnTo>
                <a:lnTo>
                  <a:pt x="1312" y="730"/>
                </a:lnTo>
                <a:lnTo>
                  <a:pt x="1306" y="684"/>
                </a:lnTo>
                <a:lnTo>
                  <a:pt x="1302" y="640"/>
                </a:lnTo>
                <a:lnTo>
                  <a:pt x="1294" y="596"/>
                </a:lnTo>
                <a:lnTo>
                  <a:pt x="1286" y="554"/>
                </a:lnTo>
                <a:lnTo>
                  <a:pt x="1278" y="512"/>
                </a:lnTo>
                <a:lnTo>
                  <a:pt x="1266" y="472"/>
                </a:lnTo>
                <a:lnTo>
                  <a:pt x="1520" y="472"/>
                </a:lnTo>
                <a:lnTo>
                  <a:pt x="1520" y="472"/>
                </a:lnTo>
                <a:lnTo>
                  <a:pt x="1542" y="512"/>
                </a:lnTo>
                <a:lnTo>
                  <a:pt x="1562" y="554"/>
                </a:lnTo>
                <a:lnTo>
                  <a:pt x="1580" y="596"/>
                </a:lnTo>
                <a:lnTo>
                  <a:pt x="1594" y="640"/>
                </a:lnTo>
                <a:lnTo>
                  <a:pt x="1606" y="684"/>
                </a:lnTo>
                <a:lnTo>
                  <a:pt x="1616" y="730"/>
                </a:lnTo>
                <a:lnTo>
                  <a:pt x="1622" y="776"/>
                </a:lnTo>
                <a:lnTo>
                  <a:pt x="1626" y="824"/>
                </a:lnTo>
                <a:lnTo>
                  <a:pt x="1316" y="824"/>
                </a:lnTo>
                <a:close/>
                <a:moveTo>
                  <a:pt x="1478" y="408"/>
                </a:moveTo>
                <a:lnTo>
                  <a:pt x="1248" y="408"/>
                </a:lnTo>
                <a:lnTo>
                  <a:pt x="1248" y="408"/>
                </a:lnTo>
                <a:lnTo>
                  <a:pt x="1232" y="368"/>
                </a:lnTo>
                <a:lnTo>
                  <a:pt x="1216" y="328"/>
                </a:lnTo>
                <a:lnTo>
                  <a:pt x="1198" y="290"/>
                </a:lnTo>
                <a:lnTo>
                  <a:pt x="1180" y="254"/>
                </a:lnTo>
                <a:lnTo>
                  <a:pt x="1160" y="220"/>
                </a:lnTo>
                <a:lnTo>
                  <a:pt x="1140" y="190"/>
                </a:lnTo>
                <a:lnTo>
                  <a:pt x="1118" y="160"/>
                </a:lnTo>
                <a:lnTo>
                  <a:pt x="1096" y="134"/>
                </a:lnTo>
                <a:lnTo>
                  <a:pt x="1096" y="134"/>
                </a:lnTo>
                <a:lnTo>
                  <a:pt x="1124" y="144"/>
                </a:lnTo>
                <a:lnTo>
                  <a:pt x="1152" y="154"/>
                </a:lnTo>
                <a:lnTo>
                  <a:pt x="1180" y="166"/>
                </a:lnTo>
                <a:lnTo>
                  <a:pt x="1208" y="180"/>
                </a:lnTo>
                <a:lnTo>
                  <a:pt x="1260" y="208"/>
                </a:lnTo>
                <a:lnTo>
                  <a:pt x="1310" y="242"/>
                </a:lnTo>
                <a:lnTo>
                  <a:pt x="1356" y="278"/>
                </a:lnTo>
                <a:lnTo>
                  <a:pt x="1400" y="318"/>
                </a:lnTo>
                <a:lnTo>
                  <a:pt x="1440" y="362"/>
                </a:lnTo>
                <a:lnTo>
                  <a:pt x="1478" y="408"/>
                </a:lnTo>
                <a:close/>
                <a:moveTo>
                  <a:pt x="628" y="134"/>
                </a:moveTo>
                <a:lnTo>
                  <a:pt x="628" y="134"/>
                </a:lnTo>
                <a:lnTo>
                  <a:pt x="606" y="160"/>
                </a:lnTo>
                <a:lnTo>
                  <a:pt x="584" y="190"/>
                </a:lnTo>
                <a:lnTo>
                  <a:pt x="564" y="220"/>
                </a:lnTo>
                <a:lnTo>
                  <a:pt x="544" y="254"/>
                </a:lnTo>
                <a:lnTo>
                  <a:pt x="526" y="290"/>
                </a:lnTo>
                <a:lnTo>
                  <a:pt x="508" y="328"/>
                </a:lnTo>
                <a:lnTo>
                  <a:pt x="492" y="368"/>
                </a:lnTo>
                <a:lnTo>
                  <a:pt x="476" y="408"/>
                </a:lnTo>
                <a:lnTo>
                  <a:pt x="246" y="408"/>
                </a:lnTo>
                <a:lnTo>
                  <a:pt x="246" y="408"/>
                </a:lnTo>
                <a:lnTo>
                  <a:pt x="284" y="362"/>
                </a:lnTo>
                <a:lnTo>
                  <a:pt x="324" y="318"/>
                </a:lnTo>
                <a:lnTo>
                  <a:pt x="368" y="278"/>
                </a:lnTo>
                <a:lnTo>
                  <a:pt x="414" y="242"/>
                </a:lnTo>
                <a:lnTo>
                  <a:pt x="464" y="208"/>
                </a:lnTo>
                <a:lnTo>
                  <a:pt x="516" y="180"/>
                </a:lnTo>
                <a:lnTo>
                  <a:pt x="544" y="166"/>
                </a:lnTo>
                <a:lnTo>
                  <a:pt x="572" y="154"/>
                </a:lnTo>
                <a:lnTo>
                  <a:pt x="600" y="144"/>
                </a:lnTo>
                <a:lnTo>
                  <a:pt x="628" y="134"/>
                </a:lnTo>
                <a:close/>
                <a:moveTo>
                  <a:pt x="236" y="1302"/>
                </a:moveTo>
                <a:lnTo>
                  <a:pt x="472" y="1302"/>
                </a:lnTo>
                <a:lnTo>
                  <a:pt x="472" y="1302"/>
                </a:lnTo>
                <a:lnTo>
                  <a:pt x="486" y="1346"/>
                </a:lnTo>
                <a:lnTo>
                  <a:pt x="504" y="1388"/>
                </a:lnTo>
                <a:lnTo>
                  <a:pt x="522" y="1428"/>
                </a:lnTo>
                <a:lnTo>
                  <a:pt x="540" y="1466"/>
                </a:lnTo>
                <a:lnTo>
                  <a:pt x="560" y="1502"/>
                </a:lnTo>
                <a:lnTo>
                  <a:pt x="582" y="1534"/>
                </a:lnTo>
                <a:lnTo>
                  <a:pt x="604" y="1564"/>
                </a:lnTo>
                <a:lnTo>
                  <a:pt x="628" y="1592"/>
                </a:lnTo>
                <a:lnTo>
                  <a:pt x="628" y="1592"/>
                </a:lnTo>
                <a:lnTo>
                  <a:pt x="598" y="1582"/>
                </a:lnTo>
                <a:lnTo>
                  <a:pt x="570" y="1570"/>
                </a:lnTo>
                <a:lnTo>
                  <a:pt x="540" y="1558"/>
                </a:lnTo>
                <a:lnTo>
                  <a:pt x="512" y="1544"/>
                </a:lnTo>
                <a:lnTo>
                  <a:pt x="486" y="1530"/>
                </a:lnTo>
                <a:lnTo>
                  <a:pt x="458" y="1514"/>
                </a:lnTo>
                <a:lnTo>
                  <a:pt x="432" y="1496"/>
                </a:lnTo>
                <a:lnTo>
                  <a:pt x="408" y="1478"/>
                </a:lnTo>
                <a:lnTo>
                  <a:pt x="382" y="1460"/>
                </a:lnTo>
                <a:lnTo>
                  <a:pt x="358" y="1440"/>
                </a:lnTo>
                <a:lnTo>
                  <a:pt x="336" y="1420"/>
                </a:lnTo>
                <a:lnTo>
                  <a:pt x="314" y="1398"/>
                </a:lnTo>
                <a:lnTo>
                  <a:pt x="292" y="1374"/>
                </a:lnTo>
                <a:lnTo>
                  <a:pt x="272" y="1352"/>
                </a:lnTo>
                <a:lnTo>
                  <a:pt x="254" y="1328"/>
                </a:lnTo>
                <a:lnTo>
                  <a:pt x="236" y="1302"/>
                </a:lnTo>
                <a:close/>
                <a:moveTo>
                  <a:pt x="1096" y="1592"/>
                </a:moveTo>
                <a:lnTo>
                  <a:pt x="1096" y="1592"/>
                </a:lnTo>
                <a:lnTo>
                  <a:pt x="1120" y="1564"/>
                </a:lnTo>
                <a:lnTo>
                  <a:pt x="1142" y="1534"/>
                </a:lnTo>
                <a:lnTo>
                  <a:pt x="1164" y="1502"/>
                </a:lnTo>
                <a:lnTo>
                  <a:pt x="1184" y="1466"/>
                </a:lnTo>
                <a:lnTo>
                  <a:pt x="1204" y="1428"/>
                </a:lnTo>
                <a:lnTo>
                  <a:pt x="1220" y="1388"/>
                </a:lnTo>
                <a:lnTo>
                  <a:pt x="1238" y="1346"/>
                </a:lnTo>
                <a:lnTo>
                  <a:pt x="1252" y="1302"/>
                </a:lnTo>
                <a:lnTo>
                  <a:pt x="1490" y="1302"/>
                </a:lnTo>
                <a:lnTo>
                  <a:pt x="1490" y="1302"/>
                </a:lnTo>
                <a:lnTo>
                  <a:pt x="1470" y="1328"/>
                </a:lnTo>
                <a:lnTo>
                  <a:pt x="1452" y="1352"/>
                </a:lnTo>
                <a:lnTo>
                  <a:pt x="1432" y="1374"/>
                </a:lnTo>
                <a:lnTo>
                  <a:pt x="1410" y="1398"/>
                </a:lnTo>
                <a:lnTo>
                  <a:pt x="1388" y="1420"/>
                </a:lnTo>
                <a:lnTo>
                  <a:pt x="1366" y="1440"/>
                </a:lnTo>
                <a:lnTo>
                  <a:pt x="1342" y="1460"/>
                </a:lnTo>
                <a:lnTo>
                  <a:pt x="1316" y="1478"/>
                </a:lnTo>
                <a:lnTo>
                  <a:pt x="1292" y="1496"/>
                </a:lnTo>
                <a:lnTo>
                  <a:pt x="1266" y="1514"/>
                </a:lnTo>
                <a:lnTo>
                  <a:pt x="1238" y="1530"/>
                </a:lnTo>
                <a:lnTo>
                  <a:pt x="1212" y="1544"/>
                </a:lnTo>
                <a:lnTo>
                  <a:pt x="1184" y="1558"/>
                </a:lnTo>
                <a:lnTo>
                  <a:pt x="1154" y="1570"/>
                </a:lnTo>
                <a:lnTo>
                  <a:pt x="1126" y="1582"/>
                </a:lnTo>
                <a:lnTo>
                  <a:pt x="1096" y="1592"/>
                </a:lnTo>
                <a:close/>
              </a:path>
            </a:pathLst>
          </a:custGeom>
          <a:solidFill>
            <a:srgbClr val="FDBB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200">
              <a:solidFill>
                <a:srgbClr val="2A2C2B"/>
              </a:solidFill>
              <a:ea typeface="Calibri" charset="0"/>
              <a:cs typeface="Calibri" charset="0"/>
            </a:endParaRPr>
          </a:p>
        </p:txBody>
      </p:sp>
      <p:sp>
        <p:nvSpPr>
          <p:cNvPr id="99" name="TextBox 98"/>
          <p:cNvSpPr txBox="1"/>
          <p:nvPr/>
        </p:nvSpPr>
        <p:spPr>
          <a:xfrm>
            <a:off x="4439904" y="3493656"/>
            <a:ext cx="838418" cy="512619"/>
          </a:xfrm>
          <a:prstGeom prst="rect">
            <a:avLst/>
          </a:prstGeom>
          <a:noFill/>
        </p:spPr>
        <p:txBody>
          <a:bodyPr wrap="none" lIns="0" tIns="0" rIns="0" bIns="0" rtlCol="0">
            <a:noAutofit/>
          </a:bodyPr>
          <a:lstStyle/>
          <a:p>
            <a:pPr algn="ctr"/>
            <a:r>
              <a:rPr lang="en-US" sz="1200" b="1" dirty="0"/>
              <a:t>GIN</a:t>
            </a:r>
            <a:br>
              <a:rPr lang="en-US" sz="1200" b="1" dirty="0"/>
            </a:br>
            <a:r>
              <a:rPr lang="en-US" sz="1200" b="1" dirty="0"/>
              <a:t>SANDBOX</a:t>
            </a:r>
            <a:br>
              <a:rPr lang="en-US" sz="1200" b="1" dirty="0"/>
            </a:br>
            <a:r>
              <a:rPr lang="en-US" sz="1200" b="1" dirty="0"/>
              <a:t>CORRELATION</a:t>
            </a:r>
          </a:p>
        </p:txBody>
      </p:sp>
      <p:sp>
        <p:nvSpPr>
          <p:cNvPr id="100" name="TextBox 99"/>
          <p:cNvSpPr txBox="1"/>
          <p:nvPr/>
        </p:nvSpPr>
        <p:spPr>
          <a:xfrm>
            <a:off x="9978614" y="4126450"/>
            <a:ext cx="1600617" cy="461665"/>
          </a:xfrm>
          <a:prstGeom prst="rect">
            <a:avLst/>
          </a:prstGeom>
          <a:noFill/>
        </p:spPr>
        <p:txBody>
          <a:bodyPr wrap="square" rtlCol="0">
            <a:spAutoFit/>
          </a:bodyPr>
          <a:lstStyle>
            <a:defPPr>
              <a:defRPr lang="en-US"/>
            </a:defPPr>
            <a:lvl1pPr algn="ctr" defTabSz="914126">
              <a:defRPr sz="1200" kern="0">
                <a:solidFill>
                  <a:srgbClr val="FFFFFF"/>
                </a:solidFill>
              </a:defRPr>
            </a:lvl1pPr>
          </a:lstStyle>
          <a:p>
            <a:pPr>
              <a:defRPr/>
            </a:pPr>
            <a:r>
              <a:rPr lang="en-US" dirty="0">
                <a:solidFill>
                  <a:srgbClr val="404040"/>
                </a:solidFill>
              </a:rPr>
              <a:t>Roaming Users &amp; </a:t>
            </a:r>
            <a:br>
              <a:rPr lang="en-US" dirty="0">
                <a:solidFill>
                  <a:srgbClr val="404040"/>
                </a:solidFill>
              </a:rPr>
            </a:br>
            <a:r>
              <a:rPr lang="en-US" dirty="0">
                <a:solidFill>
                  <a:srgbClr val="404040"/>
                </a:solidFill>
              </a:rPr>
              <a:t>Mac, Linux Endpoints</a:t>
            </a:r>
          </a:p>
        </p:txBody>
      </p:sp>
      <p:pic>
        <p:nvPicPr>
          <p:cNvPr id="101" name="Picture 100"/>
          <p:cNvPicPr>
            <a:picLocks noChangeAspect="1"/>
          </p:cNvPicPr>
          <p:nvPr/>
        </p:nvPicPr>
        <p:blipFill>
          <a:blip r:embed="rId6" cstate="print">
            <a:biLevel thresh="75000"/>
            <a:extLst>
              <a:ext uri="{28A0092B-C50C-407E-A947-70E740481C1C}">
                <a14:useLocalDpi xmlns:a14="http://schemas.microsoft.com/office/drawing/2010/main"/>
              </a:ext>
            </a:extLst>
          </a:blip>
          <a:stretch>
            <a:fillRect/>
          </a:stretch>
        </p:blipFill>
        <p:spPr>
          <a:xfrm>
            <a:off x="10502857" y="3422073"/>
            <a:ext cx="606262" cy="521246"/>
          </a:xfrm>
          <a:prstGeom prst="rect">
            <a:avLst/>
          </a:prstGeom>
        </p:spPr>
      </p:pic>
      <p:pic>
        <p:nvPicPr>
          <p:cNvPr id="102" name="Picture 101" descr="symantec-logo-footer.png"/>
          <p:cNvPicPr>
            <a:picLocks noChangeAspect="1"/>
          </p:cNvPicPr>
          <p:nvPr/>
        </p:nvPicPr>
        <p:blipFill rotWithShape="1">
          <a:blip r:embed="rId4" cstate="print">
            <a:extLst>
              <a:ext uri="{28A0092B-C50C-407E-A947-70E740481C1C}">
                <a14:useLocalDpi xmlns:a14="http://schemas.microsoft.com/office/drawing/2010/main"/>
              </a:ext>
            </a:extLst>
          </a:blip>
          <a:srcRect t="-21053"/>
          <a:stretch/>
        </p:blipFill>
        <p:spPr>
          <a:xfrm>
            <a:off x="10207474" y="3592807"/>
            <a:ext cx="247131" cy="318999"/>
          </a:xfrm>
          <a:prstGeom prst="rect">
            <a:avLst/>
          </a:prstGeom>
        </p:spPr>
      </p:pic>
      <p:sp>
        <p:nvSpPr>
          <p:cNvPr id="103" name="TextBox 102"/>
          <p:cNvSpPr txBox="1"/>
          <p:nvPr/>
        </p:nvSpPr>
        <p:spPr>
          <a:xfrm>
            <a:off x="8674718" y="4135586"/>
            <a:ext cx="843500" cy="461665"/>
          </a:xfrm>
          <a:prstGeom prst="rect">
            <a:avLst/>
          </a:prstGeom>
          <a:noFill/>
        </p:spPr>
        <p:txBody>
          <a:bodyPr wrap="square" rtlCol="0">
            <a:spAutoFit/>
          </a:bodyPr>
          <a:lstStyle/>
          <a:p>
            <a:pPr algn="ctr" defTabSz="914126">
              <a:defRPr/>
            </a:pPr>
            <a:r>
              <a:rPr lang="en-US" sz="1200" kern="0" dirty="0">
                <a:solidFill>
                  <a:srgbClr val="404040"/>
                </a:solidFill>
              </a:rPr>
              <a:t>Branch</a:t>
            </a:r>
            <a:br>
              <a:rPr lang="en-US" sz="1200" kern="0" dirty="0">
                <a:solidFill>
                  <a:srgbClr val="404040"/>
                </a:solidFill>
              </a:rPr>
            </a:br>
            <a:r>
              <a:rPr lang="en-US" sz="1200" kern="0" dirty="0">
                <a:solidFill>
                  <a:srgbClr val="404040"/>
                </a:solidFill>
              </a:rPr>
              <a:t>Office</a:t>
            </a:r>
          </a:p>
        </p:txBody>
      </p:sp>
      <p:sp>
        <p:nvSpPr>
          <p:cNvPr id="105" name="Rectangle 104"/>
          <p:cNvSpPr/>
          <p:nvPr/>
        </p:nvSpPr>
        <p:spPr>
          <a:xfrm>
            <a:off x="9167253" y="3488767"/>
            <a:ext cx="243057" cy="243057"/>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sp>
        <p:nvSpPr>
          <p:cNvPr id="106" name="Rectangle 105"/>
          <p:cNvSpPr/>
          <p:nvPr/>
        </p:nvSpPr>
        <p:spPr>
          <a:xfrm>
            <a:off x="8714467" y="3488767"/>
            <a:ext cx="370623" cy="243057"/>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sp>
        <p:nvSpPr>
          <p:cNvPr id="108" name="Freeform 5"/>
          <p:cNvSpPr>
            <a:spLocks noEditPoints="1"/>
          </p:cNvSpPr>
          <p:nvPr/>
        </p:nvSpPr>
        <p:spPr bwMode="auto">
          <a:xfrm>
            <a:off x="8695763" y="3455009"/>
            <a:ext cx="737542" cy="462607"/>
          </a:xfrm>
          <a:custGeom>
            <a:avLst/>
            <a:gdLst>
              <a:gd name="T0" fmla="*/ 0 w 1682"/>
              <a:gd name="T1" fmla="*/ 0 h 1055"/>
              <a:gd name="T2" fmla="*/ 0 w 1682"/>
              <a:gd name="T3" fmla="*/ 1055 h 1055"/>
              <a:gd name="T4" fmla="*/ 610 w 1682"/>
              <a:gd name="T5" fmla="*/ 1055 h 1055"/>
              <a:gd name="T6" fmla="*/ 610 w 1682"/>
              <a:gd name="T7" fmla="*/ 670 h 1055"/>
              <a:gd name="T8" fmla="*/ 994 w 1682"/>
              <a:gd name="T9" fmla="*/ 670 h 1055"/>
              <a:gd name="T10" fmla="*/ 994 w 1682"/>
              <a:gd name="T11" fmla="*/ 1055 h 1055"/>
              <a:gd name="T12" fmla="*/ 1682 w 1682"/>
              <a:gd name="T13" fmla="*/ 1055 h 1055"/>
              <a:gd name="T14" fmla="*/ 1682 w 1682"/>
              <a:gd name="T15" fmla="*/ 0 h 1055"/>
              <a:gd name="T16" fmla="*/ 0 w 1682"/>
              <a:gd name="T17" fmla="*/ 0 h 1055"/>
              <a:gd name="T18" fmla="*/ 303 w 1682"/>
              <a:gd name="T19" fmla="*/ 572 h 1055"/>
              <a:gd name="T20" fmla="*/ 90 w 1682"/>
              <a:gd name="T21" fmla="*/ 572 h 1055"/>
              <a:gd name="T22" fmla="*/ 90 w 1682"/>
              <a:gd name="T23" fmla="*/ 361 h 1055"/>
              <a:gd name="T24" fmla="*/ 303 w 1682"/>
              <a:gd name="T25" fmla="*/ 361 h 1055"/>
              <a:gd name="T26" fmla="*/ 303 w 1682"/>
              <a:gd name="T27" fmla="*/ 572 h 1055"/>
              <a:gd name="T28" fmla="*/ 303 w 1682"/>
              <a:gd name="T29" fmla="*/ 313 h 1055"/>
              <a:gd name="T30" fmla="*/ 90 w 1682"/>
              <a:gd name="T31" fmla="*/ 313 h 1055"/>
              <a:gd name="T32" fmla="*/ 90 w 1682"/>
              <a:gd name="T33" fmla="*/ 100 h 1055"/>
              <a:gd name="T34" fmla="*/ 303 w 1682"/>
              <a:gd name="T35" fmla="*/ 100 h 1055"/>
              <a:gd name="T36" fmla="*/ 303 w 1682"/>
              <a:gd name="T37" fmla="*/ 313 h 1055"/>
              <a:gd name="T38" fmla="*/ 553 w 1682"/>
              <a:gd name="T39" fmla="*/ 572 h 1055"/>
              <a:gd name="T40" fmla="*/ 341 w 1682"/>
              <a:gd name="T41" fmla="*/ 572 h 1055"/>
              <a:gd name="T42" fmla="*/ 341 w 1682"/>
              <a:gd name="T43" fmla="*/ 361 h 1055"/>
              <a:gd name="T44" fmla="*/ 553 w 1682"/>
              <a:gd name="T45" fmla="*/ 361 h 1055"/>
              <a:gd name="T46" fmla="*/ 553 w 1682"/>
              <a:gd name="T47" fmla="*/ 572 h 1055"/>
              <a:gd name="T48" fmla="*/ 553 w 1682"/>
              <a:gd name="T49" fmla="*/ 313 h 1055"/>
              <a:gd name="T50" fmla="*/ 341 w 1682"/>
              <a:gd name="T51" fmla="*/ 313 h 1055"/>
              <a:gd name="T52" fmla="*/ 341 w 1682"/>
              <a:gd name="T53" fmla="*/ 100 h 1055"/>
              <a:gd name="T54" fmla="*/ 553 w 1682"/>
              <a:gd name="T55" fmla="*/ 100 h 1055"/>
              <a:gd name="T56" fmla="*/ 553 w 1682"/>
              <a:gd name="T57" fmla="*/ 313 h 1055"/>
              <a:gd name="T58" fmla="*/ 802 w 1682"/>
              <a:gd name="T59" fmla="*/ 572 h 1055"/>
              <a:gd name="T60" fmla="*/ 591 w 1682"/>
              <a:gd name="T61" fmla="*/ 572 h 1055"/>
              <a:gd name="T62" fmla="*/ 591 w 1682"/>
              <a:gd name="T63" fmla="*/ 361 h 1055"/>
              <a:gd name="T64" fmla="*/ 802 w 1682"/>
              <a:gd name="T65" fmla="*/ 361 h 1055"/>
              <a:gd name="T66" fmla="*/ 802 w 1682"/>
              <a:gd name="T67" fmla="*/ 572 h 1055"/>
              <a:gd name="T68" fmla="*/ 802 w 1682"/>
              <a:gd name="T69" fmla="*/ 313 h 1055"/>
              <a:gd name="T70" fmla="*/ 591 w 1682"/>
              <a:gd name="T71" fmla="*/ 313 h 1055"/>
              <a:gd name="T72" fmla="*/ 591 w 1682"/>
              <a:gd name="T73" fmla="*/ 100 h 1055"/>
              <a:gd name="T74" fmla="*/ 802 w 1682"/>
              <a:gd name="T75" fmla="*/ 100 h 1055"/>
              <a:gd name="T76" fmla="*/ 802 w 1682"/>
              <a:gd name="T77" fmla="*/ 313 h 1055"/>
              <a:gd name="T78" fmla="*/ 1338 w 1682"/>
              <a:gd name="T79" fmla="*/ 572 h 1055"/>
              <a:gd name="T80" fmla="*/ 1127 w 1682"/>
              <a:gd name="T81" fmla="*/ 572 h 1055"/>
              <a:gd name="T82" fmla="*/ 1127 w 1682"/>
              <a:gd name="T83" fmla="*/ 361 h 1055"/>
              <a:gd name="T84" fmla="*/ 1338 w 1682"/>
              <a:gd name="T85" fmla="*/ 361 h 1055"/>
              <a:gd name="T86" fmla="*/ 1338 w 1682"/>
              <a:gd name="T87" fmla="*/ 572 h 1055"/>
              <a:gd name="T88" fmla="*/ 1338 w 1682"/>
              <a:gd name="T89" fmla="*/ 313 h 1055"/>
              <a:gd name="T90" fmla="*/ 1127 w 1682"/>
              <a:gd name="T91" fmla="*/ 313 h 1055"/>
              <a:gd name="T92" fmla="*/ 1127 w 1682"/>
              <a:gd name="T93" fmla="*/ 100 h 1055"/>
              <a:gd name="T94" fmla="*/ 1338 w 1682"/>
              <a:gd name="T95" fmla="*/ 100 h 1055"/>
              <a:gd name="T96" fmla="*/ 1338 w 1682"/>
              <a:gd name="T97" fmla="*/ 313 h 1055"/>
              <a:gd name="T98" fmla="*/ 1590 w 1682"/>
              <a:gd name="T99" fmla="*/ 572 h 1055"/>
              <a:gd name="T100" fmla="*/ 1376 w 1682"/>
              <a:gd name="T101" fmla="*/ 572 h 1055"/>
              <a:gd name="T102" fmla="*/ 1376 w 1682"/>
              <a:gd name="T103" fmla="*/ 361 h 1055"/>
              <a:gd name="T104" fmla="*/ 1590 w 1682"/>
              <a:gd name="T105" fmla="*/ 361 h 1055"/>
              <a:gd name="T106" fmla="*/ 1590 w 1682"/>
              <a:gd name="T107" fmla="*/ 572 h 1055"/>
              <a:gd name="T108" fmla="*/ 1590 w 1682"/>
              <a:gd name="T109" fmla="*/ 313 h 1055"/>
              <a:gd name="T110" fmla="*/ 1376 w 1682"/>
              <a:gd name="T111" fmla="*/ 313 h 1055"/>
              <a:gd name="T112" fmla="*/ 1376 w 1682"/>
              <a:gd name="T113" fmla="*/ 100 h 1055"/>
              <a:gd name="T114" fmla="*/ 1590 w 1682"/>
              <a:gd name="T115" fmla="*/ 100 h 1055"/>
              <a:gd name="T116" fmla="*/ 1590 w 1682"/>
              <a:gd name="T117" fmla="*/ 31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2" h="1055">
                <a:moveTo>
                  <a:pt x="0" y="0"/>
                </a:moveTo>
                <a:lnTo>
                  <a:pt x="0" y="1055"/>
                </a:lnTo>
                <a:lnTo>
                  <a:pt x="610" y="1055"/>
                </a:lnTo>
                <a:lnTo>
                  <a:pt x="610" y="670"/>
                </a:lnTo>
                <a:lnTo>
                  <a:pt x="994" y="670"/>
                </a:lnTo>
                <a:lnTo>
                  <a:pt x="994" y="1055"/>
                </a:lnTo>
                <a:lnTo>
                  <a:pt x="1682" y="1055"/>
                </a:lnTo>
                <a:lnTo>
                  <a:pt x="1682" y="0"/>
                </a:lnTo>
                <a:lnTo>
                  <a:pt x="0" y="0"/>
                </a:lnTo>
                <a:close/>
                <a:moveTo>
                  <a:pt x="303" y="572"/>
                </a:moveTo>
                <a:lnTo>
                  <a:pt x="90" y="572"/>
                </a:lnTo>
                <a:lnTo>
                  <a:pt x="90" y="361"/>
                </a:lnTo>
                <a:lnTo>
                  <a:pt x="303" y="361"/>
                </a:lnTo>
                <a:lnTo>
                  <a:pt x="303" y="572"/>
                </a:lnTo>
                <a:close/>
                <a:moveTo>
                  <a:pt x="303" y="313"/>
                </a:moveTo>
                <a:lnTo>
                  <a:pt x="90" y="313"/>
                </a:lnTo>
                <a:lnTo>
                  <a:pt x="90" y="100"/>
                </a:lnTo>
                <a:lnTo>
                  <a:pt x="303" y="100"/>
                </a:lnTo>
                <a:lnTo>
                  <a:pt x="303" y="313"/>
                </a:lnTo>
                <a:close/>
                <a:moveTo>
                  <a:pt x="553" y="572"/>
                </a:moveTo>
                <a:lnTo>
                  <a:pt x="341" y="572"/>
                </a:lnTo>
                <a:lnTo>
                  <a:pt x="341" y="361"/>
                </a:lnTo>
                <a:lnTo>
                  <a:pt x="553" y="361"/>
                </a:lnTo>
                <a:lnTo>
                  <a:pt x="553" y="572"/>
                </a:lnTo>
                <a:close/>
                <a:moveTo>
                  <a:pt x="553" y="313"/>
                </a:moveTo>
                <a:lnTo>
                  <a:pt x="341" y="313"/>
                </a:lnTo>
                <a:lnTo>
                  <a:pt x="341" y="100"/>
                </a:lnTo>
                <a:lnTo>
                  <a:pt x="553" y="100"/>
                </a:lnTo>
                <a:lnTo>
                  <a:pt x="553" y="313"/>
                </a:lnTo>
                <a:close/>
                <a:moveTo>
                  <a:pt x="802" y="572"/>
                </a:moveTo>
                <a:lnTo>
                  <a:pt x="591" y="572"/>
                </a:lnTo>
                <a:lnTo>
                  <a:pt x="591" y="361"/>
                </a:lnTo>
                <a:lnTo>
                  <a:pt x="802" y="361"/>
                </a:lnTo>
                <a:lnTo>
                  <a:pt x="802" y="572"/>
                </a:lnTo>
                <a:close/>
                <a:moveTo>
                  <a:pt x="802" y="313"/>
                </a:moveTo>
                <a:lnTo>
                  <a:pt x="591" y="313"/>
                </a:lnTo>
                <a:lnTo>
                  <a:pt x="591" y="100"/>
                </a:lnTo>
                <a:lnTo>
                  <a:pt x="802" y="100"/>
                </a:lnTo>
                <a:lnTo>
                  <a:pt x="802" y="313"/>
                </a:lnTo>
                <a:close/>
                <a:moveTo>
                  <a:pt x="1338" y="572"/>
                </a:moveTo>
                <a:lnTo>
                  <a:pt x="1127" y="572"/>
                </a:lnTo>
                <a:lnTo>
                  <a:pt x="1127" y="361"/>
                </a:lnTo>
                <a:lnTo>
                  <a:pt x="1338" y="361"/>
                </a:lnTo>
                <a:lnTo>
                  <a:pt x="1338" y="572"/>
                </a:lnTo>
                <a:close/>
                <a:moveTo>
                  <a:pt x="1338" y="313"/>
                </a:moveTo>
                <a:lnTo>
                  <a:pt x="1127" y="313"/>
                </a:lnTo>
                <a:lnTo>
                  <a:pt x="1127" y="100"/>
                </a:lnTo>
                <a:lnTo>
                  <a:pt x="1338" y="100"/>
                </a:lnTo>
                <a:lnTo>
                  <a:pt x="1338" y="313"/>
                </a:lnTo>
                <a:close/>
                <a:moveTo>
                  <a:pt x="1590" y="572"/>
                </a:moveTo>
                <a:lnTo>
                  <a:pt x="1376" y="572"/>
                </a:lnTo>
                <a:lnTo>
                  <a:pt x="1376" y="361"/>
                </a:lnTo>
                <a:lnTo>
                  <a:pt x="1590" y="361"/>
                </a:lnTo>
                <a:lnTo>
                  <a:pt x="1590" y="572"/>
                </a:lnTo>
                <a:close/>
                <a:moveTo>
                  <a:pt x="1590" y="313"/>
                </a:moveTo>
                <a:lnTo>
                  <a:pt x="1376" y="313"/>
                </a:lnTo>
                <a:lnTo>
                  <a:pt x="1376" y="100"/>
                </a:lnTo>
                <a:lnTo>
                  <a:pt x="1590" y="100"/>
                </a:lnTo>
                <a:lnTo>
                  <a:pt x="1590" y="313"/>
                </a:lnTo>
                <a:close/>
              </a:path>
            </a:pathLst>
          </a:custGeom>
          <a:solidFill>
            <a:srgbClr val="48545E"/>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sp>
        <p:nvSpPr>
          <p:cNvPr id="109" name="Freeform 6"/>
          <p:cNvSpPr>
            <a:spLocks/>
          </p:cNvSpPr>
          <p:nvPr/>
        </p:nvSpPr>
        <p:spPr bwMode="auto">
          <a:xfrm>
            <a:off x="9047435" y="3343194"/>
            <a:ext cx="384995" cy="111815"/>
          </a:xfrm>
          <a:custGeom>
            <a:avLst/>
            <a:gdLst>
              <a:gd name="T0" fmla="*/ 0 w 878"/>
              <a:gd name="T1" fmla="*/ 0 h 255"/>
              <a:gd name="T2" fmla="*/ 878 w 878"/>
              <a:gd name="T3" fmla="*/ 255 h 255"/>
              <a:gd name="T4" fmla="*/ 0 w 878"/>
              <a:gd name="T5" fmla="*/ 255 h 255"/>
              <a:gd name="T6" fmla="*/ 0 w 878"/>
              <a:gd name="T7" fmla="*/ 0 h 255"/>
            </a:gdLst>
            <a:ahLst/>
            <a:cxnLst>
              <a:cxn ang="0">
                <a:pos x="T0" y="T1"/>
              </a:cxn>
              <a:cxn ang="0">
                <a:pos x="T2" y="T3"/>
              </a:cxn>
              <a:cxn ang="0">
                <a:pos x="T4" y="T5"/>
              </a:cxn>
              <a:cxn ang="0">
                <a:pos x="T6" y="T7"/>
              </a:cxn>
            </a:cxnLst>
            <a:rect l="0" t="0" r="r" b="b"/>
            <a:pathLst>
              <a:path w="878" h="255">
                <a:moveTo>
                  <a:pt x="0" y="0"/>
                </a:moveTo>
                <a:lnTo>
                  <a:pt x="878" y="255"/>
                </a:lnTo>
                <a:lnTo>
                  <a:pt x="0" y="255"/>
                </a:lnTo>
                <a:lnTo>
                  <a:pt x="0" y="0"/>
                </a:lnTo>
                <a:close/>
              </a:path>
            </a:pathLst>
          </a:custGeom>
          <a:solidFill>
            <a:srgbClr val="48545E"/>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pic>
        <p:nvPicPr>
          <p:cNvPr id="110" name="Picture 109" descr="symantec-logo-footer.png"/>
          <p:cNvPicPr>
            <a:picLocks noChangeAspect="1"/>
          </p:cNvPicPr>
          <p:nvPr/>
        </p:nvPicPr>
        <p:blipFill rotWithShape="1">
          <a:blip r:embed="rId4" cstate="print">
            <a:extLst>
              <a:ext uri="{28A0092B-C50C-407E-A947-70E740481C1C}">
                <a14:useLocalDpi xmlns:a14="http://schemas.microsoft.com/office/drawing/2010/main"/>
              </a:ext>
            </a:extLst>
          </a:blip>
          <a:srcRect t="-21053"/>
          <a:stretch/>
        </p:blipFill>
        <p:spPr>
          <a:xfrm>
            <a:off x="8441034" y="3592807"/>
            <a:ext cx="247131" cy="318999"/>
          </a:xfrm>
          <a:prstGeom prst="rect">
            <a:avLst/>
          </a:prstGeom>
        </p:spPr>
      </p:pic>
      <p:pic>
        <p:nvPicPr>
          <p:cNvPr id="122" name="Picture 1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6868" y="3104555"/>
            <a:ext cx="720367" cy="849759"/>
          </a:xfrm>
          <a:prstGeom prst="rect">
            <a:avLst/>
          </a:prstGeom>
        </p:spPr>
      </p:pic>
      <p:pic>
        <p:nvPicPr>
          <p:cNvPr id="123" name="Picture 122" descr="symantec-logo-footer.png"/>
          <p:cNvPicPr>
            <a:picLocks noChangeAspect="1"/>
          </p:cNvPicPr>
          <p:nvPr/>
        </p:nvPicPr>
        <p:blipFill rotWithShape="1">
          <a:blip r:embed="rId4" cstate="print">
            <a:extLst>
              <a:ext uri="{28A0092B-C50C-407E-A947-70E740481C1C}">
                <a14:useLocalDpi xmlns:a14="http://schemas.microsoft.com/office/drawing/2010/main"/>
              </a:ext>
            </a:extLst>
          </a:blip>
          <a:srcRect t="-21053"/>
          <a:stretch/>
        </p:blipFill>
        <p:spPr>
          <a:xfrm>
            <a:off x="6804693" y="3592807"/>
            <a:ext cx="247131" cy="318999"/>
          </a:xfrm>
          <a:prstGeom prst="rect">
            <a:avLst/>
          </a:prstGeom>
        </p:spPr>
      </p:pic>
      <p:sp>
        <p:nvSpPr>
          <p:cNvPr id="124" name="TextBox 123"/>
          <p:cNvSpPr txBox="1"/>
          <p:nvPr/>
        </p:nvSpPr>
        <p:spPr>
          <a:xfrm>
            <a:off x="6910887" y="4135586"/>
            <a:ext cx="1078515" cy="427809"/>
          </a:xfrm>
          <a:prstGeom prst="rect">
            <a:avLst/>
          </a:prstGeom>
          <a:noFill/>
        </p:spPr>
        <p:txBody>
          <a:bodyPr wrap="square" rtlCol="0">
            <a:spAutoFit/>
          </a:bodyPr>
          <a:lstStyle/>
          <a:p>
            <a:pPr algn="ctr" defTabSz="914126">
              <a:lnSpc>
                <a:spcPct val="90000"/>
              </a:lnSpc>
              <a:defRPr/>
            </a:pPr>
            <a:r>
              <a:rPr lang="en-US" sz="1200" kern="0" dirty="0">
                <a:solidFill>
                  <a:srgbClr val="404040"/>
                </a:solidFill>
              </a:rPr>
              <a:t>Headquarters Data Center</a:t>
            </a:r>
          </a:p>
        </p:txBody>
      </p:sp>
      <p:pic>
        <p:nvPicPr>
          <p:cNvPr id="125" name="Picture 124" descr="symantec-logo-footer.png"/>
          <p:cNvPicPr>
            <a:picLocks noChangeAspect="1"/>
          </p:cNvPicPr>
          <p:nvPr/>
        </p:nvPicPr>
        <p:blipFill rotWithShape="1">
          <a:blip r:embed="rId4" cstate="print">
            <a:extLst>
              <a:ext uri="{28A0092B-C50C-407E-A947-70E740481C1C}">
                <a14:useLocalDpi xmlns:a14="http://schemas.microsoft.com/office/drawing/2010/main"/>
              </a:ext>
            </a:extLst>
          </a:blip>
          <a:srcRect t="-21053"/>
          <a:stretch/>
        </p:blipFill>
        <p:spPr>
          <a:xfrm>
            <a:off x="4474549" y="3302540"/>
            <a:ext cx="247131" cy="318999"/>
          </a:xfrm>
          <a:prstGeom prst="rect">
            <a:avLst/>
          </a:prstGeom>
        </p:spPr>
      </p:pic>
      <p:cxnSp>
        <p:nvCxnSpPr>
          <p:cNvPr id="19" name="Straight Connector 18"/>
          <p:cNvCxnSpPr/>
          <p:nvPr/>
        </p:nvCxnSpPr>
        <p:spPr>
          <a:xfrm>
            <a:off x="6176818" y="2852925"/>
            <a:ext cx="0" cy="253473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75117" y="5058643"/>
            <a:ext cx="5664854" cy="1200329"/>
          </a:xfrm>
          <a:prstGeom prst="rect">
            <a:avLst/>
          </a:prstGeom>
          <a:noFill/>
        </p:spPr>
        <p:txBody>
          <a:bodyPr wrap="square" rtlCol="0">
            <a:spAutoFit/>
          </a:bodyPr>
          <a:lstStyle/>
          <a:p>
            <a:pPr algn="ctr"/>
            <a:r>
              <a:rPr lang="en-US" dirty="0">
                <a:solidFill>
                  <a:srgbClr val="000000"/>
                </a:solidFill>
              </a:rPr>
              <a:t>Leverage SEP footprint</a:t>
            </a:r>
          </a:p>
          <a:p>
            <a:pPr algn="ctr"/>
            <a:r>
              <a:rPr lang="en-US" dirty="0">
                <a:solidFill>
                  <a:srgbClr val="000000"/>
                </a:solidFill>
              </a:rPr>
              <a:t>Full Endpoint Activity Recording</a:t>
            </a:r>
          </a:p>
          <a:p>
            <a:pPr algn="ctr"/>
            <a:r>
              <a:rPr lang="en-US" dirty="0">
                <a:solidFill>
                  <a:srgbClr val="000000"/>
                </a:solidFill>
              </a:rPr>
              <a:t>Correlation across Endpoint, Network and Email</a:t>
            </a:r>
          </a:p>
          <a:p>
            <a:pPr algn="ctr"/>
            <a:endParaRPr lang="en-US" b="1" dirty="0">
              <a:solidFill>
                <a:srgbClr val="000000"/>
              </a:solidFill>
            </a:endParaRPr>
          </a:p>
        </p:txBody>
      </p:sp>
      <p:sp>
        <p:nvSpPr>
          <p:cNvPr id="37" name="TextBox 36"/>
          <p:cNvSpPr txBox="1"/>
          <p:nvPr/>
        </p:nvSpPr>
        <p:spPr>
          <a:xfrm>
            <a:off x="6274098" y="5058639"/>
            <a:ext cx="5664854" cy="923330"/>
          </a:xfrm>
          <a:prstGeom prst="rect">
            <a:avLst/>
          </a:prstGeom>
          <a:noFill/>
        </p:spPr>
        <p:txBody>
          <a:bodyPr wrap="square" rtlCol="0">
            <a:spAutoFit/>
          </a:bodyPr>
          <a:lstStyle/>
          <a:p>
            <a:pPr algn="ctr"/>
            <a:r>
              <a:rPr lang="en-US" dirty="0">
                <a:solidFill>
                  <a:srgbClr val="000000"/>
                </a:solidFill>
              </a:rPr>
              <a:t>Extend EDR to non-SEP endpoints</a:t>
            </a:r>
          </a:p>
          <a:p>
            <a:pPr algn="ctr"/>
            <a:r>
              <a:rPr lang="en-US" dirty="0">
                <a:solidFill>
                  <a:srgbClr val="000000"/>
                </a:solidFill>
              </a:rPr>
              <a:t>Point-in-time Scanning</a:t>
            </a:r>
          </a:p>
          <a:p>
            <a:pPr algn="ctr"/>
            <a:r>
              <a:rPr lang="en-US" dirty="0">
                <a:solidFill>
                  <a:srgbClr val="000000"/>
                </a:solidFill>
              </a:rPr>
              <a:t>Rule-based automation of best practices</a:t>
            </a:r>
          </a:p>
        </p:txBody>
      </p:sp>
    </p:spTree>
    <p:extLst>
      <p:ext uri="{BB962C8B-B14F-4D97-AF65-F5344CB8AC3E}">
        <p14:creationId xmlns:p14="http://schemas.microsoft.com/office/powerpoint/2010/main" val="400890559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3"/>
            <a:ext cx="10511897" cy="794825"/>
          </a:xfrm>
        </p:spPr>
        <p:txBody>
          <a:bodyPr/>
          <a:lstStyle/>
          <a:p>
            <a:r>
              <a:rPr lang="en-US" dirty="0"/>
              <a:t>Symantec EDR </a:t>
            </a:r>
            <a:r>
              <a:rPr lang="mr-IN" dirty="0"/>
              <a:t>–</a:t>
            </a:r>
            <a:r>
              <a:rPr lang="en-US" dirty="0"/>
              <a:t> ATP: Endpoint Overview</a:t>
            </a:r>
          </a:p>
        </p:txBody>
      </p:sp>
      <p:sp>
        <p:nvSpPr>
          <p:cNvPr id="37" name="Content Placeholder 2"/>
          <p:cNvSpPr txBox="1">
            <a:spLocks/>
          </p:cNvSpPr>
          <p:nvPr/>
        </p:nvSpPr>
        <p:spPr bwMode="auto">
          <a:xfrm>
            <a:off x="227071" y="4522513"/>
            <a:ext cx="4039652" cy="895364"/>
          </a:xfrm>
          <a:prstGeom prst="rect">
            <a:avLst/>
          </a:prstGeom>
          <a:noFill/>
          <a:ln w="9525">
            <a:noFill/>
            <a:miter lim="800000"/>
            <a:headEnd/>
            <a:tailEnd/>
          </a:ln>
        </p:spPr>
        <p:txBody>
          <a:bodyPr lIns="91371" tIns="45686" rIns="91371" bIns="45686" anchor="t"/>
          <a:lstStyle/>
          <a:p>
            <a:pPr algn="ctr">
              <a:lnSpc>
                <a:spcPct val="90000"/>
              </a:lnSpc>
              <a:spcAft>
                <a:spcPts val="600"/>
              </a:spcAft>
              <a:buSzPct val="125000"/>
            </a:pPr>
            <a:r>
              <a:rPr lang="en-US" dirty="0"/>
              <a:t>“I need continuous visibility and </a:t>
            </a:r>
            <a:br>
              <a:rPr lang="en-US" dirty="0"/>
            </a:br>
            <a:r>
              <a:rPr lang="en-US" dirty="0"/>
              <a:t>real-time queries across endpoints to see threat-related impacts” </a:t>
            </a:r>
          </a:p>
        </p:txBody>
      </p:sp>
      <p:sp>
        <p:nvSpPr>
          <p:cNvPr id="38" name="Content Placeholder 2"/>
          <p:cNvSpPr txBox="1">
            <a:spLocks/>
          </p:cNvSpPr>
          <p:nvPr/>
        </p:nvSpPr>
        <p:spPr bwMode="auto">
          <a:xfrm>
            <a:off x="446245" y="3862409"/>
            <a:ext cx="3601304"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dirty="0"/>
              <a:t>Endpoint Activity Recorder</a:t>
            </a:r>
          </a:p>
        </p:txBody>
      </p:sp>
      <p:sp>
        <p:nvSpPr>
          <p:cNvPr id="39" name="Content Placeholder 2"/>
          <p:cNvSpPr txBox="1">
            <a:spLocks/>
          </p:cNvSpPr>
          <p:nvPr/>
        </p:nvSpPr>
        <p:spPr bwMode="auto">
          <a:xfrm>
            <a:off x="8230158" y="4540724"/>
            <a:ext cx="3511315" cy="1009172"/>
          </a:xfrm>
          <a:prstGeom prst="rect">
            <a:avLst/>
          </a:prstGeom>
          <a:noFill/>
          <a:ln w="9525">
            <a:noFill/>
            <a:miter lim="800000"/>
            <a:headEnd/>
            <a:tailEnd/>
          </a:ln>
        </p:spPr>
        <p:txBody>
          <a:bodyPr lIns="91371" tIns="45686" rIns="91371" bIns="45686" anchor="t"/>
          <a:lstStyle/>
          <a:p>
            <a:pPr marL="0" lvl="1" algn="ctr">
              <a:lnSpc>
                <a:spcPct val="90000"/>
              </a:lnSpc>
              <a:spcAft>
                <a:spcPts val="1000"/>
              </a:spcAft>
              <a:buClr>
                <a:srgbClr val="9A918C">
                  <a:lumMod val="50000"/>
                </a:srgbClr>
              </a:buClr>
              <a:defRPr/>
            </a:pPr>
            <a:r>
              <a:rPr lang="en-US" dirty="0"/>
              <a:t>“I want the flexibility to sandbox and detonate suspicious objects </a:t>
            </a:r>
            <a:br>
              <a:rPr lang="en-US" dirty="0"/>
            </a:br>
            <a:r>
              <a:rPr lang="en-US" dirty="0"/>
              <a:t>on-premises or in the cloud”</a:t>
            </a:r>
            <a:endParaRPr lang="en-US" kern="0" dirty="0">
              <a:cs typeface="Calibri"/>
            </a:endParaRPr>
          </a:p>
        </p:txBody>
      </p:sp>
      <p:sp>
        <p:nvSpPr>
          <p:cNvPr id="42" name="Content Placeholder 2"/>
          <p:cNvSpPr txBox="1">
            <a:spLocks/>
          </p:cNvSpPr>
          <p:nvPr/>
        </p:nvSpPr>
        <p:spPr bwMode="auto">
          <a:xfrm>
            <a:off x="8230159" y="3894877"/>
            <a:ext cx="3511313"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dirty="0"/>
              <a:t>Hybrid Sandbox</a:t>
            </a:r>
          </a:p>
        </p:txBody>
      </p:sp>
      <p:cxnSp>
        <p:nvCxnSpPr>
          <p:cNvPr id="59" name="Straight Connector 58"/>
          <p:cNvCxnSpPr/>
          <p:nvPr/>
        </p:nvCxnSpPr>
        <p:spPr>
          <a:xfrm>
            <a:off x="277445" y="3857486"/>
            <a:ext cx="11565082" cy="0"/>
          </a:xfrm>
          <a:prstGeom prst="line">
            <a:avLst/>
          </a:prstGeom>
          <a:noFill/>
          <a:ln w="12700">
            <a:solidFill>
              <a:schemeClr val="bg1">
                <a:lumMod val="85000"/>
              </a:schemeClr>
            </a:solidFill>
            <a:miter lim="800000"/>
            <a:headEnd/>
            <a:tailEnd/>
          </a:ln>
        </p:spPr>
      </p:cxnSp>
      <p:grpSp>
        <p:nvGrpSpPr>
          <p:cNvPr id="4" name="Group 3"/>
          <p:cNvGrpSpPr/>
          <p:nvPr/>
        </p:nvGrpSpPr>
        <p:grpSpPr>
          <a:xfrm>
            <a:off x="9144796" y="1949754"/>
            <a:ext cx="1545071" cy="1544669"/>
            <a:chOff x="9210878" y="1991876"/>
            <a:chExt cx="1544669" cy="1544669"/>
          </a:xfrm>
        </p:grpSpPr>
        <p:pic>
          <p:nvPicPr>
            <p:cNvPr id="13" name="Picture 12"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15" name="Oval 14"/>
            <p:cNvSpPr/>
            <p:nvPr/>
          </p:nvSpPr>
          <p:spPr>
            <a:xfrm>
              <a:off x="9398107" y="2179105"/>
              <a:ext cx="1170210" cy="1170210"/>
            </a:xfrm>
            <a:prstGeom prst="ellipse">
              <a:avLst/>
            </a:prstGeom>
            <a:solidFill>
              <a:schemeClr val="bg1"/>
            </a:solidFill>
            <a:ln w="9525">
              <a:noFill/>
              <a:miter lim="800000"/>
              <a:headEnd/>
              <a:tailEnd/>
            </a:ln>
          </p:spPr>
          <p:txBody>
            <a:bodyPr/>
            <a:lstStyle/>
            <a:p>
              <a:endParaRPr lang="en-US" sz="1799" dirty="0"/>
            </a:p>
          </p:txBody>
        </p:sp>
      </p:grpSp>
      <p:sp>
        <p:nvSpPr>
          <p:cNvPr id="18" name="Content Placeholder 2"/>
          <p:cNvSpPr txBox="1">
            <a:spLocks/>
          </p:cNvSpPr>
          <p:nvPr/>
        </p:nvSpPr>
        <p:spPr bwMode="auto">
          <a:xfrm>
            <a:off x="4481941" y="4540727"/>
            <a:ext cx="3367115" cy="1417957"/>
          </a:xfrm>
          <a:prstGeom prst="rect">
            <a:avLst/>
          </a:prstGeom>
          <a:noFill/>
          <a:ln w="9525">
            <a:noFill/>
            <a:miter lim="800000"/>
            <a:headEnd/>
            <a:tailEnd/>
          </a:ln>
        </p:spPr>
        <p:txBody>
          <a:bodyPr lIns="91371" tIns="45686" rIns="91371" bIns="45686" anchor="t"/>
          <a:lstStyle/>
          <a:p>
            <a:pPr algn="ctr">
              <a:lnSpc>
                <a:spcPct val="90000"/>
              </a:lnSpc>
              <a:spcBef>
                <a:spcPts val="1200"/>
              </a:spcBef>
            </a:pPr>
            <a:r>
              <a:rPr lang="en-US" altLang="en-US" dirty="0">
                <a:solidFill>
                  <a:srgbClr val="2A2C2B"/>
                </a:solidFill>
              </a:rPr>
              <a:t>“I need to detect and get alerted to threats that ‘hide in plain sight’ like PowerShell executions and memory exploits“</a:t>
            </a:r>
          </a:p>
        </p:txBody>
      </p:sp>
      <p:sp>
        <p:nvSpPr>
          <p:cNvPr id="19" name="Content Placeholder 2"/>
          <p:cNvSpPr txBox="1">
            <a:spLocks/>
          </p:cNvSpPr>
          <p:nvPr/>
        </p:nvSpPr>
        <p:spPr bwMode="auto">
          <a:xfrm>
            <a:off x="4641896" y="3893925"/>
            <a:ext cx="3047206"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9A918C">
                  <a:lumMod val="50000"/>
                </a:srgbClr>
              </a:buClr>
              <a:defRPr/>
            </a:pPr>
            <a:r>
              <a:rPr lang="en-US" sz="1998" b="1" kern="0" dirty="0"/>
              <a:t>File-less Detections</a:t>
            </a:r>
          </a:p>
        </p:txBody>
      </p:sp>
      <p:grpSp>
        <p:nvGrpSpPr>
          <p:cNvPr id="22" name="Group 21"/>
          <p:cNvGrpSpPr/>
          <p:nvPr/>
        </p:nvGrpSpPr>
        <p:grpSpPr>
          <a:xfrm>
            <a:off x="5333804" y="1949754"/>
            <a:ext cx="1545071" cy="1544669"/>
            <a:chOff x="9210878" y="1991876"/>
            <a:chExt cx="1544669" cy="1544669"/>
          </a:xfrm>
        </p:grpSpPr>
        <p:pic>
          <p:nvPicPr>
            <p:cNvPr id="23" name="Picture 22"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24" name="Oval 23"/>
            <p:cNvSpPr/>
            <p:nvPr/>
          </p:nvSpPr>
          <p:spPr>
            <a:xfrm>
              <a:off x="9398107" y="2179105"/>
              <a:ext cx="1170210" cy="1170210"/>
            </a:xfrm>
            <a:prstGeom prst="ellipse">
              <a:avLst/>
            </a:prstGeom>
            <a:solidFill>
              <a:schemeClr val="bg1"/>
            </a:solidFill>
            <a:ln w="9525">
              <a:noFill/>
              <a:miter lim="800000"/>
              <a:headEnd/>
              <a:tailEnd/>
            </a:ln>
          </p:spPr>
          <p:txBody>
            <a:bodyPr/>
            <a:lstStyle/>
            <a:p>
              <a:endParaRPr lang="en-US" sz="1799" dirty="0"/>
            </a:p>
          </p:txBody>
        </p:sp>
      </p:grpSp>
      <p:grpSp>
        <p:nvGrpSpPr>
          <p:cNvPr id="3" name="Group 2"/>
          <p:cNvGrpSpPr/>
          <p:nvPr/>
        </p:nvGrpSpPr>
        <p:grpSpPr>
          <a:xfrm>
            <a:off x="1349697" y="1949754"/>
            <a:ext cx="1545071" cy="1544669"/>
            <a:chOff x="1349695" y="2055572"/>
            <a:chExt cx="1545071" cy="1544669"/>
          </a:xfrm>
        </p:grpSpPr>
        <p:grpSp>
          <p:nvGrpSpPr>
            <p:cNvPr id="30" name="Group 29"/>
            <p:cNvGrpSpPr/>
            <p:nvPr/>
          </p:nvGrpSpPr>
          <p:grpSpPr>
            <a:xfrm>
              <a:off x="1349695" y="2055572"/>
              <a:ext cx="1545071" cy="1544669"/>
              <a:chOff x="9210878" y="1991876"/>
              <a:chExt cx="1544669" cy="1544669"/>
            </a:xfrm>
          </p:grpSpPr>
          <p:pic>
            <p:nvPicPr>
              <p:cNvPr id="31" name="Picture 30"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32" name="Oval 31"/>
              <p:cNvSpPr/>
              <p:nvPr/>
            </p:nvSpPr>
            <p:spPr>
              <a:xfrm>
                <a:off x="9398107" y="2179105"/>
                <a:ext cx="1170210" cy="1170210"/>
              </a:xfrm>
              <a:prstGeom prst="ellipse">
                <a:avLst/>
              </a:prstGeom>
              <a:solidFill>
                <a:schemeClr val="bg1"/>
              </a:solidFill>
              <a:ln w="9525">
                <a:noFill/>
                <a:miter lim="800000"/>
                <a:headEnd/>
                <a:tailEnd/>
              </a:ln>
            </p:spPr>
            <p:txBody>
              <a:bodyPr/>
              <a:lstStyle/>
              <a:p>
                <a:endParaRPr lang="en-US" sz="1799" dirty="0"/>
              </a:p>
            </p:txBody>
          </p:sp>
        </p:grpSp>
        <p:pic>
          <p:nvPicPr>
            <p:cNvPr id="9" name="Picture 8" descr="cameras.png"/>
            <p:cNvPicPr>
              <a:picLocks noChangeAspect="1"/>
            </p:cNvPicPr>
            <p:nvPr/>
          </p:nvPicPr>
          <p:blipFill>
            <a:blip r:embed="rId4">
              <a:grayscl/>
              <a:extLst>
                <a:ext uri="{BEBA8EAE-BF5A-486C-A8C5-ECC9F3942E4B}">
                  <a14:imgProps xmlns:a14="http://schemas.microsoft.com/office/drawing/2010/main">
                    <a14:imgLayer r:embed="rId5">
                      <a14:imgEffect>
                        <a14:colorTemperature colorTemp="1500"/>
                      </a14:imgEffect>
                      <a14:imgEffect>
                        <a14:saturation sat="17000"/>
                      </a14:imgEffect>
                    </a14:imgLayer>
                  </a14:imgProps>
                </a:ext>
                <a:ext uri="{28A0092B-C50C-407E-A947-70E740481C1C}">
                  <a14:useLocalDpi xmlns:a14="http://schemas.microsoft.com/office/drawing/2010/main" val="0"/>
                </a:ext>
              </a:extLst>
            </a:blip>
            <a:stretch>
              <a:fillRect/>
            </a:stretch>
          </p:blipFill>
          <p:spPr>
            <a:xfrm flipH="1">
              <a:off x="1602615" y="2243253"/>
              <a:ext cx="1067078" cy="1066800"/>
            </a:xfrm>
            <a:prstGeom prst="rect">
              <a:avLst/>
            </a:prstGeom>
          </p:spPr>
        </p:pic>
      </p:grpSp>
      <p:sp>
        <p:nvSpPr>
          <p:cNvPr id="10" name="Up Ribbon 9"/>
          <p:cNvSpPr/>
          <p:nvPr/>
        </p:nvSpPr>
        <p:spPr bwMode="gray">
          <a:xfrm>
            <a:off x="9221013" y="3168949"/>
            <a:ext cx="2515255" cy="381000"/>
          </a:xfrm>
          <a:prstGeom prst="ribbon2">
            <a:avLst/>
          </a:prstGeom>
          <a:solidFill>
            <a:schemeClr val="accent3"/>
          </a:solidFill>
          <a:ln w="19050">
            <a:solidFill>
              <a:schemeClr val="accent3">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dirty="0"/>
              <a:t>Beta</a:t>
            </a:r>
          </a:p>
        </p:txBody>
      </p:sp>
      <p:pic>
        <p:nvPicPr>
          <p:cNvPr id="11" name="Picture 10" descr="Fileless.png"/>
          <p:cNvPicPr>
            <a:picLocks noChangeAspect="1"/>
          </p:cNvPicPr>
          <p:nvPr/>
        </p:nvPicPr>
        <p:blipFill>
          <a:blip r:embed="rId6" cstate="print">
            <a:grayscl/>
            <a:extLst>
              <a:ext uri="{BEBA8EAE-BF5A-486C-A8C5-ECC9F3942E4B}">
                <a14:imgProps xmlns:a14="http://schemas.microsoft.com/office/drawing/2010/main">
                  <a14:imgLayer r:embed="rId7">
                    <a14:imgEffect>
                      <a14:colorTemperature colorTemp="1717"/>
                    </a14:imgEffect>
                    <a14:imgEffect>
                      <a14:saturation sat="26000"/>
                    </a14:imgEffect>
                  </a14:imgLayer>
                </a14:imgProps>
              </a:ext>
              <a:ext uri="{28A0092B-C50C-407E-A947-70E740481C1C}">
                <a14:useLocalDpi xmlns:a14="http://schemas.microsoft.com/office/drawing/2010/main" val="0"/>
              </a:ext>
            </a:extLst>
          </a:blip>
          <a:stretch>
            <a:fillRect/>
          </a:stretch>
        </p:blipFill>
        <p:spPr>
          <a:xfrm>
            <a:off x="5632449" y="2234001"/>
            <a:ext cx="990858" cy="990600"/>
          </a:xfrm>
          <a:prstGeom prst="rect">
            <a:avLst/>
          </a:prstGeom>
        </p:spPr>
      </p:pic>
      <p:pic>
        <p:nvPicPr>
          <p:cNvPr id="12" name="Picture 11" descr="malware.png"/>
          <p:cNvPicPr>
            <a:picLocks noChangeAspect="1"/>
          </p:cNvPicPr>
          <p:nvPr/>
        </p:nvPicPr>
        <p:blipFill>
          <a:blip r:embed="rId8">
            <a:grayscl/>
            <a:extLst>
              <a:ext uri="{BEBA8EAE-BF5A-486C-A8C5-ECC9F3942E4B}">
                <a14:imgProps xmlns:a14="http://schemas.microsoft.com/office/drawing/2010/main">
                  <a14:imgLayer r:embed="rId9">
                    <a14:imgEffect>
                      <a14:colorTemperature colorTemp="2152"/>
                    </a14:imgEffect>
                    <a14:imgEffect>
                      <a14:saturation sat="22000"/>
                    </a14:imgEffect>
                  </a14:imgLayer>
                </a14:imgProps>
              </a:ext>
              <a:ext uri="{28A0092B-C50C-407E-A947-70E740481C1C}">
                <a14:useLocalDpi xmlns:a14="http://schemas.microsoft.com/office/drawing/2010/main" val="0"/>
              </a:ext>
            </a:extLst>
          </a:blip>
          <a:stretch>
            <a:fillRect/>
          </a:stretch>
        </p:blipFill>
        <p:spPr>
          <a:xfrm>
            <a:off x="9508663" y="2289653"/>
            <a:ext cx="838418" cy="782320"/>
          </a:xfrm>
          <a:prstGeom prst="rect">
            <a:avLst/>
          </a:prstGeom>
        </p:spPr>
      </p:pic>
      <p:sp>
        <p:nvSpPr>
          <p:cNvPr id="25" name="Content Placeholder 2"/>
          <p:cNvSpPr txBox="1">
            <a:spLocks/>
          </p:cNvSpPr>
          <p:nvPr/>
        </p:nvSpPr>
        <p:spPr bwMode="auto">
          <a:xfrm>
            <a:off x="821211" y="1385752"/>
            <a:ext cx="2588592"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#1</a:t>
            </a:r>
          </a:p>
        </p:txBody>
      </p:sp>
      <p:sp>
        <p:nvSpPr>
          <p:cNvPr id="26" name="Content Placeholder 2"/>
          <p:cNvSpPr txBox="1">
            <a:spLocks/>
          </p:cNvSpPr>
          <p:nvPr/>
        </p:nvSpPr>
        <p:spPr bwMode="auto">
          <a:xfrm>
            <a:off x="8572915" y="1385752"/>
            <a:ext cx="2578404"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#3</a:t>
            </a:r>
          </a:p>
        </p:txBody>
      </p:sp>
      <p:sp>
        <p:nvSpPr>
          <p:cNvPr id="27" name="Content Placeholder 2"/>
          <p:cNvSpPr txBox="1">
            <a:spLocks/>
          </p:cNvSpPr>
          <p:nvPr/>
        </p:nvSpPr>
        <p:spPr bwMode="auto">
          <a:xfrm>
            <a:off x="4978211" y="1385752"/>
            <a:ext cx="2190310"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#2</a:t>
            </a:r>
          </a:p>
        </p:txBody>
      </p:sp>
      <p:sp>
        <p:nvSpPr>
          <p:cNvPr id="28" name="12-Point Star 27"/>
          <p:cNvSpPr/>
          <p:nvPr/>
        </p:nvSpPr>
        <p:spPr>
          <a:xfrm>
            <a:off x="8864320" y="239271"/>
            <a:ext cx="1088442" cy="1064598"/>
          </a:xfrm>
          <a:prstGeom prst="star12">
            <a:avLst/>
          </a:prstGeom>
          <a:solidFill>
            <a:schemeClr val="accent1"/>
          </a:solidFill>
          <a:ln w="12700">
            <a:noFill/>
            <a:miter lim="800000"/>
            <a:headEnd/>
            <a:tailEnd/>
          </a:ln>
        </p:spPr>
        <p:txBody>
          <a:bodyPr wrap="square" rtlCol="0" anchor="ctr"/>
          <a:lstStyle/>
          <a:p>
            <a:pPr algn="ctr"/>
            <a:r>
              <a:rPr lang="en-US" sz="1400" b="1" kern="0" dirty="0"/>
              <a:t>NEW</a:t>
            </a:r>
          </a:p>
        </p:txBody>
      </p:sp>
      <p:sp>
        <p:nvSpPr>
          <p:cNvPr id="29" name="Rounded Rectangle 28"/>
          <p:cNvSpPr/>
          <p:nvPr/>
        </p:nvSpPr>
        <p:spPr bwMode="auto">
          <a:xfrm>
            <a:off x="381354" y="5882507"/>
            <a:ext cx="11357264" cy="512556"/>
          </a:xfrm>
          <a:prstGeom prst="round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91392" tIns="45696" rIns="91392" bIns="45696" numCol="1" rtlCol="0" anchor="ctr" anchorCtr="0" compatLnSpc="1">
            <a:prstTxWarp prst="textNoShape">
              <a:avLst/>
            </a:prstTxWarp>
          </a:bodyPr>
          <a:lstStyle/>
          <a:p>
            <a:pPr algn="ctr">
              <a:lnSpc>
                <a:spcPct val="90000"/>
              </a:lnSpc>
            </a:pPr>
            <a:r>
              <a:rPr lang="en-US" sz="1998" b="1" dirty="0">
                <a:solidFill>
                  <a:schemeClr val="bg1"/>
                </a:solidFill>
              </a:rPr>
              <a:t>Integrated EDR with SEP for incident response and remediation.</a:t>
            </a:r>
          </a:p>
        </p:txBody>
      </p:sp>
    </p:spTree>
    <p:extLst>
      <p:ext uri="{BB962C8B-B14F-4D97-AF65-F5344CB8AC3E}">
        <p14:creationId xmlns:p14="http://schemas.microsoft.com/office/powerpoint/2010/main" val="234050553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Symantec EDR Cloud Overview</a:t>
            </a:r>
          </a:p>
        </p:txBody>
      </p:sp>
      <p:sp>
        <p:nvSpPr>
          <p:cNvPr id="37" name="Content Placeholder 2"/>
          <p:cNvSpPr txBox="1">
            <a:spLocks/>
          </p:cNvSpPr>
          <p:nvPr/>
        </p:nvSpPr>
        <p:spPr bwMode="auto">
          <a:xfrm>
            <a:off x="227071" y="4321336"/>
            <a:ext cx="4039652" cy="1341776"/>
          </a:xfrm>
          <a:prstGeom prst="rect">
            <a:avLst/>
          </a:prstGeom>
          <a:noFill/>
          <a:ln w="9525">
            <a:noFill/>
            <a:miter lim="800000"/>
            <a:headEnd/>
            <a:tailEnd/>
          </a:ln>
        </p:spPr>
        <p:txBody>
          <a:bodyPr lIns="91371" tIns="45686" rIns="91371" bIns="45686" anchor="t"/>
          <a:lstStyle/>
          <a:p>
            <a:pPr algn="ctr">
              <a:lnSpc>
                <a:spcPct val="90000"/>
              </a:lnSpc>
              <a:spcAft>
                <a:spcPts val="600"/>
              </a:spcAft>
              <a:buSzPct val="125000"/>
            </a:pPr>
            <a:r>
              <a:rPr lang="en-US" dirty="0"/>
              <a:t>“I want to examine my endpoint estate as a whole to find outliers that don’t belong in the environment.”</a:t>
            </a:r>
          </a:p>
        </p:txBody>
      </p:sp>
      <p:sp>
        <p:nvSpPr>
          <p:cNvPr id="38" name="Content Placeholder 2"/>
          <p:cNvSpPr txBox="1">
            <a:spLocks/>
          </p:cNvSpPr>
          <p:nvPr/>
        </p:nvSpPr>
        <p:spPr bwMode="auto">
          <a:xfrm>
            <a:off x="446245" y="3661232"/>
            <a:ext cx="3601304"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dirty="0"/>
              <a:t>Detection</a:t>
            </a:r>
          </a:p>
        </p:txBody>
      </p:sp>
      <p:sp>
        <p:nvSpPr>
          <p:cNvPr id="39" name="Content Placeholder 2"/>
          <p:cNvSpPr txBox="1">
            <a:spLocks/>
          </p:cNvSpPr>
          <p:nvPr/>
        </p:nvSpPr>
        <p:spPr bwMode="auto">
          <a:xfrm>
            <a:off x="8230158" y="4339550"/>
            <a:ext cx="3511315" cy="1417985"/>
          </a:xfrm>
          <a:prstGeom prst="rect">
            <a:avLst/>
          </a:prstGeom>
          <a:noFill/>
          <a:ln w="9525">
            <a:noFill/>
            <a:miter lim="800000"/>
            <a:headEnd/>
            <a:tailEnd/>
          </a:ln>
        </p:spPr>
        <p:txBody>
          <a:bodyPr lIns="91371" tIns="45686" rIns="91371" bIns="45686" anchor="t"/>
          <a:lstStyle/>
          <a:p>
            <a:pPr marL="0" lvl="1" algn="ctr">
              <a:lnSpc>
                <a:spcPct val="90000"/>
              </a:lnSpc>
              <a:spcAft>
                <a:spcPts val="1000"/>
              </a:spcAft>
              <a:buClr>
                <a:srgbClr val="9A918C">
                  <a:lumMod val="50000"/>
                </a:srgbClr>
              </a:buClr>
              <a:defRPr/>
            </a:pPr>
            <a:r>
              <a:rPr lang="en-US" dirty="0"/>
              <a:t>“I need better visualization tools to simplify the analysis of complex of cyber data”</a:t>
            </a:r>
          </a:p>
        </p:txBody>
      </p:sp>
      <p:sp>
        <p:nvSpPr>
          <p:cNvPr id="42" name="Content Placeholder 2"/>
          <p:cNvSpPr txBox="1">
            <a:spLocks/>
          </p:cNvSpPr>
          <p:nvPr/>
        </p:nvSpPr>
        <p:spPr bwMode="auto">
          <a:xfrm>
            <a:off x="8230159" y="3693700"/>
            <a:ext cx="3511313"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dirty="0"/>
              <a:t>Visualization</a:t>
            </a:r>
          </a:p>
        </p:txBody>
      </p:sp>
      <p:cxnSp>
        <p:nvCxnSpPr>
          <p:cNvPr id="59" name="Straight Connector 58"/>
          <p:cNvCxnSpPr/>
          <p:nvPr/>
        </p:nvCxnSpPr>
        <p:spPr>
          <a:xfrm>
            <a:off x="277445" y="3637842"/>
            <a:ext cx="11565082" cy="0"/>
          </a:xfrm>
          <a:prstGeom prst="line">
            <a:avLst/>
          </a:prstGeom>
          <a:noFill/>
          <a:ln w="12700">
            <a:solidFill>
              <a:schemeClr val="bg1">
                <a:lumMod val="85000"/>
              </a:schemeClr>
            </a:solidFill>
            <a:miter lim="800000"/>
            <a:headEnd/>
            <a:tailEnd/>
          </a:ln>
        </p:spPr>
      </p:cxnSp>
      <p:grpSp>
        <p:nvGrpSpPr>
          <p:cNvPr id="4" name="Group 3"/>
          <p:cNvGrpSpPr/>
          <p:nvPr/>
        </p:nvGrpSpPr>
        <p:grpSpPr>
          <a:xfrm>
            <a:off x="9144796" y="1760335"/>
            <a:ext cx="1545071" cy="1544669"/>
            <a:chOff x="9210878" y="1991876"/>
            <a:chExt cx="1544669" cy="1544669"/>
          </a:xfrm>
        </p:grpSpPr>
        <p:pic>
          <p:nvPicPr>
            <p:cNvPr id="13" name="Picture 12"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15" name="Oval 14"/>
            <p:cNvSpPr/>
            <p:nvPr/>
          </p:nvSpPr>
          <p:spPr>
            <a:xfrm>
              <a:off x="9370064" y="2151060"/>
              <a:ext cx="1226299" cy="1226300"/>
            </a:xfrm>
            <a:prstGeom prst="ellipse">
              <a:avLst/>
            </a:prstGeom>
            <a:solidFill>
              <a:schemeClr val="bg1"/>
            </a:solidFill>
            <a:ln w="9525">
              <a:noFill/>
              <a:miter lim="800000"/>
              <a:headEnd/>
              <a:tailEnd/>
            </a:ln>
          </p:spPr>
          <p:txBody>
            <a:bodyPr/>
            <a:lstStyle/>
            <a:p>
              <a:endParaRPr lang="en-US" sz="1799" dirty="0"/>
            </a:p>
          </p:txBody>
        </p:sp>
      </p:grpSp>
      <p:sp>
        <p:nvSpPr>
          <p:cNvPr id="18" name="Content Placeholder 2"/>
          <p:cNvSpPr txBox="1">
            <a:spLocks/>
          </p:cNvSpPr>
          <p:nvPr/>
        </p:nvSpPr>
        <p:spPr bwMode="auto">
          <a:xfrm>
            <a:off x="4481941" y="4339550"/>
            <a:ext cx="3367115" cy="1417957"/>
          </a:xfrm>
          <a:prstGeom prst="rect">
            <a:avLst/>
          </a:prstGeom>
          <a:noFill/>
          <a:ln w="9525">
            <a:noFill/>
            <a:miter lim="800000"/>
            <a:headEnd/>
            <a:tailEnd/>
          </a:ln>
        </p:spPr>
        <p:txBody>
          <a:bodyPr lIns="91371" tIns="45686" rIns="91371" bIns="45686" anchor="t"/>
          <a:lstStyle/>
          <a:p>
            <a:pPr algn="ctr">
              <a:lnSpc>
                <a:spcPct val="90000"/>
              </a:lnSpc>
              <a:spcBef>
                <a:spcPts val="1200"/>
              </a:spcBef>
            </a:pPr>
            <a:r>
              <a:rPr lang="en-US" altLang="en-US" dirty="0">
                <a:solidFill>
                  <a:srgbClr val="2A2C2B"/>
                </a:solidFill>
              </a:rPr>
              <a:t>“I want to leverage the skills of experienced investigators and ease the task of artifact collection”</a:t>
            </a:r>
            <a:br>
              <a:rPr lang="en-US" altLang="en-US" dirty="0">
                <a:solidFill>
                  <a:srgbClr val="2A2C2B"/>
                </a:solidFill>
              </a:rPr>
            </a:br>
            <a:br>
              <a:rPr lang="en-US" altLang="en-US" dirty="0">
                <a:solidFill>
                  <a:srgbClr val="2A2C2B"/>
                </a:solidFill>
              </a:rPr>
            </a:br>
            <a:endParaRPr lang="en-US" altLang="en-US" dirty="0">
              <a:solidFill>
                <a:srgbClr val="2A2C2B"/>
              </a:solidFill>
            </a:endParaRPr>
          </a:p>
        </p:txBody>
      </p:sp>
      <p:sp>
        <p:nvSpPr>
          <p:cNvPr id="19" name="Content Placeholder 2"/>
          <p:cNvSpPr txBox="1">
            <a:spLocks/>
          </p:cNvSpPr>
          <p:nvPr/>
        </p:nvSpPr>
        <p:spPr bwMode="auto">
          <a:xfrm>
            <a:off x="4641896" y="3692748"/>
            <a:ext cx="3047206"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9A918C">
                  <a:lumMod val="50000"/>
                </a:srgbClr>
              </a:buClr>
              <a:defRPr/>
            </a:pPr>
            <a:r>
              <a:rPr lang="en-US" sz="1998" b="1" kern="0" dirty="0"/>
              <a:t>Automation</a:t>
            </a:r>
          </a:p>
        </p:txBody>
      </p:sp>
      <p:grpSp>
        <p:nvGrpSpPr>
          <p:cNvPr id="22" name="Group 21"/>
          <p:cNvGrpSpPr/>
          <p:nvPr/>
        </p:nvGrpSpPr>
        <p:grpSpPr>
          <a:xfrm>
            <a:off x="5333804" y="1760335"/>
            <a:ext cx="1545071" cy="1544669"/>
            <a:chOff x="9210878" y="1991876"/>
            <a:chExt cx="1544669" cy="1544669"/>
          </a:xfrm>
        </p:grpSpPr>
        <p:pic>
          <p:nvPicPr>
            <p:cNvPr id="23" name="Picture 22"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24" name="Oval 23"/>
            <p:cNvSpPr/>
            <p:nvPr/>
          </p:nvSpPr>
          <p:spPr>
            <a:xfrm>
              <a:off x="9369476" y="2150473"/>
              <a:ext cx="1227473" cy="1227474"/>
            </a:xfrm>
            <a:prstGeom prst="ellipse">
              <a:avLst/>
            </a:prstGeom>
            <a:solidFill>
              <a:schemeClr val="bg1"/>
            </a:solidFill>
            <a:ln w="9525">
              <a:noFill/>
              <a:miter lim="800000"/>
              <a:headEnd/>
              <a:tailEnd/>
            </a:ln>
          </p:spPr>
          <p:txBody>
            <a:bodyPr/>
            <a:lstStyle/>
            <a:p>
              <a:endParaRPr lang="en-US" sz="1799" dirty="0"/>
            </a:p>
          </p:txBody>
        </p:sp>
      </p:grpSp>
      <p:grpSp>
        <p:nvGrpSpPr>
          <p:cNvPr id="30" name="Group 29"/>
          <p:cNvGrpSpPr/>
          <p:nvPr/>
        </p:nvGrpSpPr>
        <p:grpSpPr>
          <a:xfrm>
            <a:off x="1349697" y="1760335"/>
            <a:ext cx="1545071" cy="1544669"/>
            <a:chOff x="9210878" y="1991876"/>
            <a:chExt cx="1544669" cy="1544669"/>
          </a:xfrm>
        </p:grpSpPr>
        <p:pic>
          <p:nvPicPr>
            <p:cNvPr id="31" name="Picture 30"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32" name="Oval 31"/>
            <p:cNvSpPr/>
            <p:nvPr/>
          </p:nvSpPr>
          <p:spPr>
            <a:xfrm>
              <a:off x="9370024" y="2151021"/>
              <a:ext cx="1226379" cy="1226378"/>
            </a:xfrm>
            <a:prstGeom prst="ellipse">
              <a:avLst/>
            </a:prstGeom>
            <a:solidFill>
              <a:schemeClr val="bg1"/>
            </a:solidFill>
            <a:ln w="9525">
              <a:noFill/>
              <a:miter lim="800000"/>
              <a:headEnd/>
              <a:tailEnd/>
            </a:ln>
          </p:spPr>
          <p:txBody>
            <a:bodyPr/>
            <a:lstStyle/>
            <a:p>
              <a:endParaRPr lang="en-US" sz="1799" dirty="0"/>
            </a:p>
          </p:txBody>
        </p:sp>
      </p:grpSp>
      <p:pic>
        <p:nvPicPr>
          <p:cNvPr id="5" name="Picture 4" descr="AA_Icon.png"/>
          <p:cNvPicPr>
            <a:picLocks noChangeAspect="1"/>
          </p:cNvPicPr>
          <p:nvPr/>
        </p:nvPicPr>
        <p:blipFill>
          <a:blip r:embed="rId4">
            <a:grayscl/>
            <a:lum bright="-20000" contrast="40000"/>
            <a:extLst>
              <a:ext uri="{BEBA8EAE-BF5A-486C-A8C5-ECC9F3942E4B}">
                <a14:imgProps xmlns:a14="http://schemas.microsoft.com/office/drawing/2010/main">
                  <a14:imgLayer r:embed="rId5">
                    <a14:imgEffect>
                      <a14:colorTemperature colorTemp="2478"/>
                    </a14:imgEffect>
                    <a14:imgEffect>
                      <a14:saturation sat="17000"/>
                    </a14:imgEffect>
                  </a14:imgLayer>
                </a14:imgProps>
              </a:ext>
              <a:ext uri="{28A0092B-C50C-407E-A947-70E740481C1C}">
                <a14:useLocalDpi xmlns:a14="http://schemas.microsoft.com/office/drawing/2010/main" val="0"/>
              </a:ext>
            </a:extLst>
          </a:blip>
          <a:stretch>
            <a:fillRect/>
          </a:stretch>
        </p:blipFill>
        <p:spPr>
          <a:xfrm>
            <a:off x="1438947" y="1849384"/>
            <a:ext cx="1366571" cy="1366571"/>
          </a:xfrm>
          <a:prstGeom prst="rect">
            <a:avLst/>
          </a:prstGeom>
        </p:spPr>
      </p:pic>
      <p:pic>
        <p:nvPicPr>
          <p:cNvPr id="6" name="Picture 5" descr="Automation_Icon.jpg"/>
          <p:cNvPicPr>
            <a:picLocks noChangeAspect="1"/>
          </p:cNvPicPr>
          <p:nvPr/>
        </p:nvPicPr>
        <p:blipFill>
          <a:blip r:embed="rId6">
            <a:grayscl/>
            <a:lum bright="-10000" contrast="20000"/>
            <a:extLst>
              <a:ext uri="{BEBA8EAE-BF5A-486C-A8C5-ECC9F3942E4B}">
                <a14:imgProps xmlns:a14="http://schemas.microsoft.com/office/drawing/2010/main">
                  <a14:imgLayer r:embed="rId7">
                    <a14:imgEffect>
                      <a14:colorTemperature colorTemp="1826"/>
                    </a14:imgEffect>
                    <a14:imgEffect>
                      <a14:saturation sat="52000"/>
                    </a14:imgEffect>
                  </a14:imgLayer>
                </a14:imgProps>
              </a:ext>
              <a:ext uri="{28A0092B-C50C-407E-A947-70E740481C1C}">
                <a14:useLocalDpi xmlns:a14="http://schemas.microsoft.com/office/drawing/2010/main" val="0"/>
              </a:ext>
            </a:extLst>
          </a:blip>
          <a:stretch>
            <a:fillRect/>
          </a:stretch>
        </p:blipFill>
        <p:spPr>
          <a:xfrm>
            <a:off x="5634075" y="2060404"/>
            <a:ext cx="944526" cy="944524"/>
          </a:xfrm>
          <a:prstGeom prst="ellipse">
            <a:avLst/>
          </a:prstGeom>
        </p:spPr>
      </p:pic>
      <p:pic>
        <p:nvPicPr>
          <p:cNvPr id="7" name="Picture 6" descr="Visual_Icon.png"/>
          <p:cNvPicPr>
            <a:picLocks noChangeAspect="1"/>
          </p:cNvPicPr>
          <p:nvPr/>
        </p:nvPicPr>
        <p:blipFill>
          <a:blip r:embed="rId8">
            <a:grayscl/>
            <a:lum bright="-10000" contrast="10000"/>
            <a:extLst>
              <a:ext uri="{BEBA8EAE-BF5A-486C-A8C5-ECC9F3942E4B}">
                <a14:imgProps xmlns:a14="http://schemas.microsoft.com/office/drawing/2010/main">
                  <a14:imgLayer r:embed="rId9">
                    <a14:imgEffect>
                      <a14:colorTemperature colorTemp="1500"/>
                    </a14:imgEffect>
                    <a14:imgEffect>
                      <a14:saturation sat="9000"/>
                    </a14:imgEffect>
                  </a14:imgLayer>
                </a14:imgProps>
              </a:ext>
              <a:ext uri="{28A0092B-C50C-407E-A947-70E740481C1C}">
                <a14:useLocalDpi xmlns:a14="http://schemas.microsoft.com/office/drawing/2010/main" val="0"/>
              </a:ext>
            </a:extLst>
          </a:blip>
          <a:srcRect l="-13849" t="-20548" r="-20548" b="-13849"/>
          <a:stretch>
            <a:fillRect/>
          </a:stretch>
        </p:blipFill>
        <p:spPr>
          <a:xfrm>
            <a:off x="9332002" y="1908994"/>
            <a:ext cx="1209000" cy="1209000"/>
          </a:xfrm>
          <a:prstGeom prst="ellipse">
            <a:avLst/>
          </a:prstGeom>
        </p:spPr>
      </p:pic>
      <p:sp>
        <p:nvSpPr>
          <p:cNvPr id="25" name="Content Placeholder 2"/>
          <p:cNvSpPr txBox="1">
            <a:spLocks/>
          </p:cNvSpPr>
          <p:nvPr/>
        </p:nvSpPr>
        <p:spPr bwMode="auto">
          <a:xfrm>
            <a:off x="797691" y="1127065"/>
            <a:ext cx="2588592"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#1</a:t>
            </a:r>
          </a:p>
        </p:txBody>
      </p:sp>
      <p:sp>
        <p:nvSpPr>
          <p:cNvPr id="26" name="Content Placeholder 2"/>
          <p:cNvSpPr txBox="1">
            <a:spLocks/>
          </p:cNvSpPr>
          <p:nvPr/>
        </p:nvSpPr>
        <p:spPr bwMode="auto">
          <a:xfrm>
            <a:off x="8584672" y="1127065"/>
            <a:ext cx="2578404"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#3</a:t>
            </a:r>
          </a:p>
        </p:txBody>
      </p:sp>
      <p:sp>
        <p:nvSpPr>
          <p:cNvPr id="27" name="Content Placeholder 2"/>
          <p:cNvSpPr txBox="1">
            <a:spLocks/>
          </p:cNvSpPr>
          <p:nvPr/>
        </p:nvSpPr>
        <p:spPr bwMode="auto">
          <a:xfrm>
            <a:off x="4954691" y="1127065"/>
            <a:ext cx="2190310"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#2</a:t>
            </a:r>
          </a:p>
        </p:txBody>
      </p:sp>
      <p:sp>
        <p:nvSpPr>
          <p:cNvPr id="28" name="12-Point Star 27"/>
          <p:cNvSpPr/>
          <p:nvPr/>
        </p:nvSpPr>
        <p:spPr>
          <a:xfrm>
            <a:off x="7740486" y="275815"/>
            <a:ext cx="1088442" cy="1064598"/>
          </a:xfrm>
          <a:prstGeom prst="star12">
            <a:avLst/>
          </a:prstGeom>
          <a:solidFill>
            <a:schemeClr val="accent1"/>
          </a:solidFill>
          <a:ln w="12700">
            <a:noFill/>
            <a:miter lim="800000"/>
            <a:headEnd/>
            <a:tailEnd/>
          </a:ln>
        </p:spPr>
        <p:txBody>
          <a:bodyPr wrap="square" rtlCol="0" anchor="ctr"/>
          <a:lstStyle/>
          <a:p>
            <a:pPr algn="ctr"/>
            <a:r>
              <a:rPr lang="en-US" sz="1400" b="1" kern="0" dirty="0"/>
              <a:t>NEW</a:t>
            </a:r>
          </a:p>
        </p:txBody>
      </p:sp>
      <p:sp>
        <p:nvSpPr>
          <p:cNvPr id="29" name="Rounded Rectangle 28"/>
          <p:cNvSpPr/>
          <p:nvPr/>
        </p:nvSpPr>
        <p:spPr bwMode="auto">
          <a:xfrm>
            <a:off x="381354" y="5848515"/>
            <a:ext cx="11357264" cy="512556"/>
          </a:xfrm>
          <a:prstGeom prst="round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91392" tIns="45696" rIns="91392" bIns="45696" numCol="1" rtlCol="0" anchor="ctr" anchorCtr="0" compatLnSpc="1">
            <a:prstTxWarp prst="textNoShape">
              <a:avLst/>
            </a:prstTxWarp>
          </a:bodyPr>
          <a:lstStyle/>
          <a:p>
            <a:pPr algn="ctr">
              <a:lnSpc>
                <a:spcPct val="90000"/>
              </a:lnSpc>
            </a:pPr>
            <a:r>
              <a:rPr lang="en-US" sz="1998" b="1" dirty="0">
                <a:solidFill>
                  <a:schemeClr val="bg1"/>
                </a:solidFill>
              </a:rPr>
              <a:t>Symantec EDR Cloud delivers incident response for non-SEP environments.</a:t>
            </a:r>
          </a:p>
        </p:txBody>
      </p:sp>
    </p:spTree>
    <p:extLst>
      <p:ext uri="{BB962C8B-B14F-4D97-AF65-F5344CB8AC3E}">
        <p14:creationId xmlns:p14="http://schemas.microsoft.com/office/powerpoint/2010/main" val="285436842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5302" y="381000"/>
            <a:ext cx="9686133" cy="941832"/>
          </a:xfrm>
        </p:spPr>
        <p:txBody>
          <a:bodyPr/>
          <a:lstStyle/>
          <a:p>
            <a:r>
              <a:rPr lang="en-US" dirty="0"/>
              <a:t>SEP Security Framework</a:t>
            </a:r>
          </a:p>
        </p:txBody>
      </p:sp>
      <p:cxnSp>
        <p:nvCxnSpPr>
          <p:cNvPr id="116" name="Straight Connector 115"/>
          <p:cNvCxnSpPr/>
          <p:nvPr/>
        </p:nvCxnSpPr>
        <p:spPr>
          <a:xfrm>
            <a:off x="3062005" y="1700775"/>
            <a:ext cx="0" cy="4378170"/>
          </a:xfrm>
          <a:prstGeom prst="line">
            <a:avLst/>
          </a:prstGeom>
          <a:noFill/>
          <a:ln w="12700">
            <a:solidFill>
              <a:schemeClr val="bg1">
                <a:lumMod val="85000"/>
              </a:schemeClr>
            </a:solidFill>
            <a:miter lim="800000"/>
            <a:headEnd/>
            <a:tailEnd/>
          </a:ln>
        </p:spPr>
      </p:cxnSp>
      <p:sp>
        <p:nvSpPr>
          <p:cNvPr id="56" name="Line Callout 2 (Accent Bar) 40"/>
          <p:cNvSpPr/>
          <p:nvPr/>
        </p:nvSpPr>
        <p:spPr>
          <a:xfrm>
            <a:off x="495302" y="1623966"/>
            <a:ext cx="2873945" cy="576075"/>
          </a:xfrm>
          <a:prstGeom prst="rect">
            <a:avLst/>
          </a:prstGeom>
          <a:noFill/>
          <a:ln w="9525">
            <a:noFill/>
            <a:miter lim="800000"/>
            <a:headEnd/>
            <a:tailEnd/>
          </a:ln>
        </p:spPr>
        <p:txBody>
          <a:bodyPr wrap="square" lIns="0" tIns="0" rIns="0" bIns="0" rtlCol="0" anchor="b" anchorCtr="0"/>
          <a:lstStyle/>
          <a:p>
            <a:pPr defTabSz="914377">
              <a:spcAft>
                <a:spcPts val="2400"/>
              </a:spcAft>
            </a:pPr>
            <a:r>
              <a:rPr lang="en-US" sz="2800" b="1" dirty="0">
                <a:solidFill>
                  <a:srgbClr val="000000"/>
                </a:solidFill>
              </a:rPr>
              <a:t>SEP Deception:</a:t>
            </a:r>
          </a:p>
        </p:txBody>
      </p:sp>
      <p:grpSp>
        <p:nvGrpSpPr>
          <p:cNvPr id="10" name="Group 39">
            <a:extLst>
              <a:ext uri="{FF2B5EF4-FFF2-40B4-BE49-F238E27FC236}">
                <a16:creationId xmlns:a16="http://schemas.microsoft.com/office/drawing/2014/main" id="{C365031C-E609-4289-ABD8-06230BF72E26}"/>
              </a:ext>
            </a:extLst>
          </p:cNvPr>
          <p:cNvGrpSpPr>
            <a:grpSpLocks noChangeAspect="1"/>
          </p:cNvGrpSpPr>
          <p:nvPr/>
        </p:nvGrpSpPr>
        <p:grpSpPr bwMode="auto">
          <a:xfrm>
            <a:off x="542251" y="3504585"/>
            <a:ext cx="502505" cy="433731"/>
            <a:chOff x="853" y="935"/>
            <a:chExt cx="548" cy="473"/>
          </a:xfrm>
          <a:solidFill>
            <a:schemeClr val="tx1"/>
          </a:solidFill>
        </p:grpSpPr>
        <p:sp>
          <p:nvSpPr>
            <p:cNvPr id="58" name="Freeform 40">
              <a:extLst>
                <a:ext uri="{FF2B5EF4-FFF2-40B4-BE49-F238E27FC236}">
                  <a16:creationId xmlns:a16="http://schemas.microsoft.com/office/drawing/2014/main" id="{551BCC34-63AB-42DB-B075-545BF14313E4}"/>
                </a:ext>
              </a:extLst>
            </p:cNvPr>
            <p:cNvSpPr>
              <a:spLocks/>
            </p:cNvSpPr>
            <p:nvPr/>
          </p:nvSpPr>
          <p:spPr bwMode="auto">
            <a:xfrm>
              <a:off x="853" y="935"/>
              <a:ext cx="526" cy="473"/>
            </a:xfrm>
            <a:custGeom>
              <a:avLst/>
              <a:gdLst>
                <a:gd name="T0" fmla="*/ 0 w 906"/>
                <a:gd name="T1" fmla="*/ 0 h 761"/>
                <a:gd name="T2" fmla="*/ 906 w 906"/>
                <a:gd name="T3" fmla="*/ 0 h 761"/>
                <a:gd name="T4" fmla="*/ 906 w 906"/>
                <a:gd name="T5" fmla="*/ 307 h 761"/>
                <a:gd name="T6" fmla="*/ 596 w 906"/>
                <a:gd name="T7" fmla="*/ 319 h 761"/>
                <a:gd name="T8" fmla="*/ 542 w 906"/>
                <a:gd name="T9" fmla="*/ 604 h 761"/>
                <a:gd name="T10" fmla="*/ 514 w 906"/>
                <a:gd name="T11" fmla="*/ 604 h 761"/>
                <a:gd name="T12" fmla="*/ 485 w 906"/>
                <a:gd name="T13" fmla="*/ 604 h 761"/>
                <a:gd name="T14" fmla="*/ 485 w 906"/>
                <a:gd name="T15" fmla="*/ 699 h 761"/>
                <a:gd name="T16" fmla="*/ 704 w 906"/>
                <a:gd name="T17" fmla="*/ 699 h 761"/>
                <a:gd name="T18" fmla="*/ 704 w 906"/>
                <a:gd name="T19" fmla="*/ 761 h 761"/>
                <a:gd name="T20" fmla="*/ 201 w 906"/>
                <a:gd name="T21" fmla="*/ 761 h 761"/>
                <a:gd name="T22" fmla="*/ 201 w 906"/>
                <a:gd name="T23" fmla="*/ 700 h 761"/>
                <a:gd name="T24" fmla="*/ 420 w 906"/>
                <a:gd name="T25" fmla="*/ 700 h 761"/>
                <a:gd name="T26" fmla="*/ 420 w 906"/>
                <a:gd name="T27" fmla="*/ 605 h 761"/>
                <a:gd name="T28" fmla="*/ 0 w 906"/>
                <a:gd name="T29" fmla="*/ 605 h 761"/>
                <a:gd name="T30" fmla="*/ 0 w 906"/>
                <a:gd name="T31"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6" h="761">
                  <a:moveTo>
                    <a:pt x="0" y="0"/>
                  </a:moveTo>
                  <a:cubicBezTo>
                    <a:pt x="303" y="0"/>
                    <a:pt x="604" y="0"/>
                    <a:pt x="906" y="0"/>
                  </a:cubicBezTo>
                  <a:cubicBezTo>
                    <a:pt x="906" y="102"/>
                    <a:pt x="906" y="205"/>
                    <a:pt x="906" y="307"/>
                  </a:cubicBezTo>
                  <a:cubicBezTo>
                    <a:pt x="800" y="237"/>
                    <a:pt x="693" y="232"/>
                    <a:pt x="596" y="319"/>
                  </a:cubicBezTo>
                  <a:cubicBezTo>
                    <a:pt x="508" y="397"/>
                    <a:pt x="498" y="496"/>
                    <a:pt x="542" y="604"/>
                  </a:cubicBezTo>
                  <a:cubicBezTo>
                    <a:pt x="532" y="604"/>
                    <a:pt x="523" y="604"/>
                    <a:pt x="514" y="604"/>
                  </a:cubicBezTo>
                  <a:cubicBezTo>
                    <a:pt x="504" y="604"/>
                    <a:pt x="495" y="604"/>
                    <a:pt x="485" y="604"/>
                  </a:cubicBezTo>
                  <a:cubicBezTo>
                    <a:pt x="485" y="636"/>
                    <a:pt x="485" y="667"/>
                    <a:pt x="485" y="699"/>
                  </a:cubicBezTo>
                  <a:cubicBezTo>
                    <a:pt x="558" y="699"/>
                    <a:pt x="631" y="699"/>
                    <a:pt x="704" y="699"/>
                  </a:cubicBezTo>
                  <a:cubicBezTo>
                    <a:pt x="704" y="720"/>
                    <a:pt x="704" y="741"/>
                    <a:pt x="704" y="761"/>
                  </a:cubicBezTo>
                  <a:cubicBezTo>
                    <a:pt x="537" y="761"/>
                    <a:pt x="369" y="761"/>
                    <a:pt x="201" y="761"/>
                  </a:cubicBezTo>
                  <a:cubicBezTo>
                    <a:pt x="201" y="741"/>
                    <a:pt x="201" y="721"/>
                    <a:pt x="201" y="700"/>
                  </a:cubicBezTo>
                  <a:cubicBezTo>
                    <a:pt x="274" y="700"/>
                    <a:pt x="347" y="700"/>
                    <a:pt x="420" y="700"/>
                  </a:cubicBezTo>
                  <a:cubicBezTo>
                    <a:pt x="420" y="668"/>
                    <a:pt x="420" y="637"/>
                    <a:pt x="420" y="605"/>
                  </a:cubicBezTo>
                  <a:cubicBezTo>
                    <a:pt x="280" y="605"/>
                    <a:pt x="141" y="605"/>
                    <a:pt x="0" y="605"/>
                  </a:cubicBezTo>
                  <a:cubicBezTo>
                    <a:pt x="0" y="402"/>
                    <a:pt x="0" y="201"/>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9" name="Freeform 41">
              <a:extLst>
                <a:ext uri="{FF2B5EF4-FFF2-40B4-BE49-F238E27FC236}">
                  <a16:creationId xmlns:a16="http://schemas.microsoft.com/office/drawing/2014/main" id="{160370A2-EAF4-46A3-8006-629E76A47C24}"/>
                </a:ext>
              </a:extLst>
            </p:cNvPr>
            <p:cNvSpPr>
              <a:spLocks noEditPoints="1"/>
            </p:cNvSpPr>
            <p:nvPr/>
          </p:nvSpPr>
          <p:spPr bwMode="auto">
            <a:xfrm>
              <a:off x="1181" y="1124"/>
              <a:ext cx="220" cy="236"/>
            </a:xfrm>
            <a:custGeom>
              <a:avLst/>
              <a:gdLst>
                <a:gd name="T0" fmla="*/ 190 w 380"/>
                <a:gd name="T1" fmla="*/ 379 h 379"/>
                <a:gd name="T2" fmla="*/ 1 w 380"/>
                <a:gd name="T3" fmla="*/ 189 h 379"/>
                <a:gd name="T4" fmla="*/ 191 w 380"/>
                <a:gd name="T5" fmla="*/ 1 h 379"/>
                <a:gd name="T6" fmla="*/ 379 w 380"/>
                <a:gd name="T7" fmla="*/ 191 h 379"/>
                <a:gd name="T8" fmla="*/ 190 w 380"/>
                <a:gd name="T9" fmla="*/ 379 h 379"/>
                <a:gd name="T10" fmla="*/ 296 w 380"/>
                <a:gd name="T11" fmla="*/ 260 h 379"/>
                <a:gd name="T12" fmla="*/ 255 w 380"/>
                <a:gd name="T13" fmla="*/ 223 h 379"/>
                <a:gd name="T14" fmla="*/ 249 w 380"/>
                <a:gd name="T15" fmla="*/ 197 h 379"/>
                <a:gd name="T16" fmla="*/ 231 w 380"/>
                <a:gd name="T17" fmla="*/ 104 h 379"/>
                <a:gd name="T18" fmla="*/ 139 w 380"/>
                <a:gd name="T19" fmla="*/ 79 h 379"/>
                <a:gd name="T20" fmla="*/ 80 w 380"/>
                <a:gd name="T21" fmla="*/ 197 h 379"/>
                <a:gd name="T22" fmla="*/ 201 w 380"/>
                <a:gd name="T23" fmla="*/ 248 h 379"/>
                <a:gd name="T24" fmla="*/ 220 w 380"/>
                <a:gd name="T25" fmla="*/ 252 h 379"/>
                <a:gd name="T26" fmla="*/ 260 w 380"/>
                <a:gd name="T27" fmla="*/ 296 h 379"/>
                <a:gd name="T28" fmla="*/ 296 w 380"/>
                <a:gd name="T29" fmla="*/ 26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0" h="379">
                  <a:moveTo>
                    <a:pt x="190" y="379"/>
                  </a:moveTo>
                  <a:cubicBezTo>
                    <a:pt x="85" y="379"/>
                    <a:pt x="0" y="293"/>
                    <a:pt x="1" y="189"/>
                  </a:cubicBezTo>
                  <a:cubicBezTo>
                    <a:pt x="1" y="85"/>
                    <a:pt x="87" y="0"/>
                    <a:pt x="191" y="1"/>
                  </a:cubicBezTo>
                  <a:cubicBezTo>
                    <a:pt x="295" y="1"/>
                    <a:pt x="380" y="87"/>
                    <a:pt x="379" y="191"/>
                  </a:cubicBezTo>
                  <a:cubicBezTo>
                    <a:pt x="379" y="295"/>
                    <a:pt x="294" y="379"/>
                    <a:pt x="190" y="379"/>
                  </a:cubicBezTo>
                  <a:close/>
                  <a:moveTo>
                    <a:pt x="296" y="260"/>
                  </a:moveTo>
                  <a:cubicBezTo>
                    <a:pt x="281" y="246"/>
                    <a:pt x="268" y="234"/>
                    <a:pt x="255" y="223"/>
                  </a:cubicBezTo>
                  <a:cubicBezTo>
                    <a:pt x="246" y="216"/>
                    <a:pt x="244" y="209"/>
                    <a:pt x="249" y="197"/>
                  </a:cubicBezTo>
                  <a:cubicBezTo>
                    <a:pt x="261" y="163"/>
                    <a:pt x="256" y="131"/>
                    <a:pt x="231" y="104"/>
                  </a:cubicBezTo>
                  <a:cubicBezTo>
                    <a:pt x="205" y="77"/>
                    <a:pt x="174" y="68"/>
                    <a:pt x="139" y="79"/>
                  </a:cubicBezTo>
                  <a:cubicBezTo>
                    <a:pt x="89" y="94"/>
                    <a:pt x="63" y="148"/>
                    <a:pt x="80" y="197"/>
                  </a:cubicBezTo>
                  <a:cubicBezTo>
                    <a:pt x="98" y="244"/>
                    <a:pt x="153" y="268"/>
                    <a:pt x="201" y="248"/>
                  </a:cubicBezTo>
                  <a:cubicBezTo>
                    <a:pt x="209" y="244"/>
                    <a:pt x="214" y="245"/>
                    <a:pt x="220" y="252"/>
                  </a:cubicBezTo>
                  <a:cubicBezTo>
                    <a:pt x="232" y="266"/>
                    <a:pt x="245" y="280"/>
                    <a:pt x="260" y="296"/>
                  </a:cubicBezTo>
                  <a:cubicBezTo>
                    <a:pt x="273" y="283"/>
                    <a:pt x="283" y="273"/>
                    <a:pt x="296" y="26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0" name="Freeform 42">
              <a:extLst>
                <a:ext uri="{FF2B5EF4-FFF2-40B4-BE49-F238E27FC236}">
                  <a16:creationId xmlns:a16="http://schemas.microsoft.com/office/drawing/2014/main" id="{CD47DF86-FCD4-46CE-A070-BF598568B7C3}"/>
                </a:ext>
              </a:extLst>
            </p:cNvPr>
            <p:cNvSpPr>
              <a:spLocks/>
            </p:cNvSpPr>
            <p:nvPr/>
          </p:nvSpPr>
          <p:spPr bwMode="auto">
            <a:xfrm>
              <a:off x="1250" y="1198"/>
              <a:ext cx="55" cy="59"/>
            </a:xfrm>
            <a:custGeom>
              <a:avLst/>
              <a:gdLst>
                <a:gd name="T0" fmla="*/ 47 w 95"/>
                <a:gd name="T1" fmla="*/ 0 h 95"/>
                <a:gd name="T2" fmla="*/ 94 w 95"/>
                <a:gd name="T3" fmla="*/ 47 h 95"/>
                <a:gd name="T4" fmla="*/ 49 w 95"/>
                <a:gd name="T5" fmla="*/ 94 h 95"/>
                <a:gd name="T6" fmla="*/ 0 w 95"/>
                <a:gd name="T7" fmla="*/ 46 h 95"/>
                <a:gd name="T8" fmla="*/ 47 w 95"/>
                <a:gd name="T9" fmla="*/ 0 h 95"/>
              </a:gdLst>
              <a:ahLst/>
              <a:cxnLst>
                <a:cxn ang="0">
                  <a:pos x="T0" y="T1"/>
                </a:cxn>
                <a:cxn ang="0">
                  <a:pos x="T2" y="T3"/>
                </a:cxn>
                <a:cxn ang="0">
                  <a:pos x="T4" y="T5"/>
                </a:cxn>
                <a:cxn ang="0">
                  <a:pos x="T6" y="T7"/>
                </a:cxn>
                <a:cxn ang="0">
                  <a:pos x="T8" y="T9"/>
                </a:cxn>
              </a:cxnLst>
              <a:rect l="0" t="0" r="r" b="b"/>
              <a:pathLst>
                <a:path w="95" h="95">
                  <a:moveTo>
                    <a:pt x="47" y="0"/>
                  </a:moveTo>
                  <a:cubicBezTo>
                    <a:pt x="72" y="0"/>
                    <a:pt x="94" y="21"/>
                    <a:pt x="94" y="47"/>
                  </a:cubicBezTo>
                  <a:cubicBezTo>
                    <a:pt x="95" y="71"/>
                    <a:pt x="74" y="94"/>
                    <a:pt x="49" y="94"/>
                  </a:cubicBezTo>
                  <a:cubicBezTo>
                    <a:pt x="22" y="95"/>
                    <a:pt x="0" y="73"/>
                    <a:pt x="0" y="46"/>
                  </a:cubicBezTo>
                  <a:cubicBezTo>
                    <a:pt x="0" y="21"/>
                    <a:pt x="21" y="0"/>
                    <a:pt x="4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1" name="Group 45">
            <a:extLst>
              <a:ext uri="{FF2B5EF4-FFF2-40B4-BE49-F238E27FC236}">
                <a16:creationId xmlns:a16="http://schemas.microsoft.com/office/drawing/2014/main" id="{88F9FB41-BED1-4DD8-A9F3-60E9BCA8ED24}"/>
              </a:ext>
            </a:extLst>
          </p:cNvPr>
          <p:cNvGrpSpPr>
            <a:grpSpLocks noChangeAspect="1"/>
          </p:cNvGrpSpPr>
          <p:nvPr/>
        </p:nvGrpSpPr>
        <p:grpSpPr bwMode="auto">
          <a:xfrm>
            <a:off x="542428" y="4309209"/>
            <a:ext cx="461963" cy="498476"/>
            <a:chOff x="145" y="3139"/>
            <a:chExt cx="291" cy="314"/>
          </a:xfrm>
          <a:solidFill>
            <a:schemeClr val="tx1"/>
          </a:solidFill>
        </p:grpSpPr>
        <p:sp>
          <p:nvSpPr>
            <p:cNvPr id="62" name="Freeform 46">
              <a:extLst>
                <a:ext uri="{FF2B5EF4-FFF2-40B4-BE49-F238E27FC236}">
                  <a16:creationId xmlns:a16="http://schemas.microsoft.com/office/drawing/2014/main" id="{907182D1-E9D7-4E30-BD55-572EBF49E1E9}"/>
                </a:ext>
              </a:extLst>
            </p:cNvPr>
            <p:cNvSpPr>
              <a:spLocks noEditPoints="1"/>
            </p:cNvSpPr>
            <p:nvPr/>
          </p:nvSpPr>
          <p:spPr bwMode="auto">
            <a:xfrm>
              <a:off x="145" y="3139"/>
              <a:ext cx="291" cy="314"/>
            </a:xfrm>
            <a:custGeom>
              <a:avLst/>
              <a:gdLst>
                <a:gd name="T0" fmla="*/ 252 w 702"/>
                <a:gd name="T1" fmla="*/ 667 h 782"/>
                <a:gd name="T2" fmla="*/ 238 w 702"/>
                <a:gd name="T3" fmla="*/ 667 h 782"/>
                <a:gd name="T4" fmla="*/ 36 w 702"/>
                <a:gd name="T5" fmla="*/ 667 h 782"/>
                <a:gd name="T6" fmla="*/ 2 w 702"/>
                <a:gd name="T7" fmla="*/ 630 h 782"/>
                <a:gd name="T8" fmla="*/ 78 w 702"/>
                <a:gd name="T9" fmla="*/ 520 h 782"/>
                <a:gd name="T10" fmla="*/ 87 w 702"/>
                <a:gd name="T11" fmla="*/ 505 h 782"/>
                <a:gd name="T12" fmla="*/ 87 w 702"/>
                <a:gd name="T13" fmla="*/ 363 h 782"/>
                <a:gd name="T14" fmla="*/ 251 w 702"/>
                <a:gd name="T15" fmla="*/ 124 h 782"/>
                <a:gd name="T16" fmla="*/ 266 w 702"/>
                <a:gd name="T17" fmla="*/ 99 h 782"/>
                <a:gd name="T18" fmla="*/ 339 w 702"/>
                <a:gd name="T19" fmla="*/ 8 h 782"/>
                <a:gd name="T20" fmla="*/ 436 w 702"/>
                <a:gd name="T21" fmla="*/ 95 h 782"/>
                <a:gd name="T22" fmla="*/ 456 w 702"/>
                <a:gd name="T23" fmla="*/ 126 h 782"/>
                <a:gd name="T24" fmla="*/ 615 w 702"/>
                <a:gd name="T25" fmla="*/ 367 h 782"/>
                <a:gd name="T26" fmla="*/ 615 w 702"/>
                <a:gd name="T27" fmla="*/ 504 h 782"/>
                <a:gd name="T28" fmla="*/ 626 w 702"/>
                <a:gd name="T29" fmla="*/ 521 h 782"/>
                <a:gd name="T30" fmla="*/ 701 w 702"/>
                <a:gd name="T31" fmla="*/ 636 h 782"/>
                <a:gd name="T32" fmla="*/ 669 w 702"/>
                <a:gd name="T33" fmla="*/ 667 h 782"/>
                <a:gd name="T34" fmla="*/ 467 w 702"/>
                <a:gd name="T35" fmla="*/ 667 h 782"/>
                <a:gd name="T36" fmla="*/ 450 w 702"/>
                <a:gd name="T37" fmla="*/ 667 h 782"/>
                <a:gd name="T38" fmla="*/ 408 w 702"/>
                <a:gd name="T39" fmla="*/ 763 h 782"/>
                <a:gd name="T40" fmla="*/ 348 w 702"/>
                <a:gd name="T41" fmla="*/ 781 h 782"/>
                <a:gd name="T42" fmla="*/ 275 w 702"/>
                <a:gd name="T43" fmla="*/ 745 h 782"/>
                <a:gd name="T44" fmla="*/ 252 w 702"/>
                <a:gd name="T45" fmla="*/ 667 h 782"/>
                <a:gd name="T46" fmla="*/ 559 w 702"/>
                <a:gd name="T47" fmla="*/ 507 h 782"/>
                <a:gd name="T48" fmla="*/ 559 w 702"/>
                <a:gd name="T49" fmla="*/ 498 h 782"/>
                <a:gd name="T50" fmla="*/ 557 w 702"/>
                <a:gd name="T51" fmla="*/ 344 h 782"/>
                <a:gd name="T52" fmla="*/ 371 w 702"/>
                <a:gd name="T53" fmla="*/ 161 h 782"/>
                <a:gd name="T54" fmla="*/ 144 w 702"/>
                <a:gd name="T55" fmla="*/ 356 h 782"/>
                <a:gd name="T56" fmla="*/ 143 w 702"/>
                <a:gd name="T57" fmla="*/ 502 h 782"/>
                <a:gd name="T58" fmla="*/ 145 w 702"/>
                <a:gd name="T59" fmla="*/ 507 h 782"/>
                <a:gd name="T60" fmla="*/ 559 w 702"/>
                <a:gd name="T61" fmla="*/ 507 h 782"/>
                <a:gd name="T62" fmla="*/ 637 w 702"/>
                <a:gd name="T63" fmla="*/ 610 h 782"/>
                <a:gd name="T64" fmla="*/ 633 w 702"/>
                <a:gd name="T65" fmla="*/ 600 h 782"/>
                <a:gd name="T66" fmla="*/ 563 w 702"/>
                <a:gd name="T67" fmla="*/ 563 h 782"/>
                <a:gd name="T68" fmla="*/ 139 w 702"/>
                <a:gd name="T69" fmla="*/ 563 h 782"/>
                <a:gd name="T70" fmla="*/ 127 w 702"/>
                <a:gd name="T71" fmla="*/ 564 h 782"/>
                <a:gd name="T72" fmla="*/ 66 w 702"/>
                <a:gd name="T73" fmla="*/ 610 h 782"/>
                <a:gd name="T74" fmla="*/ 637 w 702"/>
                <a:gd name="T75" fmla="*/ 610 h 782"/>
                <a:gd name="T76" fmla="*/ 309 w 702"/>
                <a:gd name="T77" fmla="*/ 669 h 782"/>
                <a:gd name="T78" fmla="*/ 330 w 702"/>
                <a:gd name="T79" fmla="*/ 720 h 782"/>
                <a:gd name="T80" fmla="*/ 376 w 702"/>
                <a:gd name="T81" fmla="*/ 717 h 782"/>
                <a:gd name="T82" fmla="*/ 393 w 702"/>
                <a:gd name="T83" fmla="*/ 669 h 782"/>
                <a:gd name="T84" fmla="*/ 309 w 702"/>
                <a:gd name="T85" fmla="*/ 669 h 782"/>
                <a:gd name="T86" fmla="*/ 379 w 702"/>
                <a:gd name="T87" fmla="*/ 103 h 782"/>
                <a:gd name="T88" fmla="*/ 366 w 702"/>
                <a:gd name="T89" fmla="*/ 68 h 782"/>
                <a:gd name="T90" fmla="*/ 335 w 702"/>
                <a:gd name="T91" fmla="*/ 69 h 782"/>
                <a:gd name="T92" fmla="*/ 323 w 702"/>
                <a:gd name="T93" fmla="*/ 103 h 782"/>
                <a:gd name="T94" fmla="*/ 379 w 702"/>
                <a:gd name="T95" fmla="*/ 103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2" h="782">
                  <a:moveTo>
                    <a:pt x="252" y="667"/>
                  </a:moveTo>
                  <a:cubicBezTo>
                    <a:pt x="246" y="667"/>
                    <a:pt x="242" y="667"/>
                    <a:pt x="238" y="667"/>
                  </a:cubicBezTo>
                  <a:cubicBezTo>
                    <a:pt x="170" y="667"/>
                    <a:pt x="103" y="667"/>
                    <a:pt x="36" y="667"/>
                  </a:cubicBezTo>
                  <a:cubicBezTo>
                    <a:pt x="10" y="667"/>
                    <a:pt x="0" y="655"/>
                    <a:pt x="2" y="630"/>
                  </a:cubicBezTo>
                  <a:cubicBezTo>
                    <a:pt x="7" y="579"/>
                    <a:pt x="32" y="542"/>
                    <a:pt x="78" y="520"/>
                  </a:cubicBezTo>
                  <a:cubicBezTo>
                    <a:pt x="85" y="517"/>
                    <a:pt x="87" y="513"/>
                    <a:pt x="87" y="505"/>
                  </a:cubicBezTo>
                  <a:cubicBezTo>
                    <a:pt x="86" y="458"/>
                    <a:pt x="85" y="410"/>
                    <a:pt x="87" y="363"/>
                  </a:cubicBezTo>
                  <a:cubicBezTo>
                    <a:pt x="93" y="250"/>
                    <a:pt x="148" y="170"/>
                    <a:pt x="251" y="124"/>
                  </a:cubicBezTo>
                  <a:cubicBezTo>
                    <a:pt x="263" y="118"/>
                    <a:pt x="267" y="112"/>
                    <a:pt x="266" y="99"/>
                  </a:cubicBezTo>
                  <a:cubicBezTo>
                    <a:pt x="266" y="50"/>
                    <a:pt x="294" y="15"/>
                    <a:pt x="339" y="8"/>
                  </a:cubicBezTo>
                  <a:cubicBezTo>
                    <a:pt x="391" y="0"/>
                    <a:pt x="435" y="39"/>
                    <a:pt x="436" y="95"/>
                  </a:cubicBezTo>
                  <a:cubicBezTo>
                    <a:pt x="436" y="112"/>
                    <a:pt x="441" y="118"/>
                    <a:pt x="456" y="126"/>
                  </a:cubicBezTo>
                  <a:cubicBezTo>
                    <a:pt x="557" y="174"/>
                    <a:pt x="611" y="254"/>
                    <a:pt x="615" y="367"/>
                  </a:cubicBezTo>
                  <a:cubicBezTo>
                    <a:pt x="617" y="412"/>
                    <a:pt x="616" y="458"/>
                    <a:pt x="615" y="504"/>
                  </a:cubicBezTo>
                  <a:cubicBezTo>
                    <a:pt x="615" y="513"/>
                    <a:pt x="618" y="517"/>
                    <a:pt x="626" y="521"/>
                  </a:cubicBezTo>
                  <a:cubicBezTo>
                    <a:pt x="674" y="544"/>
                    <a:pt x="698" y="584"/>
                    <a:pt x="701" y="636"/>
                  </a:cubicBezTo>
                  <a:cubicBezTo>
                    <a:pt x="702" y="655"/>
                    <a:pt x="690" y="667"/>
                    <a:pt x="669" y="667"/>
                  </a:cubicBezTo>
                  <a:cubicBezTo>
                    <a:pt x="602" y="667"/>
                    <a:pt x="534" y="667"/>
                    <a:pt x="467" y="667"/>
                  </a:cubicBezTo>
                  <a:cubicBezTo>
                    <a:pt x="462" y="667"/>
                    <a:pt x="457" y="667"/>
                    <a:pt x="450" y="667"/>
                  </a:cubicBezTo>
                  <a:cubicBezTo>
                    <a:pt x="453" y="707"/>
                    <a:pt x="440" y="740"/>
                    <a:pt x="408" y="763"/>
                  </a:cubicBezTo>
                  <a:cubicBezTo>
                    <a:pt x="390" y="776"/>
                    <a:pt x="370" y="782"/>
                    <a:pt x="348" y="781"/>
                  </a:cubicBezTo>
                  <a:cubicBezTo>
                    <a:pt x="318" y="780"/>
                    <a:pt x="294" y="768"/>
                    <a:pt x="275" y="745"/>
                  </a:cubicBezTo>
                  <a:cubicBezTo>
                    <a:pt x="256" y="723"/>
                    <a:pt x="250" y="697"/>
                    <a:pt x="252" y="667"/>
                  </a:cubicBezTo>
                  <a:close/>
                  <a:moveTo>
                    <a:pt x="559" y="507"/>
                  </a:moveTo>
                  <a:cubicBezTo>
                    <a:pt x="559" y="504"/>
                    <a:pt x="559" y="501"/>
                    <a:pt x="559" y="498"/>
                  </a:cubicBezTo>
                  <a:cubicBezTo>
                    <a:pt x="559" y="447"/>
                    <a:pt x="561" y="395"/>
                    <a:pt x="557" y="344"/>
                  </a:cubicBezTo>
                  <a:cubicBezTo>
                    <a:pt x="549" y="248"/>
                    <a:pt x="466" y="169"/>
                    <a:pt x="371" y="161"/>
                  </a:cubicBezTo>
                  <a:cubicBezTo>
                    <a:pt x="254" y="150"/>
                    <a:pt x="151" y="238"/>
                    <a:pt x="144" y="356"/>
                  </a:cubicBezTo>
                  <a:cubicBezTo>
                    <a:pt x="142" y="404"/>
                    <a:pt x="143" y="453"/>
                    <a:pt x="143" y="502"/>
                  </a:cubicBezTo>
                  <a:cubicBezTo>
                    <a:pt x="143" y="504"/>
                    <a:pt x="144" y="505"/>
                    <a:pt x="145" y="507"/>
                  </a:cubicBezTo>
                  <a:cubicBezTo>
                    <a:pt x="282" y="507"/>
                    <a:pt x="420" y="507"/>
                    <a:pt x="559" y="507"/>
                  </a:cubicBezTo>
                  <a:close/>
                  <a:moveTo>
                    <a:pt x="637" y="610"/>
                  </a:moveTo>
                  <a:cubicBezTo>
                    <a:pt x="636" y="606"/>
                    <a:pt x="635" y="603"/>
                    <a:pt x="633" y="600"/>
                  </a:cubicBezTo>
                  <a:cubicBezTo>
                    <a:pt x="617" y="575"/>
                    <a:pt x="593" y="563"/>
                    <a:pt x="563" y="563"/>
                  </a:cubicBezTo>
                  <a:cubicBezTo>
                    <a:pt x="422" y="564"/>
                    <a:pt x="280" y="563"/>
                    <a:pt x="139" y="563"/>
                  </a:cubicBezTo>
                  <a:cubicBezTo>
                    <a:pt x="135" y="563"/>
                    <a:pt x="131" y="564"/>
                    <a:pt x="127" y="564"/>
                  </a:cubicBezTo>
                  <a:cubicBezTo>
                    <a:pt x="99" y="566"/>
                    <a:pt x="72" y="586"/>
                    <a:pt x="66" y="610"/>
                  </a:cubicBezTo>
                  <a:cubicBezTo>
                    <a:pt x="256" y="610"/>
                    <a:pt x="446" y="610"/>
                    <a:pt x="637" y="610"/>
                  </a:cubicBezTo>
                  <a:close/>
                  <a:moveTo>
                    <a:pt x="309" y="669"/>
                  </a:moveTo>
                  <a:cubicBezTo>
                    <a:pt x="307" y="691"/>
                    <a:pt x="311" y="709"/>
                    <a:pt x="330" y="720"/>
                  </a:cubicBezTo>
                  <a:cubicBezTo>
                    <a:pt x="346" y="729"/>
                    <a:pt x="362" y="727"/>
                    <a:pt x="376" y="717"/>
                  </a:cubicBezTo>
                  <a:cubicBezTo>
                    <a:pt x="393" y="705"/>
                    <a:pt x="396" y="688"/>
                    <a:pt x="393" y="669"/>
                  </a:cubicBezTo>
                  <a:cubicBezTo>
                    <a:pt x="365" y="669"/>
                    <a:pt x="337" y="669"/>
                    <a:pt x="309" y="669"/>
                  </a:cubicBezTo>
                  <a:close/>
                  <a:moveTo>
                    <a:pt x="379" y="103"/>
                  </a:moveTo>
                  <a:cubicBezTo>
                    <a:pt x="381" y="88"/>
                    <a:pt x="379" y="76"/>
                    <a:pt x="366" y="68"/>
                  </a:cubicBezTo>
                  <a:cubicBezTo>
                    <a:pt x="356" y="62"/>
                    <a:pt x="345" y="62"/>
                    <a:pt x="335" y="69"/>
                  </a:cubicBezTo>
                  <a:cubicBezTo>
                    <a:pt x="323" y="77"/>
                    <a:pt x="321" y="89"/>
                    <a:pt x="323" y="103"/>
                  </a:cubicBezTo>
                  <a:cubicBezTo>
                    <a:pt x="342" y="103"/>
                    <a:pt x="360" y="103"/>
                    <a:pt x="379" y="10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3" name="Freeform 47">
              <a:extLst>
                <a:ext uri="{FF2B5EF4-FFF2-40B4-BE49-F238E27FC236}">
                  <a16:creationId xmlns:a16="http://schemas.microsoft.com/office/drawing/2014/main" id="{3B4176DA-17E7-45CE-B5DF-1C9EE48D6D73}"/>
                </a:ext>
              </a:extLst>
            </p:cNvPr>
            <p:cNvSpPr>
              <a:spLocks/>
            </p:cNvSpPr>
            <p:nvPr/>
          </p:nvSpPr>
          <p:spPr bwMode="auto">
            <a:xfrm>
              <a:off x="218" y="3240"/>
              <a:ext cx="42" cy="88"/>
            </a:xfrm>
            <a:custGeom>
              <a:avLst/>
              <a:gdLst>
                <a:gd name="T0" fmla="*/ 0 w 102"/>
                <a:gd name="T1" fmla="*/ 156 h 220"/>
                <a:gd name="T2" fmla="*/ 17 w 102"/>
                <a:gd name="T3" fmla="*/ 56 h 220"/>
                <a:gd name="T4" fmla="*/ 54 w 102"/>
                <a:gd name="T5" fmla="*/ 9 h 220"/>
                <a:gd name="T6" fmla="*/ 91 w 102"/>
                <a:gd name="T7" fmla="*/ 13 h 220"/>
                <a:gd name="T8" fmla="*/ 91 w 102"/>
                <a:gd name="T9" fmla="*/ 49 h 220"/>
                <a:gd name="T10" fmla="*/ 58 w 102"/>
                <a:gd name="T11" fmla="*/ 130 h 220"/>
                <a:gd name="T12" fmla="*/ 58 w 102"/>
                <a:gd name="T13" fmla="*/ 186 h 220"/>
                <a:gd name="T14" fmla="*/ 32 w 102"/>
                <a:gd name="T15" fmla="*/ 219 h 220"/>
                <a:gd name="T16" fmla="*/ 2 w 102"/>
                <a:gd name="T17" fmla="*/ 190 h 220"/>
                <a:gd name="T18" fmla="*/ 0 w 102"/>
                <a:gd name="T19" fmla="*/ 176 h 220"/>
                <a:gd name="T20" fmla="*/ 0 w 102"/>
                <a:gd name="T21" fmla="*/ 15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220">
                  <a:moveTo>
                    <a:pt x="0" y="156"/>
                  </a:moveTo>
                  <a:cubicBezTo>
                    <a:pt x="0" y="122"/>
                    <a:pt x="4" y="88"/>
                    <a:pt x="17" y="56"/>
                  </a:cubicBezTo>
                  <a:cubicBezTo>
                    <a:pt x="25" y="37"/>
                    <a:pt x="36" y="20"/>
                    <a:pt x="54" y="9"/>
                  </a:cubicBezTo>
                  <a:cubicBezTo>
                    <a:pt x="66" y="0"/>
                    <a:pt x="81" y="2"/>
                    <a:pt x="91" y="13"/>
                  </a:cubicBezTo>
                  <a:cubicBezTo>
                    <a:pt x="101" y="24"/>
                    <a:pt x="102" y="41"/>
                    <a:pt x="91" y="49"/>
                  </a:cubicBezTo>
                  <a:cubicBezTo>
                    <a:pt x="64" y="70"/>
                    <a:pt x="60" y="100"/>
                    <a:pt x="58" y="130"/>
                  </a:cubicBezTo>
                  <a:cubicBezTo>
                    <a:pt x="56" y="148"/>
                    <a:pt x="57" y="167"/>
                    <a:pt x="58" y="186"/>
                  </a:cubicBezTo>
                  <a:cubicBezTo>
                    <a:pt x="58" y="204"/>
                    <a:pt x="48" y="218"/>
                    <a:pt x="32" y="219"/>
                  </a:cubicBezTo>
                  <a:cubicBezTo>
                    <a:pt x="16" y="220"/>
                    <a:pt x="4" y="208"/>
                    <a:pt x="2" y="190"/>
                  </a:cubicBezTo>
                  <a:cubicBezTo>
                    <a:pt x="1" y="186"/>
                    <a:pt x="1" y="181"/>
                    <a:pt x="0" y="176"/>
                  </a:cubicBezTo>
                  <a:cubicBezTo>
                    <a:pt x="0" y="169"/>
                    <a:pt x="0" y="163"/>
                    <a:pt x="0" y="15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2" name="Group 153">
            <a:extLst>
              <a:ext uri="{FF2B5EF4-FFF2-40B4-BE49-F238E27FC236}">
                <a16:creationId xmlns:a16="http://schemas.microsoft.com/office/drawing/2014/main" id="{FF9F6E6A-BF1E-4175-817F-CDE08EFD68E3}"/>
              </a:ext>
            </a:extLst>
          </p:cNvPr>
          <p:cNvGrpSpPr>
            <a:grpSpLocks noChangeAspect="1"/>
          </p:cNvGrpSpPr>
          <p:nvPr/>
        </p:nvGrpSpPr>
        <p:grpSpPr bwMode="auto">
          <a:xfrm>
            <a:off x="471348" y="5203983"/>
            <a:ext cx="605094" cy="513533"/>
            <a:chOff x="-3206" y="2326"/>
            <a:chExt cx="4441" cy="3769"/>
          </a:xfrm>
          <a:solidFill>
            <a:schemeClr val="tx1"/>
          </a:solidFill>
        </p:grpSpPr>
        <p:sp>
          <p:nvSpPr>
            <p:cNvPr id="65" name="Freeform 154">
              <a:extLst>
                <a:ext uri="{FF2B5EF4-FFF2-40B4-BE49-F238E27FC236}">
                  <a16:creationId xmlns:a16="http://schemas.microsoft.com/office/drawing/2014/main" id="{8E3837B0-FEC8-42E6-AF26-E6FB1EAF35F2}"/>
                </a:ext>
              </a:extLst>
            </p:cNvPr>
            <p:cNvSpPr>
              <a:spLocks/>
            </p:cNvSpPr>
            <p:nvPr/>
          </p:nvSpPr>
          <p:spPr bwMode="auto">
            <a:xfrm>
              <a:off x="-2089" y="2871"/>
              <a:ext cx="3324" cy="1809"/>
            </a:xfrm>
            <a:custGeom>
              <a:avLst/>
              <a:gdLst>
                <a:gd name="T0" fmla="*/ 1533 w 1533"/>
                <a:gd name="T1" fmla="*/ 124 h 843"/>
                <a:gd name="T2" fmla="*/ 1405 w 1533"/>
                <a:gd name="T3" fmla="*/ 220 h 843"/>
                <a:gd name="T4" fmla="*/ 915 w 1533"/>
                <a:gd name="T5" fmla="*/ 595 h 843"/>
                <a:gd name="T6" fmla="*/ 864 w 1533"/>
                <a:gd name="T7" fmla="*/ 634 h 843"/>
                <a:gd name="T8" fmla="*/ 779 w 1533"/>
                <a:gd name="T9" fmla="*/ 613 h 843"/>
                <a:gd name="T10" fmla="*/ 623 w 1533"/>
                <a:gd name="T11" fmla="*/ 285 h 843"/>
                <a:gd name="T12" fmla="*/ 589 w 1533"/>
                <a:gd name="T13" fmla="*/ 216 h 843"/>
                <a:gd name="T14" fmla="*/ 555 w 1533"/>
                <a:gd name="T15" fmla="*/ 322 h 843"/>
                <a:gd name="T16" fmla="*/ 406 w 1533"/>
                <a:gd name="T17" fmla="*/ 797 h 843"/>
                <a:gd name="T18" fmla="*/ 360 w 1533"/>
                <a:gd name="T19" fmla="*/ 840 h 843"/>
                <a:gd name="T20" fmla="*/ 307 w 1533"/>
                <a:gd name="T21" fmla="*/ 806 h 843"/>
                <a:gd name="T22" fmla="*/ 152 w 1533"/>
                <a:gd name="T23" fmla="*/ 508 h 843"/>
                <a:gd name="T24" fmla="*/ 119 w 1533"/>
                <a:gd name="T25" fmla="*/ 500 h 843"/>
                <a:gd name="T26" fmla="*/ 31 w 1533"/>
                <a:gd name="T27" fmla="*/ 569 h 843"/>
                <a:gd name="T28" fmla="*/ 9 w 1533"/>
                <a:gd name="T29" fmla="*/ 559 h 843"/>
                <a:gd name="T30" fmla="*/ 0 w 1533"/>
                <a:gd name="T31" fmla="*/ 484 h 843"/>
                <a:gd name="T32" fmla="*/ 14 w 1533"/>
                <a:gd name="T33" fmla="*/ 457 h 843"/>
                <a:gd name="T34" fmla="*/ 126 w 1533"/>
                <a:gd name="T35" fmla="*/ 370 h 843"/>
                <a:gd name="T36" fmla="*/ 198 w 1533"/>
                <a:gd name="T37" fmla="*/ 383 h 843"/>
                <a:gd name="T38" fmla="*/ 238 w 1533"/>
                <a:gd name="T39" fmla="*/ 457 h 843"/>
                <a:gd name="T40" fmla="*/ 327 w 1533"/>
                <a:gd name="T41" fmla="*/ 631 h 843"/>
                <a:gd name="T42" fmla="*/ 342 w 1533"/>
                <a:gd name="T43" fmla="*/ 657 h 843"/>
                <a:gd name="T44" fmla="*/ 355 w 1533"/>
                <a:gd name="T45" fmla="*/ 629 h 843"/>
                <a:gd name="T46" fmla="*/ 530 w 1533"/>
                <a:gd name="T47" fmla="*/ 72 h 843"/>
                <a:gd name="T48" fmla="*/ 573 w 1533"/>
                <a:gd name="T49" fmla="*/ 31 h 843"/>
                <a:gd name="T50" fmla="*/ 628 w 1533"/>
                <a:gd name="T51" fmla="*/ 66 h 843"/>
                <a:gd name="T52" fmla="*/ 835 w 1533"/>
                <a:gd name="T53" fmla="*/ 499 h 843"/>
                <a:gd name="T54" fmla="*/ 869 w 1533"/>
                <a:gd name="T55" fmla="*/ 506 h 843"/>
                <a:gd name="T56" fmla="*/ 1419 w 1533"/>
                <a:gd name="T57" fmla="*/ 85 h 843"/>
                <a:gd name="T58" fmla="*/ 1533 w 1533"/>
                <a:gd name="T59" fmla="*/ 0 h 843"/>
                <a:gd name="T60" fmla="*/ 1533 w 1533"/>
                <a:gd name="T61" fmla="*/ 124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33" h="843">
                  <a:moveTo>
                    <a:pt x="1533" y="124"/>
                  </a:moveTo>
                  <a:cubicBezTo>
                    <a:pt x="1490" y="156"/>
                    <a:pt x="1447" y="187"/>
                    <a:pt x="1405" y="220"/>
                  </a:cubicBezTo>
                  <a:cubicBezTo>
                    <a:pt x="1242" y="345"/>
                    <a:pt x="1078" y="470"/>
                    <a:pt x="915" y="595"/>
                  </a:cubicBezTo>
                  <a:cubicBezTo>
                    <a:pt x="898" y="608"/>
                    <a:pt x="881" y="621"/>
                    <a:pt x="864" y="634"/>
                  </a:cubicBezTo>
                  <a:cubicBezTo>
                    <a:pt x="830" y="659"/>
                    <a:pt x="798" y="652"/>
                    <a:pt x="779" y="613"/>
                  </a:cubicBezTo>
                  <a:cubicBezTo>
                    <a:pt x="727" y="504"/>
                    <a:pt x="675" y="394"/>
                    <a:pt x="623" y="285"/>
                  </a:cubicBezTo>
                  <a:cubicBezTo>
                    <a:pt x="613" y="263"/>
                    <a:pt x="602" y="242"/>
                    <a:pt x="589" y="216"/>
                  </a:cubicBezTo>
                  <a:cubicBezTo>
                    <a:pt x="577" y="255"/>
                    <a:pt x="566" y="288"/>
                    <a:pt x="555" y="322"/>
                  </a:cubicBezTo>
                  <a:cubicBezTo>
                    <a:pt x="505" y="481"/>
                    <a:pt x="455" y="639"/>
                    <a:pt x="406" y="797"/>
                  </a:cubicBezTo>
                  <a:cubicBezTo>
                    <a:pt x="398" y="821"/>
                    <a:pt x="386" y="838"/>
                    <a:pt x="360" y="840"/>
                  </a:cubicBezTo>
                  <a:cubicBezTo>
                    <a:pt x="333" y="843"/>
                    <a:pt x="318" y="827"/>
                    <a:pt x="307" y="806"/>
                  </a:cubicBezTo>
                  <a:cubicBezTo>
                    <a:pt x="256" y="706"/>
                    <a:pt x="204" y="607"/>
                    <a:pt x="152" y="508"/>
                  </a:cubicBezTo>
                  <a:cubicBezTo>
                    <a:pt x="140" y="483"/>
                    <a:pt x="140" y="483"/>
                    <a:pt x="119" y="500"/>
                  </a:cubicBezTo>
                  <a:cubicBezTo>
                    <a:pt x="90" y="523"/>
                    <a:pt x="61" y="546"/>
                    <a:pt x="31" y="569"/>
                  </a:cubicBezTo>
                  <a:cubicBezTo>
                    <a:pt x="15" y="582"/>
                    <a:pt x="12" y="580"/>
                    <a:pt x="9" y="559"/>
                  </a:cubicBezTo>
                  <a:cubicBezTo>
                    <a:pt x="5" y="534"/>
                    <a:pt x="0" y="510"/>
                    <a:pt x="0" y="484"/>
                  </a:cubicBezTo>
                  <a:cubicBezTo>
                    <a:pt x="0" y="472"/>
                    <a:pt x="4" y="464"/>
                    <a:pt x="14" y="457"/>
                  </a:cubicBezTo>
                  <a:cubicBezTo>
                    <a:pt x="51" y="428"/>
                    <a:pt x="88" y="399"/>
                    <a:pt x="126" y="370"/>
                  </a:cubicBezTo>
                  <a:cubicBezTo>
                    <a:pt x="150" y="351"/>
                    <a:pt x="182" y="356"/>
                    <a:pt x="198" y="383"/>
                  </a:cubicBezTo>
                  <a:cubicBezTo>
                    <a:pt x="212" y="407"/>
                    <a:pt x="225" y="432"/>
                    <a:pt x="238" y="457"/>
                  </a:cubicBezTo>
                  <a:cubicBezTo>
                    <a:pt x="268" y="515"/>
                    <a:pt x="297" y="573"/>
                    <a:pt x="327" y="631"/>
                  </a:cubicBezTo>
                  <a:cubicBezTo>
                    <a:pt x="332" y="639"/>
                    <a:pt x="337" y="647"/>
                    <a:pt x="342" y="657"/>
                  </a:cubicBezTo>
                  <a:cubicBezTo>
                    <a:pt x="351" y="648"/>
                    <a:pt x="352" y="638"/>
                    <a:pt x="355" y="629"/>
                  </a:cubicBezTo>
                  <a:cubicBezTo>
                    <a:pt x="413" y="444"/>
                    <a:pt x="471" y="258"/>
                    <a:pt x="530" y="72"/>
                  </a:cubicBezTo>
                  <a:cubicBezTo>
                    <a:pt x="537" y="51"/>
                    <a:pt x="549" y="34"/>
                    <a:pt x="573" y="31"/>
                  </a:cubicBezTo>
                  <a:cubicBezTo>
                    <a:pt x="598" y="29"/>
                    <a:pt x="615" y="39"/>
                    <a:pt x="628" y="66"/>
                  </a:cubicBezTo>
                  <a:cubicBezTo>
                    <a:pt x="697" y="210"/>
                    <a:pt x="766" y="355"/>
                    <a:pt x="835" y="499"/>
                  </a:cubicBezTo>
                  <a:cubicBezTo>
                    <a:pt x="847" y="524"/>
                    <a:pt x="846" y="523"/>
                    <a:pt x="869" y="506"/>
                  </a:cubicBezTo>
                  <a:cubicBezTo>
                    <a:pt x="1052" y="366"/>
                    <a:pt x="1236" y="225"/>
                    <a:pt x="1419" y="85"/>
                  </a:cubicBezTo>
                  <a:cubicBezTo>
                    <a:pt x="1457" y="56"/>
                    <a:pt x="1493" y="25"/>
                    <a:pt x="1533" y="0"/>
                  </a:cubicBezTo>
                  <a:cubicBezTo>
                    <a:pt x="1533" y="41"/>
                    <a:pt x="1533" y="83"/>
                    <a:pt x="1533" y="1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6" name="Freeform 155">
              <a:extLst>
                <a:ext uri="{FF2B5EF4-FFF2-40B4-BE49-F238E27FC236}">
                  <a16:creationId xmlns:a16="http://schemas.microsoft.com/office/drawing/2014/main" id="{DCC28E51-48F8-4483-960F-0ECE90ED74C4}"/>
                </a:ext>
              </a:extLst>
            </p:cNvPr>
            <p:cNvSpPr>
              <a:spLocks/>
            </p:cNvSpPr>
            <p:nvPr/>
          </p:nvSpPr>
          <p:spPr bwMode="auto">
            <a:xfrm>
              <a:off x="-3206" y="4313"/>
              <a:ext cx="624" cy="695"/>
            </a:xfrm>
            <a:custGeom>
              <a:avLst/>
              <a:gdLst>
                <a:gd name="T0" fmla="*/ 0 w 288"/>
                <a:gd name="T1" fmla="*/ 200 h 324"/>
                <a:gd name="T2" fmla="*/ 229 w 288"/>
                <a:gd name="T3" fmla="*/ 21 h 324"/>
                <a:gd name="T4" fmla="*/ 265 w 288"/>
                <a:gd name="T5" fmla="*/ 32 h 324"/>
                <a:gd name="T6" fmla="*/ 284 w 288"/>
                <a:gd name="T7" fmla="*/ 84 h 324"/>
                <a:gd name="T8" fmla="*/ 277 w 288"/>
                <a:gd name="T9" fmla="*/ 109 h 324"/>
                <a:gd name="T10" fmla="*/ 10 w 288"/>
                <a:gd name="T11" fmla="*/ 318 h 324"/>
                <a:gd name="T12" fmla="*/ 0 w 288"/>
                <a:gd name="T13" fmla="*/ 324 h 324"/>
                <a:gd name="T14" fmla="*/ 0 w 288"/>
                <a:gd name="T15" fmla="*/ 200 h 3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24">
                  <a:moveTo>
                    <a:pt x="0" y="200"/>
                  </a:moveTo>
                  <a:cubicBezTo>
                    <a:pt x="76" y="140"/>
                    <a:pt x="153" y="80"/>
                    <a:pt x="229" y="21"/>
                  </a:cubicBezTo>
                  <a:cubicBezTo>
                    <a:pt x="255" y="0"/>
                    <a:pt x="255" y="1"/>
                    <a:pt x="265" y="32"/>
                  </a:cubicBezTo>
                  <a:cubicBezTo>
                    <a:pt x="271" y="50"/>
                    <a:pt x="277" y="67"/>
                    <a:pt x="284" y="84"/>
                  </a:cubicBezTo>
                  <a:cubicBezTo>
                    <a:pt x="288" y="95"/>
                    <a:pt x="286" y="102"/>
                    <a:pt x="277" y="109"/>
                  </a:cubicBezTo>
                  <a:cubicBezTo>
                    <a:pt x="188" y="179"/>
                    <a:pt x="99" y="249"/>
                    <a:pt x="10" y="318"/>
                  </a:cubicBezTo>
                  <a:cubicBezTo>
                    <a:pt x="7" y="321"/>
                    <a:pt x="4" y="322"/>
                    <a:pt x="0" y="324"/>
                  </a:cubicBezTo>
                  <a:cubicBezTo>
                    <a:pt x="0" y="283"/>
                    <a:pt x="0" y="241"/>
                    <a:pt x="0" y="20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7" name="Freeform 156">
              <a:extLst>
                <a:ext uri="{FF2B5EF4-FFF2-40B4-BE49-F238E27FC236}">
                  <a16:creationId xmlns:a16="http://schemas.microsoft.com/office/drawing/2014/main" id="{77AB0BCE-0F14-4F3E-985C-782E6CA9851E}"/>
                </a:ext>
              </a:extLst>
            </p:cNvPr>
            <p:cNvSpPr>
              <a:spLocks/>
            </p:cNvSpPr>
            <p:nvPr/>
          </p:nvSpPr>
          <p:spPr bwMode="auto">
            <a:xfrm>
              <a:off x="-2601" y="2326"/>
              <a:ext cx="3201" cy="3180"/>
            </a:xfrm>
            <a:custGeom>
              <a:avLst/>
              <a:gdLst>
                <a:gd name="T0" fmla="*/ 796 w 1476"/>
                <a:gd name="T1" fmla="*/ 0 h 1482"/>
                <a:gd name="T2" fmla="*/ 1400 w 1476"/>
                <a:gd name="T3" fmla="*/ 403 h 1482"/>
                <a:gd name="T4" fmla="*/ 1390 w 1476"/>
                <a:gd name="T5" fmla="*/ 445 h 1482"/>
                <a:gd name="T6" fmla="*/ 1321 w 1476"/>
                <a:gd name="T7" fmla="*/ 499 h 1482"/>
                <a:gd name="T8" fmla="*/ 1294 w 1476"/>
                <a:gd name="T9" fmla="*/ 492 h 1482"/>
                <a:gd name="T10" fmla="*/ 981 w 1476"/>
                <a:gd name="T11" fmla="*/ 180 h 1482"/>
                <a:gd name="T12" fmla="*/ 174 w 1476"/>
                <a:gd name="T13" fmla="*/ 608 h 1482"/>
                <a:gd name="T14" fmla="*/ 655 w 1476"/>
                <a:gd name="T15" fmla="*/ 1303 h 1482"/>
                <a:gd name="T16" fmla="*/ 1307 w 1476"/>
                <a:gd name="T17" fmla="*/ 918 h 1482"/>
                <a:gd name="T18" fmla="*/ 1332 w 1476"/>
                <a:gd name="T19" fmla="*/ 821 h 1482"/>
                <a:gd name="T20" fmla="*/ 1348 w 1476"/>
                <a:gd name="T21" fmla="*/ 795 h 1482"/>
                <a:gd name="T22" fmla="*/ 1454 w 1476"/>
                <a:gd name="T23" fmla="*/ 714 h 1482"/>
                <a:gd name="T24" fmla="*/ 1470 w 1476"/>
                <a:gd name="T25" fmla="*/ 707 h 1482"/>
                <a:gd name="T26" fmla="*/ 1474 w 1476"/>
                <a:gd name="T27" fmla="*/ 723 h 1482"/>
                <a:gd name="T28" fmla="*/ 1368 w 1476"/>
                <a:gd name="T29" fmla="*/ 1099 h 1482"/>
                <a:gd name="T30" fmla="*/ 1346 w 1476"/>
                <a:gd name="T31" fmla="*/ 1132 h 1482"/>
                <a:gd name="T32" fmla="*/ 1349 w 1476"/>
                <a:gd name="T33" fmla="*/ 1160 h 1482"/>
                <a:gd name="T34" fmla="*/ 1387 w 1476"/>
                <a:gd name="T35" fmla="*/ 1198 h 1482"/>
                <a:gd name="T36" fmla="*/ 1388 w 1476"/>
                <a:gd name="T37" fmla="*/ 1222 h 1482"/>
                <a:gd name="T38" fmla="*/ 1251 w 1476"/>
                <a:gd name="T39" fmla="*/ 1360 h 1482"/>
                <a:gd name="T40" fmla="*/ 1228 w 1476"/>
                <a:gd name="T41" fmla="*/ 1359 h 1482"/>
                <a:gd name="T42" fmla="*/ 1190 w 1476"/>
                <a:gd name="T43" fmla="*/ 1320 h 1482"/>
                <a:gd name="T44" fmla="*/ 1160 w 1476"/>
                <a:gd name="T45" fmla="*/ 1318 h 1482"/>
                <a:gd name="T46" fmla="*/ 983 w 1476"/>
                <a:gd name="T47" fmla="*/ 1406 h 1482"/>
                <a:gd name="T48" fmla="*/ 312 w 1476"/>
                <a:gd name="T49" fmla="*/ 1294 h 1482"/>
                <a:gd name="T50" fmla="*/ 35 w 1476"/>
                <a:gd name="T51" fmla="*/ 807 h 1482"/>
                <a:gd name="T52" fmla="*/ 400 w 1476"/>
                <a:gd name="T53" fmla="*/ 92 h 1482"/>
                <a:gd name="T54" fmla="*/ 796 w 1476"/>
                <a:gd name="T55"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6" h="1482">
                  <a:moveTo>
                    <a:pt x="796" y="0"/>
                  </a:moveTo>
                  <a:cubicBezTo>
                    <a:pt x="1043" y="11"/>
                    <a:pt x="1260" y="143"/>
                    <a:pt x="1400" y="403"/>
                  </a:cubicBezTo>
                  <a:cubicBezTo>
                    <a:pt x="1409" y="421"/>
                    <a:pt x="1410" y="433"/>
                    <a:pt x="1390" y="445"/>
                  </a:cubicBezTo>
                  <a:cubicBezTo>
                    <a:pt x="1366" y="461"/>
                    <a:pt x="1343" y="480"/>
                    <a:pt x="1321" y="499"/>
                  </a:cubicBezTo>
                  <a:cubicBezTo>
                    <a:pt x="1307" y="510"/>
                    <a:pt x="1301" y="509"/>
                    <a:pt x="1294" y="492"/>
                  </a:cubicBezTo>
                  <a:cubicBezTo>
                    <a:pt x="1230" y="347"/>
                    <a:pt x="1127" y="241"/>
                    <a:pt x="981" y="180"/>
                  </a:cubicBezTo>
                  <a:cubicBezTo>
                    <a:pt x="633" y="34"/>
                    <a:pt x="247" y="243"/>
                    <a:pt x="174" y="608"/>
                  </a:cubicBezTo>
                  <a:cubicBezTo>
                    <a:pt x="109" y="933"/>
                    <a:pt x="326" y="1250"/>
                    <a:pt x="655" y="1303"/>
                  </a:cubicBezTo>
                  <a:cubicBezTo>
                    <a:pt x="944" y="1351"/>
                    <a:pt x="1211" y="1187"/>
                    <a:pt x="1307" y="918"/>
                  </a:cubicBezTo>
                  <a:cubicBezTo>
                    <a:pt x="1319" y="887"/>
                    <a:pt x="1328" y="855"/>
                    <a:pt x="1332" y="821"/>
                  </a:cubicBezTo>
                  <a:cubicBezTo>
                    <a:pt x="1334" y="810"/>
                    <a:pt x="1339" y="802"/>
                    <a:pt x="1348" y="795"/>
                  </a:cubicBezTo>
                  <a:cubicBezTo>
                    <a:pt x="1384" y="768"/>
                    <a:pt x="1419" y="741"/>
                    <a:pt x="1454" y="714"/>
                  </a:cubicBezTo>
                  <a:cubicBezTo>
                    <a:pt x="1459" y="710"/>
                    <a:pt x="1463" y="703"/>
                    <a:pt x="1470" y="707"/>
                  </a:cubicBezTo>
                  <a:cubicBezTo>
                    <a:pt x="1476" y="710"/>
                    <a:pt x="1474" y="717"/>
                    <a:pt x="1474" y="723"/>
                  </a:cubicBezTo>
                  <a:cubicBezTo>
                    <a:pt x="1473" y="858"/>
                    <a:pt x="1438" y="984"/>
                    <a:pt x="1368" y="1099"/>
                  </a:cubicBezTo>
                  <a:cubicBezTo>
                    <a:pt x="1361" y="1110"/>
                    <a:pt x="1354" y="1122"/>
                    <a:pt x="1346" y="1132"/>
                  </a:cubicBezTo>
                  <a:cubicBezTo>
                    <a:pt x="1337" y="1143"/>
                    <a:pt x="1339" y="1151"/>
                    <a:pt x="1349" y="1160"/>
                  </a:cubicBezTo>
                  <a:cubicBezTo>
                    <a:pt x="1362" y="1172"/>
                    <a:pt x="1374" y="1185"/>
                    <a:pt x="1387" y="1198"/>
                  </a:cubicBezTo>
                  <a:cubicBezTo>
                    <a:pt x="1396" y="1206"/>
                    <a:pt x="1398" y="1213"/>
                    <a:pt x="1388" y="1222"/>
                  </a:cubicBezTo>
                  <a:cubicBezTo>
                    <a:pt x="1342" y="1268"/>
                    <a:pt x="1296" y="1314"/>
                    <a:pt x="1251" y="1360"/>
                  </a:cubicBezTo>
                  <a:cubicBezTo>
                    <a:pt x="1242" y="1369"/>
                    <a:pt x="1236" y="1367"/>
                    <a:pt x="1228" y="1359"/>
                  </a:cubicBezTo>
                  <a:cubicBezTo>
                    <a:pt x="1216" y="1346"/>
                    <a:pt x="1202" y="1334"/>
                    <a:pt x="1190" y="1320"/>
                  </a:cubicBezTo>
                  <a:cubicBezTo>
                    <a:pt x="1180" y="1309"/>
                    <a:pt x="1172" y="1309"/>
                    <a:pt x="1160" y="1318"/>
                  </a:cubicBezTo>
                  <a:cubicBezTo>
                    <a:pt x="1106" y="1356"/>
                    <a:pt x="1047" y="1386"/>
                    <a:pt x="983" y="1406"/>
                  </a:cubicBezTo>
                  <a:cubicBezTo>
                    <a:pt x="741" y="1482"/>
                    <a:pt x="515" y="1448"/>
                    <a:pt x="312" y="1294"/>
                  </a:cubicBezTo>
                  <a:cubicBezTo>
                    <a:pt x="151" y="1172"/>
                    <a:pt x="60" y="1008"/>
                    <a:pt x="35" y="807"/>
                  </a:cubicBezTo>
                  <a:cubicBezTo>
                    <a:pt x="0" y="517"/>
                    <a:pt x="145" y="233"/>
                    <a:pt x="400" y="92"/>
                  </a:cubicBezTo>
                  <a:cubicBezTo>
                    <a:pt x="508" y="31"/>
                    <a:pt x="625" y="1"/>
                    <a:pt x="79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9" name="Freeform 157">
              <a:extLst>
                <a:ext uri="{FF2B5EF4-FFF2-40B4-BE49-F238E27FC236}">
                  <a16:creationId xmlns:a16="http://schemas.microsoft.com/office/drawing/2014/main" id="{FBC5D001-BB8B-4E63-854A-1A5A6E4F25AC}"/>
                </a:ext>
              </a:extLst>
            </p:cNvPr>
            <p:cNvSpPr>
              <a:spLocks/>
            </p:cNvSpPr>
            <p:nvPr/>
          </p:nvSpPr>
          <p:spPr bwMode="auto">
            <a:xfrm>
              <a:off x="125" y="4969"/>
              <a:ext cx="1106" cy="1126"/>
            </a:xfrm>
            <a:custGeom>
              <a:avLst/>
              <a:gdLst>
                <a:gd name="T0" fmla="*/ 509 w 510"/>
                <a:gd name="T1" fmla="*/ 402 h 525"/>
                <a:gd name="T2" fmla="*/ 439 w 510"/>
                <a:gd name="T3" fmla="*/ 507 h 525"/>
                <a:gd name="T4" fmla="*/ 317 w 510"/>
                <a:gd name="T5" fmla="*/ 483 h 525"/>
                <a:gd name="T6" fmla="*/ 22 w 510"/>
                <a:gd name="T7" fmla="*/ 182 h 525"/>
                <a:gd name="T8" fmla="*/ 23 w 510"/>
                <a:gd name="T9" fmla="*/ 136 h 525"/>
                <a:gd name="T10" fmla="*/ 149 w 510"/>
                <a:gd name="T11" fmla="*/ 10 h 525"/>
                <a:gd name="T12" fmla="*/ 175 w 510"/>
                <a:gd name="T13" fmla="*/ 10 h 525"/>
                <a:gd name="T14" fmla="*/ 478 w 510"/>
                <a:gd name="T15" fmla="*/ 323 h 525"/>
                <a:gd name="T16" fmla="*/ 509 w 510"/>
                <a:gd name="T17" fmla="*/ 40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525">
                  <a:moveTo>
                    <a:pt x="509" y="402"/>
                  </a:moveTo>
                  <a:cubicBezTo>
                    <a:pt x="509" y="450"/>
                    <a:pt x="484" y="488"/>
                    <a:pt x="439" y="507"/>
                  </a:cubicBezTo>
                  <a:cubicBezTo>
                    <a:pt x="397" y="525"/>
                    <a:pt x="350" y="516"/>
                    <a:pt x="317" y="483"/>
                  </a:cubicBezTo>
                  <a:cubicBezTo>
                    <a:pt x="219" y="383"/>
                    <a:pt x="120" y="282"/>
                    <a:pt x="22" y="182"/>
                  </a:cubicBezTo>
                  <a:cubicBezTo>
                    <a:pt x="0" y="159"/>
                    <a:pt x="1" y="159"/>
                    <a:pt x="23" y="136"/>
                  </a:cubicBezTo>
                  <a:cubicBezTo>
                    <a:pt x="65" y="94"/>
                    <a:pt x="107" y="53"/>
                    <a:pt x="149" y="10"/>
                  </a:cubicBezTo>
                  <a:cubicBezTo>
                    <a:pt x="158" y="1"/>
                    <a:pt x="165" y="0"/>
                    <a:pt x="175" y="10"/>
                  </a:cubicBezTo>
                  <a:cubicBezTo>
                    <a:pt x="276" y="114"/>
                    <a:pt x="377" y="218"/>
                    <a:pt x="478" y="323"/>
                  </a:cubicBezTo>
                  <a:cubicBezTo>
                    <a:pt x="500" y="345"/>
                    <a:pt x="510" y="371"/>
                    <a:pt x="509" y="4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3" name="Group 4">
            <a:extLst>
              <a:ext uri="{FF2B5EF4-FFF2-40B4-BE49-F238E27FC236}">
                <a16:creationId xmlns:a16="http://schemas.microsoft.com/office/drawing/2014/main" id="{E3B5EF2D-F097-4BDF-A3B5-C31CD1AEE12A}"/>
              </a:ext>
            </a:extLst>
          </p:cNvPr>
          <p:cNvGrpSpPr>
            <a:grpSpLocks noChangeAspect="1"/>
          </p:cNvGrpSpPr>
          <p:nvPr/>
        </p:nvGrpSpPr>
        <p:grpSpPr bwMode="auto">
          <a:xfrm>
            <a:off x="513316" y="2545685"/>
            <a:ext cx="520187" cy="514392"/>
            <a:chOff x="5045" y="202"/>
            <a:chExt cx="718" cy="710"/>
          </a:xfrm>
          <a:solidFill>
            <a:schemeClr val="tx1"/>
          </a:solidFill>
        </p:grpSpPr>
        <p:sp>
          <p:nvSpPr>
            <p:cNvPr id="71" name="Freeform 5">
              <a:extLst>
                <a:ext uri="{FF2B5EF4-FFF2-40B4-BE49-F238E27FC236}">
                  <a16:creationId xmlns:a16="http://schemas.microsoft.com/office/drawing/2014/main" id="{04962D5D-FAA9-4EA3-B12B-8E19177A0289}"/>
                </a:ext>
              </a:extLst>
            </p:cNvPr>
            <p:cNvSpPr>
              <a:spLocks/>
            </p:cNvSpPr>
            <p:nvPr/>
          </p:nvSpPr>
          <p:spPr bwMode="auto">
            <a:xfrm>
              <a:off x="5239" y="419"/>
              <a:ext cx="524" cy="493"/>
            </a:xfrm>
            <a:custGeom>
              <a:avLst/>
              <a:gdLst>
                <a:gd name="T0" fmla="*/ 526 w 658"/>
                <a:gd name="T1" fmla="*/ 291 h 596"/>
                <a:gd name="T2" fmla="*/ 465 w 658"/>
                <a:gd name="T3" fmla="*/ 360 h 596"/>
                <a:gd name="T4" fmla="*/ 438 w 658"/>
                <a:gd name="T5" fmla="*/ 118 h 596"/>
                <a:gd name="T6" fmla="*/ 441 w 658"/>
                <a:gd name="T7" fmla="*/ 115 h 596"/>
                <a:gd name="T8" fmla="*/ 504 w 658"/>
                <a:gd name="T9" fmla="*/ 165 h 596"/>
                <a:gd name="T10" fmla="*/ 618 w 658"/>
                <a:gd name="T11" fmla="*/ 351 h 596"/>
                <a:gd name="T12" fmla="*/ 432 w 658"/>
                <a:gd name="T13" fmla="*/ 587 h 596"/>
                <a:gd name="T14" fmla="*/ 297 w 658"/>
                <a:gd name="T15" fmla="*/ 502 h 596"/>
                <a:gd name="T16" fmla="*/ 190 w 658"/>
                <a:gd name="T17" fmla="*/ 325 h 596"/>
                <a:gd name="T18" fmla="*/ 160 w 658"/>
                <a:gd name="T19" fmla="*/ 274 h 596"/>
                <a:gd name="T20" fmla="*/ 139 w 658"/>
                <a:gd name="T21" fmla="*/ 262 h 596"/>
                <a:gd name="T22" fmla="*/ 61 w 658"/>
                <a:gd name="T23" fmla="*/ 241 h 596"/>
                <a:gd name="T24" fmla="*/ 114 w 658"/>
                <a:gd name="T25" fmla="*/ 207 h 596"/>
                <a:gd name="T26" fmla="*/ 129 w 658"/>
                <a:gd name="T27" fmla="*/ 206 h 596"/>
                <a:gd name="T28" fmla="*/ 189 w 658"/>
                <a:gd name="T29" fmla="*/ 170 h 596"/>
                <a:gd name="T30" fmla="*/ 186 w 658"/>
                <a:gd name="T31" fmla="*/ 97 h 596"/>
                <a:gd name="T32" fmla="*/ 126 w 658"/>
                <a:gd name="T33" fmla="*/ 70 h 596"/>
                <a:gd name="T34" fmla="*/ 67 w 658"/>
                <a:gd name="T35" fmla="*/ 112 h 596"/>
                <a:gd name="T36" fmla="*/ 44 w 658"/>
                <a:gd name="T37" fmla="*/ 138 h 596"/>
                <a:gd name="T38" fmla="*/ 7 w 658"/>
                <a:gd name="T39" fmla="*/ 158 h 596"/>
                <a:gd name="T40" fmla="*/ 55 w 658"/>
                <a:gd name="T41" fmla="*/ 37 h 596"/>
                <a:gd name="T42" fmla="*/ 191 w 658"/>
                <a:gd name="T43" fmla="*/ 25 h 596"/>
                <a:gd name="T44" fmla="*/ 238 w 658"/>
                <a:gd name="T45" fmla="*/ 205 h 596"/>
                <a:gd name="T46" fmla="*/ 237 w 658"/>
                <a:gd name="T47" fmla="*/ 244 h 596"/>
                <a:gd name="T48" fmla="*/ 349 w 658"/>
                <a:gd name="T49" fmla="*/ 435 h 596"/>
                <a:gd name="T50" fmla="*/ 375 w 658"/>
                <a:gd name="T51" fmla="*/ 470 h 596"/>
                <a:gd name="T52" fmla="*/ 505 w 658"/>
                <a:gd name="T53" fmla="*/ 484 h 596"/>
                <a:gd name="T54" fmla="*/ 552 w 658"/>
                <a:gd name="T55" fmla="*/ 348 h 596"/>
                <a:gd name="T56" fmla="*/ 526 w 658"/>
                <a:gd name="T57" fmla="*/ 29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8" h="596">
                  <a:moveTo>
                    <a:pt x="526" y="291"/>
                  </a:moveTo>
                  <a:cubicBezTo>
                    <a:pt x="505" y="315"/>
                    <a:pt x="486" y="336"/>
                    <a:pt x="465" y="360"/>
                  </a:cubicBezTo>
                  <a:cubicBezTo>
                    <a:pt x="466" y="276"/>
                    <a:pt x="458" y="196"/>
                    <a:pt x="438" y="118"/>
                  </a:cubicBezTo>
                  <a:cubicBezTo>
                    <a:pt x="439" y="117"/>
                    <a:pt x="440" y="116"/>
                    <a:pt x="441" y="115"/>
                  </a:cubicBezTo>
                  <a:cubicBezTo>
                    <a:pt x="463" y="131"/>
                    <a:pt x="485" y="146"/>
                    <a:pt x="504" y="165"/>
                  </a:cubicBezTo>
                  <a:cubicBezTo>
                    <a:pt x="558" y="217"/>
                    <a:pt x="595" y="281"/>
                    <a:pt x="618" y="351"/>
                  </a:cubicBezTo>
                  <a:cubicBezTo>
                    <a:pt x="658" y="472"/>
                    <a:pt x="559" y="596"/>
                    <a:pt x="432" y="587"/>
                  </a:cubicBezTo>
                  <a:cubicBezTo>
                    <a:pt x="373" y="582"/>
                    <a:pt x="328" y="551"/>
                    <a:pt x="297" y="502"/>
                  </a:cubicBezTo>
                  <a:cubicBezTo>
                    <a:pt x="259" y="444"/>
                    <a:pt x="225" y="384"/>
                    <a:pt x="190" y="325"/>
                  </a:cubicBezTo>
                  <a:cubicBezTo>
                    <a:pt x="180" y="308"/>
                    <a:pt x="170" y="291"/>
                    <a:pt x="160" y="274"/>
                  </a:cubicBezTo>
                  <a:cubicBezTo>
                    <a:pt x="156" y="265"/>
                    <a:pt x="150" y="262"/>
                    <a:pt x="139" y="262"/>
                  </a:cubicBezTo>
                  <a:cubicBezTo>
                    <a:pt x="112" y="264"/>
                    <a:pt x="87" y="256"/>
                    <a:pt x="61" y="241"/>
                  </a:cubicBezTo>
                  <a:cubicBezTo>
                    <a:pt x="80" y="229"/>
                    <a:pt x="96" y="218"/>
                    <a:pt x="114" y="207"/>
                  </a:cubicBezTo>
                  <a:cubicBezTo>
                    <a:pt x="118" y="205"/>
                    <a:pt x="124" y="206"/>
                    <a:pt x="129" y="206"/>
                  </a:cubicBezTo>
                  <a:cubicBezTo>
                    <a:pt x="156" y="205"/>
                    <a:pt x="176" y="194"/>
                    <a:pt x="189" y="170"/>
                  </a:cubicBezTo>
                  <a:cubicBezTo>
                    <a:pt x="203" y="145"/>
                    <a:pt x="201" y="120"/>
                    <a:pt x="186" y="97"/>
                  </a:cubicBezTo>
                  <a:cubicBezTo>
                    <a:pt x="172" y="76"/>
                    <a:pt x="151" y="67"/>
                    <a:pt x="126" y="70"/>
                  </a:cubicBezTo>
                  <a:cubicBezTo>
                    <a:pt x="99" y="73"/>
                    <a:pt x="77" y="86"/>
                    <a:pt x="67" y="112"/>
                  </a:cubicBezTo>
                  <a:cubicBezTo>
                    <a:pt x="62" y="125"/>
                    <a:pt x="56" y="133"/>
                    <a:pt x="44" y="138"/>
                  </a:cubicBezTo>
                  <a:cubicBezTo>
                    <a:pt x="32" y="144"/>
                    <a:pt x="21" y="151"/>
                    <a:pt x="7" y="158"/>
                  </a:cubicBezTo>
                  <a:cubicBezTo>
                    <a:pt x="0" y="107"/>
                    <a:pt x="16" y="66"/>
                    <a:pt x="55" y="37"/>
                  </a:cubicBezTo>
                  <a:cubicBezTo>
                    <a:pt x="97" y="5"/>
                    <a:pt x="143" y="0"/>
                    <a:pt x="191" y="25"/>
                  </a:cubicBezTo>
                  <a:cubicBezTo>
                    <a:pt x="258" y="59"/>
                    <a:pt x="280" y="142"/>
                    <a:pt x="238" y="205"/>
                  </a:cubicBezTo>
                  <a:cubicBezTo>
                    <a:pt x="228" y="220"/>
                    <a:pt x="229" y="230"/>
                    <a:pt x="237" y="244"/>
                  </a:cubicBezTo>
                  <a:cubicBezTo>
                    <a:pt x="275" y="307"/>
                    <a:pt x="312" y="371"/>
                    <a:pt x="349" y="435"/>
                  </a:cubicBezTo>
                  <a:cubicBezTo>
                    <a:pt x="357" y="447"/>
                    <a:pt x="365" y="459"/>
                    <a:pt x="375" y="470"/>
                  </a:cubicBezTo>
                  <a:cubicBezTo>
                    <a:pt x="409" y="510"/>
                    <a:pt x="457" y="510"/>
                    <a:pt x="505" y="484"/>
                  </a:cubicBezTo>
                  <a:cubicBezTo>
                    <a:pt x="554" y="457"/>
                    <a:pt x="573" y="399"/>
                    <a:pt x="552" y="348"/>
                  </a:cubicBezTo>
                  <a:cubicBezTo>
                    <a:pt x="545" y="330"/>
                    <a:pt x="536" y="312"/>
                    <a:pt x="526" y="29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2" name="Freeform 6">
              <a:extLst>
                <a:ext uri="{FF2B5EF4-FFF2-40B4-BE49-F238E27FC236}">
                  <a16:creationId xmlns:a16="http://schemas.microsoft.com/office/drawing/2014/main" id="{19AC2BA6-4E93-4857-AC42-54C8E6E2C62A}"/>
                </a:ext>
              </a:extLst>
            </p:cNvPr>
            <p:cNvSpPr>
              <a:spLocks/>
            </p:cNvSpPr>
            <p:nvPr/>
          </p:nvSpPr>
          <p:spPr bwMode="auto">
            <a:xfrm>
              <a:off x="5045" y="202"/>
              <a:ext cx="307" cy="424"/>
            </a:xfrm>
            <a:custGeom>
              <a:avLst/>
              <a:gdLst>
                <a:gd name="T0" fmla="*/ 315 w 386"/>
                <a:gd name="T1" fmla="*/ 424 h 513"/>
                <a:gd name="T2" fmla="*/ 332 w 386"/>
                <a:gd name="T3" fmla="*/ 448 h 513"/>
                <a:gd name="T4" fmla="*/ 96 w 386"/>
                <a:gd name="T5" fmla="*/ 473 h 513"/>
                <a:gd name="T6" fmla="*/ 44 w 386"/>
                <a:gd name="T7" fmla="*/ 280 h 513"/>
                <a:gd name="T8" fmla="*/ 146 w 386"/>
                <a:gd name="T9" fmla="*/ 199 h 513"/>
                <a:gd name="T10" fmla="*/ 247 w 386"/>
                <a:gd name="T11" fmla="*/ 158 h 513"/>
                <a:gd name="T12" fmla="*/ 334 w 386"/>
                <a:gd name="T13" fmla="*/ 82 h 513"/>
                <a:gd name="T14" fmla="*/ 348 w 386"/>
                <a:gd name="T15" fmla="*/ 1 h 513"/>
                <a:gd name="T16" fmla="*/ 358 w 386"/>
                <a:gd name="T17" fmla="*/ 0 h 513"/>
                <a:gd name="T18" fmla="*/ 384 w 386"/>
                <a:gd name="T19" fmla="*/ 29 h 513"/>
                <a:gd name="T20" fmla="*/ 306 w 386"/>
                <a:gd name="T21" fmla="*/ 162 h 513"/>
                <a:gd name="T22" fmla="*/ 177 w 386"/>
                <a:gd name="T23" fmla="*/ 224 h 513"/>
                <a:gd name="T24" fmla="*/ 93 w 386"/>
                <a:gd name="T25" fmla="*/ 273 h 513"/>
                <a:gd name="T26" fmla="*/ 102 w 386"/>
                <a:gd name="T27" fmla="*/ 436 h 513"/>
                <a:gd name="T28" fmla="*/ 200 w 386"/>
                <a:gd name="T29" fmla="*/ 462 h 513"/>
                <a:gd name="T30" fmla="*/ 315 w 386"/>
                <a:gd name="T31" fmla="*/ 42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6" h="513">
                  <a:moveTo>
                    <a:pt x="315" y="424"/>
                  </a:moveTo>
                  <a:cubicBezTo>
                    <a:pt x="321" y="432"/>
                    <a:pt x="326" y="440"/>
                    <a:pt x="332" y="448"/>
                  </a:cubicBezTo>
                  <a:cubicBezTo>
                    <a:pt x="257" y="493"/>
                    <a:pt x="179" y="513"/>
                    <a:pt x="96" y="473"/>
                  </a:cubicBezTo>
                  <a:cubicBezTo>
                    <a:pt x="24" y="439"/>
                    <a:pt x="0" y="347"/>
                    <a:pt x="44" y="280"/>
                  </a:cubicBezTo>
                  <a:cubicBezTo>
                    <a:pt x="68" y="241"/>
                    <a:pt x="104" y="216"/>
                    <a:pt x="146" y="199"/>
                  </a:cubicBezTo>
                  <a:cubicBezTo>
                    <a:pt x="180" y="186"/>
                    <a:pt x="214" y="174"/>
                    <a:pt x="247" y="158"/>
                  </a:cubicBezTo>
                  <a:cubicBezTo>
                    <a:pt x="283" y="141"/>
                    <a:pt x="314" y="117"/>
                    <a:pt x="334" y="82"/>
                  </a:cubicBezTo>
                  <a:cubicBezTo>
                    <a:pt x="348" y="57"/>
                    <a:pt x="350" y="29"/>
                    <a:pt x="348" y="1"/>
                  </a:cubicBezTo>
                  <a:cubicBezTo>
                    <a:pt x="352" y="1"/>
                    <a:pt x="355" y="0"/>
                    <a:pt x="358" y="0"/>
                  </a:cubicBezTo>
                  <a:cubicBezTo>
                    <a:pt x="385" y="0"/>
                    <a:pt x="386" y="1"/>
                    <a:pt x="384" y="29"/>
                  </a:cubicBezTo>
                  <a:cubicBezTo>
                    <a:pt x="380" y="86"/>
                    <a:pt x="349" y="128"/>
                    <a:pt x="306" y="162"/>
                  </a:cubicBezTo>
                  <a:cubicBezTo>
                    <a:pt x="267" y="192"/>
                    <a:pt x="222" y="207"/>
                    <a:pt x="177" y="224"/>
                  </a:cubicBezTo>
                  <a:cubicBezTo>
                    <a:pt x="146" y="235"/>
                    <a:pt x="116" y="248"/>
                    <a:pt x="93" y="273"/>
                  </a:cubicBezTo>
                  <a:cubicBezTo>
                    <a:pt x="44" y="323"/>
                    <a:pt x="48" y="397"/>
                    <a:pt x="102" y="436"/>
                  </a:cubicBezTo>
                  <a:cubicBezTo>
                    <a:pt x="131" y="457"/>
                    <a:pt x="164" y="463"/>
                    <a:pt x="200" y="462"/>
                  </a:cubicBezTo>
                  <a:cubicBezTo>
                    <a:pt x="241" y="460"/>
                    <a:pt x="278" y="445"/>
                    <a:pt x="315" y="4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73" name="Oval 72">
            <a:extLst>
              <a:ext uri="{FF2B5EF4-FFF2-40B4-BE49-F238E27FC236}">
                <a16:creationId xmlns:a16="http://schemas.microsoft.com/office/drawing/2014/main" id="{14849154-120B-4D5F-AD39-E0EADC729A2C}"/>
              </a:ext>
            </a:extLst>
          </p:cNvPr>
          <p:cNvSpPr/>
          <p:nvPr/>
        </p:nvSpPr>
        <p:spPr>
          <a:xfrm>
            <a:off x="412062" y="2430470"/>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sp>
        <p:nvSpPr>
          <p:cNvPr id="78" name="Oval 77">
            <a:extLst>
              <a:ext uri="{FF2B5EF4-FFF2-40B4-BE49-F238E27FC236}">
                <a16:creationId xmlns:a16="http://schemas.microsoft.com/office/drawing/2014/main" id="{14849154-120B-4D5F-AD39-E0EADC729A2C}"/>
              </a:ext>
            </a:extLst>
          </p:cNvPr>
          <p:cNvSpPr/>
          <p:nvPr/>
        </p:nvSpPr>
        <p:spPr>
          <a:xfrm>
            <a:off x="412062" y="3313785"/>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sp>
        <p:nvSpPr>
          <p:cNvPr id="79" name="Oval 78">
            <a:extLst>
              <a:ext uri="{FF2B5EF4-FFF2-40B4-BE49-F238E27FC236}">
                <a16:creationId xmlns:a16="http://schemas.microsoft.com/office/drawing/2014/main" id="{14849154-120B-4D5F-AD39-E0EADC729A2C}"/>
              </a:ext>
            </a:extLst>
          </p:cNvPr>
          <p:cNvSpPr/>
          <p:nvPr/>
        </p:nvSpPr>
        <p:spPr>
          <a:xfrm>
            <a:off x="412062" y="4197100"/>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sp>
        <p:nvSpPr>
          <p:cNvPr id="80" name="Oval 79">
            <a:extLst>
              <a:ext uri="{FF2B5EF4-FFF2-40B4-BE49-F238E27FC236}">
                <a16:creationId xmlns:a16="http://schemas.microsoft.com/office/drawing/2014/main" id="{14849154-120B-4D5F-AD39-E0EADC729A2C}"/>
              </a:ext>
            </a:extLst>
          </p:cNvPr>
          <p:cNvSpPr/>
          <p:nvPr/>
        </p:nvSpPr>
        <p:spPr>
          <a:xfrm>
            <a:off x="412062" y="5087416"/>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sp>
        <p:nvSpPr>
          <p:cNvPr id="70" name="Rectangle 69"/>
          <p:cNvSpPr/>
          <p:nvPr/>
        </p:nvSpPr>
        <p:spPr>
          <a:xfrm>
            <a:off x="1295375" y="2597649"/>
            <a:ext cx="161301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DEPLOY </a:t>
            </a:r>
            <a:br>
              <a:rPr lang="en-US" sz="2000" b="1" dirty="0">
                <a:solidFill>
                  <a:srgbClr val="19233C"/>
                </a:solidFill>
                <a:cs typeface="Calibri"/>
              </a:rPr>
            </a:br>
            <a:r>
              <a:rPr lang="en-US" sz="2000" b="1" dirty="0">
                <a:solidFill>
                  <a:srgbClr val="19233C"/>
                </a:solidFill>
                <a:cs typeface="Calibri"/>
              </a:rPr>
              <a:t>DECEPTORS</a:t>
            </a:r>
          </a:p>
        </p:txBody>
      </p:sp>
      <p:sp>
        <p:nvSpPr>
          <p:cNvPr id="81" name="Rectangle 80"/>
          <p:cNvSpPr/>
          <p:nvPr/>
        </p:nvSpPr>
        <p:spPr>
          <a:xfrm>
            <a:off x="1295375" y="3480964"/>
            <a:ext cx="192025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MONITOR</a:t>
            </a:r>
          </a:p>
        </p:txBody>
      </p:sp>
      <p:sp>
        <p:nvSpPr>
          <p:cNvPr id="83" name="Rectangle 82"/>
          <p:cNvSpPr/>
          <p:nvPr/>
        </p:nvSpPr>
        <p:spPr>
          <a:xfrm>
            <a:off x="1295375" y="4364279"/>
            <a:ext cx="192025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ALERT</a:t>
            </a:r>
          </a:p>
        </p:txBody>
      </p:sp>
      <p:sp>
        <p:nvSpPr>
          <p:cNvPr id="86" name="Rectangle 85"/>
          <p:cNvSpPr/>
          <p:nvPr/>
        </p:nvSpPr>
        <p:spPr>
          <a:xfrm>
            <a:off x="1295375" y="5254595"/>
            <a:ext cx="192025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ANALYZE</a:t>
            </a:r>
          </a:p>
        </p:txBody>
      </p:sp>
      <p:sp>
        <p:nvSpPr>
          <p:cNvPr id="119" name="TextBox 118">
            <a:extLst>
              <a:ext uri="{FF2B5EF4-FFF2-40B4-BE49-F238E27FC236}">
                <a16:creationId xmlns:a16="http://schemas.microsoft.com/office/drawing/2014/main" id="{4AA62CCF-CD2C-4A19-BEC3-95D5F1D19DD2}"/>
              </a:ext>
            </a:extLst>
          </p:cNvPr>
          <p:cNvSpPr txBox="1"/>
          <p:nvPr/>
        </p:nvSpPr>
        <p:spPr>
          <a:xfrm rot="19635516">
            <a:off x="420360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RESPONSE</a:t>
            </a:r>
          </a:p>
        </p:txBody>
      </p:sp>
      <p:sp>
        <p:nvSpPr>
          <p:cNvPr id="120" name="TextBox 119">
            <a:extLst>
              <a:ext uri="{FF2B5EF4-FFF2-40B4-BE49-F238E27FC236}">
                <a16:creationId xmlns:a16="http://schemas.microsoft.com/office/drawing/2014/main" id="{4AA62CCF-CD2C-4A19-BEC3-95D5F1D19DD2}"/>
              </a:ext>
            </a:extLst>
          </p:cNvPr>
          <p:cNvSpPr txBox="1"/>
          <p:nvPr/>
        </p:nvSpPr>
        <p:spPr>
          <a:xfrm rot="2598534">
            <a:off x="434472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DECEPTION</a:t>
            </a:r>
          </a:p>
        </p:txBody>
      </p:sp>
      <p:sp>
        <p:nvSpPr>
          <p:cNvPr id="121" name="TextBox 120">
            <a:extLst>
              <a:ext uri="{FF2B5EF4-FFF2-40B4-BE49-F238E27FC236}">
                <a16:creationId xmlns:a16="http://schemas.microsoft.com/office/drawing/2014/main" id="{4AA62CCF-CD2C-4A19-BEC3-95D5F1D19DD2}"/>
              </a:ext>
            </a:extLst>
          </p:cNvPr>
          <p:cNvSpPr txBox="1"/>
          <p:nvPr/>
        </p:nvSpPr>
        <p:spPr>
          <a:xfrm rot="17749881">
            <a:off x="420360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ADAPTATION</a:t>
            </a:r>
          </a:p>
        </p:txBody>
      </p:sp>
      <p:sp>
        <p:nvSpPr>
          <p:cNvPr id="125" name="Block Arc 124"/>
          <p:cNvSpPr/>
          <p:nvPr/>
        </p:nvSpPr>
        <p:spPr>
          <a:xfrm>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26" name="Group 21"/>
          <p:cNvGrpSpPr/>
          <p:nvPr/>
        </p:nvGrpSpPr>
        <p:grpSpPr>
          <a:xfrm>
            <a:off x="5714344" y="1994270"/>
            <a:ext cx="889041" cy="903421"/>
            <a:chOff x="6696531" y="1908067"/>
            <a:chExt cx="1081940" cy="1083647"/>
          </a:xfrm>
        </p:grpSpPr>
        <p:pic>
          <p:nvPicPr>
            <p:cNvPr id="127" name="Picture 1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531" y="1908067"/>
              <a:ext cx="1081940" cy="1083647"/>
            </a:xfrm>
            <a:prstGeom prst="rect">
              <a:avLst/>
            </a:prstGeom>
          </p:spPr>
        </p:pic>
        <p:sp>
          <p:nvSpPr>
            <p:cNvPr id="128" name="Oval 127"/>
            <p:cNvSpPr/>
            <p:nvPr/>
          </p:nvSpPr>
          <p:spPr bwMode="gray">
            <a:xfrm>
              <a:off x="6895529" y="2100895"/>
              <a:ext cx="674313" cy="674313"/>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29" name="Picture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0369" y="2140212"/>
              <a:ext cx="525506" cy="636625"/>
            </a:xfrm>
            <a:prstGeom prst="rect">
              <a:avLst/>
            </a:prstGeom>
          </p:spPr>
        </p:pic>
      </p:grpSp>
      <p:sp>
        <p:nvSpPr>
          <p:cNvPr id="131" name="Block Arc 130"/>
          <p:cNvSpPr/>
          <p:nvPr/>
        </p:nvSpPr>
        <p:spPr>
          <a:xfrm rot="8645817">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32" name="Group 28"/>
          <p:cNvGrpSpPr/>
          <p:nvPr/>
        </p:nvGrpSpPr>
        <p:grpSpPr>
          <a:xfrm>
            <a:off x="6627182" y="4453281"/>
            <a:ext cx="889366" cy="902326"/>
            <a:chOff x="4419653" y="4136258"/>
            <a:chExt cx="1081940" cy="1083647"/>
          </a:xfrm>
        </p:grpSpPr>
        <p:pic>
          <p:nvPicPr>
            <p:cNvPr id="133" name="Picture 1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53" y="4136258"/>
              <a:ext cx="1081940" cy="1083647"/>
            </a:xfrm>
            <a:prstGeom prst="rect">
              <a:avLst/>
            </a:prstGeom>
          </p:spPr>
        </p:pic>
        <p:sp>
          <p:nvSpPr>
            <p:cNvPr id="134" name="Oval 133"/>
            <p:cNvSpPr/>
            <p:nvPr/>
          </p:nvSpPr>
          <p:spPr bwMode="gray">
            <a:xfrm>
              <a:off x="4610637" y="4337642"/>
              <a:ext cx="674313" cy="674313"/>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36" name="Picture Placeholder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5129" y="4371905"/>
              <a:ext cx="372853" cy="582582"/>
            </a:xfrm>
            <a:prstGeom prst="rect">
              <a:avLst/>
            </a:prstGeom>
            <a:noFill/>
            <a:ln w="9525">
              <a:noFill/>
              <a:miter lim="800000"/>
              <a:headEnd/>
              <a:tailEnd/>
            </a:ln>
          </p:spPr>
        </p:pic>
      </p:grpSp>
      <p:sp>
        <p:nvSpPr>
          <p:cNvPr id="137" name="Block Arc 136"/>
          <p:cNvSpPr/>
          <p:nvPr/>
        </p:nvSpPr>
        <p:spPr>
          <a:xfrm rot="4322145">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38" name="Group 25"/>
          <p:cNvGrpSpPr/>
          <p:nvPr/>
        </p:nvGrpSpPr>
        <p:grpSpPr>
          <a:xfrm>
            <a:off x="7088042" y="2936092"/>
            <a:ext cx="889366" cy="902326"/>
            <a:chOff x="6514908" y="2283850"/>
            <a:chExt cx="941832" cy="941832"/>
          </a:xfrm>
        </p:grpSpPr>
        <p:pic>
          <p:nvPicPr>
            <p:cNvPr id="140" name="Picture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4908" y="2283850"/>
              <a:ext cx="941832" cy="941832"/>
            </a:xfrm>
            <a:prstGeom prst="rect">
              <a:avLst/>
            </a:prstGeom>
          </p:spPr>
        </p:pic>
        <p:sp>
          <p:nvSpPr>
            <p:cNvPr id="141" name="Freeform 5"/>
            <p:cNvSpPr>
              <a:spLocks noEditPoints="1"/>
            </p:cNvSpPr>
            <p:nvPr/>
          </p:nvSpPr>
          <p:spPr bwMode="auto">
            <a:xfrm>
              <a:off x="6761018" y="2540361"/>
              <a:ext cx="426072" cy="419961"/>
            </a:xfrm>
            <a:custGeom>
              <a:avLst/>
              <a:gdLst>
                <a:gd name="T0" fmla="*/ 113 w 1212"/>
                <a:gd name="T1" fmla="*/ 114 h 1209"/>
                <a:gd name="T2" fmla="*/ 387 w 1212"/>
                <a:gd name="T3" fmla="*/ 0 h 1209"/>
                <a:gd name="T4" fmla="*/ 660 w 1212"/>
                <a:gd name="T5" fmla="*/ 114 h 1209"/>
                <a:gd name="T6" fmla="*/ 774 w 1212"/>
                <a:gd name="T7" fmla="*/ 387 h 1209"/>
                <a:gd name="T8" fmla="*/ 708 w 1212"/>
                <a:gd name="T9" fmla="*/ 604 h 1209"/>
                <a:gd name="T10" fmla="*/ 709 w 1212"/>
                <a:gd name="T11" fmla="*/ 622 h 1209"/>
                <a:gd name="T12" fmla="*/ 715 w 1212"/>
                <a:gd name="T13" fmla="*/ 627 h 1209"/>
                <a:gd name="T14" fmla="*/ 733 w 1212"/>
                <a:gd name="T15" fmla="*/ 628 h 1209"/>
                <a:gd name="T16" fmla="*/ 782 w 1212"/>
                <a:gd name="T17" fmla="*/ 632 h 1209"/>
                <a:gd name="T18" fmla="*/ 1183 w 1212"/>
                <a:gd name="T19" fmla="*/ 1033 h 1209"/>
                <a:gd name="T20" fmla="*/ 1188 w 1212"/>
                <a:gd name="T21" fmla="*/ 1080 h 1209"/>
                <a:gd name="T22" fmla="*/ 1191 w 1212"/>
                <a:gd name="T23" fmla="*/ 1098 h 1209"/>
                <a:gd name="T24" fmla="*/ 1212 w 1212"/>
                <a:gd name="T25" fmla="*/ 1145 h 1209"/>
                <a:gd name="T26" fmla="*/ 1149 w 1212"/>
                <a:gd name="T27" fmla="*/ 1209 h 1209"/>
                <a:gd name="T28" fmla="*/ 1102 w 1212"/>
                <a:gd name="T29" fmla="*/ 1188 h 1209"/>
                <a:gd name="T30" fmla="*/ 1082 w 1212"/>
                <a:gd name="T31" fmla="*/ 1187 h 1209"/>
                <a:gd name="T32" fmla="*/ 1033 w 1212"/>
                <a:gd name="T33" fmla="*/ 1184 h 1209"/>
                <a:gd name="T34" fmla="*/ 631 w 1212"/>
                <a:gd name="T35" fmla="*/ 783 h 1209"/>
                <a:gd name="T36" fmla="*/ 628 w 1212"/>
                <a:gd name="T37" fmla="*/ 734 h 1209"/>
                <a:gd name="T38" fmla="*/ 626 w 1212"/>
                <a:gd name="T39" fmla="*/ 716 h 1209"/>
                <a:gd name="T40" fmla="*/ 621 w 1212"/>
                <a:gd name="T41" fmla="*/ 710 h 1209"/>
                <a:gd name="T42" fmla="*/ 603 w 1212"/>
                <a:gd name="T43" fmla="*/ 708 h 1209"/>
                <a:gd name="T44" fmla="*/ 387 w 1212"/>
                <a:gd name="T45" fmla="*/ 774 h 1209"/>
                <a:gd name="T46" fmla="*/ 113 w 1212"/>
                <a:gd name="T47" fmla="*/ 661 h 1209"/>
                <a:gd name="T48" fmla="*/ 0 w 1212"/>
                <a:gd name="T49" fmla="*/ 387 h 1209"/>
                <a:gd name="T50" fmla="*/ 113 w 1212"/>
                <a:gd name="T51" fmla="*/ 114 h 1209"/>
                <a:gd name="T52" fmla="*/ 235 w 1212"/>
                <a:gd name="T53" fmla="*/ 400 h 1209"/>
                <a:gd name="T54" fmla="*/ 300 w 1212"/>
                <a:gd name="T55" fmla="*/ 243 h 1209"/>
                <a:gd name="T56" fmla="*/ 367 w 1212"/>
                <a:gd name="T57" fmla="*/ 197 h 1209"/>
                <a:gd name="T58" fmla="*/ 376 w 1212"/>
                <a:gd name="T59" fmla="*/ 178 h 1209"/>
                <a:gd name="T60" fmla="*/ 358 w 1212"/>
                <a:gd name="T61" fmla="*/ 166 h 1209"/>
                <a:gd name="T62" fmla="*/ 229 w 1212"/>
                <a:gd name="T63" fmla="*/ 230 h 1209"/>
                <a:gd name="T64" fmla="*/ 164 w 1212"/>
                <a:gd name="T65" fmla="*/ 387 h 1209"/>
                <a:gd name="T66" fmla="*/ 229 w 1212"/>
                <a:gd name="T67" fmla="*/ 545 h 1209"/>
                <a:gd name="T68" fmla="*/ 284 w 1212"/>
                <a:gd name="T69" fmla="*/ 585 h 1209"/>
                <a:gd name="T70" fmla="*/ 304 w 1212"/>
                <a:gd name="T71" fmla="*/ 580 h 1209"/>
                <a:gd name="T72" fmla="*/ 303 w 1212"/>
                <a:gd name="T73" fmla="*/ 560 h 1209"/>
                <a:gd name="T74" fmla="*/ 300 w 1212"/>
                <a:gd name="T75" fmla="*/ 558 h 1209"/>
                <a:gd name="T76" fmla="*/ 235 w 1212"/>
                <a:gd name="T77" fmla="*/ 400 h 1209"/>
                <a:gd name="T78" fmla="*/ 387 w 1212"/>
                <a:gd name="T79" fmla="*/ 104 h 1209"/>
                <a:gd name="T80" fmla="*/ 187 w 1212"/>
                <a:gd name="T81" fmla="*/ 187 h 1209"/>
                <a:gd name="T82" fmla="*/ 104 w 1212"/>
                <a:gd name="T83" fmla="*/ 387 h 1209"/>
                <a:gd name="T84" fmla="*/ 187 w 1212"/>
                <a:gd name="T85" fmla="*/ 587 h 1209"/>
                <a:gd name="T86" fmla="*/ 387 w 1212"/>
                <a:gd name="T87" fmla="*/ 670 h 1209"/>
                <a:gd name="T88" fmla="*/ 587 w 1212"/>
                <a:gd name="T89" fmla="*/ 587 h 1209"/>
                <a:gd name="T90" fmla="*/ 669 w 1212"/>
                <a:gd name="T91" fmla="*/ 387 h 1209"/>
                <a:gd name="T92" fmla="*/ 587 w 1212"/>
                <a:gd name="T93" fmla="*/ 187 h 1209"/>
                <a:gd name="T94" fmla="*/ 387 w 1212"/>
                <a:gd name="T95" fmla="*/ 104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2" h="1209">
                  <a:moveTo>
                    <a:pt x="113" y="114"/>
                  </a:moveTo>
                  <a:cubicBezTo>
                    <a:pt x="188" y="38"/>
                    <a:pt x="288" y="0"/>
                    <a:pt x="387" y="0"/>
                  </a:cubicBezTo>
                  <a:cubicBezTo>
                    <a:pt x="486" y="0"/>
                    <a:pt x="585" y="38"/>
                    <a:pt x="660" y="114"/>
                  </a:cubicBezTo>
                  <a:cubicBezTo>
                    <a:pt x="736" y="189"/>
                    <a:pt x="774" y="288"/>
                    <a:pt x="774" y="387"/>
                  </a:cubicBezTo>
                  <a:cubicBezTo>
                    <a:pt x="774" y="463"/>
                    <a:pt x="752" y="539"/>
                    <a:pt x="708" y="604"/>
                  </a:cubicBezTo>
                  <a:cubicBezTo>
                    <a:pt x="704" y="609"/>
                    <a:pt x="704" y="617"/>
                    <a:pt x="709" y="622"/>
                  </a:cubicBezTo>
                  <a:cubicBezTo>
                    <a:pt x="715" y="627"/>
                    <a:pt x="715" y="627"/>
                    <a:pt x="715" y="627"/>
                  </a:cubicBezTo>
                  <a:cubicBezTo>
                    <a:pt x="720" y="632"/>
                    <a:pt x="728" y="633"/>
                    <a:pt x="733" y="628"/>
                  </a:cubicBezTo>
                  <a:cubicBezTo>
                    <a:pt x="748" y="618"/>
                    <a:pt x="769" y="619"/>
                    <a:pt x="782" y="632"/>
                  </a:cubicBezTo>
                  <a:cubicBezTo>
                    <a:pt x="1183" y="1033"/>
                    <a:pt x="1183" y="1033"/>
                    <a:pt x="1183" y="1033"/>
                  </a:cubicBezTo>
                  <a:cubicBezTo>
                    <a:pt x="1196" y="1046"/>
                    <a:pt x="1198" y="1065"/>
                    <a:pt x="1188" y="1080"/>
                  </a:cubicBezTo>
                  <a:cubicBezTo>
                    <a:pt x="1185" y="1086"/>
                    <a:pt x="1186" y="1093"/>
                    <a:pt x="1191" y="1098"/>
                  </a:cubicBezTo>
                  <a:cubicBezTo>
                    <a:pt x="1204" y="1110"/>
                    <a:pt x="1212" y="1127"/>
                    <a:pt x="1212" y="1145"/>
                  </a:cubicBezTo>
                  <a:cubicBezTo>
                    <a:pt x="1212" y="1181"/>
                    <a:pt x="1184" y="1209"/>
                    <a:pt x="1149" y="1209"/>
                  </a:cubicBezTo>
                  <a:cubicBezTo>
                    <a:pt x="1130" y="1209"/>
                    <a:pt x="1113" y="1201"/>
                    <a:pt x="1102" y="1188"/>
                  </a:cubicBezTo>
                  <a:cubicBezTo>
                    <a:pt x="1097" y="1183"/>
                    <a:pt x="1088" y="1182"/>
                    <a:pt x="1082" y="1187"/>
                  </a:cubicBezTo>
                  <a:cubicBezTo>
                    <a:pt x="1068" y="1199"/>
                    <a:pt x="1046" y="1198"/>
                    <a:pt x="1033" y="1184"/>
                  </a:cubicBezTo>
                  <a:cubicBezTo>
                    <a:pt x="631" y="783"/>
                    <a:pt x="631" y="783"/>
                    <a:pt x="631" y="783"/>
                  </a:cubicBezTo>
                  <a:cubicBezTo>
                    <a:pt x="618" y="770"/>
                    <a:pt x="617" y="749"/>
                    <a:pt x="628" y="734"/>
                  </a:cubicBezTo>
                  <a:cubicBezTo>
                    <a:pt x="632" y="728"/>
                    <a:pt x="631" y="721"/>
                    <a:pt x="626" y="716"/>
                  </a:cubicBezTo>
                  <a:cubicBezTo>
                    <a:pt x="621" y="710"/>
                    <a:pt x="621" y="710"/>
                    <a:pt x="621" y="710"/>
                  </a:cubicBezTo>
                  <a:cubicBezTo>
                    <a:pt x="616" y="705"/>
                    <a:pt x="609" y="705"/>
                    <a:pt x="603" y="708"/>
                  </a:cubicBezTo>
                  <a:cubicBezTo>
                    <a:pt x="538" y="752"/>
                    <a:pt x="462" y="774"/>
                    <a:pt x="387" y="774"/>
                  </a:cubicBezTo>
                  <a:cubicBezTo>
                    <a:pt x="288" y="774"/>
                    <a:pt x="188" y="737"/>
                    <a:pt x="113" y="661"/>
                  </a:cubicBezTo>
                  <a:cubicBezTo>
                    <a:pt x="37" y="585"/>
                    <a:pt x="0" y="486"/>
                    <a:pt x="0" y="387"/>
                  </a:cubicBezTo>
                  <a:cubicBezTo>
                    <a:pt x="0" y="288"/>
                    <a:pt x="37" y="189"/>
                    <a:pt x="113" y="114"/>
                  </a:cubicBezTo>
                  <a:close/>
                  <a:moveTo>
                    <a:pt x="235" y="400"/>
                  </a:moveTo>
                  <a:cubicBezTo>
                    <a:pt x="235" y="343"/>
                    <a:pt x="257" y="286"/>
                    <a:pt x="300" y="243"/>
                  </a:cubicBezTo>
                  <a:cubicBezTo>
                    <a:pt x="320" y="223"/>
                    <a:pt x="343" y="208"/>
                    <a:pt x="367" y="197"/>
                  </a:cubicBezTo>
                  <a:cubicBezTo>
                    <a:pt x="374" y="193"/>
                    <a:pt x="378" y="186"/>
                    <a:pt x="376" y="178"/>
                  </a:cubicBezTo>
                  <a:cubicBezTo>
                    <a:pt x="374" y="170"/>
                    <a:pt x="366" y="165"/>
                    <a:pt x="358" y="166"/>
                  </a:cubicBezTo>
                  <a:cubicBezTo>
                    <a:pt x="311" y="172"/>
                    <a:pt x="265" y="194"/>
                    <a:pt x="229" y="230"/>
                  </a:cubicBezTo>
                  <a:cubicBezTo>
                    <a:pt x="186" y="273"/>
                    <a:pt x="164" y="330"/>
                    <a:pt x="164" y="387"/>
                  </a:cubicBezTo>
                  <a:cubicBezTo>
                    <a:pt x="164" y="444"/>
                    <a:pt x="186" y="501"/>
                    <a:pt x="229" y="545"/>
                  </a:cubicBezTo>
                  <a:cubicBezTo>
                    <a:pt x="246" y="562"/>
                    <a:pt x="264" y="575"/>
                    <a:pt x="284" y="585"/>
                  </a:cubicBezTo>
                  <a:cubicBezTo>
                    <a:pt x="291" y="589"/>
                    <a:pt x="300" y="587"/>
                    <a:pt x="304" y="580"/>
                  </a:cubicBezTo>
                  <a:cubicBezTo>
                    <a:pt x="309" y="574"/>
                    <a:pt x="308" y="565"/>
                    <a:pt x="303" y="560"/>
                  </a:cubicBezTo>
                  <a:cubicBezTo>
                    <a:pt x="302" y="559"/>
                    <a:pt x="301" y="558"/>
                    <a:pt x="300" y="558"/>
                  </a:cubicBezTo>
                  <a:cubicBezTo>
                    <a:pt x="257" y="514"/>
                    <a:pt x="235" y="457"/>
                    <a:pt x="235" y="400"/>
                  </a:cubicBezTo>
                  <a:close/>
                  <a:moveTo>
                    <a:pt x="387" y="104"/>
                  </a:moveTo>
                  <a:cubicBezTo>
                    <a:pt x="314" y="104"/>
                    <a:pt x="242" y="132"/>
                    <a:pt x="187" y="187"/>
                  </a:cubicBezTo>
                  <a:cubicBezTo>
                    <a:pt x="131" y="243"/>
                    <a:pt x="104" y="315"/>
                    <a:pt x="104" y="387"/>
                  </a:cubicBezTo>
                  <a:cubicBezTo>
                    <a:pt x="104" y="460"/>
                    <a:pt x="131" y="532"/>
                    <a:pt x="187" y="587"/>
                  </a:cubicBezTo>
                  <a:cubicBezTo>
                    <a:pt x="242" y="643"/>
                    <a:pt x="314" y="670"/>
                    <a:pt x="387" y="670"/>
                  </a:cubicBezTo>
                  <a:cubicBezTo>
                    <a:pt x="459" y="670"/>
                    <a:pt x="531" y="643"/>
                    <a:pt x="587" y="587"/>
                  </a:cubicBezTo>
                  <a:cubicBezTo>
                    <a:pt x="642" y="532"/>
                    <a:pt x="669" y="460"/>
                    <a:pt x="669" y="387"/>
                  </a:cubicBezTo>
                  <a:cubicBezTo>
                    <a:pt x="669" y="315"/>
                    <a:pt x="642" y="243"/>
                    <a:pt x="587" y="187"/>
                  </a:cubicBezTo>
                  <a:cubicBezTo>
                    <a:pt x="531" y="132"/>
                    <a:pt x="459" y="104"/>
                    <a:pt x="387" y="104"/>
                  </a:cubicBez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pPr defTabSz="914377"/>
              <a:endParaRPr lang="en-US" sz="1799" dirty="0">
                <a:solidFill>
                  <a:srgbClr val="FFFFFF"/>
                </a:solidFill>
              </a:endParaRPr>
            </a:p>
          </p:txBody>
        </p:sp>
      </p:grpSp>
      <p:sp>
        <p:nvSpPr>
          <p:cNvPr id="142" name="Block Arc 141"/>
          <p:cNvSpPr/>
          <p:nvPr/>
        </p:nvSpPr>
        <p:spPr>
          <a:xfrm rot="17281748">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43" name="Group 35"/>
          <p:cNvGrpSpPr/>
          <p:nvPr/>
        </p:nvGrpSpPr>
        <p:grpSpPr>
          <a:xfrm>
            <a:off x="4367340" y="2936096"/>
            <a:ext cx="889041" cy="903421"/>
            <a:chOff x="9668504" y="2453697"/>
            <a:chExt cx="941488" cy="942974"/>
          </a:xfrm>
        </p:grpSpPr>
        <p:pic>
          <p:nvPicPr>
            <p:cNvPr id="148" name="Picture 1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8504" y="2453697"/>
              <a:ext cx="941488" cy="942974"/>
            </a:xfrm>
            <a:prstGeom prst="rect">
              <a:avLst/>
            </a:prstGeom>
          </p:spPr>
        </p:pic>
        <p:sp>
          <p:nvSpPr>
            <p:cNvPr id="162" name="Oval 161"/>
            <p:cNvSpPr/>
            <p:nvPr/>
          </p:nvSpPr>
          <p:spPr bwMode="gray">
            <a:xfrm>
              <a:off x="9841669" y="2621493"/>
              <a:ext cx="586777" cy="586777"/>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63" name="Picture 162" descr="protect.png"/>
            <p:cNvPicPr>
              <a:picLocks noChangeAspect="1"/>
            </p:cNvPicPr>
            <p:nvPr/>
          </p:nvPicPr>
          <p:blipFill>
            <a:blip r:embed="rId7" cstate="print">
              <a:biLevel thresh="75000"/>
              <a:extLst>
                <a:ext uri="{28A0092B-C50C-407E-A947-70E740481C1C}">
                  <a14:useLocalDpi xmlns:a14="http://schemas.microsoft.com/office/drawing/2010/main" val="0"/>
                </a:ext>
              </a:extLst>
            </a:blip>
            <a:stretch>
              <a:fillRect/>
            </a:stretch>
          </p:blipFill>
          <p:spPr>
            <a:xfrm>
              <a:off x="9890477" y="2728270"/>
              <a:ext cx="508708" cy="401685"/>
            </a:xfrm>
            <a:prstGeom prst="rect">
              <a:avLst/>
            </a:prstGeom>
          </p:spPr>
        </p:pic>
      </p:grpSp>
      <p:sp>
        <p:nvSpPr>
          <p:cNvPr id="164" name="Oval 163"/>
          <p:cNvSpPr/>
          <p:nvPr/>
        </p:nvSpPr>
        <p:spPr>
          <a:xfrm>
            <a:off x="4329370" y="1960314"/>
            <a:ext cx="3686008" cy="3686008"/>
          </a:xfrm>
          <a:prstGeom prst="ellipse">
            <a:avLst/>
          </a:prstGeom>
          <a:solidFill>
            <a:schemeClr val="bg1">
              <a:alpha val="90000"/>
            </a:schemeClr>
          </a:solidFill>
          <a:ln w="25400" cap="rnd">
            <a:noFill/>
            <a:round/>
            <a:headEnd/>
            <a:tailEnd/>
          </a:ln>
        </p:spPr>
        <p:txBody>
          <a:bodyPr wrap="square" lIns="0" tIns="0" rIns="0" bIns="0" rtlCol="0" anchor="ctr"/>
          <a:lstStyle/>
          <a:p>
            <a:pPr algn="ctr">
              <a:lnSpc>
                <a:spcPct val="90000"/>
              </a:lnSpc>
            </a:pPr>
            <a:endParaRPr lang="en-US" b="1" kern="0" dirty="0">
              <a:solidFill>
                <a:srgbClr val="19233C"/>
              </a:solidFill>
            </a:endParaRPr>
          </a:p>
        </p:txBody>
      </p:sp>
      <p:sp>
        <p:nvSpPr>
          <p:cNvPr id="165" name="Block Arc 164"/>
          <p:cNvSpPr/>
          <p:nvPr/>
        </p:nvSpPr>
        <p:spPr>
          <a:xfrm rot="12964067">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pic>
        <p:nvPicPr>
          <p:cNvPr id="166" name="Picture 165" descr="SYM - Deception Icon-0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0552" y="4453281"/>
            <a:ext cx="889366" cy="902326"/>
          </a:xfrm>
          <a:prstGeom prst="rect">
            <a:avLst/>
          </a:prstGeom>
        </p:spPr>
      </p:pic>
      <p:sp>
        <p:nvSpPr>
          <p:cNvPr id="167" name="Circular Arrow 166"/>
          <p:cNvSpPr/>
          <p:nvPr/>
        </p:nvSpPr>
        <p:spPr>
          <a:xfrm>
            <a:off x="3599242" y="1230186"/>
            <a:ext cx="5146266" cy="5146266"/>
          </a:xfrm>
          <a:prstGeom prst="circularArrow">
            <a:avLst>
              <a:gd name="adj1" fmla="val 12160"/>
              <a:gd name="adj2" fmla="val 382086"/>
              <a:gd name="adj3" fmla="val 14088015"/>
              <a:gd name="adj4" fmla="val 9680226"/>
              <a:gd name="adj5" fmla="val 6080"/>
            </a:avLst>
          </a:prstGeom>
          <a:gradFill flip="none" rotWithShape="1">
            <a:gsLst>
              <a:gs pos="0">
                <a:schemeClr val="tx2">
                  <a:lumMod val="10000"/>
                  <a:lumOff val="90000"/>
                  <a:alpha val="0"/>
                </a:schemeClr>
              </a:gs>
              <a:gs pos="43000">
                <a:schemeClr val="bg1">
                  <a:lumMod val="85000"/>
                </a:schemeClr>
              </a:gs>
            </a:gsLst>
            <a:lin ang="162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68" name="Circular Arrow 167"/>
          <p:cNvSpPr/>
          <p:nvPr/>
        </p:nvSpPr>
        <p:spPr>
          <a:xfrm>
            <a:off x="3599242" y="1230186"/>
            <a:ext cx="5146266" cy="5146266"/>
          </a:xfrm>
          <a:prstGeom prst="circularArrow">
            <a:avLst>
              <a:gd name="adj1" fmla="val 12160"/>
              <a:gd name="adj2" fmla="val 382086"/>
              <a:gd name="adj3" fmla="val 9753630"/>
              <a:gd name="adj4" fmla="val 5283765"/>
              <a:gd name="adj5" fmla="val 6080"/>
            </a:avLst>
          </a:prstGeom>
          <a:gradFill flip="none" rotWithShape="1">
            <a:gsLst>
              <a:gs pos="0">
                <a:schemeClr val="tx2">
                  <a:lumMod val="10000"/>
                  <a:lumOff val="90000"/>
                  <a:alpha val="0"/>
                </a:schemeClr>
              </a:gs>
              <a:gs pos="43000">
                <a:schemeClr val="accent1"/>
              </a:gs>
            </a:gsLst>
            <a:lin ang="108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69" name="Circular Arrow 168"/>
          <p:cNvSpPr/>
          <p:nvPr/>
        </p:nvSpPr>
        <p:spPr>
          <a:xfrm>
            <a:off x="3599242" y="1230186"/>
            <a:ext cx="5146266" cy="5146266"/>
          </a:xfrm>
          <a:prstGeom prst="circularArrow">
            <a:avLst>
              <a:gd name="adj1" fmla="val 12160"/>
              <a:gd name="adj2" fmla="val 382086"/>
              <a:gd name="adj3" fmla="val 5446897"/>
              <a:gd name="adj4" fmla="val 1039224"/>
              <a:gd name="adj5" fmla="val 6080"/>
            </a:avLst>
          </a:prstGeom>
          <a:gradFill flip="none" rotWithShape="1">
            <a:gsLst>
              <a:gs pos="0">
                <a:schemeClr val="tx2">
                  <a:lumMod val="10000"/>
                  <a:lumOff val="90000"/>
                  <a:alpha val="0"/>
                </a:schemeClr>
              </a:gs>
              <a:gs pos="43000">
                <a:schemeClr val="bg1">
                  <a:lumMod val="85000"/>
                </a:schemeClr>
              </a:gs>
            </a:gsLst>
            <a:lin ang="54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70" name="Circular Arrow 169"/>
          <p:cNvSpPr/>
          <p:nvPr/>
        </p:nvSpPr>
        <p:spPr>
          <a:xfrm>
            <a:off x="3599242" y="1230186"/>
            <a:ext cx="5146266" cy="5146266"/>
          </a:xfrm>
          <a:prstGeom prst="circularArrow">
            <a:avLst>
              <a:gd name="adj1" fmla="val 12160"/>
              <a:gd name="adj2" fmla="val 382086"/>
              <a:gd name="adj3" fmla="val 1140586"/>
              <a:gd name="adj4" fmla="val 18271896"/>
              <a:gd name="adj5" fmla="val 6080"/>
            </a:avLst>
          </a:prstGeom>
          <a:gradFill flip="none" rotWithShape="1">
            <a:gsLst>
              <a:gs pos="0">
                <a:schemeClr val="tx2">
                  <a:lumMod val="10000"/>
                  <a:lumOff val="90000"/>
                  <a:alpha val="0"/>
                </a:schemeClr>
              </a:gs>
              <a:gs pos="43000">
                <a:schemeClr val="bg1">
                  <a:lumMod val="85000"/>
                </a:schemeClr>
              </a:gs>
            </a:gsLst>
            <a:lin ang="54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71" name="Circular Arrow 170"/>
          <p:cNvSpPr/>
          <p:nvPr/>
        </p:nvSpPr>
        <p:spPr>
          <a:xfrm>
            <a:off x="3599242" y="1230186"/>
            <a:ext cx="5146266" cy="5146266"/>
          </a:xfrm>
          <a:prstGeom prst="circularArrow">
            <a:avLst>
              <a:gd name="adj1" fmla="val 12160"/>
              <a:gd name="adj2" fmla="val 382086"/>
              <a:gd name="adj3" fmla="val 18419719"/>
              <a:gd name="adj4" fmla="val 13398014"/>
              <a:gd name="adj5" fmla="val 6080"/>
            </a:avLst>
          </a:prstGeom>
          <a:gradFill flip="none" rotWithShape="1">
            <a:gsLst>
              <a:gs pos="10000">
                <a:schemeClr val="tx2">
                  <a:lumMod val="10000"/>
                  <a:lumOff val="90000"/>
                  <a:alpha val="0"/>
                </a:schemeClr>
              </a:gs>
              <a:gs pos="43000">
                <a:schemeClr val="bg1">
                  <a:lumMod val="85000"/>
                </a:schemeClr>
              </a:gs>
            </a:gsLst>
            <a:lin ang="0" scaled="1"/>
            <a:tileRect/>
          </a:gradFill>
          <a:ln w="25400" cap="rnd">
            <a:noFill/>
            <a:round/>
            <a:headEnd/>
            <a:tailEnd/>
          </a:ln>
        </p:spPr>
        <p:txBody>
          <a:bodyPr wrap="square" rtlCol="0" anchor="ctr"/>
          <a:lstStyle/>
          <a:p>
            <a:pPr algn="ctr"/>
            <a:endParaRPr lang="en-US" kern="0" dirty="0">
              <a:solidFill>
                <a:schemeClr val="bg1"/>
              </a:solidFill>
            </a:endParaRPr>
          </a:p>
        </p:txBody>
      </p:sp>
      <p:sp>
        <p:nvSpPr>
          <p:cNvPr id="172" name="TextBox 171">
            <a:extLst>
              <a:ext uri="{FF2B5EF4-FFF2-40B4-BE49-F238E27FC236}">
                <a16:creationId xmlns:a16="http://schemas.microsoft.com/office/drawing/2014/main" id="{4AA62CCF-CD2C-4A19-BEC3-95D5F1D19DD2}"/>
              </a:ext>
            </a:extLst>
          </p:cNvPr>
          <p:cNvSpPr txBox="1"/>
          <p:nvPr/>
        </p:nvSpPr>
        <p:spPr>
          <a:xfrm>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PREVENTION</a:t>
            </a:r>
          </a:p>
        </p:txBody>
      </p:sp>
      <p:sp>
        <p:nvSpPr>
          <p:cNvPr id="173" name="TextBox 172">
            <a:extLst>
              <a:ext uri="{FF2B5EF4-FFF2-40B4-BE49-F238E27FC236}">
                <a16:creationId xmlns:a16="http://schemas.microsoft.com/office/drawing/2014/main" id="{4AA62CCF-CD2C-4A19-BEC3-95D5F1D19DD2}"/>
              </a:ext>
            </a:extLst>
          </p:cNvPr>
          <p:cNvSpPr txBox="1"/>
          <p:nvPr/>
        </p:nvSpPr>
        <p:spPr>
          <a:xfrm rot="4605659">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DETECTION</a:t>
            </a:r>
          </a:p>
        </p:txBody>
      </p:sp>
      <p:sp>
        <p:nvSpPr>
          <p:cNvPr id="174" name="TextBox 173">
            <a:extLst>
              <a:ext uri="{FF2B5EF4-FFF2-40B4-BE49-F238E27FC236}">
                <a16:creationId xmlns:a16="http://schemas.microsoft.com/office/drawing/2014/main" id="{4AA62CCF-CD2C-4A19-BEC3-95D5F1D19DD2}"/>
              </a:ext>
            </a:extLst>
          </p:cNvPr>
          <p:cNvSpPr txBox="1"/>
          <p:nvPr/>
        </p:nvSpPr>
        <p:spPr>
          <a:xfrm rot="19635516">
            <a:off x="394488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RESPONSE</a:t>
            </a:r>
          </a:p>
        </p:txBody>
      </p:sp>
      <p:sp>
        <p:nvSpPr>
          <p:cNvPr id="175" name="TextBox 174">
            <a:extLst>
              <a:ext uri="{FF2B5EF4-FFF2-40B4-BE49-F238E27FC236}">
                <a16:creationId xmlns:a16="http://schemas.microsoft.com/office/drawing/2014/main" id="{4AA62CCF-CD2C-4A19-BEC3-95D5F1D19DD2}"/>
              </a:ext>
            </a:extLst>
          </p:cNvPr>
          <p:cNvSpPr txBox="1"/>
          <p:nvPr/>
        </p:nvSpPr>
        <p:spPr>
          <a:xfrm rot="2598534">
            <a:off x="394488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DECEPTION</a:t>
            </a:r>
          </a:p>
        </p:txBody>
      </p:sp>
      <p:sp>
        <p:nvSpPr>
          <p:cNvPr id="176" name="TextBox 175">
            <a:extLst>
              <a:ext uri="{FF2B5EF4-FFF2-40B4-BE49-F238E27FC236}">
                <a16:creationId xmlns:a16="http://schemas.microsoft.com/office/drawing/2014/main" id="{4AA62CCF-CD2C-4A19-BEC3-95D5F1D19DD2}"/>
              </a:ext>
            </a:extLst>
          </p:cNvPr>
          <p:cNvSpPr txBox="1"/>
          <p:nvPr/>
        </p:nvSpPr>
        <p:spPr>
          <a:xfrm rot="17749881">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ADAPTATION</a:t>
            </a:r>
          </a:p>
        </p:txBody>
      </p:sp>
      <p:sp>
        <p:nvSpPr>
          <p:cNvPr id="177" name="Oval 176"/>
          <p:cNvSpPr/>
          <p:nvPr/>
        </p:nvSpPr>
        <p:spPr>
          <a:xfrm>
            <a:off x="5410548" y="3041492"/>
            <a:ext cx="1523652" cy="1523652"/>
          </a:xfrm>
          <a:prstGeom prst="ellipse">
            <a:avLst/>
          </a:prstGeom>
          <a:gradFill flip="none" rotWithShape="1">
            <a:gsLst>
              <a:gs pos="0">
                <a:schemeClr val="tx2">
                  <a:lumMod val="25000"/>
                  <a:lumOff val="75000"/>
                </a:schemeClr>
              </a:gs>
              <a:gs pos="100000">
                <a:schemeClr val="tx2">
                  <a:lumMod val="75000"/>
                  <a:lumOff val="25000"/>
                </a:schemeClr>
              </a:gs>
            </a:gsLst>
            <a:path path="shape">
              <a:fillToRect l="50000" t="50000" r="50000" b="50000"/>
            </a:path>
            <a:tileRect/>
          </a:gradFill>
          <a:ln w="63500" cap="rnd">
            <a:solidFill>
              <a:schemeClr val="bg1"/>
            </a:solidFill>
            <a:round/>
            <a:headEnd/>
            <a:tailEnd/>
          </a:ln>
        </p:spPr>
        <p:txBody>
          <a:bodyPr wrap="square" lIns="0" tIns="0" rIns="0" bIns="0" rtlCol="0" anchor="ctr"/>
          <a:lstStyle/>
          <a:p>
            <a:pPr algn="ctr">
              <a:lnSpc>
                <a:spcPct val="90000"/>
              </a:lnSpc>
            </a:pPr>
            <a:r>
              <a:rPr lang="en-US" b="1" kern="0" dirty="0">
                <a:solidFill>
                  <a:srgbClr val="FFFFFF"/>
                </a:solidFill>
              </a:rPr>
              <a:t>SINGLE</a:t>
            </a:r>
            <a:br>
              <a:rPr lang="en-US" b="1" kern="0" dirty="0">
                <a:solidFill>
                  <a:srgbClr val="FFFFFF"/>
                </a:solidFill>
              </a:rPr>
            </a:br>
            <a:r>
              <a:rPr lang="en-US" b="1" kern="0" dirty="0">
                <a:solidFill>
                  <a:srgbClr val="FFFFFF"/>
                </a:solidFill>
              </a:rPr>
              <a:t>AGENT</a:t>
            </a:r>
          </a:p>
        </p:txBody>
      </p:sp>
    </p:spTree>
    <p:extLst>
      <p:ext uri="{BB962C8B-B14F-4D97-AF65-F5344CB8AC3E}">
        <p14:creationId xmlns:p14="http://schemas.microsoft.com/office/powerpoint/2010/main" val="14673934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2" y="381000"/>
            <a:ext cx="9686133" cy="282840"/>
          </a:xfrm>
        </p:spPr>
        <p:txBody>
          <a:bodyPr/>
          <a:lstStyle/>
          <a:p>
            <a:r>
              <a:rPr lang="en-US" dirty="0"/>
              <a:t>SEP Deception</a:t>
            </a:r>
          </a:p>
        </p:txBody>
      </p:sp>
      <p:sp>
        <p:nvSpPr>
          <p:cNvPr id="105" name="Content Placeholder 2"/>
          <p:cNvSpPr txBox="1">
            <a:spLocks/>
          </p:cNvSpPr>
          <p:nvPr/>
        </p:nvSpPr>
        <p:spPr bwMode="auto">
          <a:xfrm>
            <a:off x="258440" y="4226710"/>
            <a:ext cx="3686880" cy="900246"/>
          </a:xfrm>
          <a:prstGeom prst="rect">
            <a:avLst/>
          </a:prstGeom>
          <a:noFill/>
        </p:spPr>
        <p:txBody>
          <a:bodyPr wrap="square" lIns="91440" tIns="0" rIns="91440" bIns="0" rtlCol="0">
            <a:spAutoFit/>
          </a:bodyPr>
          <a:lstStyle/>
          <a:p>
            <a:pPr algn="ctr">
              <a:lnSpc>
                <a:spcPct val="80000"/>
              </a:lnSpc>
              <a:buClr>
                <a:sysClr val="windowText" lastClr="000000"/>
              </a:buClr>
              <a:defRPr/>
            </a:pPr>
            <a:r>
              <a:rPr lang="en-US" dirty="0">
                <a:ea typeface="Symantec Sans" charset="0"/>
                <a:cs typeface="Symantec Sans" charset="0"/>
              </a:rPr>
              <a:t>“I want to uncover hidden attackers by creating a minefield against their tactics, techniques and procedures”</a:t>
            </a:r>
          </a:p>
          <a:p>
            <a:pPr algn="ctr">
              <a:lnSpc>
                <a:spcPct val="85000"/>
              </a:lnSpc>
              <a:defRPr/>
            </a:pPr>
            <a:endParaRPr lang="en-US" dirty="0">
              <a:solidFill>
                <a:srgbClr val="000000"/>
              </a:solidFill>
            </a:endParaRPr>
          </a:p>
        </p:txBody>
      </p:sp>
      <p:sp>
        <p:nvSpPr>
          <p:cNvPr id="106" name="Content Placeholder 2"/>
          <p:cNvSpPr txBox="1">
            <a:spLocks/>
          </p:cNvSpPr>
          <p:nvPr/>
        </p:nvSpPr>
        <p:spPr bwMode="auto">
          <a:xfrm>
            <a:off x="524149" y="3532457"/>
            <a:ext cx="3302830" cy="63685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000" b="1" kern="0" dirty="0"/>
              <a:t>Expose Hidden </a:t>
            </a:r>
            <a:br>
              <a:rPr lang="en-US" sz="2000" b="1" kern="0" dirty="0"/>
            </a:br>
            <a:r>
              <a:rPr lang="en-US" sz="2000" b="1" kern="0" dirty="0"/>
              <a:t>Adversaries</a:t>
            </a:r>
          </a:p>
        </p:txBody>
      </p:sp>
      <p:sp>
        <p:nvSpPr>
          <p:cNvPr id="107" name="Content Placeholder 2"/>
          <p:cNvSpPr txBox="1">
            <a:spLocks/>
          </p:cNvSpPr>
          <p:nvPr/>
        </p:nvSpPr>
        <p:spPr bwMode="auto">
          <a:xfrm>
            <a:off x="8219099" y="4226714"/>
            <a:ext cx="3599246" cy="948721"/>
          </a:xfrm>
          <a:prstGeom prst="rect">
            <a:avLst/>
          </a:prstGeom>
          <a:noFill/>
        </p:spPr>
        <p:txBody>
          <a:bodyPr wrap="square" lIns="91440" tIns="0" rIns="91440" bIns="0" rtlCol="0">
            <a:spAutoFit/>
          </a:bodyPr>
          <a:lstStyle/>
          <a:p>
            <a:pPr algn="ctr">
              <a:lnSpc>
                <a:spcPct val="85000"/>
              </a:lnSpc>
              <a:defRPr/>
            </a:pPr>
            <a:r>
              <a:rPr lang="en-US" dirty="0">
                <a:solidFill>
                  <a:srgbClr val="000000"/>
                </a:solidFill>
              </a:rPr>
              <a:t>“I want to rapidly deploy </a:t>
            </a:r>
            <a:r>
              <a:rPr lang="en-US" dirty="0" err="1">
                <a:solidFill>
                  <a:srgbClr val="000000"/>
                </a:solidFill>
              </a:rPr>
              <a:t>deceptors</a:t>
            </a:r>
            <a:r>
              <a:rPr lang="en-US" dirty="0">
                <a:solidFill>
                  <a:srgbClr val="000000"/>
                </a:solidFill>
              </a:rPr>
              <a:t> across my enterprise by leveraging the SEP agents already running on my endpoints”</a:t>
            </a:r>
          </a:p>
        </p:txBody>
      </p:sp>
      <p:sp>
        <p:nvSpPr>
          <p:cNvPr id="108" name="Content Placeholder 2"/>
          <p:cNvSpPr txBox="1">
            <a:spLocks/>
          </p:cNvSpPr>
          <p:nvPr/>
        </p:nvSpPr>
        <p:spPr bwMode="auto">
          <a:xfrm>
            <a:off x="8263067" y="3532457"/>
            <a:ext cx="3511313" cy="63685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000" b="1" kern="0" dirty="0"/>
              <a:t>Deploy </a:t>
            </a:r>
            <a:br>
              <a:rPr lang="en-US" sz="2000" b="1" kern="0" dirty="0"/>
            </a:br>
            <a:r>
              <a:rPr lang="en-US" sz="2000" b="1" kern="0" dirty="0"/>
              <a:t>At Scale</a:t>
            </a:r>
          </a:p>
        </p:txBody>
      </p:sp>
      <p:sp>
        <p:nvSpPr>
          <p:cNvPr id="110" name="Content Placeholder 2"/>
          <p:cNvSpPr txBox="1">
            <a:spLocks/>
          </p:cNvSpPr>
          <p:nvPr/>
        </p:nvSpPr>
        <p:spPr bwMode="auto">
          <a:xfrm>
            <a:off x="4254332" y="4226710"/>
            <a:ext cx="3685108" cy="941796"/>
          </a:xfrm>
          <a:prstGeom prst="rect">
            <a:avLst/>
          </a:prstGeom>
          <a:noFill/>
        </p:spPr>
        <p:txBody>
          <a:bodyPr wrap="square" lIns="91440" tIns="0" rIns="91440" bIns="0" rtlCol="0">
            <a:spAutoFit/>
          </a:bodyPr>
          <a:lstStyle/>
          <a:p>
            <a:pPr algn="ctr">
              <a:lnSpc>
                <a:spcPct val="85000"/>
              </a:lnSpc>
              <a:spcBef>
                <a:spcPts val="1200"/>
              </a:spcBef>
            </a:pPr>
            <a:r>
              <a:rPr lang="en-US" altLang="en-US" dirty="0">
                <a:solidFill>
                  <a:srgbClr val="000000"/>
                </a:solidFill>
              </a:rPr>
              <a:t>“I want to customize </a:t>
            </a:r>
            <a:r>
              <a:rPr lang="en-US" altLang="en-US" dirty="0" err="1">
                <a:solidFill>
                  <a:srgbClr val="000000"/>
                </a:solidFill>
              </a:rPr>
              <a:t>deceptors</a:t>
            </a:r>
            <a:r>
              <a:rPr lang="en-US" altLang="en-US" dirty="0">
                <a:solidFill>
                  <a:srgbClr val="000000"/>
                </a:solidFill>
              </a:rPr>
              <a:t> to my environment in order to generate high confidence alerts and reduce false positives”</a:t>
            </a:r>
          </a:p>
        </p:txBody>
      </p:sp>
      <p:sp>
        <p:nvSpPr>
          <p:cNvPr id="111" name="Content Placeholder 2"/>
          <p:cNvSpPr txBox="1">
            <a:spLocks/>
          </p:cNvSpPr>
          <p:nvPr/>
        </p:nvSpPr>
        <p:spPr bwMode="auto">
          <a:xfrm>
            <a:off x="4573283" y="3532457"/>
            <a:ext cx="3047206" cy="63685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000" b="1" kern="0" dirty="0"/>
              <a:t>Generate High </a:t>
            </a:r>
            <a:br>
              <a:rPr lang="en-US" sz="2000" b="1" kern="0" dirty="0"/>
            </a:br>
            <a:r>
              <a:rPr lang="en-US" sz="2000" b="1" kern="0" dirty="0"/>
              <a:t>Fidelity Alerts</a:t>
            </a:r>
          </a:p>
        </p:txBody>
      </p:sp>
      <p:sp>
        <p:nvSpPr>
          <p:cNvPr id="112" name="Rounded Rectangle 5">
            <a:extLst>
              <a:ext uri="{FF2B5EF4-FFF2-40B4-BE49-F238E27FC236}">
                <a16:creationId xmlns:a16="http://schemas.microsoft.com/office/drawing/2014/main" id="{C877D448-83E4-4D86-A3B4-75153772D7D7}"/>
              </a:ext>
            </a:extLst>
          </p:cNvPr>
          <p:cNvSpPr/>
          <p:nvPr/>
        </p:nvSpPr>
        <p:spPr bwMode="gray">
          <a:xfrm>
            <a:off x="-125611" y="5387659"/>
            <a:ext cx="12443220" cy="702489"/>
          </a:xfrm>
          <a:prstGeom prst="roundRect">
            <a:avLst>
              <a:gd name="adj" fmla="val 0"/>
            </a:avLst>
          </a:prstGeom>
          <a:solidFill>
            <a:schemeClr val="accent1">
              <a:lumMod val="75000"/>
            </a:schemeClr>
          </a:solidFill>
          <a:ln w="508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5000"/>
              </a:lnSpc>
            </a:pPr>
            <a:r>
              <a:rPr lang="en-US" sz="2400" dirty="0"/>
              <a:t>Deceive attackers. Reveal their intent. Improve security posture.</a:t>
            </a:r>
          </a:p>
        </p:txBody>
      </p:sp>
      <p:sp>
        <p:nvSpPr>
          <p:cNvPr id="116" name="Oval 115">
            <a:extLst>
              <a:ext uri="{FF2B5EF4-FFF2-40B4-BE49-F238E27FC236}">
                <a16:creationId xmlns:a16="http://schemas.microsoft.com/office/drawing/2014/main" id="{CE8F31BE-7E66-469B-B681-B8AA3D25A0F2}"/>
              </a:ext>
            </a:extLst>
          </p:cNvPr>
          <p:cNvSpPr/>
          <p:nvPr/>
        </p:nvSpPr>
        <p:spPr>
          <a:xfrm>
            <a:off x="1478293" y="1877771"/>
            <a:ext cx="1403936" cy="1422724"/>
          </a:xfrm>
          <a:prstGeom prst="ellipse">
            <a:avLst/>
          </a:prstGeom>
          <a:solidFill>
            <a:schemeClr val="bg1"/>
          </a:solidFill>
          <a:ln w="101600">
            <a:solidFill>
              <a:schemeClr val="accent1"/>
            </a:solidFill>
            <a:miter lim="800000"/>
            <a:headEnd/>
            <a:tailEnd/>
          </a:ln>
        </p:spPr>
        <p:txBody>
          <a:bodyPr wrap="square" rtlCol="0" anchor="ctr"/>
          <a:lstStyle/>
          <a:p>
            <a:pPr algn="ctr"/>
            <a:endParaRPr lang="en-US" kern="0" dirty="0">
              <a:solidFill>
                <a:schemeClr val="bg1"/>
              </a:solidFill>
            </a:endParaRPr>
          </a:p>
        </p:txBody>
      </p:sp>
      <p:grpSp>
        <p:nvGrpSpPr>
          <p:cNvPr id="145" name="Group 144"/>
          <p:cNvGrpSpPr/>
          <p:nvPr/>
        </p:nvGrpSpPr>
        <p:grpSpPr>
          <a:xfrm>
            <a:off x="1548972" y="1964249"/>
            <a:ext cx="1261728" cy="1270805"/>
            <a:chOff x="2914022" y="1627833"/>
            <a:chExt cx="1396721" cy="1406769"/>
          </a:xfrm>
        </p:grpSpPr>
        <p:pic>
          <p:nvPicPr>
            <p:cNvPr id="138" name="Picture 137"/>
            <p:cNvPicPr>
              <a:picLocks noChangeAspect="1"/>
            </p:cNvPicPr>
            <p:nvPr/>
          </p:nvPicPr>
          <p:blipFill>
            <a:blip r:embed="rId3" cstate="print">
              <a:lum contrast="10000"/>
              <a:extLst>
                <a:ext uri="{28A0092B-C50C-407E-A947-70E740481C1C}">
                  <a14:useLocalDpi xmlns:a14="http://schemas.microsoft.com/office/drawing/2010/main" val="0"/>
                </a:ext>
              </a:extLst>
            </a:blip>
            <a:srcRect l="11191" t="11258" r="11681" b="11059"/>
            <a:stretch>
              <a:fillRect/>
            </a:stretch>
          </p:blipFill>
          <p:spPr>
            <a:xfrm>
              <a:off x="2914022" y="1627833"/>
              <a:ext cx="1396721" cy="1406769"/>
            </a:xfrm>
            <a:prstGeom prst="ellipse">
              <a:avLst/>
            </a:prstGeom>
          </p:spPr>
        </p:pic>
        <p:pic>
          <p:nvPicPr>
            <p:cNvPr id="139" name="Picture 1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1505" y="2088156"/>
              <a:ext cx="745682" cy="745682"/>
            </a:xfrm>
            <a:prstGeom prst="rect">
              <a:avLst/>
            </a:prstGeom>
          </p:spPr>
        </p:pic>
      </p:grpSp>
      <p:sp>
        <p:nvSpPr>
          <p:cNvPr id="129" name="Oval 128">
            <a:extLst>
              <a:ext uri="{FF2B5EF4-FFF2-40B4-BE49-F238E27FC236}">
                <a16:creationId xmlns:a16="http://schemas.microsoft.com/office/drawing/2014/main" id="{CE8F31BE-7E66-469B-B681-B8AA3D25A0F2}"/>
              </a:ext>
            </a:extLst>
          </p:cNvPr>
          <p:cNvSpPr/>
          <p:nvPr/>
        </p:nvSpPr>
        <p:spPr>
          <a:xfrm>
            <a:off x="5394033" y="1877771"/>
            <a:ext cx="1403936" cy="1422724"/>
          </a:xfrm>
          <a:prstGeom prst="ellipse">
            <a:avLst/>
          </a:prstGeom>
          <a:solidFill>
            <a:schemeClr val="bg1"/>
          </a:solidFill>
          <a:ln w="101600">
            <a:solidFill>
              <a:schemeClr val="accent1"/>
            </a:solidFill>
            <a:miter lim="800000"/>
            <a:headEnd/>
            <a:tailEnd/>
          </a:ln>
        </p:spPr>
        <p:txBody>
          <a:bodyPr wrap="square" rtlCol="0" anchor="ctr"/>
          <a:lstStyle/>
          <a:p>
            <a:pPr algn="ctr"/>
            <a:endParaRPr lang="en-US" kern="0" dirty="0">
              <a:solidFill>
                <a:schemeClr val="bg1"/>
              </a:solidFill>
            </a:endParaRPr>
          </a:p>
        </p:txBody>
      </p:sp>
      <p:pic>
        <p:nvPicPr>
          <p:cNvPr id="136" name="Picture 135"/>
          <p:cNvPicPr>
            <a:picLocks noChangeAspect="1"/>
          </p:cNvPicPr>
          <p:nvPr/>
        </p:nvPicPr>
        <p:blipFill>
          <a:blip r:embed="rId5" cstate="print">
            <a:extLst>
              <a:ext uri="{28A0092B-C50C-407E-A947-70E740481C1C}">
                <a14:useLocalDpi xmlns:a14="http://schemas.microsoft.com/office/drawing/2010/main" val="0"/>
              </a:ext>
            </a:extLst>
          </a:blip>
          <a:srcRect l="9347" t="8373" r="8629" b="7870"/>
          <a:stretch>
            <a:fillRect/>
          </a:stretch>
        </p:blipFill>
        <p:spPr>
          <a:xfrm>
            <a:off x="5516881" y="2001095"/>
            <a:ext cx="1158240" cy="1182708"/>
          </a:xfrm>
          <a:prstGeom prst="ellipse">
            <a:avLst/>
          </a:prstGeom>
        </p:spPr>
      </p:pic>
      <p:sp>
        <p:nvSpPr>
          <p:cNvPr id="124" name="Oval 123">
            <a:extLst>
              <a:ext uri="{FF2B5EF4-FFF2-40B4-BE49-F238E27FC236}">
                <a16:creationId xmlns:a16="http://schemas.microsoft.com/office/drawing/2014/main" id="{CE8F31BE-7E66-469B-B681-B8AA3D25A0F2}"/>
              </a:ext>
            </a:extLst>
          </p:cNvPr>
          <p:cNvSpPr/>
          <p:nvPr/>
        </p:nvSpPr>
        <p:spPr>
          <a:xfrm>
            <a:off x="9304808" y="1877771"/>
            <a:ext cx="1403936" cy="1422724"/>
          </a:xfrm>
          <a:prstGeom prst="ellipse">
            <a:avLst/>
          </a:prstGeom>
          <a:solidFill>
            <a:schemeClr val="bg1"/>
          </a:solidFill>
          <a:ln w="101600">
            <a:solidFill>
              <a:schemeClr val="accent1"/>
            </a:solidFill>
            <a:miter lim="800000"/>
            <a:headEnd/>
            <a:tailEnd/>
          </a:ln>
        </p:spPr>
        <p:txBody>
          <a:bodyPr wrap="square" rtlCol="0" anchor="ctr"/>
          <a:lstStyle/>
          <a:p>
            <a:pPr algn="ctr"/>
            <a:endParaRPr lang="en-US" kern="0" dirty="0">
              <a:solidFill>
                <a:schemeClr val="bg1"/>
              </a:solidFill>
            </a:endParaRPr>
          </a:p>
        </p:txBody>
      </p:sp>
      <p:grpSp>
        <p:nvGrpSpPr>
          <p:cNvPr id="140" name="Group 139">
            <a:extLst>
              <a:ext uri="{FF2B5EF4-FFF2-40B4-BE49-F238E27FC236}">
                <a16:creationId xmlns:a16="http://schemas.microsoft.com/office/drawing/2014/main" id="{88064D47-D4BF-4EAB-B4DD-9F7828281537}"/>
              </a:ext>
            </a:extLst>
          </p:cNvPr>
          <p:cNvGrpSpPr/>
          <p:nvPr/>
        </p:nvGrpSpPr>
        <p:grpSpPr>
          <a:xfrm>
            <a:off x="9524093" y="2142848"/>
            <a:ext cx="943814" cy="996802"/>
            <a:chOff x="8054599" y="1126056"/>
            <a:chExt cx="1013028" cy="1069902"/>
          </a:xfrm>
        </p:grpSpPr>
        <p:pic>
          <p:nvPicPr>
            <p:cNvPr id="141" name="Picture 1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4599" y="1126056"/>
              <a:ext cx="506514" cy="783269"/>
            </a:xfrm>
            <a:prstGeom prst="rect">
              <a:avLst/>
            </a:prstGeom>
          </p:spPr>
        </p:pic>
        <p:pic>
          <p:nvPicPr>
            <p:cNvPr id="142" name="Picture 1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1113" y="1126056"/>
              <a:ext cx="506514" cy="783269"/>
            </a:xfrm>
            <a:prstGeom prst="rect">
              <a:avLst/>
            </a:prstGeom>
          </p:spPr>
        </p:pic>
        <p:sp>
          <p:nvSpPr>
            <p:cNvPr id="143" name="Rectangle 142">
              <a:extLst>
                <a:ext uri="{FF2B5EF4-FFF2-40B4-BE49-F238E27FC236}">
                  <a16:creationId xmlns:a16="http://schemas.microsoft.com/office/drawing/2014/main" id="{B9F5E2F9-29D6-4701-8D73-32502B6C7E0E}"/>
                </a:ext>
              </a:extLst>
            </p:cNvPr>
            <p:cNvSpPr/>
            <p:nvPr/>
          </p:nvSpPr>
          <p:spPr>
            <a:xfrm>
              <a:off x="8397130" y="1487636"/>
              <a:ext cx="342424" cy="587349"/>
            </a:xfrm>
            <a:prstGeom prst="rect">
              <a:avLst/>
            </a:prstGeom>
            <a:solidFill>
              <a:schemeClr val="bg1"/>
            </a:solidFill>
            <a:ln w="12700">
              <a:noFill/>
              <a:miter lim="800000"/>
              <a:headEnd/>
              <a:tailEnd/>
            </a:ln>
          </p:spPr>
          <p:txBody>
            <a:bodyPr wrap="square" rtlCol="0" anchor="ctr"/>
            <a:lstStyle/>
            <a:p>
              <a:pPr algn="ctr"/>
              <a:endParaRPr lang="en-US" kern="0" dirty="0">
                <a:solidFill>
                  <a:schemeClr val="bg1"/>
                </a:solidFill>
              </a:endParaRPr>
            </a:p>
          </p:txBody>
        </p:sp>
        <p:pic>
          <p:nvPicPr>
            <p:cNvPr id="144" name="Picture 143"/>
            <p:cNvPicPr>
              <a:picLocks noChangeAspect="1"/>
            </p:cNvPicPr>
            <p:nvPr/>
          </p:nvPicPr>
          <p:blipFill>
            <a:blip r:embed="rId6" cstate="print">
              <a:lum bright="-100000"/>
              <a:extLst>
                <a:ext uri="{28A0092B-C50C-407E-A947-70E740481C1C}">
                  <a14:useLocalDpi xmlns:a14="http://schemas.microsoft.com/office/drawing/2010/main" val="0"/>
                </a:ext>
              </a:extLst>
            </a:blip>
            <a:stretch>
              <a:fillRect/>
            </a:stretch>
          </p:blipFill>
          <p:spPr>
            <a:xfrm>
              <a:off x="8307856" y="1412689"/>
              <a:ext cx="506514" cy="783269"/>
            </a:xfrm>
            <a:prstGeom prst="rect">
              <a:avLst/>
            </a:prstGeom>
          </p:spPr>
        </p:pic>
      </p:grpSp>
      <p:sp>
        <p:nvSpPr>
          <p:cNvPr id="37" name="Content Placeholder 2"/>
          <p:cNvSpPr txBox="1">
            <a:spLocks/>
          </p:cNvSpPr>
          <p:nvPr/>
        </p:nvSpPr>
        <p:spPr bwMode="auto">
          <a:xfrm>
            <a:off x="880011" y="1150581"/>
            <a:ext cx="2588592"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#1</a:t>
            </a:r>
          </a:p>
        </p:txBody>
      </p:sp>
      <p:sp>
        <p:nvSpPr>
          <p:cNvPr id="38" name="Content Placeholder 2"/>
          <p:cNvSpPr txBox="1">
            <a:spLocks/>
          </p:cNvSpPr>
          <p:nvPr/>
        </p:nvSpPr>
        <p:spPr bwMode="auto">
          <a:xfrm>
            <a:off x="8756768" y="1150581"/>
            <a:ext cx="2523908"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#3</a:t>
            </a:r>
          </a:p>
        </p:txBody>
      </p:sp>
      <p:sp>
        <p:nvSpPr>
          <p:cNvPr id="39" name="Content Placeholder 2"/>
          <p:cNvSpPr txBox="1">
            <a:spLocks/>
          </p:cNvSpPr>
          <p:nvPr/>
        </p:nvSpPr>
        <p:spPr bwMode="auto">
          <a:xfrm>
            <a:off x="5001731" y="1150581"/>
            <a:ext cx="2190310"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#2</a:t>
            </a:r>
          </a:p>
        </p:txBody>
      </p:sp>
      <p:cxnSp>
        <p:nvCxnSpPr>
          <p:cNvPr id="40" name="Straight Connector 39"/>
          <p:cNvCxnSpPr/>
          <p:nvPr/>
        </p:nvCxnSpPr>
        <p:spPr>
          <a:xfrm>
            <a:off x="277445" y="3528255"/>
            <a:ext cx="11565082" cy="0"/>
          </a:xfrm>
          <a:prstGeom prst="line">
            <a:avLst/>
          </a:prstGeom>
          <a:noFill/>
          <a:ln w="12700">
            <a:solidFill>
              <a:schemeClr val="bg1">
                <a:lumMod val="85000"/>
              </a:schemeClr>
            </a:solidFill>
            <a:miter lim="800000"/>
            <a:headEnd/>
            <a:tailEnd/>
          </a:ln>
        </p:spPr>
      </p:cxnSp>
      <p:sp>
        <p:nvSpPr>
          <p:cNvPr id="26" name="12-Point Star 25"/>
          <p:cNvSpPr/>
          <p:nvPr/>
        </p:nvSpPr>
        <p:spPr>
          <a:xfrm>
            <a:off x="7740486" y="248407"/>
            <a:ext cx="1088442" cy="1064598"/>
          </a:xfrm>
          <a:prstGeom prst="star12">
            <a:avLst/>
          </a:prstGeom>
          <a:solidFill>
            <a:schemeClr val="accent1"/>
          </a:solidFill>
          <a:ln w="12700">
            <a:noFill/>
            <a:miter lim="800000"/>
            <a:headEnd/>
            <a:tailEnd/>
          </a:ln>
        </p:spPr>
        <p:txBody>
          <a:bodyPr wrap="square" rtlCol="0" anchor="ctr"/>
          <a:lstStyle/>
          <a:p>
            <a:pPr algn="ctr"/>
            <a:r>
              <a:rPr lang="en-US" sz="1400" b="1" kern="0" dirty="0"/>
              <a:t>NEW</a:t>
            </a:r>
          </a:p>
        </p:txBody>
      </p:sp>
    </p:spTree>
    <p:extLst>
      <p:ext uri="{BB962C8B-B14F-4D97-AF65-F5344CB8AC3E}">
        <p14:creationId xmlns:p14="http://schemas.microsoft.com/office/powerpoint/2010/main" val="1018370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412062" y="3313785"/>
            <a:ext cx="722695" cy="722694"/>
            <a:chOff x="412060" y="2430470"/>
            <a:chExt cx="722695" cy="722694"/>
          </a:xfrm>
        </p:grpSpPr>
        <p:grpSp>
          <p:nvGrpSpPr>
            <p:cNvPr id="110" name="Group 104"/>
            <p:cNvGrpSpPr/>
            <p:nvPr/>
          </p:nvGrpSpPr>
          <p:grpSpPr>
            <a:xfrm>
              <a:off x="457335" y="2501900"/>
              <a:ext cx="632144" cy="481658"/>
              <a:chOff x="-1930645" y="2666340"/>
              <a:chExt cx="1152150" cy="877875"/>
            </a:xfrm>
          </p:grpSpPr>
          <p:cxnSp>
            <p:nvCxnSpPr>
              <p:cNvPr id="112" name="Straight Connector 111"/>
              <p:cNvCxnSpPr>
                <a:endCxn id="117" idx="2"/>
              </p:cNvCxnSpPr>
              <p:nvPr/>
            </p:nvCxnSpPr>
            <p:spPr>
              <a:xfrm>
                <a:off x="-1354569" y="2904160"/>
                <a:ext cx="0" cy="217602"/>
              </a:xfrm>
              <a:prstGeom prst="line">
                <a:avLst/>
              </a:prstGeom>
              <a:ln w="25400" cap="rnd">
                <a:solidFill>
                  <a:schemeClr val="tx1"/>
                </a:solidFill>
                <a:round/>
                <a:tailEnd type="none"/>
              </a:ln>
            </p:spPr>
            <p:style>
              <a:lnRef idx="1">
                <a:schemeClr val="accent1"/>
              </a:lnRef>
              <a:fillRef idx="0">
                <a:schemeClr val="accent1"/>
              </a:fillRef>
              <a:effectRef idx="0">
                <a:schemeClr val="accent1"/>
              </a:effectRef>
              <a:fontRef idx="minor">
                <a:schemeClr val="tx1"/>
              </a:fontRef>
            </p:style>
          </p:cxnSp>
          <p:sp>
            <p:nvSpPr>
              <p:cNvPr id="113" name="Rounded Rectangle 112"/>
              <p:cNvSpPr/>
              <p:nvPr/>
            </p:nvSpPr>
            <p:spPr>
              <a:xfrm>
                <a:off x="-1508190" y="2666340"/>
                <a:ext cx="307241" cy="268835"/>
              </a:xfrm>
              <a:prstGeom prst="roundRect">
                <a:avLst/>
              </a:prstGeom>
              <a:solidFill>
                <a:schemeClr val="tx1"/>
              </a:solidFill>
              <a:ln w="25400" cap="rnd">
                <a:noFill/>
                <a:round/>
                <a:headEnd/>
                <a:tailEnd/>
              </a:ln>
            </p:spPr>
            <p:txBody>
              <a:bodyPr wrap="square" rtlCol="0" anchor="ctr"/>
              <a:lstStyle/>
              <a:p>
                <a:pPr algn="ctr"/>
                <a:endParaRPr lang="en-US" kern="0" dirty="0">
                  <a:solidFill>
                    <a:srgbClr val="FFFFFF"/>
                  </a:solidFill>
                </a:endParaRPr>
              </a:p>
            </p:txBody>
          </p:sp>
          <p:cxnSp>
            <p:nvCxnSpPr>
              <p:cNvPr id="114" name="Straight Connector 113"/>
              <p:cNvCxnSpPr/>
              <p:nvPr/>
            </p:nvCxnSpPr>
            <p:spPr>
              <a:xfrm>
                <a:off x="-1354571" y="3130617"/>
                <a:ext cx="0" cy="247042"/>
              </a:xfrm>
              <a:prstGeom prst="line">
                <a:avLst/>
              </a:prstGeom>
              <a:ln w="25400" cap="rnd">
                <a:solidFill>
                  <a:schemeClr val="accent1"/>
                </a:solidFill>
                <a:prstDash val="solid"/>
                <a:round/>
                <a:tailEnd type="none"/>
              </a:ln>
            </p:spPr>
            <p:style>
              <a:lnRef idx="1">
                <a:schemeClr val="accent1"/>
              </a:lnRef>
              <a:fillRef idx="0">
                <a:schemeClr val="accent1"/>
              </a:fillRef>
              <a:effectRef idx="0">
                <a:schemeClr val="accent1"/>
              </a:effectRef>
              <a:fontRef idx="minor">
                <a:schemeClr val="tx1"/>
              </a:fontRef>
            </p:style>
          </p:cxnSp>
          <p:sp>
            <p:nvSpPr>
              <p:cNvPr id="115" name="Rounded Rectangle 114"/>
              <p:cNvSpPr/>
              <p:nvPr/>
            </p:nvSpPr>
            <p:spPr>
              <a:xfrm>
                <a:off x="-1508190" y="3275380"/>
                <a:ext cx="307240" cy="268835"/>
              </a:xfrm>
              <a:prstGeom prst="roundRect">
                <a:avLst/>
              </a:prstGeom>
              <a:solidFill>
                <a:schemeClr val="accent1">
                  <a:lumMod val="75000"/>
                </a:schemeClr>
              </a:solidFill>
              <a:ln w="38100" cap="rnd">
                <a:solidFill>
                  <a:schemeClr val="accent1"/>
                </a:solidFill>
                <a:round/>
                <a:headEnd/>
                <a:tailEnd/>
              </a:ln>
            </p:spPr>
            <p:txBody>
              <a:bodyPr wrap="square" rtlCol="0" anchor="ctr"/>
              <a:lstStyle/>
              <a:p>
                <a:pPr algn="ctr"/>
                <a:endParaRPr lang="en-US" kern="0" dirty="0">
                  <a:solidFill>
                    <a:srgbClr val="FFFFFF"/>
                  </a:solidFill>
                </a:endParaRPr>
              </a:p>
            </p:txBody>
          </p:sp>
          <p:sp>
            <p:nvSpPr>
              <p:cNvPr id="117" name="Right Bracket 116"/>
              <p:cNvSpPr/>
              <p:nvPr/>
            </p:nvSpPr>
            <p:spPr>
              <a:xfrm rot="16200000">
                <a:off x="-1450582" y="2795318"/>
                <a:ext cx="192025" cy="844910"/>
              </a:xfrm>
              <a:prstGeom prst="rightBracket">
                <a:avLst>
                  <a:gd name="adj" fmla="val 0"/>
                </a:avLst>
              </a:prstGeom>
              <a:ln w="25400" cap="rnd">
                <a:solidFill>
                  <a:schemeClr val="tx1"/>
                </a:solidFill>
                <a:roun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18" name="Rounded Rectangle 117"/>
              <p:cNvSpPr/>
              <p:nvPr/>
            </p:nvSpPr>
            <p:spPr>
              <a:xfrm>
                <a:off x="-1930645" y="3275380"/>
                <a:ext cx="307240" cy="268835"/>
              </a:xfrm>
              <a:prstGeom prst="roundRect">
                <a:avLst/>
              </a:prstGeom>
              <a:solidFill>
                <a:schemeClr val="tx1"/>
              </a:solidFill>
              <a:ln w="25400" cap="rnd">
                <a:noFill/>
                <a:round/>
                <a:headEnd/>
                <a:tailEnd/>
              </a:ln>
            </p:spPr>
            <p:txBody>
              <a:bodyPr wrap="square" rtlCol="0" anchor="ctr"/>
              <a:lstStyle/>
              <a:p>
                <a:pPr algn="ctr"/>
                <a:endParaRPr lang="en-US" kern="0" dirty="0">
                  <a:solidFill>
                    <a:srgbClr val="FFFFFF"/>
                  </a:solidFill>
                </a:endParaRPr>
              </a:p>
            </p:txBody>
          </p:sp>
          <p:sp>
            <p:nvSpPr>
              <p:cNvPr id="119" name="Rounded Rectangle 118"/>
              <p:cNvSpPr/>
              <p:nvPr/>
            </p:nvSpPr>
            <p:spPr>
              <a:xfrm>
                <a:off x="-1085735" y="3275380"/>
                <a:ext cx="307240" cy="268835"/>
              </a:xfrm>
              <a:prstGeom prst="roundRect">
                <a:avLst/>
              </a:prstGeom>
              <a:solidFill>
                <a:schemeClr val="tx1"/>
              </a:solidFill>
              <a:ln w="25400" cap="rnd">
                <a:noFill/>
                <a:round/>
                <a:headEnd/>
                <a:tailEnd/>
              </a:ln>
            </p:spPr>
            <p:txBody>
              <a:bodyPr wrap="square" rtlCol="0" anchor="ctr"/>
              <a:lstStyle/>
              <a:p>
                <a:pPr algn="ctr"/>
                <a:endParaRPr lang="en-US" kern="0" dirty="0">
                  <a:solidFill>
                    <a:srgbClr val="FFFFFF"/>
                  </a:solidFill>
                </a:endParaRPr>
              </a:p>
            </p:txBody>
          </p:sp>
        </p:grpSp>
        <p:sp>
          <p:nvSpPr>
            <p:cNvPr id="111" name="Oval 110">
              <a:extLst>
                <a:ext uri="{FF2B5EF4-FFF2-40B4-BE49-F238E27FC236}">
                  <a16:creationId xmlns:a16="http://schemas.microsoft.com/office/drawing/2014/main" id="{14849154-120B-4D5F-AD39-E0EADC729A2C}"/>
                </a:ext>
              </a:extLst>
            </p:cNvPr>
            <p:cNvSpPr/>
            <p:nvPr/>
          </p:nvSpPr>
          <p:spPr>
            <a:xfrm>
              <a:off x="412060" y="2430470"/>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grpSp>
      <p:sp>
        <p:nvSpPr>
          <p:cNvPr id="135" name="Block Arc 134"/>
          <p:cNvSpPr/>
          <p:nvPr/>
        </p:nvSpPr>
        <p:spPr>
          <a:xfrm rot="4322145">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36" name="Group 25"/>
          <p:cNvGrpSpPr/>
          <p:nvPr/>
        </p:nvGrpSpPr>
        <p:grpSpPr>
          <a:xfrm>
            <a:off x="7088042" y="2936092"/>
            <a:ext cx="889366" cy="902326"/>
            <a:chOff x="6514908" y="2283850"/>
            <a:chExt cx="941832" cy="941832"/>
          </a:xfrm>
        </p:grpSpPr>
        <p:pic>
          <p:nvPicPr>
            <p:cNvPr id="137" name="Picture 1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908" y="2283850"/>
              <a:ext cx="941832" cy="941832"/>
            </a:xfrm>
            <a:prstGeom prst="rect">
              <a:avLst/>
            </a:prstGeom>
          </p:spPr>
        </p:pic>
        <p:sp>
          <p:nvSpPr>
            <p:cNvPr id="138" name="Freeform 5"/>
            <p:cNvSpPr>
              <a:spLocks noEditPoints="1"/>
            </p:cNvSpPr>
            <p:nvPr/>
          </p:nvSpPr>
          <p:spPr bwMode="auto">
            <a:xfrm>
              <a:off x="6761018" y="2540361"/>
              <a:ext cx="426072" cy="419961"/>
            </a:xfrm>
            <a:custGeom>
              <a:avLst/>
              <a:gdLst>
                <a:gd name="T0" fmla="*/ 113 w 1212"/>
                <a:gd name="T1" fmla="*/ 114 h 1209"/>
                <a:gd name="T2" fmla="*/ 387 w 1212"/>
                <a:gd name="T3" fmla="*/ 0 h 1209"/>
                <a:gd name="T4" fmla="*/ 660 w 1212"/>
                <a:gd name="T5" fmla="*/ 114 h 1209"/>
                <a:gd name="T6" fmla="*/ 774 w 1212"/>
                <a:gd name="T7" fmla="*/ 387 h 1209"/>
                <a:gd name="T8" fmla="*/ 708 w 1212"/>
                <a:gd name="T9" fmla="*/ 604 h 1209"/>
                <a:gd name="T10" fmla="*/ 709 w 1212"/>
                <a:gd name="T11" fmla="*/ 622 h 1209"/>
                <a:gd name="T12" fmla="*/ 715 w 1212"/>
                <a:gd name="T13" fmla="*/ 627 h 1209"/>
                <a:gd name="T14" fmla="*/ 733 w 1212"/>
                <a:gd name="T15" fmla="*/ 628 h 1209"/>
                <a:gd name="T16" fmla="*/ 782 w 1212"/>
                <a:gd name="T17" fmla="*/ 632 h 1209"/>
                <a:gd name="T18" fmla="*/ 1183 w 1212"/>
                <a:gd name="T19" fmla="*/ 1033 h 1209"/>
                <a:gd name="T20" fmla="*/ 1188 w 1212"/>
                <a:gd name="T21" fmla="*/ 1080 h 1209"/>
                <a:gd name="T22" fmla="*/ 1191 w 1212"/>
                <a:gd name="T23" fmla="*/ 1098 h 1209"/>
                <a:gd name="T24" fmla="*/ 1212 w 1212"/>
                <a:gd name="T25" fmla="*/ 1145 h 1209"/>
                <a:gd name="T26" fmla="*/ 1149 w 1212"/>
                <a:gd name="T27" fmla="*/ 1209 h 1209"/>
                <a:gd name="T28" fmla="*/ 1102 w 1212"/>
                <a:gd name="T29" fmla="*/ 1188 h 1209"/>
                <a:gd name="T30" fmla="*/ 1082 w 1212"/>
                <a:gd name="T31" fmla="*/ 1187 h 1209"/>
                <a:gd name="T32" fmla="*/ 1033 w 1212"/>
                <a:gd name="T33" fmla="*/ 1184 h 1209"/>
                <a:gd name="T34" fmla="*/ 631 w 1212"/>
                <a:gd name="T35" fmla="*/ 783 h 1209"/>
                <a:gd name="T36" fmla="*/ 628 w 1212"/>
                <a:gd name="T37" fmla="*/ 734 h 1209"/>
                <a:gd name="T38" fmla="*/ 626 w 1212"/>
                <a:gd name="T39" fmla="*/ 716 h 1209"/>
                <a:gd name="T40" fmla="*/ 621 w 1212"/>
                <a:gd name="T41" fmla="*/ 710 h 1209"/>
                <a:gd name="T42" fmla="*/ 603 w 1212"/>
                <a:gd name="T43" fmla="*/ 708 h 1209"/>
                <a:gd name="T44" fmla="*/ 387 w 1212"/>
                <a:gd name="T45" fmla="*/ 774 h 1209"/>
                <a:gd name="T46" fmla="*/ 113 w 1212"/>
                <a:gd name="T47" fmla="*/ 661 h 1209"/>
                <a:gd name="T48" fmla="*/ 0 w 1212"/>
                <a:gd name="T49" fmla="*/ 387 h 1209"/>
                <a:gd name="T50" fmla="*/ 113 w 1212"/>
                <a:gd name="T51" fmla="*/ 114 h 1209"/>
                <a:gd name="T52" fmla="*/ 235 w 1212"/>
                <a:gd name="T53" fmla="*/ 400 h 1209"/>
                <a:gd name="T54" fmla="*/ 300 w 1212"/>
                <a:gd name="T55" fmla="*/ 243 h 1209"/>
                <a:gd name="T56" fmla="*/ 367 w 1212"/>
                <a:gd name="T57" fmla="*/ 197 h 1209"/>
                <a:gd name="T58" fmla="*/ 376 w 1212"/>
                <a:gd name="T59" fmla="*/ 178 h 1209"/>
                <a:gd name="T60" fmla="*/ 358 w 1212"/>
                <a:gd name="T61" fmla="*/ 166 h 1209"/>
                <a:gd name="T62" fmla="*/ 229 w 1212"/>
                <a:gd name="T63" fmla="*/ 230 h 1209"/>
                <a:gd name="T64" fmla="*/ 164 w 1212"/>
                <a:gd name="T65" fmla="*/ 387 h 1209"/>
                <a:gd name="T66" fmla="*/ 229 w 1212"/>
                <a:gd name="T67" fmla="*/ 545 h 1209"/>
                <a:gd name="T68" fmla="*/ 284 w 1212"/>
                <a:gd name="T69" fmla="*/ 585 h 1209"/>
                <a:gd name="T70" fmla="*/ 304 w 1212"/>
                <a:gd name="T71" fmla="*/ 580 h 1209"/>
                <a:gd name="T72" fmla="*/ 303 w 1212"/>
                <a:gd name="T73" fmla="*/ 560 h 1209"/>
                <a:gd name="T74" fmla="*/ 300 w 1212"/>
                <a:gd name="T75" fmla="*/ 558 h 1209"/>
                <a:gd name="T76" fmla="*/ 235 w 1212"/>
                <a:gd name="T77" fmla="*/ 400 h 1209"/>
                <a:gd name="T78" fmla="*/ 387 w 1212"/>
                <a:gd name="T79" fmla="*/ 104 h 1209"/>
                <a:gd name="T80" fmla="*/ 187 w 1212"/>
                <a:gd name="T81" fmla="*/ 187 h 1209"/>
                <a:gd name="T82" fmla="*/ 104 w 1212"/>
                <a:gd name="T83" fmla="*/ 387 h 1209"/>
                <a:gd name="T84" fmla="*/ 187 w 1212"/>
                <a:gd name="T85" fmla="*/ 587 h 1209"/>
                <a:gd name="T86" fmla="*/ 387 w 1212"/>
                <a:gd name="T87" fmla="*/ 670 h 1209"/>
                <a:gd name="T88" fmla="*/ 587 w 1212"/>
                <a:gd name="T89" fmla="*/ 587 h 1209"/>
                <a:gd name="T90" fmla="*/ 669 w 1212"/>
                <a:gd name="T91" fmla="*/ 387 h 1209"/>
                <a:gd name="T92" fmla="*/ 587 w 1212"/>
                <a:gd name="T93" fmla="*/ 187 h 1209"/>
                <a:gd name="T94" fmla="*/ 387 w 1212"/>
                <a:gd name="T95" fmla="*/ 104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2" h="1209">
                  <a:moveTo>
                    <a:pt x="113" y="114"/>
                  </a:moveTo>
                  <a:cubicBezTo>
                    <a:pt x="188" y="38"/>
                    <a:pt x="288" y="0"/>
                    <a:pt x="387" y="0"/>
                  </a:cubicBezTo>
                  <a:cubicBezTo>
                    <a:pt x="486" y="0"/>
                    <a:pt x="585" y="38"/>
                    <a:pt x="660" y="114"/>
                  </a:cubicBezTo>
                  <a:cubicBezTo>
                    <a:pt x="736" y="189"/>
                    <a:pt x="774" y="288"/>
                    <a:pt x="774" y="387"/>
                  </a:cubicBezTo>
                  <a:cubicBezTo>
                    <a:pt x="774" y="463"/>
                    <a:pt x="752" y="539"/>
                    <a:pt x="708" y="604"/>
                  </a:cubicBezTo>
                  <a:cubicBezTo>
                    <a:pt x="704" y="609"/>
                    <a:pt x="704" y="617"/>
                    <a:pt x="709" y="622"/>
                  </a:cubicBezTo>
                  <a:cubicBezTo>
                    <a:pt x="715" y="627"/>
                    <a:pt x="715" y="627"/>
                    <a:pt x="715" y="627"/>
                  </a:cubicBezTo>
                  <a:cubicBezTo>
                    <a:pt x="720" y="632"/>
                    <a:pt x="728" y="633"/>
                    <a:pt x="733" y="628"/>
                  </a:cubicBezTo>
                  <a:cubicBezTo>
                    <a:pt x="748" y="618"/>
                    <a:pt x="769" y="619"/>
                    <a:pt x="782" y="632"/>
                  </a:cubicBezTo>
                  <a:cubicBezTo>
                    <a:pt x="1183" y="1033"/>
                    <a:pt x="1183" y="1033"/>
                    <a:pt x="1183" y="1033"/>
                  </a:cubicBezTo>
                  <a:cubicBezTo>
                    <a:pt x="1196" y="1046"/>
                    <a:pt x="1198" y="1065"/>
                    <a:pt x="1188" y="1080"/>
                  </a:cubicBezTo>
                  <a:cubicBezTo>
                    <a:pt x="1185" y="1086"/>
                    <a:pt x="1186" y="1093"/>
                    <a:pt x="1191" y="1098"/>
                  </a:cubicBezTo>
                  <a:cubicBezTo>
                    <a:pt x="1204" y="1110"/>
                    <a:pt x="1212" y="1127"/>
                    <a:pt x="1212" y="1145"/>
                  </a:cubicBezTo>
                  <a:cubicBezTo>
                    <a:pt x="1212" y="1181"/>
                    <a:pt x="1184" y="1209"/>
                    <a:pt x="1149" y="1209"/>
                  </a:cubicBezTo>
                  <a:cubicBezTo>
                    <a:pt x="1130" y="1209"/>
                    <a:pt x="1113" y="1201"/>
                    <a:pt x="1102" y="1188"/>
                  </a:cubicBezTo>
                  <a:cubicBezTo>
                    <a:pt x="1097" y="1183"/>
                    <a:pt x="1088" y="1182"/>
                    <a:pt x="1082" y="1187"/>
                  </a:cubicBezTo>
                  <a:cubicBezTo>
                    <a:pt x="1068" y="1199"/>
                    <a:pt x="1046" y="1198"/>
                    <a:pt x="1033" y="1184"/>
                  </a:cubicBezTo>
                  <a:cubicBezTo>
                    <a:pt x="631" y="783"/>
                    <a:pt x="631" y="783"/>
                    <a:pt x="631" y="783"/>
                  </a:cubicBezTo>
                  <a:cubicBezTo>
                    <a:pt x="618" y="770"/>
                    <a:pt x="617" y="749"/>
                    <a:pt x="628" y="734"/>
                  </a:cubicBezTo>
                  <a:cubicBezTo>
                    <a:pt x="632" y="728"/>
                    <a:pt x="631" y="721"/>
                    <a:pt x="626" y="716"/>
                  </a:cubicBezTo>
                  <a:cubicBezTo>
                    <a:pt x="621" y="710"/>
                    <a:pt x="621" y="710"/>
                    <a:pt x="621" y="710"/>
                  </a:cubicBezTo>
                  <a:cubicBezTo>
                    <a:pt x="616" y="705"/>
                    <a:pt x="609" y="705"/>
                    <a:pt x="603" y="708"/>
                  </a:cubicBezTo>
                  <a:cubicBezTo>
                    <a:pt x="538" y="752"/>
                    <a:pt x="462" y="774"/>
                    <a:pt x="387" y="774"/>
                  </a:cubicBezTo>
                  <a:cubicBezTo>
                    <a:pt x="288" y="774"/>
                    <a:pt x="188" y="737"/>
                    <a:pt x="113" y="661"/>
                  </a:cubicBezTo>
                  <a:cubicBezTo>
                    <a:pt x="37" y="585"/>
                    <a:pt x="0" y="486"/>
                    <a:pt x="0" y="387"/>
                  </a:cubicBezTo>
                  <a:cubicBezTo>
                    <a:pt x="0" y="288"/>
                    <a:pt x="37" y="189"/>
                    <a:pt x="113" y="114"/>
                  </a:cubicBezTo>
                  <a:close/>
                  <a:moveTo>
                    <a:pt x="235" y="400"/>
                  </a:moveTo>
                  <a:cubicBezTo>
                    <a:pt x="235" y="343"/>
                    <a:pt x="257" y="286"/>
                    <a:pt x="300" y="243"/>
                  </a:cubicBezTo>
                  <a:cubicBezTo>
                    <a:pt x="320" y="223"/>
                    <a:pt x="343" y="208"/>
                    <a:pt x="367" y="197"/>
                  </a:cubicBezTo>
                  <a:cubicBezTo>
                    <a:pt x="374" y="193"/>
                    <a:pt x="378" y="186"/>
                    <a:pt x="376" y="178"/>
                  </a:cubicBezTo>
                  <a:cubicBezTo>
                    <a:pt x="374" y="170"/>
                    <a:pt x="366" y="165"/>
                    <a:pt x="358" y="166"/>
                  </a:cubicBezTo>
                  <a:cubicBezTo>
                    <a:pt x="311" y="172"/>
                    <a:pt x="265" y="194"/>
                    <a:pt x="229" y="230"/>
                  </a:cubicBezTo>
                  <a:cubicBezTo>
                    <a:pt x="186" y="273"/>
                    <a:pt x="164" y="330"/>
                    <a:pt x="164" y="387"/>
                  </a:cubicBezTo>
                  <a:cubicBezTo>
                    <a:pt x="164" y="444"/>
                    <a:pt x="186" y="501"/>
                    <a:pt x="229" y="545"/>
                  </a:cubicBezTo>
                  <a:cubicBezTo>
                    <a:pt x="246" y="562"/>
                    <a:pt x="264" y="575"/>
                    <a:pt x="284" y="585"/>
                  </a:cubicBezTo>
                  <a:cubicBezTo>
                    <a:pt x="291" y="589"/>
                    <a:pt x="300" y="587"/>
                    <a:pt x="304" y="580"/>
                  </a:cubicBezTo>
                  <a:cubicBezTo>
                    <a:pt x="309" y="574"/>
                    <a:pt x="308" y="565"/>
                    <a:pt x="303" y="560"/>
                  </a:cubicBezTo>
                  <a:cubicBezTo>
                    <a:pt x="302" y="559"/>
                    <a:pt x="301" y="558"/>
                    <a:pt x="300" y="558"/>
                  </a:cubicBezTo>
                  <a:cubicBezTo>
                    <a:pt x="257" y="514"/>
                    <a:pt x="235" y="457"/>
                    <a:pt x="235" y="400"/>
                  </a:cubicBezTo>
                  <a:close/>
                  <a:moveTo>
                    <a:pt x="387" y="104"/>
                  </a:moveTo>
                  <a:cubicBezTo>
                    <a:pt x="314" y="104"/>
                    <a:pt x="242" y="132"/>
                    <a:pt x="187" y="187"/>
                  </a:cubicBezTo>
                  <a:cubicBezTo>
                    <a:pt x="131" y="243"/>
                    <a:pt x="104" y="315"/>
                    <a:pt x="104" y="387"/>
                  </a:cubicBezTo>
                  <a:cubicBezTo>
                    <a:pt x="104" y="460"/>
                    <a:pt x="131" y="532"/>
                    <a:pt x="187" y="587"/>
                  </a:cubicBezTo>
                  <a:cubicBezTo>
                    <a:pt x="242" y="643"/>
                    <a:pt x="314" y="670"/>
                    <a:pt x="387" y="670"/>
                  </a:cubicBezTo>
                  <a:cubicBezTo>
                    <a:pt x="459" y="670"/>
                    <a:pt x="531" y="643"/>
                    <a:pt x="587" y="587"/>
                  </a:cubicBezTo>
                  <a:cubicBezTo>
                    <a:pt x="642" y="532"/>
                    <a:pt x="669" y="460"/>
                    <a:pt x="669" y="387"/>
                  </a:cubicBezTo>
                  <a:cubicBezTo>
                    <a:pt x="669" y="315"/>
                    <a:pt x="642" y="243"/>
                    <a:pt x="587" y="187"/>
                  </a:cubicBezTo>
                  <a:cubicBezTo>
                    <a:pt x="531" y="132"/>
                    <a:pt x="459" y="104"/>
                    <a:pt x="387" y="104"/>
                  </a:cubicBez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pPr defTabSz="914377"/>
              <a:endParaRPr lang="en-US" sz="1799" dirty="0">
                <a:solidFill>
                  <a:srgbClr val="FFFFFF"/>
                </a:solidFill>
              </a:endParaRPr>
            </a:p>
          </p:txBody>
        </p:sp>
      </p:grpSp>
      <p:sp>
        <p:nvSpPr>
          <p:cNvPr id="147" name="Block Arc 146"/>
          <p:cNvSpPr/>
          <p:nvPr/>
        </p:nvSpPr>
        <p:spPr>
          <a:xfrm>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48" name="Group 21"/>
          <p:cNvGrpSpPr/>
          <p:nvPr/>
        </p:nvGrpSpPr>
        <p:grpSpPr>
          <a:xfrm>
            <a:off x="5714344" y="1994270"/>
            <a:ext cx="889041" cy="903421"/>
            <a:chOff x="6696531" y="1908067"/>
            <a:chExt cx="1081940" cy="1083647"/>
          </a:xfrm>
        </p:grpSpPr>
        <p:pic>
          <p:nvPicPr>
            <p:cNvPr id="149" name="Picture 1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6531" y="1908067"/>
              <a:ext cx="1081940" cy="1083647"/>
            </a:xfrm>
            <a:prstGeom prst="rect">
              <a:avLst/>
            </a:prstGeom>
          </p:spPr>
        </p:pic>
        <p:sp>
          <p:nvSpPr>
            <p:cNvPr id="150" name="Oval 149"/>
            <p:cNvSpPr/>
            <p:nvPr/>
          </p:nvSpPr>
          <p:spPr bwMode="gray">
            <a:xfrm>
              <a:off x="6895529" y="2100895"/>
              <a:ext cx="674313" cy="674313"/>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51" name="Picture 1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0369" y="2140212"/>
              <a:ext cx="525506" cy="636625"/>
            </a:xfrm>
            <a:prstGeom prst="rect">
              <a:avLst/>
            </a:prstGeom>
          </p:spPr>
        </p:pic>
      </p:grpSp>
      <p:sp>
        <p:nvSpPr>
          <p:cNvPr id="145" name="Block Arc 144"/>
          <p:cNvSpPr/>
          <p:nvPr/>
        </p:nvSpPr>
        <p:spPr>
          <a:xfrm rot="12964067">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pic>
        <p:nvPicPr>
          <p:cNvPr id="146" name="Picture 145" descr="SYM - Deception Icon-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552" y="4453281"/>
            <a:ext cx="889366" cy="902326"/>
          </a:xfrm>
          <a:prstGeom prst="rect">
            <a:avLst/>
          </a:prstGeom>
        </p:spPr>
      </p:pic>
      <p:sp>
        <p:nvSpPr>
          <p:cNvPr id="130" name="Block Arc 129"/>
          <p:cNvSpPr/>
          <p:nvPr/>
        </p:nvSpPr>
        <p:spPr>
          <a:xfrm rot="8645817">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31" name="Group 28"/>
          <p:cNvGrpSpPr/>
          <p:nvPr/>
        </p:nvGrpSpPr>
        <p:grpSpPr>
          <a:xfrm>
            <a:off x="6627182" y="4453281"/>
            <a:ext cx="889366" cy="902326"/>
            <a:chOff x="4419653" y="4136258"/>
            <a:chExt cx="1081940" cy="1083647"/>
          </a:xfrm>
        </p:grpSpPr>
        <p:pic>
          <p:nvPicPr>
            <p:cNvPr id="132" name="Picture 1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53" y="4136258"/>
              <a:ext cx="1081940" cy="1083647"/>
            </a:xfrm>
            <a:prstGeom prst="rect">
              <a:avLst/>
            </a:prstGeom>
          </p:spPr>
        </p:pic>
        <p:sp>
          <p:nvSpPr>
            <p:cNvPr id="133" name="Oval 132"/>
            <p:cNvSpPr/>
            <p:nvPr/>
          </p:nvSpPr>
          <p:spPr bwMode="gray">
            <a:xfrm>
              <a:off x="4610637" y="4337642"/>
              <a:ext cx="674313" cy="674313"/>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34" name="Picture Placeholder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5129" y="4371905"/>
              <a:ext cx="372853" cy="582582"/>
            </a:xfrm>
            <a:prstGeom prst="rect">
              <a:avLst/>
            </a:prstGeom>
            <a:noFill/>
            <a:ln w="9525">
              <a:noFill/>
              <a:miter lim="800000"/>
              <a:headEnd/>
              <a:tailEnd/>
            </a:ln>
          </p:spPr>
        </p:pic>
      </p:grpSp>
      <p:sp>
        <p:nvSpPr>
          <p:cNvPr id="144" name="Oval 143"/>
          <p:cNvSpPr/>
          <p:nvPr/>
        </p:nvSpPr>
        <p:spPr>
          <a:xfrm>
            <a:off x="4329370" y="1960314"/>
            <a:ext cx="3686008" cy="3686008"/>
          </a:xfrm>
          <a:prstGeom prst="ellipse">
            <a:avLst/>
          </a:prstGeom>
          <a:solidFill>
            <a:schemeClr val="bg1">
              <a:alpha val="90000"/>
            </a:schemeClr>
          </a:solidFill>
          <a:ln w="25400" cap="rnd">
            <a:noFill/>
            <a:round/>
            <a:headEnd/>
            <a:tailEnd/>
          </a:ln>
        </p:spPr>
        <p:txBody>
          <a:bodyPr wrap="square" lIns="0" tIns="0" rIns="0" bIns="0" rtlCol="0" anchor="ctr"/>
          <a:lstStyle/>
          <a:p>
            <a:pPr algn="ctr">
              <a:lnSpc>
                <a:spcPct val="90000"/>
              </a:lnSpc>
            </a:pPr>
            <a:endParaRPr lang="en-US" b="1" kern="0" dirty="0">
              <a:solidFill>
                <a:srgbClr val="19233C"/>
              </a:solidFill>
            </a:endParaRPr>
          </a:p>
        </p:txBody>
      </p:sp>
      <p:sp>
        <p:nvSpPr>
          <p:cNvPr id="5" name="Title 4"/>
          <p:cNvSpPr>
            <a:spLocks noGrp="1"/>
          </p:cNvSpPr>
          <p:nvPr>
            <p:ph type="title"/>
          </p:nvPr>
        </p:nvSpPr>
        <p:spPr>
          <a:xfrm>
            <a:off x="495302" y="381000"/>
            <a:ext cx="9686133" cy="941832"/>
          </a:xfrm>
        </p:spPr>
        <p:txBody>
          <a:bodyPr/>
          <a:lstStyle/>
          <a:p>
            <a:r>
              <a:rPr lang="en-US" dirty="0"/>
              <a:t>SEP Security Framework</a:t>
            </a:r>
          </a:p>
        </p:txBody>
      </p:sp>
      <p:cxnSp>
        <p:nvCxnSpPr>
          <p:cNvPr id="116" name="Straight Connector 115"/>
          <p:cNvCxnSpPr/>
          <p:nvPr/>
        </p:nvCxnSpPr>
        <p:spPr>
          <a:xfrm>
            <a:off x="3062005" y="1700775"/>
            <a:ext cx="0" cy="4378170"/>
          </a:xfrm>
          <a:prstGeom prst="line">
            <a:avLst/>
          </a:prstGeom>
          <a:noFill/>
          <a:ln w="12700">
            <a:solidFill>
              <a:schemeClr val="bg1">
                <a:lumMod val="85000"/>
              </a:schemeClr>
            </a:solidFill>
            <a:miter lim="800000"/>
            <a:headEnd/>
            <a:tailEnd/>
          </a:ln>
        </p:spPr>
      </p:cxnSp>
      <p:sp>
        <p:nvSpPr>
          <p:cNvPr id="139" name="Block Arc 138"/>
          <p:cNvSpPr/>
          <p:nvPr/>
        </p:nvSpPr>
        <p:spPr>
          <a:xfrm rot="17281748">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40" name="Group 35"/>
          <p:cNvGrpSpPr/>
          <p:nvPr/>
        </p:nvGrpSpPr>
        <p:grpSpPr>
          <a:xfrm>
            <a:off x="4367340" y="2936096"/>
            <a:ext cx="889041" cy="903421"/>
            <a:chOff x="9668504" y="2453697"/>
            <a:chExt cx="941488" cy="942974"/>
          </a:xfrm>
        </p:grpSpPr>
        <p:pic>
          <p:nvPicPr>
            <p:cNvPr id="141" name="Picture 1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8504" y="2453697"/>
              <a:ext cx="941488" cy="942974"/>
            </a:xfrm>
            <a:prstGeom prst="rect">
              <a:avLst/>
            </a:prstGeom>
          </p:spPr>
        </p:pic>
        <p:sp>
          <p:nvSpPr>
            <p:cNvPr id="142" name="Oval 141"/>
            <p:cNvSpPr/>
            <p:nvPr/>
          </p:nvSpPr>
          <p:spPr bwMode="gray">
            <a:xfrm>
              <a:off x="9841669" y="2621493"/>
              <a:ext cx="586777" cy="586777"/>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43" name="Picture 142" descr="protect.png"/>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9890477" y="2728270"/>
              <a:ext cx="508708" cy="401685"/>
            </a:xfrm>
            <a:prstGeom prst="rect">
              <a:avLst/>
            </a:prstGeom>
          </p:spPr>
        </p:pic>
      </p:grpSp>
      <p:sp>
        <p:nvSpPr>
          <p:cNvPr id="152" name="Circular Arrow 151"/>
          <p:cNvSpPr/>
          <p:nvPr/>
        </p:nvSpPr>
        <p:spPr>
          <a:xfrm>
            <a:off x="3599242" y="1230186"/>
            <a:ext cx="5146266" cy="5146266"/>
          </a:xfrm>
          <a:prstGeom prst="circularArrow">
            <a:avLst>
              <a:gd name="adj1" fmla="val 12160"/>
              <a:gd name="adj2" fmla="val 382086"/>
              <a:gd name="adj3" fmla="val 14088015"/>
              <a:gd name="adj4" fmla="val 9680226"/>
              <a:gd name="adj5" fmla="val 6080"/>
            </a:avLst>
          </a:prstGeom>
          <a:gradFill flip="none" rotWithShape="1">
            <a:gsLst>
              <a:gs pos="0">
                <a:schemeClr val="tx2">
                  <a:lumMod val="10000"/>
                  <a:lumOff val="90000"/>
                  <a:alpha val="0"/>
                </a:schemeClr>
              </a:gs>
              <a:gs pos="43000">
                <a:schemeClr val="accent1"/>
              </a:gs>
            </a:gsLst>
            <a:lin ang="162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53" name="Circular Arrow 152"/>
          <p:cNvSpPr/>
          <p:nvPr/>
        </p:nvSpPr>
        <p:spPr>
          <a:xfrm>
            <a:off x="3599242" y="1230186"/>
            <a:ext cx="5146266" cy="5146266"/>
          </a:xfrm>
          <a:prstGeom prst="circularArrow">
            <a:avLst>
              <a:gd name="adj1" fmla="val 12160"/>
              <a:gd name="adj2" fmla="val 382086"/>
              <a:gd name="adj3" fmla="val 9753630"/>
              <a:gd name="adj4" fmla="val 5283765"/>
              <a:gd name="adj5" fmla="val 6080"/>
            </a:avLst>
          </a:prstGeom>
          <a:gradFill flip="none" rotWithShape="1">
            <a:gsLst>
              <a:gs pos="0">
                <a:schemeClr val="tx2">
                  <a:lumMod val="10000"/>
                  <a:lumOff val="90000"/>
                  <a:alpha val="0"/>
                </a:schemeClr>
              </a:gs>
              <a:gs pos="43000">
                <a:schemeClr val="bg1">
                  <a:lumMod val="85000"/>
                </a:schemeClr>
              </a:gs>
            </a:gsLst>
            <a:lin ang="108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54" name="Circular Arrow 153"/>
          <p:cNvSpPr/>
          <p:nvPr/>
        </p:nvSpPr>
        <p:spPr>
          <a:xfrm>
            <a:off x="3599242" y="1230186"/>
            <a:ext cx="5146266" cy="5146266"/>
          </a:xfrm>
          <a:prstGeom prst="circularArrow">
            <a:avLst>
              <a:gd name="adj1" fmla="val 12160"/>
              <a:gd name="adj2" fmla="val 382086"/>
              <a:gd name="adj3" fmla="val 5446897"/>
              <a:gd name="adj4" fmla="val 1039224"/>
              <a:gd name="adj5" fmla="val 6080"/>
            </a:avLst>
          </a:prstGeom>
          <a:gradFill flip="none" rotWithShape="1">
            <a:gsLst>
              <a:gs pos="0">
                <a:schemeClr val="tx2">
                  <a:lumMod val="10000"/>
                  <a:lumOff val="90000"/>
                  <a:alpha val="0"/>
                </a:schemeClr>
              </a:gs>
              <a:gs pos="43000">
                <a:schemeClr val="bg1">
                  <a:lumMod val="85000"/>
                </a:schemeClr>
              </a:gs>
            </a:gsLst>
            <a:lin ang="54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55" name="Circular Arrow 154"/>
          <p:cNvSpPr/>
          <p:nvPr/>
        </p:nvSpPr>
        <p:spPr>
          <a:xfrm>
            <a:off x="3599242" y="1230186"/>
            <a:ext cx="5146266" cy="5146266"/>
          </a:xfrm>
          <a:prstGeom prst="circularArrow">
            <a:avLst>
              <a:gd name="adj1" fmla="val 12160"/>
              <a:gd name="adj2" fmla="val 382086"/>
              <a:gd name="adj3" fmla="val 1140586"/>
              <a:gd name="adj4" fmla="val 18271896"/>
              <a:gd name="adj5" fmla="val 6080"/>
            </a:avLst>
          </a:prstGeom>
          <a:gradFill flip="none" rotWithShape="1">
            <a:gsLst>
              <a:gs pos="0">
                <a:schemeClr val="tx2">
                  <a:lumMod val="10000"/>
                  <a:lumOff val="90000"/>
                  <a:alpha val="0"/>
                </a:schemeClr>
              </a:gs>
              <a:gs pos="43000">
                <a:schemeClr val="bg1">
                  <a:lumMod val="85000"/>
                </a:schemeClr>
              </a:gs>
            </a:gsLst>
            <a:lin ang="54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56" name="Circular Arrow 155"/>
          <p:cNvSpPr/>
          <p:nvPr/>
        </p:nvSpPr>
        <p:spPr>
          <a:xfrm>
            <a:off x="3599242" y="1230186"/>
            <a:ext cx="5146266" cy="5146266"/>
          </a:xfrm>
          <a:prstGeom prst="circularArrow">
            <a:avLst>
              <a:gd name="adj1" fmla="val 12160"/>
              <a:gd name="adj2" fmla="val 382086"/>
              <a:gd name="adj3" fmla="val 18419719"/>
              <a:gd name="adj4" fmla="val 13398014"/>
              <a:gd name="adj5" fmla="val 6080"/>
            </a:avLst>
          </a:prstGeom>
          <a:gradFill flip="none" rotWithShape="1">
            <a:gsLst>
              <a:gs pos="10000">
                <a:schemeClr val="tx2">
                  <a:lumMod val="10000"/>
                  <a:lumOff val="90000"/>
                  <a:alpha val="0"/>
                </a:schemeClr>
              </a:gs>
              <a:gs pos="43000">
                <a:schemeClr val="bg1">
                  <a:lumMod val="85000"/>
                </a:schemeClr>
              </a:gs>
            </a:gsLst>
            <a:lin ang="0" scaled="1"/>
            <a:tileRect/>
          </a:gradFill>
          <a:ln w="25400" cap="rnd">
            <a:noFill/>
            <a:round/>
            <a:headEnd/>
            <a:tailEnd/>
          </a:ln>
        </p:spPr>
        <p:txBody>
          <a:bodyPr wrap="square" rtlCol="0" anchor="ctr"/>
          <a:lstStyle/>
          <a:p>
            <a:pPr algn="ctr"/>
            <a:endParaRPr lang="en-US" kern="0" dirty="0">
              <a:solidFill>
                <a:schemeClr val="bg1"/>
              </a:solidFill>
            </a:endParaRPr>
          </a:p>
        </p:txBody>
      </p:sp>
      <p:sp>
        <p:nvSpPr>
          <p:cNvPr id="157" name="TextBox 156">
            <a:extLst>
              <a:ext uri="{FF2B5EF4-FFF2-40B4-BE49-F238E27FC236}">
                <a16:creationId xmlns:a16="http://schemas.microsoft.com/office/drawing/2014/main" id="{4AA62CCF-CD2C-4A19-BEC3-95D5F1D19DD2}"/>
              </a:ext>
            </a:extLst>
          </p:cNvPr>
          <p:cNvSpPr txBox="1"/>
          <p:nvPr/>
        </p:nvSpPr>
        <p:spPr>
          <a:xfrm>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PREVENTION</a:t>
            </a:r>
          </a:p>
        </p:txBody>
      </p:sp>
      <p:sp>
        <p:nvSpPr>
          <p:cNvPr id="158" name="TextBox 157">
            <a:extLst>
              <a:ext uri="{FF2B5EF4-FFF2-40B4-BE49-F238E27FC236}">
                <a16:creationId xmlns:a16="http://schemas.microsoft.com/office/drawing/2014/main" id="{4AA62CCF-CD2C-4A19-BEC3-95D5F1D19DD2}"/>
              </a:ext>
            </a:extLst>
          </p:cNvPr>
          <p:cNvSpPr txBox="1"/>
          <p:nvPr/>
        </p:nvSpPr>
        <p:spPr>
          <a:xfrm rot="4605659">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DETECTION</a:t>
            </a:r>
          </a:p>
        </p:txBody>
      </p:sp>
      <p:sp>
        <p:nvSpPr>
          <p:cNvPr id="159" name="TextBox 158">
            <a:extLst>
              <a:ext uri="{FF2B5EF4-FFF2-40B4-BE49-F238E27FC236}">
                <a16:creationId xmlns:a16="http://schemas.microsoft.com/office/drawing/2014/main" id="{4AA62CCF-CD2C-4A19-BEC3-95D5F1D19DD2}"/>
              </a:ext>
            </a:extLst>
          </p:cNvPr>
          <p:cNvSpPr txBox="1"/>
          <p:nvPr/>
        </p:nvSpPr>
        <p:spPr>
          <a:xfrm rot="19635516">
            <a:off x="394488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RESPONSE</a:t>
            </a:r>
          </a:p>
        </p:txBody>
      </p:sp>
      <p:sp>
        <p:nvSpPr>
          <p:cNvPr id="160" name="TextBox 159">
            <a:extLst>
              <a:ext uri="{FF2B5EF4-FFF2-40B4-BE49-F238E27FC236}">
                <a16:creationId xmlns:a16="http://schemas.microsoft.com/office/drawing/2014/main" id="{4AA62CCF-CD2C-4A19-BEC3-95D5F1D19DD2}"/>
              </a:ext>
            </a:extLst>
          </p:cNvPr>
          <p:cNvSpPr txBox="1"/>
          <p:nvPr/>
        </p:nvSpPr>
        <p:spPr>
          <a:xfrm rot="2598534">
            <a:off x="394488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DECEPTION</a:t>
            </a:r>
          </a:p>
        </p:txBody>
      </p:sp>
      <p:sp>
        <p:nvSpPr>
          <p:cNvPr id="161" name="TextBox 160">
            <a:extLst>
              <a:ext uri="{FF2B5EF4-FFF2-40B4-BE49-F238E27FC236}">
                <a16:creationId xmlns:a16="http://schemas.microsoft.com/office/drawing/2014/main" id="{4AA62CCF-CD2C-4A19-BEC3-95D5F1D19DD2}"/>
              </a:ext>
            </a:extLst>
          </p:cNvPr>
          <p:cNvSpPr txBox="1"/>
          <p:nvPr/>
        </p:nvSpPr>
        <p:spPr>
          <a:xfrm rot="17749881">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ADAPTATION</a:t>
            </a:r>
          </a:p>
        </p:txBody>
      </p:sp>
      <p:sp>
        <p:nvSpPr>
          <p:cNvPr id="68" name="Oval 67"/>
          <p:cNvSpPr/>
          <p:nvPr/>
        </p:nvSpPr>
        <p:spPr>
          <a:xfrm>
            <a:off x="5410548" y="3041492"/>
            <a:ext cx="1523652" cy="1523652"/>
          </a:xfrm>
          <a:prstGeom prst="ellipse">
            <a:avLst/>
          </a:prstGeom>
          <a:gradFill flip="none" rotWithShape="1">
            <a:gsLst>
              <a:gs pos="0">
                <a:schemeClr val="tx2">
                  <a:lumMod val="25000"/>
                  <a:lumOff val="75000"/>
                </a:schemeClr>
              </a:gs>
              <a:gs pos="100000">
                <a:schemeClr val="tx2">
                  <a:lumMod val="75000"/>
                  <a:lumOff val="25000"/>
                </a:schemeClr>
              </a:gs>
            </a:gsLst>
            <a:path path="shape">
              <a:fillToRect l="50000" t="50000" r="50000" b="50000"/>
            </a:path>
            <a:tileRect/>
          </a:gradFill>
          <a:ln w="63500" cap="rnd">
            <a:solidFill>
              <a:schemeClr val="bg1"/>
            </a:solidFill>
            <a:round/>
            <a:headEnd/>
            <a:tailEnd/>
          </a:ln>
        </p:spPr>
        <p:txBody>
          <a:bodyPr wrap="square" lIns="0" tIns="0" rIns="0" bIns="0" rtlCol="0" anchor="ctr"/>
          <a:lstStyle/>
          <a:p>
            <a:pPr algn="ctr">
              <a:lnSpc>
                <a:spcPct val="90000"/>
              </a:lnSpc>
            </a:pPr>
            <a:r>
              <a:rPr lang="en-US" b="1" kern="0" dirty="0">
                <a:solidFill>
                  <a:srgbClr val="FFFFFF"/>
                </a:solidFill>
              </a:rPr>
              <a:t>SINGLE</a:t>
            </a:r>
            <a:br>
              <a:rPr lang="en-US" b="1" kern="0" dirty="0">
                <a:solidFill>
                  <a:srgbClr val="FFFFFF"/>
                </a:solidFill>
              </a:rPr>
            </a:br>
            <a:r>
              <a:rPr lang="en-US" b="1" kern="0" dirty="0">
                <a:solidFill>
                  <a:srgbClr val="FFFFFF"/>
                </a:solidFill>
              </a:rPr>
              <a:t>AGENT</a:t>
            </a:r>
          </a:p>
        </p:txBody>
      </p:sp>
      <p:sp>
        <p:nvSpPr>
          <p:cNvPr id="81" name="Rectangle 80"/>
          <p:cNvSpPr/>
          <p:nvPr/>
        </p:nvSpPr>
        <p:spPr>
          <a:xfrm>
            <a:off x="1295374" y="2597649"/>
            <a:ext cx="1754333"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ANALYZE</a:t>
            </a:r>
          </a:p>
        </p:txBody>
      </p:sp>
      <p:sp>
        <p:nvSpPr>
          <p:cNvPr id="82" name="Rectangle 81"/>
          <p:cNvSpPr/>
          <p:nvPr/>
        </p:nvSpPr>
        <p:spPr>
          <a:xfrm>
            <a:off x="1295375" y="3480964"/>
            <a:ext cx="192025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ISOLATE</a:t>
            </a:r>
          </a:p>
        </p:txBody>
      </p:sp>
      <p:sp>
        <p:nvSpPr>
          <p:cNvPr id="83" name="Rectangle 82"/>
          <p:cNvSpPr/>
          <p:nvPr/>
        </p:nvSpPr>
        <p:spPr>
          <a:xfrm>
            <a:off x="1295375" y="4364279"/>
            <a:ext cx="192025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HARDEN</a:t>
            </a:r>
          </a:p>
        </p:txBody>
      </p:sp>
      <p:grpSp>
        <p:nvGrpSpPr>
          <p:cNvPr id="120" name="Group 107"/>
          <p:cNvGrpSpPr/>
          <p:nvPr/>
        </p:nvGrpSpPr>
        <p:grpSpPr>
          <a:xfrm>
            <a:off x="412062" y="4197100"/>
            <a:ext cx="722695" cy="722694"/>
            <a:chOff x="412060" y="3313785"/>
            <a:chExt cx="722695" cy="722694"/>
          </a:xfrm>
        </p:grpSpPr>
        <p:sp>
          <p:nvSpPr>
            <p:cNvPr id="121" name="Oval 120">
              <a:extLst>
                <a:ext uri="{FF2B5EF4-FFF2-40B4-BE49-F238E27FC236}">
                  <a16:creationId xmlns:a16="http://schemas.microsoft.com/office/drawing/2014/main" id="{14849154-120B-4D5F-AD39-E0EADC729A2C}"/>
                </a:ext>
              </a:extLst>
            </p:cNvPr>
            <p:cNvSpPr/>
            <p:nvPr/>
          </p:nvSpPr>
          <p:spPr>
            <a:xfrm>
              <a:off x="412060" y="3313785"/>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pic>
          <p:nvPicPr>
            <p:cNvPr id="122" name="Picture 6" descr="C:\Users\morgan\AppData\Local\Microsoft\Windows\Temporary Internet Files\Content.IE5\OJXXTXPD\anvil-impact[1].png"/>
            <p:cNvPicPr>
              <a:picLocks noChangeAspect="1" noChangeArrowheads="1"/>
            </p:cNvPicPr>
            <p:nvPr/>
          </p:nvPicPr>
          <p:blipFill>
            <a:blip r:embed="rId9"/>
            <a:srcRect/>
            <a:stretch>
              <a:fillRect/>
            </a:stretch>
          </p:blipFill>
          <p:spPr bwMode="auto">
            <a:xfrm>
              <a:off x="452439" y="3339875"/>
              <a:ext cx="588390" cy="588390"/>
            </a:xfrm>
            <a:prstGeom prst="rect">
              <a:avLst/>
            </a:prstGeom>
            <a:noFill/>
          </p:spPr>
        </p:pic>
      </p:grpSp>
      <p:sp>
        <p:nvSpPr>
          <p:cNvPr id="56" name="Line Callout 2 (Accent Bar) 40"/>
          <p:cNvSpPr/>
          <p:nvPr/>
        </p:nvSpPr>
        <p:spPr>
          <a:xfrm>
            <a:off x="495302" y="1548104"/>
            <a:ext cx="2873945" cy="576075"/>
          </a:xfrm>
          <a:prstGeom prst="rect">
            <a:avLst/>
          </a:prstGeom>
          <a:noFill/>
          <a:ln w="9525">
            <a:noFill/>
            <a:miter lim="800000"/>
            <a:headEnd/>
            <a:tailEnd/>
          </a:ln>
        </p:spPr>
        <p:txBody>
          <a:bodyPr wrap="square" lIns="0" tIns="0" rIns="0" bIns="0" rtlCol="0" anchor="b" anchorCtr="0"/>
          <a:lstStyle/>
          <a:p>
            <a:pPr defTabSz="914377">
              <a:spcAft>
                <a:spcPts val="2400"/>
              </a:spcAft>
            </a:pPr>
            <a:r>
              <a:rPr lang="en-US" sz="2800" b="1" dirty="0"/>
              <a:t>SEP Hardening:</a:t>
            </a:r>
          </a:p>
        </p:txBody>
      </p:sp>
      <p:grpSp>
        <p:nvGrpSpPr>
          <p:cNvPr id="58" name="Group 57"/>
          <p:cNvGrpSpPr/>
          <p:nvPr/>
        </p:nvGrpSpPr>
        <p:grpSpPr>
          <a:xfrm>
            <a:off x="412062" y="2389936"/>
            <a:ext cx="722695" cy="722694"/>
            <a:chOff x="412060" y="5087416"/>
            <a:chExt cx="722695" cy="722694"/>
          </a:xfrm>
        </p:grpSpPr>
        <p:grpSp>
          <p:nvGrpSpPr>
            <p:cNvPr id="59" name="Group 153">
              <a:extLst>
                <a:ext uri="{FF2B5EF4-FFF2-40B4-BE49-F238E27FC236}">
                  <a16:creationId xmlns:a16="http://schemas.microsoft.com/office/drawing/2014/main" id="{FF9F6E6A-BF1E-4175-817F-CDE08EFD68E3}"/>
                </a:ext>
              </a:extLst>
            </p:cNvPr>
            <p:cNvGrpSpPr>
              <a:grpSpLocks noChangeAspect="1"/>
            </p:cNvGrpSpPr>
            <p:nvPr/>
          </p:nvGrpSpPr>
          <p:grpSpPr bwMode="auto">
            <a:xfrm>
              <a:off x="471348" y="5203979"/>
              <a:ext cx="605094" cy="513533"/>
              <a:chOff x="-3206" y="2326"/>
              <a:chExt cx="4441" cy="3769"/>
            </a:xfrm>
            <a:solidFill>
              <a:schemeClr val="tx1"/>
            </a:solidFill>
          </p:grpSpPr>
          <p:sp>
            <p:nvSpPr>
              <p:cNvPr id="61" name="Freeform 154">
                <a:extLst>
                  <a:ext uri="{FF2B5EF4-FFF2-40B4-BE49-F238E27FC236}">
                    <a16:creationId xmlns:a16="http://schemas.microsoft.com/office/drawing/2014/main" id="{8E3837B0-FEC8-42E6-AF26-E6FB1EAF35F2}"/>
                  </a:ext>
                </a:extLst>
              </p:cNvPr>
              <p:cNvSpPr>
                <a:spLocks/>
              </p:cNvSpPr>
              <p:nvPr/>
            </p:nvSpPr>
            <p:spPr bwMode="auto">
              <a:xfrm>
                <a:off x="-2089" y="2871"/>
                <a:ext cx="3324" cy="1809"/>
              </a:xfrm>
              <a:custGeom>
                <a:avLst/>
                <a:gdLst>
                  <a:gd name="T0" fmla="*/ 1533 w 1533"/>
                  <a:gd name="T1" fmla="*/ 124 h 843"/>
                  <a:gd name="T2" fmla="*/ 1405 w 1533"/>
                  <a:gd name="T3" fmla="*/ 220 h 843"/>
                  <a:gd name="T4" fmla="*/ 915 w 1533"/>
                  <a:gd name="T5" fmla="*/ 595 h 843"/>
                  <a:gd name="T6" fmla="*/ 864 w 1533"/>
                  <a:gd name="T7" fmla="*/ 634 h 843"/>
                  <a:gd name="T8" fmla="*/ 779 w 1533"/>
                  <a:gd name="T9" fmla="*/ 613 h 843"/>
                  <a:gd name="T10" fmla="*/ 623 w 1533"/>
                  <a:gd name="T11" fmla="*/ 285 h 843"/>
                  <a:gd name="T12" fmla="*/ 589 w 1533"/>
                  <a:gd name="T13" fmla="*/ 216 h 843"/>
                  <a:gd name="T14" fmla="*/ 555 w 1533"/>
                  <a:gd name="T15" fmla="*/ 322 h 843"/>
                  <a:gd name="T16" fmla="*/ 406 w 1533"/>
                  <a:gd name="T17" fmla="*/ 797 h 843"/>
                  <a:gd name="T18" fmla="*/ 360 w 1533"/>
                  <a:gd name="T19" fmla="*/ 840 h 843"/>
                  <a:gd name="T20" fmla="*/ 307 w 1533"/>
                  <a:gd name="T21" fmla="*/ 806 h 843"/>
                  <a:gd name="T22" fmla="*/ 152 w 1533"/>
                  <a:gd name="T23" fmla="*/ 508 h 843"/>
                  <a:gd name="T24" fmla="*/ 119 w 1533"/>
                  <a:gd name="T25" fmla="*/ 500 h 843"/>
                  <a:gd name="T26" fmla="*/ 31 w 1533"/>
                  <a:gd name="T27" fmla="*/ 569 h 843"/>
                  <a:gd name="T28" fmla="*/ 9 w 1533"/>
                  <a:gd name="T29" fmla="*/ 559 h 843"/>
                  <a:gd name="T30" fmla="*/ 0 w 1533"/>
                  <a:gd name="T31" fmla="*/ 484 h 843"/>
                  <a:gd name="T32" fmla="*/ 14 w 1533"/>
                  <a:gd name="T33" fmla="*/ 457 h 843"/>
                  <a:gd name="T34" fmla="*/ 126 w 1533"/>
                  <a:gd name="T35" fmla="*/ 370 h 843"/>
                  <a:gd name="T36" fmla="*/ 198 w 1533"/>
                  <a:gd name="T37" fmla="*/ 383 h 843"/>
                  <a:gd name="T38" fmla="*/ 238 w 1533"/>
                  <a:gd name="T39" fmla="*/ 457 h 843"/>
                  <a:gd name="T40" fmla="*/ 327 w 1533"/>
                  <a:gd name="T41" fmla="*/ 631 h 843"/>
                  <a:gd name="T42" fmla="*/ 342 w 1533"/>
                  <a:gd name="T43" fmla="*/ 657 h 843"/>
                  <a:gd name="T44" fmla="*/ 355 w 1533"/>
                  <a:gd name="T45" fmla="*/ 629 h 843"/>
                  <a:gd name="T46" fmla="*/ 530 w 1533"/>
                  <a:gd name="T47" fmla="*/ 72 h 843"/>
                  <a:gd name="T48" fmla="*/ 573 w 1533"/>
                  <a:gd name="T49" fmla="*/ 31 h 843"/>
                  <a:gd name="T50" fmla="*/ 628 w 1533"/>
                  <a:gd name="T51" fmla="*/ 66 h 843"/>
                  <a:gd name="T52" fmla="*/ 835 w 1533"/>
                  <a:gd name="T53" fmla="*/ 499 h 843"/>
                  <a:gd name="T54" fmla="*/ 869 w 1533"/>
                  <a:gd name="T55" fmla="*/ 506 h 843"/>
                  <a:gd name="T56" fmla="*/ 1419 w 1533"/>
                  <a:gd name="T57" fmla="*/ 85 h 843"/>
                  <a:gd name="T58" fmla="*/ 1533 w 1533"/>
                  <a:gd name="T59" fmla="*/ 0 h 843"/>
                  <a:gd name="T60" fmla="*/ 1533 w 1533"/>
                  <a:gd name="T61" fmla="*/ 124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33" h="843">
                    <a:moveTo>
                      <a:pt x="1533" y="124"/>
                    </a:moveTo>
                    <a:cubicBezTo>
                      <a:pt x="1490" y="156"/>
                      <a:pt x="1447" y="187"/>
                      <a:pt x="1405" y="220"/>
                    </a:cubicBezTo>
                    <a:cubicBezTo>
                      <a:pt x="1242" y="345"/>
                      <a:pt x="1078" y="470"/>
                      <a:pt x="915" y="595"/>
                    </a:cubicBezTo>
                    <a:cubicBezTo>
                      <a:pt x="898" y="608"/>
                      <a:pt x="881" y="621"/>
                      <a:pt x="864" y="634"/>
                    </a:cubicBezTo>
                    <a:cubicBezTo>
                      <a:pt x="830" y="659"/>
                      <a:pt x="798" y="652"/>
                      <a:pt x="779" y="613"/>
                    </a:cubicBezTo>
                    <a:cubicBezTo>
                      <a:pt x="727" y="504"/>
                      <a:pt x="675" y="394"/>
                      <a:pt x="623" y="285"/>
                    </a:cubicBezTo>
                    <a:cubicBezTo>
                      <a:pt x="613" y="263"/>
                      <a:pt x="602" y="242"/>
                      <a:pt x="589" y="216"/>
                    </a:cubicBezTo>
                    <a:cubicBezTo>
                      <a:pt x="577" y="255"/>
                      <a:pt x="566" y="288"/>
                      <a:pt x="555" y="322"/>
                    </a:cubicBezTo>
                    <a:cubicBezTo>
                      <a:pt x="505" y="481"/>
                      <a:pt x="455" y="639"/>
                      <a:pt x="406" y="797"/>
                    </a:cubicBezTo>
                    <a:cubicBezTo>
                      <a:pt x="398" y="821"/>
                      <a:pt x="386" y="838"/>
                      <a:pt x="360" y="840"/>
                    </a:cubicBezTo>
                    <a:cubicBezTo>
                      <a:pt x="333" y="843"/>
                      <a:pt x="318" y="827"/>
                      <a:pt x="307" y="806"/>
                    </a:cubicBezTo>
                    <a:cubicBezTo>
                      <a:pt x="256" y="706"/>
                      <a:pt x="204" y="607"/>
                      <a:pt x="152" y="508"/>
                    </a:cubicBezTo>
                    <a:cubicBezTo>
                      <a:pt x="140" y="483"/>
                      <a:pt x="140" y="483"/>
                      <a:pt x="119" y="500"/>
                    </a:cubicBezTo>
                    <a:cubicBezTo>
                      <a:pt x="90" y="523"/>
                      <a:pt x="61" y="546"/>
                      <a:pt x="31" y="569"/>
                    </a:cubicBezTo>
                    <a:cubicBezTo>
                      <a:pt x="15" y="582"/>
                      <a:pt x="12" y="580"/>
                      <a:pt x="9" y="559"/>
                    </a:cubicBezTo>
                    <a:cubicBezTo>
                      <a:pt x="5" y="534"/>
                      <a:pt x="0" y="510"/>
                      <a:pt x="0" y="484"/>
                    </a:cubicBezTo>
                    <a:cubicBezTo>
                      <a:pt x="0" y="472"/>
                      <a:pt x="4" y="464"/>
                      <a:pt x="14" y="457"/>
                    </a:cubicBezTo>
                    <a:cubicBezTo>
                      <a:pt x="51" y="428"/>
                      <a:pt x="88" y="399"/>
                      <a:pt x="126" y="370"/>
                    </a:cubicBezTo>
                    <a:cubicBezTo>
                      <a:pt x="150" y="351"/>
                      <a:pt x="182" y="356"/>
                      <a:pt x="198" y="383"/>
                    </a:cubicBezTo>
                    <a:cubicBezTo>
                      <a:pt x="212" y="407"/>
                      <a:pt x="225" y="432"/>
                      <a:pt x="238" y="457"/>
                    </a:cubicBezTo>
                    <a:cubicBezTo>
                      <a:pt x="268" y="515"/>
                      <a:pt x="297" y="573"/>
                      <a:pt x="327" y="631"/>
                    </a:cubicBezTo>
                    <a:cubicBezTo>
                      <a:pt x="332" y="639"/>
                      <a:pt x="337" y="647"/>
                      <a:pt x="342" y="657"/>
                    </a:cubicBezTo>
                    <a:cubicBezTo>
                      <a:pt x="351" y="648"/>
                      <a:pt x="352" y="638"/>
                      <a:pt x="355" y="629"/>
                    </a:cubicBezTo>
                    <a:cubicBezTo>
                      <a:pt x="413" y="444"/>
                      <a:pt x="471" y="258"/>
                      <a:pt x="530" y="72"/>
                    </a:cubicBezTo>
                    <a:cubicBezTo>
                      <a:pt x="537" y="51"/>
                      <a:pt x="549" y="34"/>
                      <a:pt x="573" y="31"/>
                    </a:cubicBezTo>
                    <a:cubicBezTo>
                      <a:pt x="598" y="29"/>
                      <a:pt x="615" y="39"/>
                      <a:pt x="628" y="66"/>
                    </a:cubicBezTo>
                    <a:cubicBezTo>
                      <a:pt x="697" y="210"/>
                      <a:pt x="766" y="355"/>
                      <a:pt x="835" y="499"/>
                    </a:cubicBezTo>
                    <a:cubicBezTo>
                      <a:pt x="847" y="524"/>
                      <a:pt x="846" y="523"/>
                      <a:pt x="869" y="506"/>
                    </a:cubicBezTo>
                    <a:cubicBezTo>
                      <a:pt x="1052" y="366"/>
                      <a:pt x="1236" y="225"/>
                      <a:pt x="1419" y="85"/>
                    </a:cubicBezTo>
                    <a:cubicBezTo>
                      <a:pt x="1457" y="56"/>
                      <a:pt x="1493" y="25"/>
                      <a:pt x="1533" y="0"/>
                    </a:cubicBezTo>
                    <a:cubicBezTo>
                      <a:pt x="1533" y="41"/>
                      <a:pt x="1533" y="83"/>
                      <a:pt x="1533" y="1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55">
                <a:extLst>
                  <a:ext uri="{FF2B5EF4-FFF2-40B4-BE49-F238E27FC236}">
                    <a16:creationId xmlns:a16="http://schemas.microsoft.com/office/drawing/2014/main" id="{DCC28E51-48F8-4483-960F-0ECE90ED74C4}"/>
                  </a:ext>
                </a:extLst>
              </p:cNvPr>
              <p:cNvSpPr>
                <a:spLocks/>
              </p:cNvSpPr>
              <p:nvPr/>
            </p:nvSpPr>
            <p:spPr bwMode="auto">
              <a:xfrm>
                <a:off x="-3206" y="4313"/>
                <a:ext cx="624" cy="695"/>
              </a:xfrm>
              <a:custGeom>
                <a:avLst/>
                <a:gdLst>
                  <a:gd name="T0" fmla="*/ 0 w 288"/>
                  <a:gd name="T1" fmla="*/ 200 h 324"/>
                  <a:gd name="T2" fmla="*/ 229 w 288"/>
                  <a:gd name="T3" fmla="*/ 21 h 324"/>
                  <a:gd name="T4" fmla="*/ 265 w 288"/>
                  <a:gd name="T5" fmla="*/ 32 h 324"/>
                  <a:gd name="T6" fmla="*/ 284 w 288"/>
                  <a:gd name="T7" fmla="*/ 84 h 324"/>
                  <a:gd name="T8" fmla="*/ 277 w 288"/>
                  <a:gd name="T9" fmla="*/ 109 h 324"/>
                  <a:gd name="T10" fmla="*/ 10 w 288"/>
                  <a:gd name="T11" fmla="*/ 318 h 324"/>
                  <a:gd name="T12" fmla="*/ 0 w 288"/>
                  <a:gd name="T13" fmla="*/ 324 h 324"/>
                  <a:gd name="T14" fmla="*/ 0 w 288"/>
                  <a:gd name="T15" fmla="*/ 200 h 3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24">
                    <a:moveTo>
                      <a:pt x="0" y="200"/>
                    </a:moveTo>
                    <a:cubicBezTo>
                      <a:pt x="76" y="140"/>
                      <a:pt x="153" y="80"/>
                      <a:pt x="229" y="21"/>
                    </a:cubicBezTo>
                    <a:cubicBezTo>
                      <a:pt x="255" y="0"/>
                      <a:pt x="255" y="1"/>
                      <a:pt x="265" y="32"/>
                    </a:cubicBezTo>
                    <a:cubicBezTo>
                      <a:pt x="271" y="50"/>
                      <a:pt x="277" y="67"/>
                      <a:pt x="284" y="84"/>
                    </a:cubicBezTo>
                    <a:cubicBezTo>
                      <a:pt x="288" y="95"/>
                      <a:pt x="286" y="102"/>
                      <a:pt x="277" y="109"/>
                    </a:cubicBezTo>
                    <a:cubicBezTo>
                      <a:pt x="188" y="179"/>
                      <a:pt x="99" y="249"/>
                      <a:pt x="10" y="318"/>
                    </a:cubicBezTo>
                    <a:cubicBezTo>
                      <a:pt x="7" y="321"/>
                      <a:pt x="4" y="322"/>
                      <a:pt x="0" y="324"/>
                    </a:cubicBezTo>
                    <a:cubicBezTo>
                      <a:pt x="0" y="283"/>
                      <a:pt x="0" y="241"/>
                      <a:pt x="0" y="20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56">
                <a:extLst>
                  <a:ext uri="{FF2B5EF4-FFF2-40B4-BE49-F238E27FC236}">
                    <a16:creationId xmlns:a16="http://schemas.microsoft.com/office/drawing/2014/main" id="{77AB0BCE-0F14-4F3E-985C-782E6CA9851E}"/>
                  </a:ext>
                </a:extLst>
              </p:cNvPr>
              <p:cNvSpPr>
                <a:spLocks/>
              </p:cNvSpPr>
              <p:nvPr/>
            </p:nvSpPr>
            <p:spPr bwMode="auto">
              <a:xfrm>
                <a:off x="-2601" y="2326"/>
                <a:ext cx="3201" cy="3180"/>
              </a:xfrm>
              <a:custGeom>
                <a:avLst/>
                <a:gdLst>
                  <a:gd name="T0" fmla="*/ 796 w 1476"/>
                  <a:gd name="T1" fmla="*/ 0 h 1482"/>
                  <a:gd name="T2" fmla="*/ 1400 w 1476"/>
                  <a:gd name="T3" fmla="*/ 403 h 1482"/>
                  <a:gd name="T4" fmla="*/ 1390 w 1476"/>
                  <a:gd name="T5" fmla="*/ 445 h 1482"/>
                  <a:gd name="T6" fmla="*/ 1321 w 1476"/>
                  <a:gd name="T7" fmla="*/ 499 h 1482"/>
                  <a:gd name="T8" fmla="*/ 1294 w 1476"/>
                  <a:gd name="T9" fmla="*/ 492 h 1482"/>
                  <a:gd name="T10" fmla="*/ 981 w 1476"/>
                  <a:gd name="T11" fmla="*/ 180 h 1482"/>
                  <a:gd name="T12" fmla="*/ 174 w 1476"/>
                  <a:gd name="T13" fmla="*/ 608 h 1482"/>
                  <a:gd name="T14" fmla="*/ 655 w 1476"/>
                  <a:gd name="T15" fmla="*/ 1303 h 1482"/>
                  <a:gd name="T16" fmla="*/ 1307 w 1476"/>
                  <a:gd name="T17" fmla="*/ 918 h 1482"/>
                  <a:gd name="T18" fmla="*/ 1332 w 1476"/>
                  <a:gd name="T19" fmla="*/ 821 h 1482"/>
                  <a:gd name="T20" fmla="*/ 1348 w 1476"/>
                  <a:gd name="T21" fmla="*/ 795 h 1482"/>
                  <a:gd name="T22" fmla="*/ 1454 w 1476"/>
                  <a:gd name="T23" fmla="*/ 714 h 1482"/>
                  <a:gd name="T24" fmla="*/ 1470 w 1476"/>
                  <a:gd name="T25" fmla="*/ 707 h 1482"/>
                  <a:gd name="T26" fmla="*/ 1474 w 1476"/>
                  <a:gd name="T27" fmla="*/ 723 h 1482"/>
                  <a:gd name="T28" fmla="*/ 1368 w 1476"/>
                  <a:gd name="T29" fmla="*/ 1099 h 1482"/>
                  <a:gd name="T30" fmla="*/ 1346 w 1476"/>
                  <a:gd name="T31" fmla="*/ 1132 h 1482"/>
                  <a:gd name="T32" fmla="*/ 1349 w 1476"/>
                  <a:gd name="T33" fmla="*/ 1160 h 1482"/>
                  <a:gd name="T34" fmla="*/ 1387 w 1476"/>
                  <a:gd name="T35" fmla="*/ 1198 h 1482"/>
                  <a:gd name="T36" fmla="*/ 1388 w 1476"/>
                  <a:gd name="T37" fmla="*/ 1222 h 1482"/>
                  <a:gd name="T38" fmla="*/ 1251 w 1476"/>
                  <a:gd name="T39" fmla="*/ 1360 h 1482"/>
                  <a:gd name="T40" fmla="*/ 1228 w 1476"/>
                  <a:gd name="T41" fmla="*/ 1359 h 1482"/>
                  <a:gd name="T42" fmla="*/ 1190 w 1476"/>
                  <a:gd name="T43" fmla="*/ 1320 h 1482"/>
                  <a:gd name="T44" fmla="*/ 1160 w 1476"/>
                  <a:gd name="T45" fmla="*/ 1318 h 1482"/>
                  <a:gd name="T46" fmla="*/ 983 w 1476"/>
                  <a:gd name="T47" fmla="*/ 1406 h 1482"/>
                  <a:gd name="T48" fmla="*/ 312 w 1476"/>
                  <a:gd name="T49" fmla="*/ 1294 h 1482"/>
                  <a:gd name="T50" fmla="*/ 35 w 1476"/>
                  <a:gd name="T51" fmla="*/ 807 h 1482"/>
                  <a:gd name="T52" fmla="*/ 400 w 1476"/>
                  <a:gd name="T53" fmla="*/ 92 h 1482"/>
                  <a:gd name="T54" fmla="*/ 796 w 1476"/>
                  <a:gd name="T55"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6" h="1482">
                    <a:moveTo>
                      <a:pt x="796" y="0"/>
                    </a:moveTo>
                    <a:cubicBezTo>
                      <a:pt x="1043" y="11"/>
                      <a:pt x="1260" y="143"/>
                      <a:pt x="1400" y="403"/>
                    </a:cubicBezTo>
                    <a:cubicBezTo>
                      <a:pt x="1409" y="421"/>
                      <a:pt x="1410" y="433"/>
                      <a:pt x="1390" y="445"/>
                    </a:cubicBezTo>
                    <a:cubicBezTo>
                      <a:pt x="1366" y="461"/>
                      <a:pt x="1343" y="480"/>
                      <a:pt x="1321" y="499"/>
                    </a:cubicBezTo>
                    <a:cubicBezTo>
                      <a:pt x="1307" y="510"/>
                      <a:pt x="1301" y="509"/>
                      <a:pt x="1294" y="492"/>
                    </a:cubicBezTo>
                    <a:cubicBezTo>
                      <a:pt x="1230" y="347"/>
                      <a:pt x="1127" y="241"/>
                      <a:pt x="981" y="180"/>
                    </a:cubicBezTo>
                    <a:cubicBezTo>
                      <a:pt x="633" y="34"/>
                      <a:pt x="247" y="243"/>
                      <a:pt x="174" y="608"/>
                    </a:cubicBezTo>
                    <a:cubicBezTo>
                      <a:pt x="109" y="933"/>
                      <a:pt x="326" y="1250"/>
                      <a:pt x="655" y="1303"/>
                    </a:cubicBezTo>
                    <a:cubicBezTo>
                      <a:pt x="944" y="1351"/>
                      <a:pt x="1211" y="1187"/>
                      <a:pt x="1307" y="918"/>
                    </a:cubicBezTo>
                    <a:cubicBezTo>
                      <a:pt x="1319" y="887"/>
                      <a:pt x="1328" y="855"/>
                      <a:pt x="1332" y="821"/>
                    </a:cubicBezTo>
                    <a:cubicBezTo>
                      <a:pt x="1334" y="810"/>
                      <a:pt x="1339" y="802"/>
                      <a:pt x="1348" y="795"/>
                    </a:cubicBezTo>
                    <a:cubicBezTo>
                      <a:pt x="1384" y="768"/>
                      <a:pt x="1419" y="741"/>
                      <a:pt x="1454" y="714"/>
                    </a:cubicBezTo>
                    <a:cubicBezTo>
                      <a:pt x="1459" y="710"/>
                      <a:pt x="1463" y="703"/>
                      <a:pt x="1470" y="707"/>
                    </a:cubicBezTo>
                    <a:cubicBezTo>
                      <a:pt x="1476" y="710"/>
                      <a:pt x="1474" y="717"/>
                      <a:pt x="1474" y="723"/>
                    </a:cubicBezTo>
                    <a:cubicBezTo>
                      <a:pt x="1473" y="858"/>
                      <a:pt x="1438" y="984"/>
                      <a:pt x="1368" y="1099"/>
                    </a:cubicBezTo>
                    <a:cubicBezTo>
                      <a:pt x="1361" y="1110"/>
                      <a:pt x="1354" y="1122"/>
                      <a:pt x="1346" y="1132"/>
                    </a:cubicBezTo>
                    <a:cubicBezTo>
                      <a:pt x="1337" y="1143"/>
                      <a:pt x="1339" y="1151"/>
                      <a:pt x="1349" y="1160"/>
                    </a:cubicBezTo>
                    <a:cubicBezTo>
                      <a:pt x="1362" y="1172"/>
                      <a:pt x="1374" y="1185"/>
                      <a:pt x="1387" y="1198"/>
                    </a:cubicBezTo>
                    <a:cubicBezTo>
                      <a:pt x="1396" y="1206"/>
                      <a:pt x="1398" y="1213"/>
                      <a:pt x="1388" y="1222"/>
                    </a:cubicBezTo>
                    <a:cubicBezTo>
                      <a:pt x="1342" y="1268"/>
                      <a:pt x="1296" y="1314"/>
                      <a:pt x="1251" y="1360"/>
                    </a:cubicBezTo>
                    <a:cubicBezTo>
                      <a:pt x="1242" y="1369"/>
                      <a:pt x="1236" y="1367"/>
                      <a:pt x="1228" y="1359"/>
                    </a:cubicBezTo>
                    <a:cubicBezTo>
                      <a:pt x="1216" y="1346"/>
                      <a:pt x="1202" y="1334"/>
                      <a:pt x="1190" y="1320"/>
                    </a:cubicBezTo>
                    <a:cubicBezTo>
                      <a:pt x="1180" y="1309"/>
                      <a:pt x="1172" y="1309"/>
                      <a:pt x="1160" y="1318"/>
                    </a:cubicBezTo>
                    <a:cubicBezTo>
                      <a:pt x="1106" y="1356"/>
                      <a:pt x="1047" y="1386"/>
                      <a:pt x="983" y="1406"/>
                    </a:cubicBezTo>
                    <a:cubicBezTo>
                      <a:pt x="741" y="1482"/>
                      <a:pt x="515" y="1448"/>
                      <a:pt x="312" y="1294"/>
                    </a:cubicBezTo>
                    <a:cubicBezTo>
                      <a:pt x="151" y="1172"/>
                      <a:pt x="60" y="1008"/>
                      <a:pt x="35" y="807"/>
                    </a:cubicBezTo>
                    <a:cubicBezTo>
                      <a:pt x="0" y="517"/>
                      <a:pt x="145" y="233"/>
                      <a:pt x="400" y="92"/>
                    </a:cubicBezTo>
                    <a:cubicBezTo>
                      <a:pt x="508" y="31"/>
                      <a:pt x="625" y="1"/>
                      <a:pt x="79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57">
                <a:extLst>
                  <a:ext uri="{FF2B5EF4-FFF2-40B4-BE49-F238E27FC236}">
                    <a16:creationId xmlns:a16="http://schemas.microsoft.com/office/drawing/2014/main" id="{FBC5D001-BB8B-4E63-854A-1A5A6E4F25AC}"/>
                  </a:ext>
                </a:extLst>
              </p:cNvPr>
              <p:cNvSpPr>
                <a:spLocks/>
              </p:cNvSpPr>
              <p:nvPr/>
            </p:nvSpPr>
            <p:spPr bwMode="auto">
              <a:xfrm>
                <a:off x="125" y="4969"/>
                <a:ext cx="1106" cy="1126"/>
              </a:xfrm>
              <a:custGeom>
                <a:avLst/>
                <a:gdLst>
                  <a:gd name="T0" fmla="*/ 509 w 510"/>
                  <a:gd name="T1" fmla="*/ 402 h 525"/>
                  <a:gd name="T2" fmla="*/ 439 w 510"/>
                  <a:gd name="T3" fmla="*/ 507 h 525"/>
                  <a:gd name="T4" fmla="*/ 317 w 510"/>
                  <a:gd name="T5" fmla="*/ 483 h 525"/>
                  <a:gd name="T6" fmla="*/ 22 w 510"/>
                  <a:gd name="T7" fmla="*/ 182 h 525"/>
                  <a:gd name="T8" fmla="*/ 23 w 510"/>
                  <a:gd name="T9" fmla="*/ 136 h 525"/>
                  <a:gd name="T10" fmla="*/ 149 w 510"/>
                  <a:gd name="T11" fmla="*/ 10 h 525"/>
                  <a:gd name="T12" fmla="*/ 175 w 510"/>
                  <a:gd name="T13" fmla="*/ 10 h 525"/>
                  <a:gd name="T14" fmla="*/ 478 w 510"/>
                  <a:gd name="T15" fmla="*/ 323 h 525"/>
                  <a:gd name="T16" fmla="*/ 509 w 510"/>
                  <a:gd name="T17" fmla="*/ 40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525">
                    <a:moveTo>
                      <a:pt x="509" y="402"/>
                    </a:moveTo>
                    <a:cubicBezTo>
                      <a:pt x="509" y="450"/>
                      <a:pt x="484" y="488"/>
                      <a:pt x="439" y="507"/>
                    </a:cubicBezTo>
                    <a:cubicBezTo>
                      <a:pt x="397" y="525"/>
                      <a:pt x="350" y="516"/>
                      <a:pt x="317" y="483"/>
                    </a:cubicBezTo>
                    <a:cubicBezTo>
                      <a:pt x="219" y="383"/>
                      <a:pt x="120" y="282"/>
                      <a:pt x="22" y="182"/>
                    </a:cubicBezTo>
                    <a:cubicBezTo>
                      <a:pt x="0" y="159"/>
                      <a:pt x="1" y="159"/>
                      <a:pt x="23" y="136"/>
                    </a:cubicBezTo>
                    <a:cubicBezTo>
                      <a:pt x="65" y="94"/>
                      <a:pt x="107" y="53"/>
                      <a:pt x="149" y="10"/>
                    </a:cubicBezTo>
                    <a:cubicBezTo>
                      <a:pt x="158" y="1"/>
                      <a:pt x="165" y="0"/>
                      <a:pt x="175" y="10"/>
                    </a:cubicBezTo>
                    <a:cubicBezTo>
                      <a:pt x="276" y="114"/>
                      <a:pt x="377" y="218"/>
                      <a:pt x="478" y="323"/>
                    </a:cubicBezTo>
                    <a:cubicBezTo>
                      <a:pt x="500" y="345"/>
                      <a:pt x="510" y="371"/>
                      <a:pt x="509" y="4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0" name="Oval 59">
              <a:extLst>
                <a:ext uri="{FF2B5EF4-FFF2-40B4-BE49-F238E27FC236}">
                  <a16:creationId xmlns:a16="http://schemas.microsoft.com/office/drawing/2014/main" id="{14849154-120B-4D5F-AD39-E0EADC729A2C}"/>
                </a:ext>
              </a:extLst>
            </p:cNvPr>
            <p:cNvSpPr/>
            <p:nvPr/>
          </p:nvSpPr>
          <p:spPr>
            <a:xfrm>
              <a:off x="412060" y="5087416"/>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chemeClr val="bg1"/>
                </a:solidFill>
              </a:endParaRPr>
            </a:p>
          </p:txBody>
        </p:sp>
      </p:grpSp>
      <p:sp>
        <p:nvSpPr>
          <p:cNvPr id="66" name="Line Callout 2 (Accent Bar) 40"/>
          <p:cNvSpPr/>
          <p:nvPr/>
        </p:nvSpPr>
        <p:spPr>
          <a:xfrm>
            <a:off x="9122738" y="1548104"/>
            <a:ext cx="2873945" cy="576075"/>
          </a:xfrm>
          <a:prstGeom prst="rect">
            <a:avLst/>
          </a:prstGeom>
          <a:noFill/>
          <a:ln w="9525">
            <a:noFill/>
            <a:miter lim="800000"/>
            <a:headEnd/>
            <a:tailEnd/>
          </a:ln>
        </p:spPr>
        <p:txBody>
          <a:bodyPr wrap="square" lIns="0" tIns="0" rIns="0" bIns="0" rtlCol="0" anchor="b" anchorCtr="0"/>
          <a:lstStyle/>
          <a:p>
            <a:pPr defTabSz="914377">
              <a:spcAft>
                <a:spcPts val="2400"/>
              </a:spcAft>
            </a:pPr>
            <a:r>
              <a:rPr lang="en-US" sz="2800" b="1" dirty="0"/>
              <a:t>Risk Insight:</a:t>
            </a:r>
          </a:p>
        </p:txBody>
      </p:sp>
      <p:sp>
        <p:nvSpPr>
          <p:cNvPr id="67" name="Rectangle 66"/>
          <p:cNvSpPr/>
          <p:nvPr/>
        </p:nvSpPr>
        <p:spPr>
          <a:xfrm>
            <a:off x="10264867" y="2414516"/>
            <a:ext cx="161301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VISUALIZE</a:t>
            </a:r>
          </a:p>
        </p:txBody>
      </p:sp>
      <p:sp>
        <p:nvSpPr>
          <p:cNvPr id="69" name="Rectangle 68"/>
          <p:cNvSpPr/>
          <p:nvPr/>
        </p:nvSpPr>
        <p:spPr>
          <a:xfrm>
            <a:off x="10271750" y="4181134"/>
            <a:ext cx="192025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BENCHMARK</a:t>
            </a:r>
          </a:p>
        </p:txBody>
      </p:sp>
      <p:grpSp>
        <p:nvGrpSpPr>
          <p:cNvPr id="70" name="Group 69"/>
          <p:cNvGrpSpPr/>
          <p:nvPr/>
        </p:nvGrpSpPr>
        <p:grpSpPr>
          <a:xfrm>
            <a:off x="9381554" y="2243947"/>
            <a:ext cx="722695" cy="722694"/>
            <a:chOff x="412060" y="4197100"/>
            <a:chExt cx="722695" cy="722694"/>
          </a:xfrm>
        </p:grpSpPr>
        <p:pic>
          <p:nvPicPr>
            <p:cNvPr id="71" name="Picture 2" descr="C:\Users\morgan\AppData\Local\Microsoft\Windows\Temporary Internet Files\Content.IE5\OJXXTXPD\512px-Eye_open_font_awesome.svg[1].png"/>
            <p:cNvPicPr>
              <a:picLocks noChangeAspect="1" noChangeArrowheads="1"/>
            </p:cNvPicPr>
            <p:nvPr/>
          </p:nvPicPr>
          <p:blipFill>
            <a:blip r:embed="rId10"/>
            <a:srcRect/>
            <a:stretch>
              <a:fillRect/>
            </a:stretch>
          </p:blipFill>
          <p:spPr bwMode="auto">
            <a:xfrm>
              <a:off x="481690" y="4266731"/>
              <a:ext cx="583436" cy="583434"/>
            </a:xfrm>
            <a:prstGeom prst="rect">
              <a:avLst/>
            </a:prstGeom>
            <a:noFill/>
          </p:spPr>
        </p:pic>
        <p:sp>
          <p:nvSpPr>
            <p:cNvPr id="72" name="Oval 71">
              <a:extLst>
                <a:ext uri="{FF2B5EF4-FFF2-40B4-BE49-F238E27FC236}">
                  <a16:creationId xmlns:a16="http://schemas.microsoft.com/office/drawing/2014/main" id="{14849154-120B-4D5F-AD39-E0EADC729A2C}"/>
                </a:ext>
              </a:extLst>
            </p:cNvPr>
            <p:cNvSpPr/>
            <p:nvPr/>
          </p:nvSpPr>
          <p:spPr>
            <a:xfrm>
              <a:off x="412060" y="4197100"/>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grpSp>
      <p:grpSp>
        <p:nvGrpSpPr>
          <p:cNvPr id="73" name="Group 153">
            <a:extLst>
              <a:ext uri="{FF2B5EF4-FFF2-40B4-BE49-F238E27FC236}">
                <a16:creationId xmlns:a16="http://schemas.microsoft.com/office/drawing/2014/main" id="{FF9F6E6A-BF1E-4175-817F-CDE08EFD68E3}"/>
              </a:ext>
            </a:extLst>
          </p:cNvPr>
          <p:cNvGrpSpPr>
            <a:grpSpLocks noChangeAspect="1"/>
          </p:cNvGrpSpPr>
          <p:nvPr/>
        </p:nvGrpSpPr>
        <p:grpSpPr bwMode="auto">
          <a:xfrm>
            <a:off x="9447723" y="3274035"/>
            <a:ext cx="605094" cy="513533"/>
            <a:chOff x="-3206" y="2326"/>
            <a:chExt cx="4441" cy="3769"/>
          </a:xfrm>
          <a:solidFill>
            <a:schemeClr val="tx1"/>
          </a:solidFill>
        </p:grpSpPr>
        <p:sp>
          <p:nvSpPr>
            <p:cNvPr id="74" name="Freeform 154">
              <a:extLst>
                <a:ext uri="{FF2B5EF4-FFF2-40B4-BE49-F238E27FC236}">
                  <a16:creationId xmlns:a16="http://schemas.microsoft.com/office/drawing/2014/main" id="{8E3837B0-FEC8-42E6-AF26-E6FB1EAF35F2}"/>
                </a:ext>
              </a:extLst>
            </p:cNvPr>
            <p:cNvSpPr>
              <a:spLocks/>
            </p:cNvSpPr>
            <p:nvPr/>
          </p:nvSpPr>
          <p:spPr bwMode="auto">
            <a:xfrm>
              <a:off x="-2089" y="2871"/>
              <a:ext cx="3324" cy="1809"/>
            </a:xfrm>
            <a:custGeom>
              <a:avLst/>
              <a:gdLst>
                <a:gd name="T0" fmla="*/ 1533 w 1533"/>
                <a:gd name="T1" fmla="*/ 124 h 843"/>
                <a:gd name="T2" fmla="*/ 1405 w 1533"/>
                <a:gd name="T3" fmla="*/ 220 h 843"/>
                <a:gd name="T4" fmla="*/ 915 w 1533"/>
                <a:gd name="T5" fmla="*/ 595 h 843"/>
                <a:gd name="T6" fmla="*/ 864 w 1533"/>
                <a:gd name="T7" fmla="*/ 634 h 843"/>
                <a:gd name="T8" fmla="*/ 779 w 1533"/>
                <a:gd name="T9" fmla="*/ 613 h 843"/>
                <a:gd name="T10" fmla="*/ 623 w 1533"/>
                <a:gd name="T11" fmla="*/ 285 h 843"/>
                <a:gd name="T12" fmla="*/ 589 w 1533"/>
                <a:gd name="T13" fmla="*/ 216 h 843"/>
                <a:gd name="T14" fmla="*/ 555 w 1533"/>
                <a:gd name="T15" fmla="*/ 322 h 843"/>
                <a:gd name="T16" fmla="*/ 406 w 1533"/>
                <a:gd name="T17" fmla="*/ 797 h 843"/>
                <a:gd name="T18" fmla="*/ 360 w 1533"/>
                <a:gd name="T19" fmla="*/ 840 h 843"/>
                <a:gd name="T20" fmla="*/ 307 w 1533"/>
                <a:gd name="T21" fmla="*/ 806 h 843"/>
                <a:gd name="T22" fmla="*/ 152 w 1533"/>
                <a:gd name="T23" fmla="*/ 508 h 843"/>
                <a:gd name="T24" fmla="*/ 119 w 1533"/>
                <a:gd name="T25" fmla="*/ 500 h 843"/>
                <a:gd name="T26" fmla="*/ 31 w 1533"/>
                <a:gd name="T27" fmla="*/ 569 h 843"/>
                <a:gd name="T28" fmla="*/ 9 w 1533"/>
                <a:gd name="T29" fmla="*/ 559 h 843"/>
                <a:gd name="T30" fmla="*/ 0 w 1533"/>
                <a:gd name="T31" fmla="*/ 484 h 843"/>
                <a:gd name="T32" fmla="*/ 14 w 1533"/>
                <a:gd name="T33" fmla="*/ 457 h 843"/>
                <a:gd name="T34" fmla="*/ 126 w 1533"/>
                <a:gd name="T35" fmla="*/ 370 h 843"/>
                <a:gd name="T36" fmla="*/ 198 w 1533"/>
                <a:gd name="T37" fmla="*/ 383 h 843"/>
                <a:gd name="T38" fmla="*/ 238 w 1533"/>
                <a:gd name="T39" fmla="*/ 457 h 843"/>
                <a:gd name="T40" fmla="*/ 327 w 1533"/>
                <a:gd name="T41" fmla="*/ 631 h 843"/>
                <a:gd name="T42" fmla="*/ 342 w 1533"/>
                <a:gd name="T43" fmla="*/ 657 h 843"/>
                <a:gd name="T44" fmla="*/ 355 w 1533"/>
                <a:gd name="T45" fmla="*/ 629 h 843"/>
                <a:gd name="T46" fmla="*/ 530 w 1533"/>
                <a:gd name="T47" fmla="*/ 72 h 843"/>
                <a:gd name="T48" fmla="*/ 573 w 1533"/>
                <a:gd name="T49" fmla="*/ 31 h 843"/>
                <a:gd name="T50" fmla="*/ 628 w 1533"/>
                <a:gd name="T51" fmla="*/ 66 h 843"/>
                <a:gd name="T52" fmla="*/ 835 w 1533"/>
                <a:gd name="T53" fmla="*/ 499 h 843"/>
                <a:gd name="T54" fmla="*/ 869 w 1533"/>
                <a:gd name="T55" fmla="*/ 506 h 843"/>
                <a:gd name="T56" fmla="*/ 1419 w 1533"/>
                <a:gd name="T57" fmla="*/ 85 h 843"/>
                <a:gd name="T58" fmla="*/ 1533 w 1533"/>
                <a:gd name="T59" fmla="*/ 0 h 843"/>
                <a:gd name="T60" fmla="*/ 1533 w 1533"/>
                <a:gd name="T61" fmla="*/ 124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33" h="843">
                  <a:moveTo>
                    <a:pt x="1533" y="124"/>
                  </a:moveTo>
                  <a:cubicBezTo>
                    <a:pt x="1490" y="156"/>
                    <a:pt x="1447" y="187"/>
                    <a:pt x="1405" y="220"/>
                  </a:cubicBezTo>
                  <a:cubicBezTo>
                    <a:pt x="1242" y="345"/>
                    <a:pt x="1078" y="470"/>
                    <a:pt x="915" y="595"/>
                  </a:cubicBezTo>
                  <a:cubicBezTo>
                    <a:pt x="898" y="608"/>
                    <a:pt x="881" y="621"/>
                    <a:pt x="864" y="634"/>
                  </a:cubicBezTo>
                  <a:cubicBezTo>
                    <a:pt x="830" y="659"/>
                    <a:pt x="798" y="652"/>
                    <a:pt x="779" y="613"/>
                  </a:cubicBezTo>
                  <a:cubicBezTo>
                    <a:pt x="727" y="504"/>
                    <a:pt x="675" y="394"/>
                    <a:pt x="623" y="285"/>
                  </a:cubicBezTo>
                  <a:cubicBezTo>
                    <a:pt x="613" y="263"/>
                    <a:pt x="602" y="242"/>
                    <a:pt x="589" y="216"/>
                  </a:cubicBezTo>
                  <a:cubicBezTo>
                    <a:pt x="577" y="255"/>
                    <a:pt x="566" y="288"/>
                    <a:pt x="555" y="322"/>
                  </a:cubicBezTo>
                  <a:cubicBezTo>
                    <a:pt x="505" y="481"/>
                    <a:pt x="455" y="639"/>
                    <a:pt x="406" y="797"/>
                  </a:cubicBezTo>
                  <a:cubicBezTo>
                    <a:pt x="398" y="821"/>
                    <a:pt x="386" y="838"/>
                    <a:pt x="360" y="840"/>
                  </a:cubicBezTo>
                  <a:cubicBezTo>
                    <a:pt x="333" y="843"/>
                    <a:pt x="318" y="827"/>
                    <a:pt x="307" y="806"/>
                  </a:cubicBezTo>
                  <a:cubicBezTo>
                    <a:pt x="256" y="706"/>
                    <a:pt x="204" y="607"/>
                    <a:pt x="152" y="508"/>
                  </a:cubicBezTo>
                  <a:cubicBezTo>
                    <a:pt x="140" y="483"/>
                    <a:pt x="140" y="483"/>
                    <a:pt x="119" y="500"/>
                  </a:cubicBezTo>
                  <a:cubicBezTo>
                    <a:pt x="90" y="523"/>
                    <a:pt x="61" y="546"/>
                    <a:pt x="31" y="569"/>
                  </a:cubicBezTo>
                  <a:cubicBezTo>
                    <a:pt x="15" y="582"/>
                    <a:pt x="12" y="580"/>
                    <a:pt x="9" y="559"/>
                  </a:cubicBezTo>
                  <a:cubicBezTo>
                    <a:pt x="5" y="534"/>
                    <a:pt x="0" y="510"/>
                    <a:pt x="0" y="484"/>
                  </a:cubicBezTo>
                  <a:cubicBezTo>
                    <a:pt x="0" y="472"/>
                    <a:pt x="4" y="464"/>
                    <a:pt x="14" y="457"/>
                  </a:cubicBezTo>
                  <a:cubicBezTo>
                    <a:pt x="51" y="428"/>
                    <a:pt x="88" y="399"/>
                    <a:pt x="126" y="370"/>
                  </a:cubicBezTo>
                  <a:cubicBezTo>
                    <a:pt x="150" y="351"/>
                    <a:pt x="182" y="356"/>
                    <a:pt x="198" y="383"/>
                  </a:cubicBezTo>
                  <a:cubicBezTo>
                    <a:pt x="212" y="407"/>
                    <a:pt x="225" y="432"/>
                    <a:pt x="238" y="457"/>
                  </a:cubicBezTo>
                  <a:cubicBezTo>
                    <a:pt x="268" y="515"/>
                    <a:pt x="297" y="573"/>
                    <a:pt x="327" y="631"/>
                  </a:cubicBezTo>
                  <a:cubicBezTo>
                    <a:pt x="332" y="639"/>
                    <a:pt x="337" y="647"/>
                    <a:pt x="342" y="657"/>
                  </a:cubicBezTo>
                  <a:cubicBezTo>
                    <a:pt x="351" y="648"/>
                    <a:pt x="352" y="638"/>
                    <a:pt x="355" y="629"/>
                  </a:cubicBezTo>
                  <a:cubicBezTo>
                    <a:pt x="413" y="444"/>
                    <a:pt x="471" y="258"/>
                    <a:pt x="530" y="72"/>
                  </a:cubicBezTo>
                  <a:cubicBezTo>
                    <a:pt x="537" y="51"/>
                    <a:pt x="549" y="34"/>
                    <a:pt x="573" y="31"/>
                  </a:cubicBezTo>
                  <a:cubicBezTo>
                    <a:pt x="598" y="29"/>
                    <a:pt x="615" y="39"/>
                    <a:pt x="628" y="66"/>
                  </a:cubicBezTo>
                  <a:cubicBezTo>
                    <a:pt x="697" y="210"/>
                    <a:pt x="766" y="355"/>
                    <a:pt x="835" y="499"/>
                  </a:cubicBezTo>
                  <a:cubicBezTo>
                    <a:pt x="847" y="524"/>
                    <a:pt x="846" y="523"/>
                    <a:pt x="869" y="506"/>
                  </a:cubicBezTo>
                  <a:cubicBezTo>
                    <a:pt x="1052" y="366"/>
                    <a:pt x="1236" y="225"/>
                    <a:pt x="1419" y="85"/>
                  </a:cubicBezTo>
                  <a:cubicBezTo>
                    <a:pt x="1457" y="56"/>
                    <a:pt x="1493" y="25"/>
                    <a:pt x="1533" y="0"/>
                  </a:cubicBezTo>
                  <a:cubicBezTo>
                    <a:pt x="1533" y="41"/>
                    <a:pt x="1533" y="83"/>
                    <a:pt x="1533" y="1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55">
              <a:extLst>
                <a:ext uri="{FF2B5EF4-FFF2-40B4-BE49-F238E27FC236}">
                  <a16:creationId xmlns:a16="http://schemas.microsoft.com/office/drawing/2014/main" id="{DCC28E51-48F8-4483-960F-0ECE90ED74C4}"/>
                </a:ext>
              </a:extLst>
            </p:cNvPr>
            <p:cNvSpPr>
              <a:spLocks/>
            </p:cNvSpPr>
            <p:nvPr/>
          </p:nvSpPr>
          <p:spPr bwMode="auto">
            <a:xfrm>
              <a:off x="-3206" y="4313"/>
              <a:ext cx="624" cy="695"/>
            </a:xfrm>
            <a:custGeom>
              <a:avLst/>
              <a:gdLst>
                <a:gd name="T0" fmla="*/ 0 w 288"/>
                <a:gd name="T1" fmla="*/ 200 h 324"/>
                <a:gd name="T2" fmla="*/ 229 w 288"/>
                <a:gd name="T3" fmla="*/ 21 h 324"/>
                <a:gd name="T4" fmla="*/ 265 w 288"/>
                <a:gd name="T5" fmla="*/ 32 h 324"/>
                <a:gd name="T6" fmla="*/ 284 w 288"/>
                <a:gd name="T7" fmla="*/ 84 h 324"/>
                <a:gd name="T8" fmla="*/ 277 w 288"/>
                <a:gd name="T9" fmla="*/ 109 h 324"/>
                <a:gd name="T10" fmla="*/ 10 w 288"/>
                <a:gd name="T11" fmla="*/ 318 h 324"/>
                <a:gd name="T12" fmla="*/ 0 w 288"/>
                <a:gd name="T13" fmla="*/ 324 h 324"/>
                <a:gd name="T14" fmla="*/ 0 w 288"/>
                <a:gd name="T15" fmla="*/ 200 h 3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24">
                  <a:moveTo>
                    <a:pt x="0" y="200"/>
                  </a:moveTo>
                  <a:cubicBezTo>
                    <a:pt x="76" y="140"/>
                    <a:pt x="153" y="80"/>
                    <a:pt x="229" y="21"/>
                  </a:cubicBezTo>
                  <a:cubicBezTo>
                    <a:pt x="255" y="0"/>
                    <a:pt x="255" y="1"/>
                    <a:pt x="265" y="32"/>
                  </a:cubicBezTo>
                  <a:cubicBezTo>
                    <a:pt x="271" y="50"/>
                    <a:pt x="277" y="67"/>
                    <a:pt x="284" y="84"/>
                  </a:cubicBezTo>
                  <a:cubicBezTo>
                    <a:pt x="288" y="95"/>
                    <a:pt x="286" y="102"/>
                    <a:pt x="277" y="109"/>
                  </a:cubicBezTo>
                  <a:cubicBezTo>
                    <a:pt x="188" y="179"/>
                    <a:pt x="99" y="249"/>
                    <a:pt x="10" y="318"/>
                  </a:cubicBezTo>
                  <a:cubicBezTo>
                    <a:pt x="7" y="321"/>
                    <a:pt x="4" y="322"/>
                    <a:pt x="0" y="324"/>
                  </a:cubicBezTo>
                  <a:cubicBezTo>
                    <a:pt x="0" y="283"/>
                    <a:pt x="0" y="241"/>
                    <a:pt x="0" y="20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56">
              <a:extLst>
                <a:ext uri="{FF2B5EF4-FFF2-40B4-BE49-F238E27FC236}">
                  <a16:creationId xmlns:a16="http://schemas.microsoft.com/office/drawing/2014/main" id="{77AB0BCE-0F14-4F3E-985C-782E6CA9851E}"/>
                </a:ext>
              </a:extLst>
            </p:cNvPr>
            <p:cNvSpPr>
              <a:spLocks/>
            </p:cNvSpPr>
            <p:nvPr/>
          </p:nvSpPr>
          <p:spPr bwMode="auto">
            <a:xfrm>
              <a:off x="-2601" y="2326"/>
              <a:ext cx="3201" cy="3180"/>
            </a:xfrm>
            <a:custGeom>
              <a:avLst/>
              <a:gdLst>
                <a:gd name="T0" fmla="*/ 796 w 1476"/>
                <a:gd name="T1" fmla="*/ 0 h 1482"/>
                <a:gd name="T2" fmla="*/ 1400 w 1476"/>
                <a:gd name="T3" fmla="*/ 403 h 1482"/>
                <a:gd name="T4" fmla="*/ 1390 w 1476"/>
                <a:gd name="T5" fmla="*/ 445 h 1482"/>
                <a:gd name="T6" fmla="*/ 1321 w 1476"/>
                <a:gd name="T7" fmla="*/ 499 h 1482"/>
                <a:gd name="T8" fmla="*/ 1294 w 1476"/>
                <a:gd name="T9" fmla="*/ 492 h 1482"/>
                <a:gd name="T10" fmla="*/ 981 w 1476"/>
                <a:gd name="T11" fmla="*/ 180 h 1482"/>
                <a:gd name="T12" fmla="*/ 174 w 1476"/>
                <a:gd name="T13" fmla="*/ 608 h 1482"/>
                <a:gd name="T14" fmla="*/ 655 w 1476"/>
                <a:gd name="T15" fmla="*/ 1303 h 1482"/>
                <a:gd name="T16" fmla="*/ 1307 w 1476"/>
                <a:gd name="T17" fmla="*/ 918 h 1482"/>
                <a:gd name="T18" fmla="*/ 1332 w 1476"/>
                <a:gd name="T19" fmla="*/ 821 h 1482"/>
                <a:gd name="T20" fmla="*/ 1348 w 1476"/>
                <a:gd name="T21" fmla="*/ 795 h 1482"/>
                <a:gd name="T22" fmla="*/ 1454 w 1476"/>
                <a:gd name="T23" fmla="*/ 714 h 1482"/>
                <a:gd name="T24" fmla="*/ 1470 w 1476"/>
                <a:gd name="T25" fmla="*/ 707 h 1482"/>
                <a:gd name="T26" fmla="*/ 1474 w 1476"/>
                <a:gd name="T27" fmla="*/ 723 h 1482"/>
                <a:gd name="T28" fmla="*/ 1368 w 1476"/>
                <a:gd name="T29" fmla="*/ 1099 h 1482"/>
                <a:gd name="T30" fmla="*/ 1346 w 1476"/>
                <a:gd name="T31" fmla="*/ 1132 h 1482"/>
                <a:gd name="T32" fmla="*/ 1349 w 1476"/>
                <a:gd name="T33" fmla="*/ 1160 h 1482"/>
                <a:gd name="T34" fmla="*/ 1387 w 1476"/>
                <a:gd name="T35" fmla="*/ 1198 h 1482"/>
                <a:gd name="T36" fmla="*/ 1388 w 1476"/>
                <a:gd name="T37" fmla="*/ 1222 h 1482"/>
                <a:gd name="T38" fmla="*/ 1251 w 1476"/>
                <a:gd name="T39" fmla="*/ 1360 h 1482"/>
                <a:gd name="T40" fmla="*/ 1228 w 1476"/>
                <a:gd name="T41" fmla="*/ 1359 h 1482"/>
                <a:gd name="T42" fmla="*/ 1190 w 1476"/>
                <a:gd name="T43" fmla="*/ 1320 h 1482"/>
                <a:gd name="T44" fmla="*/ 1160 w 1476"/>
                <a:gd name="T45" fmla="*/ 1318 h 1482"/>
                <a:gd name="T46" fmla="*/ 983 w 1476"/>
                <a:gd name="T47" fmla="*/ 1406 h 1482"/>
                <a:gd name="T48" fmla="*/ 312 w 1476"/>
                <a:gd name="T49" fmla="*/ 1294 h 1482"/>
                <a:gd name="T50" fmla="*/ 35 w 1476"/>
                <a:gd name="T51" fmla="*/ 807 h 1482"/>
                <a:gd name="T52" fmla="*/ 400 w 1476"/>
                <a:gd name="T53" fmla="*/ 92 h 1482"/>
                <a:gd name="T54" fmla="*/ 796 w 1476"/>
                <a:gd name="T55"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6" h="1482">
                  <a:moveTo>
                    <a:pt x="796" y="0"/>
                  </a:moveTo>
                  <a:cubicBezTo>
                    <a:pt x="1043" y="11"/>
                    <a:pt x="1260" y="143"/>
                    <a:pt x="1400" y="403"/>
                  </a:cubicBezTo>
                  <a:cubicBezTo>
                    <a:pt x="1409" y="421"/>
                    <a:pt x="1410" y="433"/>
                    <a:pt x="1390" y="445"/>
                  </a:cubicBezTo>
                  <a:cubicBezTo>
                    <a:pt x="1366" y="461"/>
                    <a:pt x="1343" y="480"/>
                    <a:pt x="1321" y="499"/>
                  </a:cubicBezTo>
                  <a:cubicBezTo>
                    <a:pt x="1307" y="510"/>
                    <a:pt x="1301" y="509"/>
                    <a:pt x="1294" y="492"/>
                  </a:cubicBezTo>
                  <a:cubicBezTo>
                    <a:pt x="1230" y="347"/>
                    <a:pt x="1127" y="241"/>
                    <a:pt x="981" y="180"/>
                  </a:cubicBezTo>
                  <a:cubicBezTo>
                    <a:pt x="633" y="34"/>
                    <a:pt x="247" y="243"/>
                    <a:pt x="174" y="608"/>
                  </a:cubicBezTo>
                  <a:cubicBezTo>
                    <a:pt x="109" y="933"/>
                    <a:pt x="326" y="1250"/>
                    <a:pt x="655" y="1303"/>
                  </a:cubicBezTo>
                  <a:cubicBezTo>
                    <a:pt x="944" y="1351"/>
                    <a:pt x="1211" y="1187"/>
                    <a:pt x="1307" y="918"/>
                  </a:cubicBezTo>
                  <a:cubicBezTo>
                    <a:pt x="1319" y="887"/>
                    <a:pt x="1328" y="855"/>
                    <a:pt x="1332" y="821"/>
                  </a:cubicBezTo>
                  <a:cubicBezTo>
                    <a:pt x="1334" y="810"/>
                    <a:pt x="1339" y="802"/>
                    <a:pt x="1348" y="795"/>
                  </a:cubicBezTo>
                  <a:cubicBezTo>
                    <a:pt x="1384" y="768"/>
                    <a:pt x="1419" y="741"/>
                    <a:pt x="1454" y="714"/>
                  </a:cubicBezTo>
                  <a:cubicBezTo>
                    <a:pt x="1459" y="710"/>
                    <a:pt x="1463" y="703"/>
                    <a:pt x="1470" y="707"/>
                  </a:cubicBezTo>
                  <a:cubicBezTo>
                    <a:pt x="1476" y="710"/>
                    <a:pt x="1474" y="717"/>
                    <a:pt x="1474" y="723"/>
                  </a:cubicBezTo>
                  <a:cubicBezTo>
                    <a:pt x="1473" y="858"/>
                    <a:pt x="1438" y="984"/>
                    <a:pt x="1368" y="1099"/>
                  </a:cubicBezTo>
                  <a:cubicBezTo>
                    <a:pt x="1361" y="1110"/>
                    <a:pt x="1354" y="1122"/>
                    <a:pt x="1346" y="1132"/>
                  </a:cubicBezTo>
                  <a:cubicBezTo>
                    <a:pt x="1337" y="1143"/>
                    <a:pt x="1339" y="1151"/>
                    <a:pt x="1349" y="1160"/>
                  </a:cubicBezTo>
                  <a:cubicBezTo>
                    <a:pt x="1362" y="1172"/>
                    <a:pt x="1374" y="1185"/>
                    <a:pt x="1387" y="1198"/>
                  </a:cubicBezTo>
                  <a:cubicBezTo>
                    <a:pt x="1396" y="1206"/>
                    <a:pt x="1398" y="1213"/>
                    <a:pt x="1388" y="1222"/>
                  </a:cubicBezTo>
                  <a:cubicBezTo>
                    <a:pt x="1342" y="1268"/>
                    <a:pt x="1296" y="1314"/>
                    <a:pt x="1251" y="1360"/>
                  </a:cubicBezTo>
                  <a:cubicBezTo>
                    <a:pt x="1242" y="1369"/>
                    <a:pt x="1236" y="1367"/>
                    <a:pt x="1228" y="1359"/>
                  </a:cubicBezTo>
                  <a:cubicBezTo>
                    <a:pt x="1216" y="1346"/>
                    <a:pt x="1202" y="1334"/>
                    <a:pt x="1190" y="1320"/>
                  </a:cubicBezTo>
                  <a:cubicBezTo>
                    <a:pt x="1180" y="1309"/>
                    <a:pt x="1172" y="1309"/>
                    <a:pt x="1160" y="1318"/>
                  </a:cubicBezTo>
                  <a:cubicBezTo>
                    <a:pt x="1106" y="1356"/>
                    <a:pt x="1047" y="1386"/>
                    <a:pt x="983" y="1406"/>
                  </a:cubicBezTo>
                  <a:cubicBezTo>
                    <a:pt x="741" y="1482"/>
                    <a:pt x="515" y="1448"/>
                    <a:pt x="312" y="1294"/>
                  </a:cubicBezTo>
                  <a:cubicBezTo>
                    <a:pt x="151" y="1172"/>
                    <a:pt x="60" y="1008"/>
                    <a:pt x="35" y="807"/>
                  </a:cubicBezTo>
                  <a:cubicBezTo>
                    <a:pt x="0" y="517"/>
                    <a:pt x="145" y="233"/>
                    <a:pt x="400" y="92"/>
                  </a:cubicBezTo>
                  <a:cubicBezTo>
                    <a:pt x="508" y="31"/>
                    <a:pt x="625" y="1"/>
                    <a:pt x="79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57">
              <a:extLst>
                <a:ext uri="{FF2B5EF4-FFF2-40B4-BE49-F238E27FC236}">
                  <a16:creationId xmlns:a16="http://schemas.microsoft.com/office/drawing/2014/main" id="{FBC5D001-BB8B-4E63-854A-1A5A6E4F25AC}"/>
                </a:ext>
              </a:extLst>
            </p:cNvPr>
            <p:cNvSpPr>
              <a:spLocks/>
            </p:cNvSpPr>
            <p:nvPr/>
          </p:nvSpPr>
          <p:spPr bwMode="auto">
            <a:xfrm>
              <a:off x="125" y="4969"/>
              <a:ext cx="1106" cy="1126"/>
            </a:xfrm>
            <a:custGeom>
              <a:avLst/>
              <a:gdLst>
                <a:gd name="T0" fmla="*/ 509 w 510"/>
                <a:gd name="T1" fmla="*/ 402 h 525"/>
                <a:gd name="T2" fmla="*/ 439 w 510"/>
                <a:gd name="T3" fmla="*/ 507 h 525"/>
                <a:gd name="T4" fmla="*/ 317 w 510"/>
                <a:gd name="T5" fmla="*/ 483 h 525"/>
                <a:gd name="T6" fmla="*/ 22 w 510"/>
                <a:gd name="T7" fmla="*/ 182 h 525"/>
                <a:gd name="T8" fmla="*/ 23 w 510"/>
                <a:gd name="T9" fmla="*/ 136 h 525"/>
                <a:gd name="T10" fmla="*/ 149 w 510"/>
                <a:gd name="T11" fmla="*/ 10 h 525"/>
                <a:gd name="T12" fmla="*/ 175 w 510"/>
                <a:gd name="T13" fmla="*/ 10 h 525"/>
                <a:gd name="T14" fmla="*/ 478 w 510"/>
                <a:gd name="T15" fmla="*/ 323 h 525"/>
                <a:gd name="T16" fmla="*/ 509 w 510"/>
                <a:gd name="T17" fmla="*/ 40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525">
                  <a:moveTo>
                    <a:pt x="509" y="402"/>
                  </a:moveTo>
                  <a:cubicBezTo>
                    <a:pt x="509" y="450"/>
                    <a:pt x="484" y="488"/>
                    <a:pt x="439" y="507"/>
                  </a:cubicBezTo>
                  <a:cubicBezTo>
                    <a:pt x="397" y="525"/>
                    <a:pt x="350" y="516"/>
                    <a:pt x="317" y="483"/>
                  </a:cubicBezTo>
                  <a:cubicBezTo>
                    <a:pt x="219" y="383"/>
                    <a:pt x="120" y="282"/>
                    <a:pt x="22" y="182"/>
                  </a:cubicBezTo>
                  <a:cubicBezTo>
                    <a:pt x="0" y="159"/>
                    <a:pt x="1" y="159"/>
                    <a:pt x="23" y="136"/>
                  </a:cubicBezTo>
                  <a:cubicBezTo>
                    <a:pt x="65" y="94"/>
                    <a:pt x="107" y="53"/>
                    <a:pt x="149" y="10"/>
                  </a:cubicBezTo>
                  <a:cubicBezTo>
                    <a:pt x="158" y="1"/>
                    <a:pt x="165" y="0"/>
                    <a:pt x="175" y="10"/>
                  </a:cubicBezTo>
                  <a:cubicBezTo>
                    <a:pt x="276" y="114"/>
                    <a:pt x="377" y="218"/>
                    <a:pt x="478" y="323"/>
                  </a:cubicBezTo>
                  <a:cubicBezTo>
                    <a:pt x="500" y="345"/>
                    <a:pt x="510" y="371"/>
                    <a:pt x="509" y="4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8" name="Rectangle 77"/>
          <p:cNvSpPr/>
          <p:nvPr/>
        </p:nvSpPr>
        <p:spPr>
          <a:xfrm>
            <a:off x="10271750" y="3324649"/>
            <a:ext cx="1920250" cy="388336"/>
          </a:xfrm>
          <a:prstGeom prst="rect">
            <a:avLst/>
          </a:prstGeom>
        </p:spPr>
        <p:txBody>
          <a:bodyPr wrap="square" lIns="0" tIns="0" rIns="0" bIns="0" anchor="ctr" anchorCtr="0">
            <a:noAutofit/>
          </a:bodyPr>
          <a:lstStyle/>
          <a:p>
            <a:pPr>
              <a:lnSpc>
                <a:spcPct val="80000"/>
              </a:lnSpc>
            </a:pPr>
            <a:r>
              <a:rPr lang="en-US" sz="2000" b="1" dirty="0">
                <a:solidFill>
                  <a:schemeClr val="tx2"/>
                </a:solidFill>
                <a:latin typeface="Calibri"/>
                <a:cs typeface="Calibri"/>
              </a:rPr>
              <a:t>ANALYZE</a:t>
            </a:r>
          </a:p>
        </p:txBody>
      </p:sp>
      <p:sp>
        <p:nvSpPr>
          <p:cNvPr id="79" name="Oval 78">
            <a:extLst>
              <a:ext uri="{FF2B5EF4-FFF2-40B4-BE49-F238E27FC236}">
                <a16:creationId xmlns:a16="http://schemas.microsoft.com/office/drawing/2014/main" id="{14849154-120B-4D5F-AD39-E0EADC729A2C}"/>
              </a:ext>
            </a:extLst>
          </p:cNvPr>
          <p:cNvSpPr/>
          <p:nvPr/>
        </p:nvSpPr>
        <p:spPr>
          <a:xfrm>
            <a:off x="9388437" y="3124623"/>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chemeClr val="bg1"/>
              </a:solidFill>
            </a:endParaRPr>
          </a:p>
        </p:txBody>
      </p:sp>
      <p:grpSp>
        <p:nvGrpSpPr>
          <p:cNvPr id="80" name="Group 175"/>
          <p:cNvGrpSpPr/>
          <p:nvPr/>
        </p:nvGrpSpPr>
        <p:grpSpPr>
          <a:xfrm>
            <a:off x="9379833" y="4026403"/>
            <a:ext cx="722695" cy="722694"/>
            <a:chOff x="412060" y="4120290"/>
            <a:chExt cx="722695" cy="722694"/>
          </a:xfrm>
        </p:grpSpPr>
        <p:grpSp>
          <p:nvGrpSpPr>
            <p:cNvPr id="84" name="Group 168"/>
            <p:cNvGrpSpPr/>
            <p:nvPr/>
          </p:nvGrpSpPr>
          <p:grpSpPr>
            <a:xfrm>
              <a:off x="598012" y="4253606"/>
              <a:ext cx="378303" cy="463176"/>
              <a:chOff x="586580" y="4235504"/>
              <a:chExt cx="331135" cy="405425"/>
            </a:xfrm>
          </p:grpSpPr>
          <p:sp>
            <p:nvSpPr>
              <p:cNvPr id="89" name="Folded Corner 88"/>
              <p:cNvSpPr/>
              <p:nvPr/>
            </p:nvSpPr>
            <p:spPr>
              <a:xfrm flipV="1">
                <a:off x="586580" y="4235504"/>
                <a:ext cx="331135" cy="405425"/>
              </a:xfrm>
              <a:prstGeom prst="foldedCorner">
                <a:avLst/>
              </a:prstGeom>
              <a:noFill/>
              <a:ln w="38100" cap="rnd">
                <a:solidFill>
                  <a:schemeClr val="tx1"/>
                </a:solidFill>
                <a:round/>
                <a:headEnd/>
                <a:tailEnd/>
              </a:ln>
            </p:spPr>
            <p:txBody>
              <a:bodyPr wrap="square" rtlCol="0" anchor="ctr"/>
              <a:lstStyle/>
              <a:p>
                <a:pPr algn="ctr"/>
                <a:endParaRPr lang="en-US" kern="0" dirty="0">
                  <a:solidFill>
                    <a:srgbClr val="FFFFFF"/>
                  </a:solidFill>
                </a:endParaRPr>
              </a:p>
            </p:txBody>
          </p:sp>
          <p:sp>
            <p:nvSpPr>
              <p:cNvPr id="90" name="Rectangle 89"/>
              <p:cNvSpPr/>
              <p:nvPr/>
            </p:nvSpPr>
            <p:spPr>
              <a:xfrm>
                <a:off x="642490" y="4296438"/>
                <a:ext cx="268835" cy="276999"/>
              </a:xfrm>
              <a:prstGeom prst="rect">
                <a:avLst/>
              </a:prstGeom>
            </p:spPr>
            <p:txBody>
              <a:bodyPr wrap="square" lIns="0" tIns="0" rIns="0" bIns="0">
                <a:noAutofit/>
              </a:bodyPr>
              <a:lstStyle/>
              <a:p>
                <a:pPr>
                  <a:lnSpc>
                    <a:spcPct val="80000"/>
                  </a:lnSpc>
                </a:pPr>
                <a:r>
                  <a:rPr lang="en-US" sz="1000" b="1" dirty="0">
                    <a:solidFill>
                      <a:srgbClr val="000000"/>
                    </a:solidFill>
                  </a:rPr>
                  <a:t>1</a:t>
                </a:r>
                <a:br>
                  <a:rPr lang="en-US" sz="1000" b="1" dirty="0">
                    <a:solidFill>
                      <a:srgbClr val="000000"/>
                    </a:solidFill>
                  </a:rPr>
                </a:br>
                <a:r>
                  <a:rPr lang="en-US" sz="1000" b="1" dirty="0">
                    <a:solidFill>
                      <a:srgbClr val="000000"/>
                    </a:solidFill>
                  </a:rPr>
                  <a:t>2</a:t>
                </a:r>
                <a:br>
                  <a:rPr lang="en-US" sz="1000" b="1" dirty="0">
                    <a:solidFill>
                      <a:srgbClr val="000000"/>
                    </a:solidFill>
                  </a:rPr>
                </a:br>
                <a:r>
                  <a:rPr lang="en-US" sz="1000" b="1" dirty="0">
                    <a:solidFill>
                      <a:srgbClr val="000000"/>
                    </a:solidFill>
                  </a:rPr>
                  <a:t>3</a:t>
                </a:r>
                <a:endParaRPr lang="en-US" sz="1000" dirty="0">
                  <a:solidFill>
                    <a:srgbClr val="000000"/>
                  </a:solidFill>
                </a:endParaRPr>
              </a:p>
            </p:txBody>
          </p:sp>
        </p:grpSp>
        <p:sp>
          <p:nvSpPr>
            <p:cNvPr id="85" name="Oval 84">
              <a:extLst>
                <a:ext uri="{FF2B5EF4-FFF2-40B4-BE49-F238E27FC236}">
                  <a16:creationId xmlns:a16="http://schemas.microsoft.com/office/drawing/2014/main" id="{14849154-120B-4D5F-AD39-E0EADC729A2C}"/>
                </a:ext>
              </a:extLst>
            </p:cNvPr>
            <p:cNvSpPr/>
            <p:nvPr/>
          </p:nvSpPr>
          <p:spPr>
            <a:xfrm>
              <a:off x="412060" y="4120290"/>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cxnSp>
          <p:nvCxnSpPr>
            <p:cNvPr id="86" name="Straight Connector 85"/>
            <p:cNvCxnSpPr/>
            <p:nvPr/>
          </p:nvCxnSpPr>
          <p:spPr>
            <a:xfrm>
              <a:off x="761085" y="4373880"/>
              <a:ext cx="153315" cy="0"/>
            </a:xfrm>
            <a:prstGeom prst="line">
              <a:avLst/>
            </a:prstGeom>
            <a:ln w="19050" cap="rnd">
              <a:solidFill>
                <a:schemeClr val="tx1"/>
              </a:solidFill>
              <a:round/>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61085" y="4488480"/>
              <a:ext cx="153315" cy="0"/>
            </a:xfrm>
            <a:prstGeom prst="line">
              <a:avLst/>
            </a:prstGeom>
            <a:ln w="19050" cap="rnd">
              <a:solidFill>
                <a:schemeClr val="tx1"/>
              </a:solidFill>
              <a:round/>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61085" y="4602780"/>
              <a:ext cx="153315" cy="0"/>
            </a:xfrm>
            <a:prstGeom prst="line">
              <a:avLst/>
            </a:prstGeom>
            <a:ln w="19050" cap="rnd">
              <a:solidFill>
                <a:schemeClr val="tx1"/>
              </a:solidFill>
              <a:round/>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094503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Agenda</a:t>
            </a:r>
          </a:p>
        </p:txBody>
      </p:sp>
      <p:sp>
        <p:nvSpPr>
          <p:cNvPr id="7" name="Text Placeholder 6"/>
          <p:cNvSpPr>
            <a:spLocks noGrp="1"/>
          </p:cNvSpPr>
          <p:nvPr>
            <p:ph type="body" sz="quarter" idx="14"/>
          </p:nvPr>
        </p:nvSpPr>
        <p:spPr>
          <a:xfrm>
            <a:off x="1328740" y="1636802"/>
            <a:ext cx="4668023" cy="723900"/>
          </a:xfrm>
        </p:spPr>
        <p:txBody>
          <a:bodyPr>
            <a:normAutofit/>
          </a:bodyPr>
          <a:lstStyle/>
          <a:p>
            <a:r>
              <a:rPr lang="en-US" dirty="0"/>
              <a:t>Endpoint Security Overview </a:t>
            </a:r>
            <a:r>
              <a:rPr lang="en-US" sz="1200" i="1" dirty="0"/>
              <a:t>(3-6)</a:t>
            </a:r>
          </a:p>
        </p:txBody>
      </p:sp>
      <p:sp>
        <p:nvSpPr>
          <p:cNvPr id="8" name="Text Placeholder 7"/>
          <p:cNvSpPr>
            <a:spLocks noGrp="1"/>
          </p:cNvSpPr>
          <p:nvPr>
            <p:ph type="body" sz="quarter" idx="15"/>
          </p:nvPr>
        </p:nvSpPr>
        <p:spPr>
          <a:xfrm>
            <a:off x="1328741" y="2483045"/>
            <a:ext cx="4668022" cy="723900"/>
          </a:xfrm>
        </p:spPr>
        <p:txBody>
          <a:bodyPr/>
          <a:lstStyle/>
          <a:p>
            <a:r>
              <a:rPr lang="en-US" dirty="0"/>
              <a:t>Endpoint Security – What’s New </a:t>
            </a:r>
            <a:r>
              <a:rPr lang="en-US" sz="1200" i="1" dirty="0"/>
              <a:t>(7- 23)</a:t>
            </a:r>
            <a:endParaRPr lang="en-US" i="1" dirty="0"/>
          </a:p>
        </p:txBody>
      </p:sp>
      <p:sp>
        <p:nvSpPr>
          <p:cNvPr id="9" name="Text Placeholder 8"/>
          <p:cNvSpPr>
            <a:spLocks noGrp="1"/>
          </p:cNvSpPr>
          <p:nvPr>
            <p:ph type="body" sz="quarter" idx="16"/>
          </p:nvPr>
        </p:nvSpPr>
        <p:spPr>
          <a:xfrm>
            <a:off x="1328741" y="3329288"/>
            <a:ext cx="4668022" cy="723900"/>
          </a:xfrm>
        </p:spPr>
        <p:txBody>
          <a:bodyPr>
            <a:normAutofit/>
          </a:bodyPr>
          <a:lstStyle/>
          <a:p>
            <a:r>
              <a:rPr lang="en-US" dirty="0"/>
              <a:t>Why Symantec - User Stories &amp; Product Details </a:t>
            </a:r>
            <a:r>
              <a:rPr lang="en-US" sz="1300" i="1" dirty="0"/>
              <a:t>(24 – 60)</a:t>
            </a:r>
          </a:p>
        </p:txBody>
      </p:sp>
      <p:sp>
        <p:nvSpPr>
          <p:cNvPr id="10" name="Text Placeholder 9"/>
          <p:cNvSpPr>
            <a:spLocks noGrp="1"/>
          </p:cNvSpPr>
          <p:nvPr>
            <p:ph type="body" sz="quarter" idx="17"/>
          </p:nvPr>
        </p:nvSpPr>
        <p:spPr/>
        <p:txBody>
          <a:bodyPr/>
          <a:lstStyle/>
          <a:p>
            <a:r>
              <a:rPr lang="en-US" dirty="0"/>
              <a:t>What to Do Next? </a:t>
            </a:r>
            <a:r>
              <a:rPr lang="en-US" sz="1200" i="1" dirty="0"/>
              <a:t>(61 – 64)</a:t>
            </a:r>
          </a:p>
        </p:txBody>
      </p:sp>
      <p:sp>
        <p:nvSpPr>
          <p:cNvPr id="11" name="Text Placeholder 10"/>
          <p:cNvSpPr>
            <a:spLocks noGrp="1"/>
          </p:cNvSpPr>
          <p:nvPr>
            <p:ph type="body" sz="quarter" idx="22"/>
          </p:nvPr>
        </p:nvSpPr>
        <p:spPr>
          <a:xfrm>
            <a:off x="6959639" y="1636802"/>
            <a:ext cx="4332138" cy="723900"/>
          </a:xfrm>
        </p:spPr>
        <p:txBody>
          <a:bodyPr>
            <a:normAutofit/>
          </a:bodyPr>
          <a:lstStyle/>
          <a:p>
            <a:r>
              <a:rPr lang="en-US" dirty="0"/>
              <a:t>SEP 14 &amp; SEP Cloud Awards &amp; 3</a:t>
            </a:r>
            <a:r>
              <a:rPr lang="en-US" baseline="30000" dirty="0"/>
              <a:t>rd</a:t>
            </a:r>
            <a:r>
              <a:rPr lang="en-US" dirty="0"/>
              <a:t> Party Testing Results </a:t>
            </a:r>
            <a:r>
              <a:rPr lang="en-US" sz="1300" i="1" dirty="0"/>
              <a:t>(91-98)</a:t>
            </a:r>
          </a:p>
        </p:txBody>
      </p:sp>
      <p:sp>
        <p:nvSpPr>
          <p:cNvPr id="12" name="Text Placeholder 11"/>
          <p:cNvSpPr>
            <a:spLocks noGrp="1"/>
          </p:cNvSpPr>
          <p:nvPr>
            <p:ph type="body" sz="quarter" idx="23"/>
          </p:nvPr>
        </p:nvSpPr>
        <p:spPr>
          <a:xfrm>
            <a:off x="6959638" y="2483045"/>
            <a:ext cx="4201697" cy="723900"/>
          </a:xfrm>
        </p:spPr>
        <p:txBody>
          <a:bodyPr>
            <a:normAutofit/>
          </a:bodyPr>
          <a:lstStyle/>
          <a:p>
            <a:r>
              <a:rPr lang="en-US" sz="2200" dirty="0"/>
              <a:t>SEP EDR Awards &amp; 3rd Party Testing Results </a:t>
            </a:r>
            <a:r>
              <a:rPr lang="en-US" sz="1200" i="1" dirty="0"/>
              <a:t>(98-99)</a:t>
            </a:r>
          </a:p>
        </p:txBody>
      </p:sp>
      <p:sp>
        <p:nvSpPr>
          <p:cNvPr id="13" name="Text Placeholder 12"/>
          <p:cNvSpPr>
            <a:spLocks noGrp="1"/>
          </p:cNvSpPr>
          <p:nvPr>
            <p:ph type="body" sz="quarter" idx="24"/>
          </p:nvPr>
        </p:nvSpPr>
        <p:spPr>
          <a:xfrm>
            <a:off x="6959639" y="3329288"/>
            <a:ext cx="4332138" cy="723900"/>
          </a:xfrm>
        </p:spPr>
        <p:txBody>
          <a:bodyPr/>
          <a:lstStyle/>
          <a:p>
            <a:endParaRPr lang="en-US" sz="1200" i="1" dirty="0"/>
          </a:p>
        </p:txBody>
      </p:sp>
      <p:sp>
        <p:nvSpPr>
          <p:cNvPr id="14" name="Text Placeholder 13"/>
          <p:cNvSpPr>
            <a:spLocks noGrp="1"/>
          </p:cNvSpPr>
          <p:nvPr>
            <p:ph type="body" sz="quarter" idx="25"/>
          </p:nvPr>
        </p:nvSpPr>
        <p:spPr>
          <a:xfrm>
            <a:off x="6959639" y="4175532"/>
            <a:ext cx="4201696" cy="723900"/>
          </a:xfrm>
        </p:spPr>
        <p:txBody>
          <a:bodyPr>
            <a:normAutofit/>
          </a:bodyPr>
          <a:lstStyle/>
          <a:p>
            <a:endParaRPr lang="en-US" sz="1300" i="1" dirty="0"/>
          </a:p>
        </p:txBody>
      </p:sp>
    </p:spTree>
    <p:extLst>
      <p:ext uri="{BB962C8B-B14F-4D97-AF65-F5344CB8AC3E}">
        <p14:creationId xmlns:p14="http://schemas.microsoft.com/office/powerpoint/2010/main" val="390388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a:t>SEP Hardening Overview</a:t>
            </a:r>
          </a:p>
        </p:txBody>
      </p:sp>
      <p:sp>
        <p:nvSpPr>
          <p:cNvPr id="33" name="Content Placeholder 2"/>
          <p:cNvSpPr txBox="1">
            <a:spLocks/>
          </p:cNvSpPr>
          <p:nvPr/>
        </p:nvSpPr>
        <p:spPr bwMode="auto">
          <a:xfrm>
            <a:off x="132457" y="4727158"/>
            <a:ext cx="4146029" cy="603881"/>
          </a:xfrm>
          <a:prstGeom prst="rect">
            <a:avLst/>
          </a:prstGeom>
          <a:noFill/>
          <a:ln w="9525">
            <a:noFill/>
            <a:miter lim="800000"/>
            <a:headEnd/>
            <a:tailEnd/>
          </a:ln>
        </p:spPr>
        <p:txBody>
          <a:bodyPr lIns="91395" tIns="45698" rIns="91395" bIns="45698" anchor="t"/>
          <a:lstStyle/>
          <a:p>
            <a:pPr algn="ctr">
              <a:lnSpc>
                <a:spcPct val="90000"/>
              </a:lnSpc>
              <a:spcBef>
                <a:spcPts val="1200"/>
              </a:spcBef>
            </a:pPr>
            <a:r>
              <a:rPr lang="en-US" altLang="en-US" sz="1600" dirty="0">
                <a:latin typeface="Calibri" charset="0"/>
                <a:ea typeface="Calibri" charset="0"/>
                <a:cs typeface="Calibri" charset="0"/>
              </a:rPr>
              <a:t>“I want to know what applications are running in my environment. For each app, I want to know how much risk I’m taking on based its vulnerabilities, reputation, source and behavior”</a:t>
            </a:r>
          </a:p>
        </p:txBody>
      </p:sp>
      <p:sp>
        <p:nvSpPr>
          <p:cNvPr id="34" name="Content Placeholder 2"/>
          <p:cNvSpPr txBox="1">
            <a:spLocks/>
          </p:cNvSpPr>
          <p:nvPr/>
        </p:nvSpPr>
        <p:spPr bwMode="auto">
          <a:xfrm>
            <a:off x="399168" y="4120624"/>
            <a:ext cx="3604277" cy="660276"/>
          </a:xfrm>
          <a:prstGeom prst="rect">
            <a:avLst/>
          </a:prstGeom>
          <a:noFill/>
          <a:ln w="9525">
            <a:noFill/>
            <a:miter lim="800000"/>
            <a:headEnd/>
            <a:tailEnd/>
          </a:ln>
        </p:spPr>
        <p:txBody>
          <a:bodyPr lIns="91395" tIns="45698" rIns="91395" bIns="45698" anchor="ctr">
            <a:noAutofit/>
          </a:bodyPr>
          <a:lstStyle/>
          <a:p>
            <a:pPr marL="233240" indent="-233240" algn="ctr">
              <a:lnSpc>
                <a:spcPct val="90000"/>
              </a:lnSpc>
              <a:spcAft>
                <a:spcPts val="1200"/>
              </a:spcAft>
              <a:buClr>
                <a:srgbClr val="C4C4C4">
                  <a:lumMod val="50000"/>
                </a:srgbClr>
              </a:buClr>
              <a:defRPr/>
            </a:pPr>
            <a:r>
              <a:rPr lang="en-US" sz="2000" b="1" kern="0" dirty="0"/>
              <a:t>Assess &amp; Classify Every App</a:t>
            </a:r>
          </a:p>
        </p:txBody>
      </p:sp>
      <p:cxnSp>
        <p:nvCxnSpPr>
          <p:cNvPr id="46" name="Straight Connector 45"/>
          <p:cNvCxnSpPr/>
          <p:nvPr/>
        </p:nvCxnSpPr>
        <p:spPr>
          <a:xfrm>
            <a:off x="172338" y="4036049"/>
            <a:ext cx="11565082"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6" name="Content Placeholder 2"/>
          <p:cNvSpPr txBox="1">
            <a:spLocks/>
          </p:cNvSpPr>
          <p:nvPr/>
        </p:nvSpPr>
        <p:spPr bwMode="auto">
          <a:xfrm>
            <a:off x="8643230" y="4727158"/>
            <a:ext cx="3311872" cy="603881"/>
          </a:xfrm>
          <a:prstGeom prst="rect">
            <a:avLst/>
          </a:prstGeom>
          <a:noFill/>
          <a:ln w="9525">
            <a:noFill/>
            <a:miter lim="800000"/>
            <a:headEnd/>
            <a:tailEnd/>
          </a:ln>
        </p:spPr>
        <p:txBody>
          <a:bodyPr lIns="91395" tIns="45698" rIns="91395" bIns="45698" anchor="t"/>
          <a:lstStyle/>
          <a:p>
            <a:pPr marL="168207" lvl="1" algn="ctr">
              <a:lnSpc>
                <a:spcPct val="90000"/>
              </a:lnSpc>
              <a:spcBef>
                <a:spcPts val="600"/>
              </a:spcBef>
            </a:pPr>
            <a:r>
              <a:rPr lang="en-US" sz="1600" kern="0" dirty="0">
                <a:latin typeface="Calibri" panose="020F0502020204030204" pitchFamily="34" charset="0"/>
                <a:cs typeface="Calibri"/>
              </a:rPr>
              <a:t>“I want to allow end users to safely download applications without risk of infection. Unsafe applications should automatically run in isolation mode”</a:t>
            </a:r>
          </a:p>
        </p:txBody>
      </p:sp>
      <p:sp>
        <p:nvSpPr>
          <p:cNvPr id="43" name="Content Placeholder 2"/>
          <p:cNvSpPr txBox="1">
            <a:spLocks/>
          </p:cNvSpPr>
          <p:nvPr/>
        </p:nvSpPr>
        <p:spPr bwMode="auto">
          <a:xfrm>
            <a:off x="8775563" y="4120624"/>
            <a:ext cx="3047206" cy="660276"/>
          </a:xfrm>
          <a:prstGeom prst="rect">
            <a:avLst/>
          </a:prstGeom>
          <a:noFill/>
          <a:ln w="9525">
            <a:noFill/>
            <a:miter lim="800000"/>
            <a:headEnd/>
            <a:tailEnd/>
          </a:ln>
        </p:spPr>
        <p:txBody>
          <a:bodyPr lIns="91395" tIns="45698" rIns="91395" bIns="45698" anchor="ctr">
            <a:normAutofit/>
          </a:bodyPr>
          <a:lstStyle/>
          <a:p>
            <a:pPr marL="233240" indent="-233240" algn="ctr">
              <a:lnSpc>
                <a:spcPct val="90000"/>
              </a:lnSpc>
              <a:spcAft>
                <a:spcPts val="1200"/>
              </a:spcAft>
              <a:buClr>
                <a:srgbClr val="9A918C">
                  <a:lumMod val="50000"/>
                </a:srgbClr>
              </a:buClr>
              <a:defRPr/>
            </a:pPr>
            <a:r>
              <a:rPr lang="en-US" sz="1999" b="1" kern="0" dirty="0"/>
              <a:t>Isolate Suspicious Apps</a:t>
            </a:r>
          </a:p>
        </p:txBody>
      </p:sp>
      <p:sp>
        <p:nvSpPr>
          <p:cNvPr id="52" name="Donut 51"/>
          <p:cNvSpPr/>
          <p:nvPr/>
        </p:nvSpPr>
        <p:spPr bwMode="gray">
          <a:xfrm>
            <a:off x="9083085" y="1776113"/>
            <a:ext cx="2094979" cy="2041700"/>
          </a:xfrm>
          <a:prstGeom prst="donut">
            <a:avLst>
              <a:gd name="adj" fmla="val 3974"/>
            </a:avLst>
          </a:prstGeom>
          <a:solidFill>
            <a:srgbClr val="FFC000"/>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grpSp>
        <p:nvGrpSpPr>
          <p:cNvPr id="8" name="Group 7"/>
          <p:cNvGrpSpPr/>
          <p:nvPr/>
        </p:nvGrpSpPr>
        <p:grpSpPr>
          <a:xfrm>
            <a:off x="9429645" y="2066272"/>
            <a:ext cx="1444292" cy="1443916"/>
            <a:chOff x="9394365" y="2289674"/>
            <a:chExt cx="1444292" cy="1443916"/>
          </a:xfrm>
        </p:grpSpPr>
        <p:pic>
          <p:nvPicPr>
            <p:cNvPr id="51" name="Picture 2" descr="https://www.wifipineapple.com/assets/img/icons/flat/interce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4365" y="2289674"/>
              <a:ext cx="1444292" cy="1443916"/>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52"/>
            <p:cNvPicPr>
              <a:picLocks noChangeAspect="1"/>
            </p:cNvPicPr>
            <p:nvPr/>
          </p:nvPicPr>
          <p:blipFill rotWithShape="1">
            <a:blip r:embed="rId4"/>
            <a:srcRect l="4056" t="3613" r="5631" b="2816"/>
            <a:stretch/>
          </p:blipFill>
          <p:spPr>
            <a:xfrm>
              <a:off x="9551351" y="2510273"/>
              <a:ext cx="1130320" cy="1002717"/>
            </a:xfrm>
            <a:prstGeom prst="rect">
              <a:avLst/>
            </a:prstGeom>
          </p:spPr>
        </p:pic>
      </p:grpSp>
      <p:sp>
        <p:nvSpPr>
          <p:cNvPr id="35" name="Content Placeholder 2"/>
          <p:cNvSpPr txBox="1">
            <a:spLocks/>
          </p:cNvSpPr>
          <p:nvPr/>
        </p:nvSpPr>
        <p:spPr bwMode="auto">
          <a:xfrm>
            <a:off x="4380249" y="4727153"/>
            <a:ext cx="3648503" cy="607110"/>
          </a:xfrm>
          <a:prstGeom prst="rect">
            <a:avLst/>
          </a:prstGeom>
          <a:noFill/>
          <a:ln w="9525">
            <a:noFill/>
            <a:miter lim="800000"/>
            <a:headEnd/>
            <a:tailEnd/>
          </a:ln>
        </p:spPr>
        <p:txBody>
          <a:bodyPr lIns="91395" tIns="45698" rIns="91395" bIns="45698" anchor="t"/>
          <a:lstStyle/>
          <a:p>
            <a:pPr marL="0" lvl="1" algn="ctr">
              <a:lnSpc>
                <a:spcPct val="90000"/>
              </a:lnSpc>
              <a:spcAft>
                <a:spcPts val="1000"/>
              </a:spcAft>
              <a:buClr>
                <a:srgbClr val="9A918C">
                  <a:lumMod val="50000"/>
                </a:srgbClr>
              </a:buClr>
              <a:defRPr/>
            </a:pPr>
            <a:r>
              <a:rPr lang="en-US" sz="1600" kern="0" dirty="0">
                <a:latin typeface="Calibri" panose="020F0502020204030204" pitchFamily="34" charset="0"/>
                <a:cs typeface="Calibri"/>
              </a:rPr>
              <a:t>“I want to prevent and arrest zero day attacks from compromising trusted applications and gaining privileged system control”</a:t>
            </a:r>
          </a:p>
        </p:txBody>
      </p:sp>
      <p:sp>
        <p:nvSpPr>
          <p:cNvPr id="45" name="Content Placeholder 2"/>
          <p:cNvSpPr txBox="1">
            <a:spLocks/>
          </p:cNvSpPr>
          <p:nvPr/>
        </p:nvSpPr>
        <p:spPr bwMode="auto">
          <a:xfrm>
            <a:off x="4517438" y="4120624"/>
            <a:ext cx="3511313" cy="660276"/>
          </a:xfrm>
          <a:prstGeom prst="rect">
            <a:avLst/>
          </a:prstGeom>
          <a:noFill/>
          <a:ln w="9525">
            <a:noFill/>
            <a:miter lim="800000"/>
            <a:headEnd/>
            <a:tailEnd/>
          </a:ln>
        </p:spPr>
        <p:txBody>
          <a:bodyPr lIns="91395" tIns="45698" rIns="91395" bIns="45698" anchor="ctr">
            <a:normAutofit/>
          </a:bodyPr>
          <a:lstStyle/>
          <a:p>
            <a:pPr marL="233240" indent="-233240" algn="ctr">
              <a:lnSpc>
                <a:spcPct val="90000"/>
              </a:lnSpc>
              <a:spcAft>
                <a:spcPts val="1200"/>
              </a:spcAft>
              <a:buClr>
                <a:srgbClr val="C4C4C4">
                  <a:lumMod val="50000"/>
                </a:srgbClr>
              </a:buClr>
              <a:defRPr/>
            </a:pPr>
            <a:r>
              <a:rPr lang="en-US" sz="1999" b="1" kern="0" dirty="0"/>
              <a:t>Defend Known-good Apps</a:t>
            </a:r>
          </a:p>
        </p:txBody>
      </p:sp>
      <p:sp>
        <p:nvSpPr>
          <p:cNvPr id="29" name="Rounded Rectangle 5">
            <a:extLst>
              <a:ext uri="{FF2B5EF4-FFF2-40B4-BE49-F238E27FC236}">
                <a16:creationId xmlns:a16="http://schemas.microsoft.com/office/drawing/2014/main" id="{C877D448-83E4-4D86-A3B4-75153772D7D7}"/>
              </a:ext>
            </a:extLst>
          </p:cNvPr>
          <p:cNvSpPr/>
          <p:nvPr/>
        </p:nvSpPr>
        <p:spPr bwMode="gray">
          <a:xfrm>
            <a:off x="-125611" y="6139064"/>
            <a:ext cx="12443220" cy="702489"/>
          </a:xfrm>
          <a:prstGeom prst="roundRect">
            <a:avLst>
              <a:gd name="adj" fmla="val 0"/>
            </a:avLst>
          </a:prstGeom>
          <a:solidFill>
            <a:schemeClr val="accent1">
              <a:lumMod val="75000"/>
            </a:schemeClr>
          </a:solidFill>
          <a:ln w="508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kern="0" dirty="0">
                <a:solidFill>
                  <a:schemeClr val="bg1"/>
                </a:solidFill>
              </a:rPr>
              <a:t>1 Click Isolation</a:t>
            </a:r>
            <a:r>
              <a:rPr lang="en-US" kern="0" dirty="0">
                <a:solidFill>
                  <a:schemeClr val="bg1"/>
                </a:solidFill>
              </a:rPr>
              <a:t>: Browsers (IE, Chrome, Firefox); Office Apps (Word, Excel, </a:t>
            </a:r>
            <a:r>
              <a:rPr lang="en-US" kern="0" dirty="0" err="1">
                <a:solidFill>
                  <a:schemeClr val="bg1"/>
                </a:solidFill>
              </a:rPr>
              <a:t>Powerpoint</a:t>
            </a:r>
            <a:r>
              <a:rPr lang="en-US" kern="0" dirty="0">
                <a:solidFill>
                  <a:schemeClr val="bg1"/>
                </a:solidFill>
              </a:rPr>
              <a:t>); Adobe Apps (Acrobat)</a:t>
            </a:r>
          </a:p>
        </p:txBody>
      </p:sp>
      <p:sp>
        <p:nvSpPr>
          <p:cNvPr id="25" name="Content Placeholder 2"/>
          <p:cNvSpPr txBox="1">
            <a:spLocks/>
          </p:cNvSpPr>
          <p:nvPr/>
        </p:nvSpPr>
        <p:spPr bwMode="auto">
          <a:xfrm>
            <a:off x="832969" y="1091798"/>
            <a:ext cx="2588592"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#1</a:t>
            </a:r>
          </a:p>
        </p:txBody>
      </p:sp>
      <p:sp>
        <p:nvSpPr>
          <p:cNvPr id="26" name="Content Placeholder 2"/>
          <p:cNvSpPr txBox="1">
            <a:spLocks/>
          </p:cNvSpPr>
          <p:nvPr/>
        </p:nvSpPr>
        <p:spPr bwMode="auto">
          <a:xfrm>
            <a:off x="8702272" y="1091798"/>
            <a:ext cx="2578404"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#3</a:t>
            </a:r>
          </a:p>
        </p:txBody>
      </p:sp>
      <p:sp>
        <p:nvSpPr>
          <p:cNvPr id="27" name="Content Placeholder 2"/>
          <p:cNvSpPr txBox="1">
            <a:spLocks/>
          </p:cNvSpPr>
          <p:nvPr/>
        </p:nvSpPr>
        <p:spPr bwMode="auto">
          <a:xfrm>
            <a:off x="5107567" y="1091798"/>
            <a:ext cx="2190310"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#2</a:t>
            </a:r>
          </a:p>
        </p:txBody>
      </p:sp>
      <p:cxnSp>
        <p:nvCxnSpPr>
          <p:cNvPr id="30" name="Straight Connector 29"/>
          <p:cNvCxnSpPr/>
          <p:nvPr/>
        </p:nvCxnSpPr>
        <p:spPr>
          <a:xfrm>
            <a:off x="265686" y="3978838"/>
            <a:ext cx="11565082" cy="0"/>
          </a:xfrm>
          <a:prstGeom prst="line">
            <a:avLst/>
          </a:prstGeom>
          <a:noFill/>
          <a:ln w="12700">
            <a:solidFill>
              <a:schemeClr val="bg1">
                <a:lumMod val="85000"/>
              </a:schemeClr>
            </a:solidFill>
            <a:miter lim="800000"/>
            <a:headEnd/>
            <a:tailEnd/>
          </a:ln>
        </p:spPr>
      </p:cxnSp>
      <p:grpSp>
        <p:nvGrpSpPr>
          <p:cNvPr id="4" name="Group 3"/>
          <p:cNvGrpSpPr/>
          <p:nvPr/>
        </p:nvGrpSpPr>
        <p:grpSpPr>
          <a:xfrm>
            <a:off x="1132964" y="1705116"/>
            <a:ext cx="2094979" cy="2097247"/>
            <a:chOff x="1132962" y="2210706"/>
            <a:chExt cx="2094979" cy="2097247"/>
          </a:xfrm>
        </p:grpSpPr>
        <p:pic>
          <p:nvPicPr>
            <p:cNvPr id="48" name="Picture 47" descr="C:\Users\Adam\AppData\Local\Temp\VMwareDnD\9589e5da\ICONS_ILLUSTRATIONS_1_machine_learning_engine.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91775" y="2416946"/>
              <a:ext cx="1229243" cy="717562"/>
            </a:xfrm>
            <a:prstGeom prst="rect">
              <a:avLst/>
            </a:prstGeom>
            <a:noFill/>
          </p:spPr>
        </p:pic>
        <p:pic>
          <p:nvPicPr>
            <p:cNvPr id="49" name="Picture 48" descr="C:\Users\Lana\Norton Zone\Scott\01_ICONS_ILLUSTRATIONS\ICONS_ILLUSTRATIONS_2_reputation_mobil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7690" y="3011634"/>
              <a:ext cx="1284377" cy="1296319"/>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Box 49"/>
            <p:cNvSpPr txBox="1"/>
            <p:nvPr/>
          </p:nvSpPr>
          <p:spPr bwMode="ltGray">
            <a:xfrm>
              <a:off x="1964892" y="2619726"/>
              <a:ext cx="435429" cy="668715"/>
            </a:xfrm>
            <a:prstGeom prst="rect">
              <a:avLst/>
            </a:prstGeom>
            <a:noFill/>
            <a:ln w="9525">
              <a:noFill/>
              <a:miter lim="800000"/>
              <a:headEnd/>
              <a:tailEnd/>
            </a:ln>
          </p:spPr>
          <p:txBody>
            <a:bodyPr wrap="square" lIns="91395" tIns="45698" rIns="91395" bIns="45698" rtlCol="0" anchor="t" anchorCtr="0">
              <a:noAutofit/>
            </a:bodyPr>
            <a:lstStyle/>
            <a:p>
              <a:pPr>
                <a:lnSpc>
                  <a:spcPct val="90000"/>
                </a:lnSpc>
                <a:spcAft>
                  <a:spcPts val="800"/>
                </a:spcAft>
              </a:pPr>
              <a:r>
                <a:rPr lang="en-US" sz="800" dirty="0">
                  <a:solidFill>
                    <a:schemeClr val="bg1">
                      <a:lumMod val="75000"/>
                    </a:schemeClr>
                  </a:solidFill>
                  <a:latin typeface="Calibri" pitchFamily="34" charset="0"/>
                </a:rPr>
                <a:t>010101010101010101010101010101101010101010</a:t>
              </a:r>
            </a:p>
          </p:txBody>
        </p:sp>
        <p:sp>
          <p:nvSpPr>
            <p:cNvPr id="31" name="Donut 30"/>
            <p:cNvSpPr/>
            <p:nvPr/>
          </p:nvSpPr>
          <p:spPr bwMode="gray">
            <a:xfrm>
              <a:off x="1132962" y="2210706"/>
              <a:ext cx="2094979" cy="2041700"/>
            </a:xfrm>
            <a:prstGeom prst="donut">
              <a:avLst>
                <a:gd name="adj" fmla="val 3974"/>
              </a:avLst>
            </a:prstGeom>
            <a:solidFill>
              <a:srgbClr val="FFC000"/>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grpSp>
      <p:sp>
        <p:nvSpPr>
          <p:cNvPr id="37" name="Donut 36"/>
          <p:cNvSpPr/>
          <p:nvPr/>
        </p:nvSpPr>
        <p:spPr bwMode="gray">
          <a:xfrm>
            <a:off x="5225384" y="1752139"/>
            <a:ext cx="2094979" cy="2041700"/>
          </a:xfrm>
          <a:prstGeom prst="donut">
            <a:avLst>
              <a:gd name="adj" fmla="val 3974"/>
            </a:avLst>
          </a:prstGeom>
          <a:solidFill>
            <a:srgbClr val="FFC000"/>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pic>
        <p:nvPicPr>
          <p:cNvPr id="9" name="Picture 8" descr="castle_icon.png"/>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378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590389" y="2017908"/>
            <a:ext cx="1383189" cy="1383189"/>
          </a:xfrm>
          <a:prstGeom prst="rect">
            <a:avLst/>
          </a:prstGeom>
        </p:spPr>
      </p:pic>
      <p:sp>
        <p:nvSpPr>
          <p:cNvPr id="28" name="12-Point Star 27"/>
          <p:cNvSpPr/>
          <p:nvPr/>
        </p:nvSpPr>
        <p:spPr>
          <a:xfrm>
            <a:off x="7740486" y="248407"/>
            <a:ext cx="1088442" cy="1064598"/>
          </a:xfrm>
          <a:prstGeom prst="star12">
            <a:avLst/>
          </a:prstGeom>
          <a:solidFill>
            <a:schemeClr val="accent1"/>
          </a:solidFill>
          <a:ln w="12700">
            <a:noFill/>
            <a:miter lim="800000"/>
            <a:headEnd/>
            <a:tailEnd/>
          </a:ln>
        </p:spPr>
        <p:txBody>
          <a:bodyPr wrap="square" rtlCol="0" anchor="ctr"/>
          <a:lstStyle/>
          <a:p>
            <a:pPr algn="ctr"/>
            <a:r>
              <a:rPr lang="en-US" sz="1400" b="1" kern="0" dirty="0"/>
              <a:t>NEW</a:t>
            </a:r>
          </a:p>
        </p:txBody>
      </p:sp>
    </p:spTree>
    <p:extLst>
      <p:ext uri="{BB962C8B-B14F-4D97-AF65-F5344CB8AC3E}">
        <p14:creationId xmlns:p14="http://schemas.microsoft.com/office/powerpoint/2010/main" val="7617323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342972" y="1561828"/>
            <a:ext cx="1545071" cy="1544669"/>
            <a:chOff x="9210878" y="1991876"/>
            <a:chExt cx="1544669" cy="1544669"/>
          </a:xfrm>
        </p:grpSpPr>
        <p:pic>
          <p:nvPicPr>
            <p:cNvPr id="29" name="Picture 28" descr="Refine and Optimize 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0878" y="1991876"/>
              <a:ext cx="1544669" cy="1544669"/>
            </a:xfrm>
            <a:prstGeom prst="rect">
              <a:avLst/>
            </a:prstGeom>
          </p:spPr>
        </p:pic>
        <p:sp>
          <p:nvSpPr>
            <p:cNvPr id="30" name="Oval 29"/>
            <p:cNvSpPr/>
            <p:nvPr/>
          </p:nvSpPr>
          <p:spPr>
            <a:xfrm>
              <a:off x="9398107" y="2179105"/>
              <a:ext cx="1170210" cy="1170210"/>
            </a:xfrm>
            <a:prstGeom prst="ellipse">
              <a:avLst/>
            </a:prstGeom>
            <a:solidFill>
              <a:schemeClr val="bg1"/>
            </a:solidFill>
            <a:ln w="9525">
              <a:noFill/>
              <a:miter lim="800000"/>
              <a:headEnd/>
              <a:tailEnd/>
            </a:ln>
          </p:spPr>
          <p:txBody>
            <a:bodyPr/>
            <a:lstStyle/>
            <a:p>
              <a:endParaRPr lang="en-US" sz="1799" dirty="0"/>
            </a:p>
          </p:txBody>
        </p:sp>
      </p:grpSp>
      <p:grpSp>
        <p:nvGrpSpPr>
          <p:cNvPr id="31" name="Group 30"/>
          <p:cNvGrpSpPr/>
          <p:nvPr/>
        </p:nvGrpSpPr>
        <p:grpSpPr>
          <a:xfrm>
            <a:off x="9144796" y="1561828"/>
            <a:ext cx="1545071" cy="1544669"/>
            <a:chOff x="9210878" y="1991876"/>
            <a:chExt cx="1544669" cy="1544669"/>
          </a:xfrm>
        </p:grpSpPr>
        <p:pic>
          <p:nvPicPr>
            <p:cNvPr id="32" name="Picture 31" descr="Refine and Optimize 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0878" y="1991876"/>
              <a:ext cx="1544669" cy="1544669"/>
            </a:xfrm>
            <a:prstGeom prst="rect">
              <a:avLst/>
            </a:prstGeom>
          </p:spPr>
        </p:pic>
        <p:sp>
          <p:nvSpPr>
            <p:cNvPr id="33" name="Oval 32"/>
            <p:cNvSpPr/>
            <p:nvPr/>
          </p:nvSpPr>
          <p:spPr>
            <a:xfrm>
              <a:off x="9398107" y="2179105"/>
              <a:ext cx="1170210" cy="1170210"/>
            </a:xfrm>
            <a:prstGeom prst="ellipse">
              <a:avLst/>
            </a:prstGeom>
            <a:solidFill>
              <a:schemeClr val="bg1"/>
            </a:solidFill>
            <a:ln w="9525">
              <a:noFill/>
              <a:miter lim="800000"/>
              <a:headEnd/>
              <a:tailEnd/>
            </a:ln>
          </p:spPr>
          <p:txBody>
            <a:bodyPr/>
            <a:lstStyle/>
            <a:p>
              <a:endParaRPr lang="en-US" sz="1799" dirty="0"/>
            </a:p>
          </p:txBody>
        </p:sp>
      </p:grpSp>
      <p:grpSp>
        <p:nvGrpSpPr>
          <p:cNvPr id="34" name="Group 33"/>
          <p:cNvGrpSpPr/>
          <p:nvPr/>
        </p:nvGrpSpPr>
        <p:grpSpPr>
          <a:xfrm>
            <a:off x="5333804" y="1561828"/>
            <a:ext cx="1545071" cy="1544669"/>
            <a:chOff x="9210878" y="1991876"/>
            <a:chExt cx="1544669" cy="1544669"/>
          </a:xfrm>
        </p:grpSpPr>
        <p:pic>
          <p:nvPicPr>
            <p:cNvPr id="35" name="Picture 34" descr="Refine and Optimize 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0878" y="1991876"/>
              <a:ext cx="1544669" cy="1544669"/>
            </a:xfrm>
            <a:prstGeom prst="rect">
              <a:avLst/>
            </a:prstGeom>
          </p:spPr>
        </p:pic>
        <p:sp>
          <p:nvSpPr>
            <p:cNvPr id="36" name="Oval 35"/>
            <p:cNvSpPr/>
            <p:nvPr/>
          </p:nvSpPr>
          <p:spPr>
            <a:xfrm>
              <a:off x="9398107" y="2179105"/>
              <a:ext cx="1170210" cy="1170210"/>
            </a:xfrm>
            <a:prstGeom prst="ellipse">
              <a:avLst/>
            </a:prstGeom>
            <a:solidFill>
              <a:schemeClr val="bg1"/>
            </a:solidFill>
            <a:ln w="9525">
              <a:noFill/>
              <a:miter lim="800000"/>
              <a:headEnd/>
              <a:tailEnd/>
            </a:ln>
          </p:spPr>
          <p:txBody>
            <a:bodyPr/>
            <a:lstStyle/>
            <a:p>
              <a:endParaRPr lang="en-US" sz="1799" dirty="0"/>
            </a:p>
          </p:txBody>
        </p:sp>
      </p:grpSp>
      <p:sp>
        <p:nvSpPr>
          <p:cNvPr id="2" name="Title 1"/>
          <p:cNvSpPr>
            <a:spLocks noGrp="1"/>
          </p:cNvSpPr>
          <p:nvPr>
            <p:ph type="title"/>
          </p:nvPr>
        </p:nvSpPr>
        <p:spPr>
          <a:xfrm>
            <a:off x="495300" y="381003"/>
            <a:ext cx="10511897" cy="794825"/>
          </a:xfrm>
        </p:spPr>
        <p:txBody>
          <a:bodyPr/>
          <a:lstStyle/>
          <a:p>
            <a:r>
              <a:rPr lang="en-US" dirty="0"/>
              <a:t>Symantec Risk Insight Overview</a:t>
            </a:r>
          </a:p>
        </p:txBody>
      </p:sp>
      <p:sp>
        <p:nvSpPr>
          <p:cNvPr id="25" name="Content Placeholder 2"/>
          <p:cNvSpPr txBox="1">
            <a:spLocks/>
          </p:cNvSpPr>
          <p:nvPr/>
        </p:nvSpPr>
        <p:spPr bwMode="auto">
          <a:xfrm>
            <a:off x="821211" y="997826"/>
            <a:ext cx="2588592"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#1</a:t>
            </a:r>
          </a:p>
        </p:txBody>
      </p:sp>
      <p:sp>
        <p:nvSpPr>
          <p:cNvPr id="26" name="Content Placeholder 2"/>
          <p:cNvSpPr txBox="1">
            <a:spLocks/>
          </p:cNvSpPr>
          <p:nvPr/>
        </p:nvSpPr>
        <p:spPr bwMode="auto">
          <a:xfrm>
            <a:off x="8572915" y="997826"/>
            <a:ext cx="2578404"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#3</a:t>
            </a:r>
          </a:p>
        </p:txBody>
      </p:sp>
      <p:sp>
        <p:nvSpPr>
          <p:cNvPr id="27" name="Content Placeholder 2"/>
          <p:cNvSpPr txBox="1">
            <a:spLocks/>
          </p:cNvSpPr>
          <p:nvPr/>
        </p:nvSpPr>
        <p:spPr bwMode="auto">
          <a:xfrm>
            <a:off x="4978211" y="997826"/>
            <a:ext cx="2190310"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#2</a:t>
            </a:r>
          </a:p>
        </p:txBody>
      </p:sp>
      <p:sp>
        <p:nvSpPr>
          <p:cNvPr id="69" name="Shape 2833"/>
          <p:cNvSpPr/>
          <p:nvPr/>
        </p:nvSpPr>
        <p:spPr>
          <a:xfrm>
            <a:off x="1757987" y="1925151"/>
            <a:ext cx="746931" cy="746931"/>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chemeClr val="tx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1" name="Shape 2614"/>
          <p:cNvSpPr/>
          <p:nvPr/>
        </p:nvSpPr>
        <p:spPr>
          <a:xfrm>
            <a:off x="5756140" y="1929543"/>
            <a:ext cx="742539" cy="742539"/>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tx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83652" y="1871364"/>
            <a:ext cx="671229" cy="892861"/>
          </a:xfrm>
          <a:prstGeom prst="rect">
            <a:avLst/>
          </a:prstGeom>
        </p:spPr>
      </p:pic>
      <p:sp>
        <p:nvSpPr>
          <p:cNvPr id="37" name="Content Placeholder 2"/>
          <p:cNvSpPr txBox="1">
            <a:spLocks/>
          </p:cNvSpPr>
          <p:nvPr/>
        </p:nvSpPr>
        <p:spPr bwMode="auto">
          <a:xfrm>
            <a:off x="446245" y="3427185"/>
            <a:ext cx="3601304"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dirty="0"/>
              <a:t>An Enterprise Risk Dashboard</a:t>
            </a:r>
          </a:p>
        </p:txBody>
      </p:sp>
      <p:sp>
        <p:nvSpPr>
          <p:cNvPr id="38" name="Content Placeholder 2"/>
          <p:cNvSpPr txBox="1">
            <a:spLocks/>
          </p:cNvSpPr>
          <p:nvPr/>
        </p:nvSpPr>
        <p:spPr bwMode="auto">
          <a:xfrm>
            <a:off x="8094195" y="3459653"/>
            <a:ext cx="3832732"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a:t>Brings Data to Security Operations</a:t>
            </a:r>
          </a:p>
        </p:txBody>
      </p:sp>
      <p:sp>
        <p:nvSpPr>
          <p:cNvPr id="39" name="Content Placeholder 2"/>
          <p:cNvSpPr txBox="1">
            <a:spLocks/>
          </p:cNvSpPr>
          <p:nvPr/>
        </p:nvSpPr>
        <p:spPr bwMode="auto">
          <a:xfrm>
            <a:off x="4216350" y="3458701"/>
            <a:ext cx="3904005"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9A918C">
                  <a:lumMod val="50000"/>
                </a:srgbClr>
              </a:buClr>
              <a:defRPr/>
            </a:pPr>
            <a:r>
              <a:rPr lang="en-US" sz="1998" b="1" kern="0"/>
              <a:t>Designed for CISOs and Executives</a:t>
            </a:r>
          </a:p>
        </p:txBody>
      </p:sp>
      <p:cxnSp>
        <p:nvCxnSpPr>
          <p:cNvPr id="40" name="Straight Connector 39"/>
          <p:cNvCxnSpPr/>
          <p:nvPr/>
        </p:nvCxnSpPr>
        <p:spPr>
          <a:xfrm>
            <a:off x="277445" y="3469560"/>
            <a:ext cx="11565082" cy="0"/>
          </a:xfrm>
          <a:prstGeom prst="line">
            <a:avLst/>
          </a:prstGeom>
          <a:noFill/>
          <a:ln w="12700">
            <a:solidFill>
              <a:schemeClr val="bg1">
                <a:lumMod val="85000"/>
              </a:schemeClr>
            </a:solidFill>
            <a:miter lim="800000"/>
            <a:headEnd/>
            <a:tailEnd/>
          </a:ln>
        </p:spPr>
      </p:cxnSp>
      <p:sp>
        <p:nvSpPr>
          <p:cNvPr id="41" name="Content Placeholder 2"/>
          <p:cNvSpPr txBox="1">
            <a:spLocks/>
          </p:cNvSpPr>
          <p:nvPr/>
        </p:nvSpPr>
        <p:spPr bwMode="auto">
          <a:xfrm>
            <a:off x="4171718" y="4104139"/>
            <a:ext cx="3639146" cy="1115676"/>
          </a:xfrm>
          <a:prstGeom prst="rect">
            <a:avLst/>
          </a:prstGeom>
          <a:noFill/>
          <a:ln w="9525">
            <a:noFill/>
            <a:miter lim="800000"/>
            <a:headEnd/>
            <a:tailEnd/>
          </a:ln>
        </p:spPr>
        <p:txBody>
          <a:bodyPr lIns="91395" tIns="45698" rIns="91395" bIns="45698" anchor="t"/>
          <a:lstStyle/>
          <a:p>
            <a:pPr marL="0" lvl="1" algn="ctr">
              <a:lnSpc>
                <a:spcPct val="90000"/>
              </a:lnSpc>
              <a:spcAft>
                <a:spcPts val="1000"/>
              </a:spcAft>
              <a:buClr>
                <a:srgbClr val="9A918C">
                  <a:lumMod val="50000"/>
                </a:srgbClr>
              </a:buClr>
              <a:defRPr/>
            </a:pPr>
            <a:r>
              <a:rPr lang="en-US" kern="0" dirty="0">
                <a:latin typeface="Calibri" panose="020F0502020204030204" pitchFamily="34" charset="0"/>
                <a:cs typeface="Calibri"/>
              </a:rPr>
              <a:t>Distills complex data down to the most critical information</a:t>
            </a:r>
          </a:p>
          <a:p>
            <a:pPr marL="0" lvl="1" algn="ctr">
              <a:lnSpc>
                <a:spcPct val="90000"/>
              </a:lnSpc>
              <a:spcAft>
                <a:spcPts val="1000"/>
              </a:spcAft>
              <a:buClr>
                <a:srgbClr val="9A918C">
                  <a:lumMod val="50000"/>
                </a:srgbClr>
              </a:buClr>
              <a:defRPr/>
            </a:pPr>
            <a:r>
              <a:rPr lang="en-US" kern="0" dirty="0">
                <a:latin typeface="Calibri" panose="020F0502020204030204" pitchFamily="34" charset="0"/>
                <a:cs typeface="Calibri"/>
              </a:rPr>
              <a:t>Summary views to communicate investment ROI to the executive team and business priorities to operations. </a:t>
            </a:r>
          </a:p>
        </p:txBody>
      </p:sp>
      <p:sp>
        <p:nvSpPr>
          <p:cNvPr id="42" name="Content Placeholder 2"/>
          <p:cNvSpPr txBox="1">
            <a:spLocks/>
          </p:cNvSpPr>
          <p:nvPr/>
        </p:nvSpPr>
        <p:spPr bwMode="auto">
          <a:xfrm>
            <a:off x="8126261" y="4104139"/>
            <a:ext cx="3648503" cy="607110"/>
          </a:xfrm>
          <a:prstGeom prst="rect">
            <a:avLst/>
          </a:prstGeom>
          <a:noFill/>
          <a:ln w="9525">
            <a:noFill/>
            <a:miter lim="800000"/>
            <a:headEnd/>
            <a:tailEnd/>
          </a:ln>
        </p:spPr>
        <p:txBody>
          <a:bodyPr lIns="91395" tIns="45698" rIns="91395" bIns="45698" anchor="t"/>
          <a:lstStyle/>
          <a:p>
            <a:pPr marL="168207" lvl="1" algn="ctr">
              <a:lnSpc>
                <a:spcPct val="90000"/>
              </a:lnSpc>
              <a:spcBef>
                <a:spcPts val="600"/>
              </a:spcBef>
            </a:pPr>
            <a:r>
              <a:rPr lang="en-US" kern="0" dirty="0">
                <a:latin typeface="Calibri" panose="020F0502020204030204" pitchFamily="34" charset="0"/>
                <a:cs typeface="Calibri"/>
              </a:rPr>
              <a:t>Comprehensive, granular, and actionable insights</a:t>
            </a:r>
          </a:p>
          <a:p>
            <a:pPr marL="168207" lvl="1" algn="ctr">
              <a:lnSpc>
                <a:spcPct val="90000"/>
              </a:lnSpc>
              <a:spcBef>
                <a:spcPts val="600"/>
              </a:spcBef>
            </a:pPr>
            <a:r>
              <a:rPr lang="en-US" kern="0" dirty="0">
                <a:latin typeface="Calibri" panose="020F0502020204030204" pitchFamily="34" charset="0"/>
                <a:cs typeface="Calibri"/>
              </a:rPr>
              <a:t>Intuitive data drill-downs for exploration and analysis</a:t>
            </a:r>
          </a:p>
        </p:txBody>
      </p:sp>
      <p:sp>
        <p:nvSpPr>
          <p:cNvPr id="43" name="Content Placeholder 2"/>
          <p:cNvSpPr txBox="1">
            <a:spLocks/>
          </p:cNvSpPr>
          <p:nvPr/>
        </p:nvSpPr>
        <p:spPr bwMode="auto">
          <a:xfrm>
            <a:off x="485999" y="4104141"/>
            <a:ext cx="3370323" cy="603881"/>
          </a:xfrm>
          <a:prstGeom prst="rect">
            <a:avLst/>
          </a:prstGeom>
          <a:noFill/>
          <a:ln w="9525">
            <a:noFill/>
            <a:miter lim="800000"/>
            <a:headEnd/>
            <a:tailEnd/>
          </a:ln>
        </p:spPr>
        <p:txBody>
          <a:bodyPr lIns="91395" tIns="45698" rIns="91395" bIns="45698" anchor="t"/>
          <a:lstStyle/>
          <a:p>
            <a:pPr marL="0" indent="0" algn="ctr">
              <a:lnSpc>
                <a:spcPct val="90000"/>
              </a:lnSpc>
              <a:spcBef>
                <a:spcPts val="800"/>
              </a:spcBef>
            </a:pPr>
            <a:r>
              <a:rPr lang="en-US" altLang="en-US" dirty="0"/>
              <a:t>Cloud-based security analytics application</a:t>
            </a:r>
          </a:p>
          <a:p>
            <a:pPr marL="0" indent="0" algn="ctr">
              <a:lnSpc>
                <a:spcPct val="90000"/>
              </a:lnSpc>
              <a:spcBef>
                <a:spcPts val="800"/>
              </a:spcBef>
            </a:pPr>
            <a:r>
              <a:rPr lang="en-US" altLang="en-US" dirty="0"/>
              <a:t>Analyzes your enterprise attack and defense data and our global threat intelligence to provide a true view of risk</a:t>
            </a:r>
          </a:p>
        </p:txBody>
      </p:sp>
    </p:spTree>
    <p:extLst>
      <p:ext uri="{BB962C8B-B14F-4D97-AF65-F5344CB8AC3E}">
        <p14:creationId xmlns:p14="http://schemas.microsoft.com/office/powerpoint/2010/main" val="180533666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1474364" y="1561834"/>
            <a:ext cx="1545071" cy="1544669"/>
            <a:chOff x="9210878" y="1991876"/>
            <a:chExt cx="1544669" cy="1544669"/>
          </a:xfrm>
        </p:grpSpPr>
        <p:pic>
          <p:nvPicPr>
            <p:cNvPr id="49" name="Picture 48" descr="Refine and Optimize 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0878" y="1991876"/>
              <a:ext cx="1544669" cy="1544669"/>
            </a:xfrm>
            <a:prstGeom prst="rect">
              <a:avLst/>
            </a:prstGeom>
          </p:spPr>
        </p:pic>
        <p:sp>
          <p:nvSpPr>
            <p:cNvPr id="50" name="Oval 49"/>
            <p:cNvSpPr/>
            <p:nvPr/>
          </p:nvSpPr>
          <p:spPr>
            <a:xfrm>
              <a:off x="9398107" y="2179105"/>
              <a:ext cx="1170210" cy="1170210"/>
            </a:xfrm>
            <a:prstGeom prst="ellipse">
              <a:avLst/>
            </a:prstGeom>
            <a:solidFill>
              <a:schemeClr val="bg1"/>
            </a:solidFill>
            <a:ln w="9525">
              <a:noFill/>
              <a:miter lim="800000"/>
              <a:headEnd/>
              <a:tailEnd/>
            </a:ln>
          </p:spPr>
          <p:txBody>
            <a:bodyPr/>
            <a:lstStyle/>
            <a:p>
              <a:pPr fontAlgn="base">
                <a:spcBef>
                  <a:spcPct val="0"/>
                </a:spcBef>
                <a:spcAft>
                  <a:spcPct val="0"/>
                </a:spcAft>
              </a:pPr>
              <a:endParaRPr lang="en-US" sz="1799" dirty="0">
                <a:solidFill>
                  <a:srgbClr val="000000"/>
                </a:solidFill>
                <a:latin typeface="Calibri" charset="0"/>
                <a:ea typeface="ＭＳ Ｐゴシック" charset="0"/>
                <a:cs typeface="ＭＳ Ｐゴシック" charset="0"/>
              </a:endParaRPr>
            </a:p>
          </p:txBody>
        </p:sp>
      </p:grpSp>
      <p:grpSp>
        <p:nvGrpSpPr>
          <p:cNvPr id="51" name="Group 50"/>
          <p:cNvGrpSpPr/>
          <p:nvPr/>
        </p:nvGrpSpPr>
        <p:grpSpPr>
          <a:xfrm>
            <a:off x="9177980" y="1561834"/>
            <a:ext cx="1545071" cy="1544669"/>
            <a:chOff x="9210878" y="1991876"/>
            <a:chExt cx="1544669" cy="1544669"/>
          </a:xfrm>
        </p:grpSpPr>
        <p:pic>
          <p:nvPicPr>
            <p:cNvPr id="52" name="Picture 51" descr="Refine and Optimize 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0878" y="1991876"/>
              <a:ext cx="1544669" cy="1544669"/>
            </a:xfrm>
            <a:prstGeom prst="rect">
              <a:avLst/>
            </a:prstGeom>
          </p:spPr>
        </p:pic>
        <p:sp>
          <p:nvSpPr>
            <p:cNvPr id="53" name="Oval 52"/>
            <p:cNvSpPr/>
            <p:nvPr/>
          </p:nvSpPr>
          <p:spPr>
            <a:xfrm>
              <a:off x="9398107" y="2179105"/>
              <a:ext cx="1170210" cy="1170210"/>
            </a:xfrm>
            <a:prstGeom prst="ellipse">
              <a:avLst/>
            </a:prstGeom>
            <a:solidFill>
              <a:schemeClr val="bg1"/>
            </a:solidFill>
            <a:ln w="9525">
              <a:noFill/>
              <a:miter lim="800000"/>
              <a:headEnd/>
              <a:tailEnd/>
            </a:ln>
          </p:spPr>
          <p:txBody>
            <a:bodyPr/>
            <a:lstStyle/>
            <a:p>
              <a:pPr fontAlgn="base">
                <a:spcBef>
                  <a:spcPct val="0"/>
                </a:spcBef>
                <a:spcAft>
                  <a:spcPct val="0"/>
                </a:spcAft>
              </a:pPr>
              <a:endParaRPr lang="en-US" sz="1799" dirty="0">
                <a:solidFill>
                  <a:srgbClr val="000000"/>
                </a:solidFill>
                <a:latin typeface="Calibri" charset="0"/>
                <a:ea typeface="ＭＳ Ｐゴシック" charset="0"/>
                <a:cs typeface="ＭＳ Ｐゴシック" charset="0"/>
              </a:endParaRPr>
            </a:p>
          </p:txBody>
        </p:sp>
      </p:grpSp>
      <p:grpSp>
        <p:nvGrpSpPr>
          <p:cNvPr id="54" name="Group 53"/>
          <p:cNvGrpSpPr/>
          <p:nvPr/>
        </p:nvGrpSpPr>
        <p:grpSpPr>
          <a:xfrm>
            <a:off x="5392965" y="1561834"/>
            <a:ext cx="1545071" cy="1544669"/>
            <a:chOff x="9210878" y="1991876"/>
            <a:chExt cx="1544669" cy="1544669"/>
          </a:xfrm>
        </p:grpSpPr>
        <p:pic>
          <p:nvPicPr>
            <p:cNvPr id="55" name="Picture 54" descr="Refine and Optimize 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0878" y="1991876"/>
              <a:ext cx="1544669" cy="1544669"/>
            </a:xfrm>
            <a:prstGeom prst="rect">
              <a:avLst/>
            </a:prstGeom>
          </p:spPr>
        </p:pic>
        <p:sp>
          <p:nvSpPr>
            <p:cNvPr id="56" name="Oval 55"/>
            <p:cNvSpPr/>
            <p:nvPr/>
          </p:nvSpPr>
          <p:spPr>
            <a:xfrm>
              <a:off x="9398107" y="2179105"/>
              <a:ext cx="1170210" cy="1170210"/>
            </a:xfrm>
            <a:prstGeom prst="ellipse">
              <a:avLst/>
            </a:prstGeom>
            <a:solidFill>
              <a:schemeClr val="bg1"/>
            </a:solidFill>
            <a:ln w="9525">
              <a:noFill/>
              <a:miter lim="800000"/>
              <a:headEnd/>
              <a:tailEnd/>
            </a:ln>
          </p:spPr>
          <p:txBody>
            <a:bodyPr/>
            <a:lstStyle/>
            <a:p>
              <a:pPr fontAlgn="base">
                <a:spcBef>
                  <a:spcPct val="0"/>
                </a:spcBef>
                <a:spcAft>
                  <a:spcPct val="0"/>
                </a:spcAft>
              </a:pPr>
              <a:endParaRPr lang="en-US" sz="1799" dirty="0">
                <a:solidFill>
                  <a:srgbClr val="000000"/>
                </a:solidFill>
                <a:latin typeface="Calibri" charset="0"/>
                <a:ea typeface="ＭＳ Ｐゴシック" charset="0"/>
                <a:cs typeface="ＭＳ Ｐゴシック" charset="0"/>
              </a:endParaRPr>
            </a:p>
          </p:txBody>
        </p:sp>
      </p:grpSp>
      <p:sp>
        <p:nvSpPr>
          <p:cNvPr id="2" name="Title 1"/>
          <p:cNvSpPr>
            <a:spLocks noGrp="1"/>
          </p:cNvSpPr>
          <p:nvPr>
            <p:ph type="title"/>
          </p:nvPr>
        </p:nvSpPr>
        <p:spPr>
          <a:xfrm>
            <a:off x="495300" y="381009"/>
            <a:ext cx="10511897" cy="794825"/>
          </a:xfrm>
        </p:spPr>
        <p:txBody>
          <a:bodyPr/>
          <a:lstStyle/>
          <a:p>
            <a:r>
              <a:rPr lang="en-US" dirty="0"/>
              <a:t>SEP Mobile Overview</a:t>
            </a:r>
          </a:p>
        </p:txBody>
      </p:sp>
      <p:sp>
        <p:nvSpPr>
          <p:cNvPr id="16" name="Rounded Rectangle 15"/>
          <p:cNvSpPr/>
          <p:nvPr/>
        </p:nvSpPr>
        <p:spPr bwMode="auto">
          <a:xfrm>
            <a:off x="381354" y="5882507"/>
            <a:ext cx="11357264" cy="512556"/>
          </a:xfrm>
          <a:prstGeom prst="round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91392" tIns="45696" rIns="91392" bIns="45696" numCol="1" rtlCol="0" anchor="ctr" anchorCtr="0" compatLnSpc="1">
            <a:prstTxWarp prst="textNoShape">
              <a:avLst/>
            </a:prstTxWarp>
          </a:bodyPr>
          <a:lstStyle/>
          <a:p>
            <a:pPr algn="ctr" fontAlgn="base">
              <a:lnSpc>
                <a:spcPct val="90000"/>
              </a:lnSpc>
              <a:spcBef>
                <a:spcPct val="0"/>
              </a:spcBef>
              <a:spcAft>
                <a:spcPct val="0"/>
              </a:spcAft>
            </a:pPr>
            <a:r>
              <a:rPr lang="en-US" sz="1600" dirty="0">
                <a:solidFill>
                  <a:srgbClr val="FFFFFF"/>
                </a:solidFill>
                <a:latin typeface="Calibri" charset="0"/>
                <a:ea typeface="ＭＳ Ｐゴシック" charset="0"/>
                <a:cs typeface="ＭＳ Ｐゴシック" charset="0"/>
              </a:rPr>
              <a:t>Defend against malicious apps.  Ensure devices are properly patched.  Protect </a:t>
            </a:r>
            <a:r>
              <a:rPr lang="en-US" sz="1600">
                <a:solidFill>
                  <a:srgbClr val="FFFFFF"/>
                </a:solidFill>
                <a:latin typeface="Calibri" charset="0"/>
                <a:ea typeface="ＭＳ Ｐゴシック" charset="0"/>
                <a:cs typeface="ＭＳ Ｐゴシック" charset="0"/>
              </a:rPr>
              <a:t>from network-based </a:t>
            </a:r>
            <a:r>
              <a:rPr lang="en-US" sz="1600" dirty="0">
                <a:solidFill>
                  <a:srgbClr val="FFFFFF"/>
                </a:solidFill>
                <a:latin typeface="Calibri" charset="0"/>
                <a:ea typeface="ＭＳ Ｐゴシック" charset="0"/>
                <a:cs typeface="ＭＳ Ｐゴシック" charset="0"/>
              </a:rPr>
              <a:t>attacks.</a:t>
            </a:r>
          </a:p>
        </p:txBody>
      </p:sp>
      <p:sp>
        <p:nvSpPr>
          <p:cNvPr id="25" name="Content Placeholder 2"/>
          <p:cNvSpPr txBox="1">
            <a:spLocks/>
          </p:cNvSpPr>
          <p:nvPr/>
        </p:nvSpPr>
        <p:spPr bwMode="auto">
          <a:xfrm>
            <a:off x="952601" y="997826"/>
            <a:ext cx="2588592" cy="483230"/>
          </a:xfrm>
          <a:prstGeom prst="rect">
            <a:avLst/>
          </a:prstGeom>
          <a:noFill/>
          <a:ln w="9525">
            <a:noFill/>
            <a:miter lim="800000"/>
            <a:headEnd/>
            <a:tailEnd/>
          </a:ln>
        </p:spPr>
        <p:txBody>
          <a:bodyPr lIns="0" tIns="0" rIns="0" bIns="0" anchor="b" anchorCtr="0">
            <a:noAutofit/>
          </a:bodyPr>
          <a:lstStyle/>
          <a:p>
            <a:pPr algn="ctr" fontAlgn="base">
              <a:lnSpc>
                <a:spcPct val="85000"/>
              </a:lnSpc>
              <a:spcBef>
                <a:spcPct val="0"/>
              </a:spcBef>
              <a:spcAft>
                <a:spcPts val="1200"/>
              </a:spcAft>
              <a:buClr>
                <a:srgbClr val="C4C4C4">
                  <a:lumMod val="50000"/>
                </a:srgbClr>
              </a:buClr>
              <a:defRPr/>
            </a:pPr>
            <a:r>
              <a:rPr lang="en-US" sz="2400" kern="0" dirty="0">
                <a:solidFill>
                  <a:srgbClr val="FDC130"/>
                </a:solidFill>
                <a:latin typeface="Calibri" charset="0"/>
                <a:ea typeface="ＭＳ Ｐゴシック" charset="0"/>
                <a:cs typeface="ＭＳ Ｐゴシック" charset="0"/>
              </a:rPr>
              <a:t>USE CASE #1</a:t>
            </a:r>
          </a:p>
        </p:txBody>
      </p:sp>
      <p:sp>
        <p:nvSpPr>
          <p:cNvPr id="26" name="Content Placeholder 2"/>
          <p:cNvSpPr txBox="1">
            <a:spLocks/>
          </p:cNvSpPr>
          <p:nvPr/>
        </p:nvSpPr>
        <p:spPr bwMode="auto">
          <a:xfrm>
            <a:off x="8661312" y="997826"/>
            <a:ext cx="2578404" cy="483230"/>
          </a:xfrm>
          <a:prstGeom prst="rect">
            <a:avLst/>
          </a:prstGeom>
          <a:noFill/>
          <a:ln w="9525">
            <a:noFill/>
            <a:miter lim="800000"/>
            <a:headEnd/>
            <a:tailEnd/>
          </a:ln>
        </p:spPr>
        <p:txBody>
          <a:bodyPr lIns="0" tIns="0" rIns="0" bIns="0" anchor="b" anchorCtr="0">
            <a:noAutofit/>
          </a:bodyPr>
          <a:lstStyle/>
          <a:p>
            <a:pPr algn="ctr" fontAlgn="base">
              <a:lnSpc>
                <a:spcPct val="85000"/>
              </a:lnSpc>
              <a:spcBef>
                <a:spcPct val="0"/>
              </a:spcBef>
              <a:spcAft>
                <a:spcPts val="1200"/>
              </a:spcAft>
              <a:buClr>
                <a:srgbClr val="C4C4C4">
                  <a:lumMod val="50000"/>
                </a:srgbClr>
              </a:buClr>
              <a:defRPr/>
            </a:pPr>
            <a:r>
              <a:rPr lang="en-US" sz="2400" kern="0" dirty="0">
                <a:solidFill>
                  <a:srgbClr val="FDC130"/>
                </a:solidFill>
                <a:latin typeface="Calibri" charset="0"/>
                <a:ea typeface="ＭＳ Ｐゴシック" charset="0"/>
                <a:cs typeface="ＭＳ Ｐゴシック" charset="0"/>
              </a:rPr>
              <a:t>USE CASE #3</a:t>
            </a:r>
          </a:p>
        </p:txBody>
      </p:sp>
      <p:sp>
        <p:nvSpPr>
          <p:cNvPr id="27" name="Content Placeholder 2"/>
          <p:cNvSpPr txBox="1">
            <a:spLocks/>
          </p:cNvSpPr>
          <p:nvPr/>
        </p:nvSpPr>
        <p:spPr bwMode="auto">
          <a:xfrm>
            <a:off x="5070344" y="997826"/>
            <a:ext cx="2190310" cy="483230"/>
          </a:xfrm>
          <a:prstGeom prst="rect">
            <a:avLst/>
          </a:prstGeom>
          <a:noFill/>
          <a:ln w="9525">
            <a:noFill/>
            <a:miter lim="800000"/>
            <a:headEnd/>
            <a:tailEnd/>
          </a:ln>
        </p:spPr>
        <p:txBody>
          <a:bodyPr lIns="0" tIns="0" rIns="0" bIns="0" anchor="b" anchorCtr="0">
            <a:noAutofit/>
          </a:bodyPr>
          <a:lstStyle/>
          <a:p>
            <a:pPr algn="ctr" fontAlgn="base">
              <a:lnSpc>
                <a:spcPct val="85000"/>
              </a:lnSpc>
              <a:spcBef>
                <a:spcPct val="0"/>
              </a:spcBef>
              <a:spcAft>
                <a:spcPts val="1200"/>
              </a:spcAft>
              <a:buClr>
                <a:srgbClr val="C4C4C4">
                  <a:lumMod val="50000"/>
                </a:srgbClr>
              </a:buClr>
              <a:defRPr/>
            </a:pPr>
            <a:r>
              <a:rPr lang="en-US" sz="2400" kern="0" dirty="0">
                <a:solidFill>
                  <a:srgbClr val="FDC130"/>
                </a:solidFill>
                <a:latin typeface="Calibri" charset="0"/>
                <a:ea typeface="ＭＳ Ｐゴシック" charset="0"/>
                <a:cs typeface="ＭＳ Ｐゴシック" charset="0"/>
              </a:rPr>
              <a:t>USE CASE #2</a:t>
            </a:r>
          </a:p>
        </p:txBody>
      </p:sp>
      <p:sp>
        <p:nvSpPr>
          <p:cNvPr id="45" name="Freeform 108"/>
          <p:cNvSpPr>
            <a:spLocks noEditPoints="1"/>
          </p:cNvSpPr>
          <p:nvPr/>
        </p:nvSpPr>
        <p:spPr bwMode="auto">
          <a:xfrm>
            <a:off x="1945729" y="1972111"/>
            <a:ext cx="602339" cy="724113"/>
          </a:xfrm>
          <a:custGeom>
            <a:avLst/>
            <a:gdLst>
              <a:gd name="T0" fmla="*/ 2147483646 w 48"/>
              <a:gd name="T1" fmla="*/ 2147483646 h 58"/>
              <a:gd name="T2" fmla="*/ 2147483646 w 48"/>
              <a:gd name="T3" fmla="*/ 2147483646 h 58"/>
              <a:gd name="T4" fmla="*/ 2147483646 w 48"/>
              <a:gd name="T5" fmla="*/ 2147483646 h 58"/>
              <a:gd name="T6" fmla="*/ 2147483646 w 48"/>
              <a:gd name="T7" fmla="*/ 2147483646 h 58"/>
              <a:gd name="T8" fmla="*/ 0 w 48"/>
              <a:gd name="T9" fmla="*/ 2147483646 h 58"/>
              <a:gd name="T10" fmla="*/ 0 w 48"/>
              <a:gd name="T11" fmla="*/ 2147483646 h 58"/>
              <a:gd name="T12" fmla="*/ 2147483646 w 48"/>
              <a:gd name="T13" fmla="*/ 0 h 58"/>
              <a:gd name="T14" fmla="*/ 2147483646 w 48"/>
              <a:gd name="T15" fmla="*/ 0 h 58"/>
              <a:gd name="T16" fmla="*/ 2147483646 w 48"/>
              <a:gd name="T17" fmla="*/ 2147483646 h 58"/>
              <a:gd name="T18" fmla="*/ 2147483646 w 48"/>
              <a:gd name="T19" fmla="*/ 2147483646 h 58"/>
              <a:gd name="T20" fmla="*/ 2147483646 w 48"/>
              <a:gd name="T21" fmla="*/ 2147483646 h 58"/>
              <a:gd name="T22" fmla="*/ 2147483646 w 48"/>
              <a:gd name="T23" fmla="*/ 2147483646 h 58"/>
              <a:gd name="T24" fmla="*/ 2147483646 w 48"/>
              <a:gd name="T25" fmla="*/ 2147483646 h 58"/>
              <a:gd name="T26" fmla="*/ 2147483646 w 48"/>
              <a:gd name="T27" fmla="*/ 2147483646 h 58"/>
              <a:gd name="T28" fmla="*/ 2147483646 w 48"/>
              <a:gd name="T29" fmla="*/ 2147483646 h 58"/>
              <a:gd name="T30" fmla="*/ 2147483646 w 48"/>
              <a:gd name="T31" fmla="*/ 2147483646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58">
                <a:moveTo>
                  <a:pt x="48" y="31"/>
                </a:moveTo>
                <a:cubicBezTo>
                  <a:pt x="48" y="47"/>
                  <a:pt x="26" y="57"/>
                  <a:pt x="25" y="58"/>
                </a:cubicBezTo>
                <a:cubicBezTo>
                  <a:pt x="25" y="58"/>
                  <a:pt x="24" y="58"/>
                  <a:pt x="24" y="58"/>
                </a:cubicBezTo>
                <a:cubicBezTo>
                  <a:pt x="24" y="58"/>
                  <a:pt x="23" y="58"/>
                  <a:pt x="23" y="58"/>
                </a:cubicBezTo>
                <a:cubicBezTo>
                  <a:pt x="22" y="57"/>
                  <a:pt x="0" y="47"/>
                  <a:pt x="0" y="31"/>
                </a:cubicBezTo>
                <a:cubicBezTo>
                  <a:pt x="0" y="2"/>
                  <a:pt x="0" y="2"/>
                  <a:pt x="0" y="2"/>
                </a:cubicBezTo>
                <a:cubicBezTo>
                  <a:pt x="0" y="1"/>
                  <a:pt x="1" y="0"/>
                  <a:pt x="2" y="0"/>
                </a:cubicBezTo>
                <a:cubicBezTo>
                  <a:pt x="46" y="0"/>
                  <a:pt x="46" y="0"/>
                  <a:pt x="46" y="0"/>
                </a:cubicBezTo>
                <a:cubicBezTo>
                  <a:pt x="47" y="0"/>
                  <a:pt x="48" y="1"/>
                  <a:pt x="48" y="2"/>
                </a:cubicBezTo>
                <a:lnTo>
                  <a:pt x="48" y="31"/>
                </a:lnTo>
                <a:close/>
                <a:moveTo>
                  <a:pt x="41" y="7"/>
                </a:moveTo>
                <a:cubicBezTo>
                  <a:pt x="24" y="7"/>
                  <a:pt x="24" y="7"/>
                  <a:pt x="24" y="7"/>
                </a:cubicBezTo>
                <a:cubicBezTo>
                  <a:pt x="24" y="50"/>
                  <a:pt x="24" y="50"/>
                  <a:pt x="24" y="50"/>
                </a:cubicBezTo>
                <a:cubicBezTo>
                  <a:pt x="26" y="49"/>
                  <a:pt x="29" y="47"/>
                  <a:pt x="32" y="45"/>
                </a:cubicBezTo>
                <a:cubicBezTo>
                  <a:pt x="36" y="42"/>
                  <a:pt x="41" y="37"/>
                  <a:pt x="41" y="31"/>
                </a:cubicBezTo>
                <a:lnTo>
                  <a:pt x="41" y="7"/>
                </a:lnTo>
                <a:close/>
              </a:path>
            </a:pathLst>
          </a:custGeom>
          <a:solidFill>
            <a:schemeClr val="tx1"/>
          </a:solidFill>
          <a:ln>
            <a:noFill/>
          </a:ln>
        </p:spPr>
        <p:txBody>
          <a:bodyPr lIns="243797" tIns="121899" rIns="243797" bIns="121899"/>
          <a:lstStyle/>
          <a:p>
            <a:pPr fontAlgn="base">
              <a:spcBef>
                <a:spcPct val="0"/>
              </a:spcBef>
              <a:spcAft>
                <a:spcPct val="0"/>
              </a:spcAft>
            </a:pPr>
            <a:endParaRPr lang="en-US">
              <a:solidFill>
                <a:srgbClr val="000000"/>
              </a:solidFill>
              <a:latin typeface="Calibri" charset="0"/>
              <a:ea typeface="ＭＳ Ｐゴシック" charset="0"/>
              <a:cs typeface="ＭＳ Ｐゴシック" charset="0"/>
            </a:endParaRPr>
          </a:p>
        </p:txBody>
      </p:sp>
      <p:sp>
        <p:nvSpPr>
          <p:cNvPr id="46" name="Freeform 187"/>
          <p:cNvSpPr>
            <a:spLocks noEditPoints="1"/>
          </p:cNvSpPr>
          <p:nvPr/>
        </p:nvSpPr>
        <p:spPr bwMode="auto">
          <a:xfrm>
            <a:off x="5739295" y="2053665"/>
            <a:ext cx="852408" cy="552325"/>
          </a:xfrm>
          <a:custGeom>
            <a:avLst/>
            <a:gdLst>
              <a:gd name="T0" fmla="*/ 2147483646 w 68"/>
              <a:gd name="T1" fmla="*/ 2147483646 h 44"/>
              <a:gd name="T2" fmla="*/ 2147483646 w 68"/>
              <a:gd name="T3" fmla="*/ 2147483646 h 44"/>
              <a:gd name="T4" fmla="*/ 2147483646 w 68"/>
              <a:gd name="T5" fmla="*/ 2147483646 h 44"/>
              <a:gd name="T6" fmla="*/ 0 w 68"/>
              <a:gd name="T7" fmla="*/ 2147483646 h 44"/>
              <a:gd name="T8" fmla="*/ 2147483646 w 68"/>
              <a:gd name="T9" fmla="*/ 2147483646 h 44"/>
              <a:gd name="T10" fmla="*/ 2147483646 w 68"/>
              <a:gd name="T11" fmla="*/ 0 h 44"/>
              <a:gd name="T12" fmla="*/ 2147483646 w 68"/>
              <a:gd name="T13" fmla="*/ 2147483646 h 44"/>
              <a:gd name="T14" fmla="*/ 2147483646 w 68"/>
              <a:gd name="T15" fmla="*/ 2147483646 h 44"/>
              <a:gd name="T16" fmla="*/ 2147483646 w 68"/>
              <a:gd name="T17" fmla="*/ 2147483646 h 44"/>
              <a:gd name="T18" fmla="*/ 2147483646 w 68"/>
              <a:gd name="T19" fmla="*/ 2147483646 h 44"/>
              <a:gd name="T20" fmla="*/ 2147483646 w 68"/>
              <a:gd name="T21" fmla="*/ 2147483646 h 44"/>
              <a:gd name="T22" fmla="*/ 2147483646 w 68"/>
              <a:gd name="T23" fmla="*/ 2147483646 h 44"/>
              <a:gd name="T24" fmla="*/ 2147483646 w 68"/>
              <a:gd name="T25" fmla="*/ 2147483646 h 44"/>
              <a:gd name="T26" fmla="*/ 2147483646 w 68"/>
              <a:gd name="T27" fmla="*/ 2147483646 h 44"/>
              <a:gd name="T28" fmla="*/ 2147483646 w 68"/>
              <a:gd name="T29" fmla="*/ 2147483646 h 44"/>
              <a:gd name="T30" fmla="*/ 2147483646 w 68"/>
              <a:gd name="T31" fmla="*/ 2147483646 h 44"/>
              <a:gd name="T32" fmla="*/ 2147483646 w 68"/>
              <a:gd name="T33" fmla="*/ 2147483646 h 44"/>
              <a:gd name="T34" fmla="*/ 2147483646 w 68"/>
              <a:gd name="T35" fmla="*/ 2147483646 h 44"/>
              <a:gd name="T36" fmla="*/ 2147483646 w 68"/>
              <a:gd name="T37" fmla="*/ 2147483646 h 44"/>
              <a:gd name="T38" fmla="*/ 2147483646 w 68"/>
              <a:gd name="T39" fmla="*/ 2147483646 h 44"/>
              <a:gd name="T40" fmla="*/ 2147483646 w 68"/>
              <a:gd name="T41" fmla="*/ 2147483646 h 44"/>
              <a:gd name="T42" fmla="*/ 2147483646 w 68"/>
              <a:gd name="T43" fmla="*/ 2147483646 h 44"/>
              <a:gd name="T44" fmla="*/ 2147483646 w 68"/>
              <a:gd name="T45" fmla="*/ 2147483646 h 44"/>
              <a:gd name="T46" fmla="*/ 2147483646 w 68"/>
              <a:gd name="T47" fmla="*/ 2147483646 h 44"/>
              <a:gd name="T48" fmla="*/ 2147483646 w 68"/>
              <a:gd name="T49" fmla="*/ 2147483646 h 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8" h="44">
                <a:moveTo>
                  <a:pt x="68" y="25"/>
                </a:moveTo>
                <a:cubicBezTo>
                  <a:pt x="61" y="36"/>
                  <a:pt x="48" y="44"/>
                  <a:pt x="34" y="44"/>
                </a:cubicBezTo>
                <a:cubicBezTo>
                  <a:pt x="21" y="44"/>
                  <a:pt x="8" y="36"/>
                  <a:pt x="1" y="25"/>
                </a:cubicBezTo>
                <a:cubicBezTo>
                  <a:pt x="1" y="24"/>
                  <a:pt x="0" y="23"/>
                  <a:pt x="0" y="22"/>
                </a:cubicBezTo>
                <a:cubicBezTo>
                  <a:pt x="0" y="21"/>
                  <a:pt x="1" y="20"/>
                  <a:pt x="1" y="20"/>
                </a:cubicBezTo>
                <a:cubicBezTo>
                  <a:pt x="8" y="8"/>
                  <a:pt x="21" y="0"/>
                  <a:pt x="34" y="0"/>
                </a:cubicBezTo>
                <a:cubicBezTo>
                  <a:pt x="48" y="0"/>
                  <a:pt x="61" y="8"/>
                  <a:pt x="68" y="20"/>
                </a:cubicBezTo>
                <a:cubicBezTo>
                  <a:pt x="68" y="20"/>
                  <a:pt x="68" y="21"/>
                  <a:pt x="68" y="22"/>
                </a:cubicBezTo>
                <a:cubicBezTo>
                  <a:pt x="68" y="23"/>
                  <a:pt x="68" y="24"/>
                  <a:pt x="68" y="25"/>
                </a:cubicBezTo>
                <a:close/>
                <a:moveTo>
                  <a:pt x="49" y="9"/>
                </a:moveTo>
                <a:cubicBezTo>
                  <a:pt x="51" y="11"/>
                  <a:pt x="51" y="14"/>
                  <a:pt x="51" y="17"/>
                </a:cubicBezTo>
                <a:cubicBezTo>
                  <a:pt x="51" y="27"/>
                  <a:pt x="44" y="34"/>
                  <a:pt x="34" y="34"/>
                </a:cubicBezTo>
                <a:cubicBezTo>
                  <a:pt x="25" y="34"/>
                  <a:pt x="17" y="27"/>
                  <a:pt x="17" y="17"/>
                </a:cubicBezTo>
                <a:cubicBezTo>
                  <a:pt x="17" y="14"/>
                  <a:pt x="18" y="11"/>
                  <a:pt x="20" y="9"/>
                </a:cubicBezTo>
                <a:cubicBezTo>
                  <a:pt x="14" y="12"/>
                  <a:pt x="9" y="17"/>
                  <a:pt x="5" y="22"/>
                </a:cubicBezTo>
                <a:cubicBezTo>
                  <a:pt x="12" y="32"/>
                  <a:pt x="22" y="39"/>
                  <a:pt x="34" y="39"/>
                </a:cubicBezTo>
                <a:cubicBezTo>
                  <a:pt x="47" y="39"/>
                  <a:pt x="57" y="32"/>
                  <a:pt x="64" y="22"/>
                </a:cubicBezTo>
                <a:cubicBezTo>
                  <a:pt x="60" y="17"/>
                  <a:pt x="55" y="12"/>
                  <a:pt x="49" y="9"/>
                </a:cubicBezTo>
                <a:close/>
                <a:moveTo>
                  <a:pt x="34" y="6"/>
                </a:moveTo>
                <a:cubicBezTo>
                  <a:pt x="28" y="6"/>
                  <a:pt x="23" y="11"/>
                  <a:pt x="23" y="17"/>
                </a:cubicBezTo>
                <a:cubicBezTo>
                  <a:pt x="23" y="18"/>
                  <a:pt x="24" y="19"/>
                  <a:pt x="25" y="19"/>
                </a:cubicBezTo>
                <a:cubicBezTo>
                  <a:pt x="26" y="19"/>
                  <a:pt x="27" y="18"/>
                  <a:pt x="27" y="17"/>
                </a:cubicBezTo>
                <a:cubicBezTo>
                  <a:pt x="27" y="13"/>
                  <a:pt x="30" y="9"/>
                  <a:pt x="34" y="9"/>
                </a:cubicBezTo>
                <a:cubicBezTo>
                  <a:pt x="35" y="9"/>
                  <a:pt x="36" y="9"/>
                  <a:pt x="36" y="8"/>
                </a:cubicBezTo>
                <a:cubicBezTo>
                  <a:pt x="36" y="7"/>
                  <a:pt x="35" y="6"/>
                  <a:pt x="34" y="6"/>
                </a:cubicBezTo>
                <a:close/>
              </a:path>
            </a:pathLst>
          </a:custGeom>
          <a:solidFill>
            <a:schemeClr val="tx1"/>
          </a:solidFill>
          <a:ln>
            <a:noFill/>
          </a:ln>
        </p:spPr>
        <p:txBody>
          <a:bodyPr lIns="243797" tIns="121899" rIns="243797" bIns="121899"/>
          <a:lstStyle/>
          <a:p>
            <a:pPr fontAlgn="base">
              <a:spcBef>
                <a:spcPct val="0"/>
              </a:spcBef>
              <a:spcAft>
                <a:spcPct val="0"/>
              </a:spcAft>
            </a:pPr>
            <a:endParaRPr lang="en-US">
              <a:solidFill>
                <a:srgbClr val="000000"/>
              </a:solidFill>
              <a:latin typeface="Calibri" charset="0"/>
              <a:ea typeface="ＭＳ Ｐゴシック" charset="0"/>
              <a:cs typeface="ＭＳ Ｐゴシック" charset="0"/>
            </a:endParaRPr>
          </a:p>
        </p:txBody>
      </p:sp>
      <p:sp>
        <p:nvSpPr>
          <p:cNvPr id="47" name="Freeform 36"/>
          <p:cNvSpPr>
            <a:spLocks noChangeArrowheads="1"/>
          </p:cNvSpPr>
          <p:nvPr/>
        </p:nvSpPr>
        <p:spPr bwMode="auto">
          <a:xfrm>
            <a:off x="9556928" y="1944075"/>
            <a:ext cx="787173" cy="713240"/>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tx1"/>
          </a:solidFill>
          <a:ln>
            <a:noFill/>
          </a:ln>
          <a:effectLst/>
          <a:extLst/>
        </p:spPr>
        <p:txBody>
          <a:bodyPr wrap="none" lIns="91424" tIns="45712" rIns="91424" bIns="45712" anchor="ctr"/>
          <a:lstStyle/>
          <a:p>
            <a:pPr defTabSz="1218987">
              <a:defRPr/>
            </a:pPr>
            <a:endParaRPr lang="en-US" dirty="0">
              <a:solidFill>
                <a:srgbClr val="000000"/>
              </a:solidFill>
              <a:latin typeface="Calibri"/>
              <a:ea typeface="ＭＳ Ｐゴシック" charset="0"/>
              <a:cs typeface="ＭＳ Ｐゴシック" charset="0"/>
            </a:endParaRPr>
          </a:p>
        </p:txBody>
      </p:sp>
      <p:sp>
        <p:nvSpPr>
          <p:cNvPr id="62" name="Content Placeholder 2"/>
          <p:cNvSpPr txBox="1">
            <a:spLocks/>
          </p:cNvSpPr>
          <p:nvPr/>
        </p:nvSpPr>
        <p:spPr bwMode="auto">
          <a:xfrm>
            <a:off x="446245" y="3427185"/>
            <a:ext cx="3601304" cy="660104"/>
          </a:xfrm>
          <a:prstGeom prst="rect">
            <a:avLst/>
          </a:prstGeom>
          <a:noFill/>
          <a:ln w="9525">
            <a:noFill/>
            <a:miter lim="800000"/>
            <a:headEnd/>
            <a:tailEnd/>
          </a:ln>
        </p:spPr>
        <p:txBody>
          <a:bodyPr lIns="91371" tIns="45686" rIns="91371" bIns="45686" anchor="ctr">
            <a:normAutofit/>
          </a:bodyPr>
          <a:lstStyle/>
          <a:p>
            <a:pPr marL="233170" indent="-233170" algn="ctr" fontAlgn="base">
              <a:lnSpc>
                <a:spcPct val="90000"/>
              </a:lnSpc>
              <a:spcBef>
                <a:spcPct val="0"/>
              </a:spcBef>
              <a:spcAft>
                <a:spcPts val="1200"/>
              </a:spcAft>
              <a:buClr>
                <a:srgbClr val="C4C4C4">
                  <a:lumMod val="50000"/>
                </a:srgbClr>
              </a:buClr>
              <a:defRPr/>
            </a:pPr>
            <a:r>
              <a:rPr lang="en-US" sz="1998" b="1" kern="0" dirty="0">
                <a:solidFill>
                  <a:srgbClr val="000000"/>
                </a:solidFill>
                <a:latin typeface="Calibri" charset="0"/>
                <a:ea typeface="ＭＳ Ｐゴシック" charset="0"/>
                <a:cs typeface="ＭＳ Ｐゴシック" charset="0"/>
              </a:rPr>
              <a:t>Malicious Apps</a:t>
            </a:r>
          </a:p>
        </p:txBody>
      </p:sp>
      <p:sp>
        <p:nvSpPr>
          <p:cNvPr id="63" name="Content Placeholder 2"/>
          <p:cNvSpPr txBox="1">
            <a:spLocks/>
          </p:cNvSpPr>
          <p:nvPr/>
        </p:nvSpPr>
        <p:spPr bwMode="auto">
          <a:xfrm>
            <a:off x="8194859" y="3459653"/>
            <a:ext cx="3511313" cy="660104"/>
          </a:xfrm>
          <a:prstGeom prst="rect">
            <a:avLst/>
          </a:prstGeom>
          <a:noFill/>
          <a:ln w="9525">
            <a:noFill/>
            <a:miter lim="800000"/>
            <a:headEnd/>
            <a:tailEnd/>
          </a:ln>
        </p:spPr>
        <p:txBody>
          <a:bodyPr lIns="91371" tIns="45686" rIns="91371" bIns="45686" anchor="ctr">
            <a:normAutofit/>
          </a:bodyPr>
          <a:lstStyle/>
          <a:p>
            <a:pPr marL="233170" indent="-233170" algn="ctr" fontAlgn="base">
              <a:lnSpc>
                <a:spcPct val="90000"/>
              </a:lnSpc>
              <a:spcBef>
                <a:spcPct val="0"/>
              </a:spcBef>
              <a:spcAft>
                <a:spcPts val="1200"/>
              </a:spcAft>
              <a:buClr>
                <a:srgbClr val="C4C4C4">
                  <a:lumMod val="50000"/>
                </a:srgbClr>
              </a:buClr>
              <a:defRPr/>
            </a:pPr>
            <a:r>
              <a:rPr lang="en-US" sz="1998" b="1" kern="0" dirty="0">
                <a:solidFill>
                  <a:srgbClr val="000000"/>
                </a:solidFill>
                <a:latin typeface="Calibri" charset="0"/>
                <a:ea typeface="ＭＳ Ｐゴシック" charset="0"/>
                <a:cs typeface="ＭＳ Ｐゴシック" charset="0"/>
              </a:rPr>
              <a:t>Risky Wi-Fi Networks</a:t>
            </a:r>
          </a:p>
        </p:txBody>
      </p:sp>
      <p:sp>
        <p:nvSpPr>
          <p:cNvPr id="64" name="Content Placeholder 2"/>
          <p:cNvSpPr txBox="1">
            <a:spLocks/>
          </p:cNvSpPr>
          <p:nvPr/>
        </p:nvSpPr>
        <p:spPr bwMode="auto">
          <a:xfrm>
            <a:off x="4641896" y="3458701"/>
            <a:ext cx="3047206" cy="660104"/>
          </a:xfrm>
          <a:prstGeom prst="rect">
            <a:avLst/>
          </a:prstGeom>
          <a:noFill/>
          <a:ln w="9525">
            <a:noFill/>
            <a:miter lim="800000"/>
            <a:headEnd/>
            <a:tailEnd/>
          </a:ln>
        </p:spPr>
        <p:txBody>
          <a:bodyPr lIns="91371" tIns="45686" rIns="91371" bIns="45686" anchor="ctr">
            <a:normAutofit/>
          </a:bodyPr>
          <a:lstStyle/>
          <a:p>
            <a:pPr marL="233170" indent="-233170" algn="ctr" fontAlgn="base">
              <a:lnSpc>
                <a:spcPct val="90000"/>
              </a:lnSpc>
              <a:spcBef>
                <a:spcPct val="0"/>
              </a:spcBef>
              <a:spcAft>
                <a:spcPts val="1200"/>
              </a:spcAft>
              <a:buClr>
                <a:srgbClr val="C4C4C4">
                  <a:lumMod val="50000"/>
                </a:srgbClr>
              </a:buClr>
              <a:defRPr/>
            </a:pPr>
            <a:r>
              <a:rPr lang="en-US" sz="1998" b="1" kern="0" dirty="0">
                <a:solidFill>
                  <a:srgbClr val="000000"/>
                </a:solidFill>
                <a:latin typeface="Calibri" charset="0"/>
                <a:ea typeface="ＭＳ Ｐゴシック" charset="0"/>
                <a:cs typeface="ＭＳ Ｐゴシック" charset="0"/>
              </a:rPr>
              <a:t>Unpatched Vulnerabilities</a:t>
            </a:r>
          </a:p>
        </p:txBody>
      </p:sp>
      <p:cxnSp>
        <p:nvCxnSpPr>
          <p:cNvPr id="65" name="Straight Connector 64"/>
          <p:cNvCxnSpPr/>
          <p:nvPr/>
        </p:nvCxnSpPr>
        <p:spPr>
          <a:xfrm>
            <a:off x="277445" y="3469560"/>
            <a:ext cx="11565082" cy="0"/>
          </a:xfrm>
          <a:prstGeom prst="line">
            <a:avLst/>
          </a:prstGeom>
          <a:noFill/>
          <a:ln w="12700">
            <a:solidFill>
              <a:schemeClr val="bg1">
                <a:lumMod val="85000"/>
              </a:schemeClr>
            </a:solidFill>
            <a:miter lim="800000"/>
            <a:headEnd/>
            <a:tailEnd/>
          </a:ln>
        </p:spPr>
      </p:cxnSp>
      <p:sp>
        <p:nvSpPr>
          <p:cNvPr id="66" name="Content Placeholder 2"/>
          <p:cNvSpPr txBox="1">
            <a:spLocks/>
          </p:cNvSpPr>
          <p:nvPr/>
        </p:nvSpPr>
        <p:spPr bwMode="auto">
          <a:xfrm>
            <a:off x="4345926" y="4105403"/>
            <a:ext cx="3639146" cy="1115676"/>
          </a:xfrm>
          <a:prstGeom prst="rect">
            <a:avLst/>
          </a:prstGeom>
          <a:noFill/>
          <a:ln w="9525">
            <a:noFill/>
            <a:miter lim="800000"/>
            <a:headEnd/>
            <a:tailEnd/>
          </a:ln>
        </p:spPr>
        <p:txBody>
          <a:bodyPr lIns="91395" tIns="45698" rIns="91395" bIns="45698" anchor="t"/>
          <a:lstStyle/>
          <a:p>
            <a:pPr marL="0" lvl="1" algn="ctr" fontAlgn="base">
              <a:lnSpc>
                <a:spcPct val="90000"/>
              </a:lnSpc>
              <a:spcBef>
                <a:spcPct val="0"/>
              </a:spcBef>
              <a:spcAft>
                <a:spcPts val="1000"/>
              </a:spcAft>
              <a:buClr>
                <a:srgbClr val="9A918C">
                  <a:lumMod val="50000"/>
                </a:srgbClr>
              </a:buClr>
              <a:defRPr/>
            </a:pPr>
            <a:r>
              <a:rPr lang="en-US" kern="0" dirty="0">
                <a:solidFill>
                  <a:srgbClr val="000000"/>
                </a:solidFill>
                <a:latin typeface="Calibri" panose="020F0502020204030204" pitchFamily="34" charset="0"/>
                <a:ea typeface="ＭＳ Ｐゴシック" charset="0"/>
                <a:cs typeface="Calibri"/>
              </a:rPr>
              <a:t>“I don’t have visibility into vulnerabilities affecting mobile OS/applications”</a:t>
            </a:r>
          </a:p>
        </p:txBody>
      </p:sp>
      <p:sp>
        <p:nvSpPr>
          <p:cNvPr id="67" name="Content Placeholder 2"/>
          <p:cNvSpPr txBox="1">
            <a:spLocks/>
          </p:cNvSpPr>
          <p:nvPr/>
        </p:nvSpPr>
        <p:spPr bwMode="auto">
          <a:xfrm>
            <a:off x="8126264" y="4104139"/>
            <a:ext cx="3648503" cy="607110"/>
          </a:xfrm>
          <a:prstGeom prst="rect">
            <a:avLst/>
          </a:prstGeom>
          <a:noFill/>
          <a:ln w="9525">
            <a:noFill/>
            <a:miter lim="800000"/>
            <a:headEnd/>
            <a:tailEnd/>
          </a:ln>
        </p:spPr>
        <p:txBody>
          <a:bodyPr lIns="91395" tIns="45698" rIns="91395" bIns="45698" anchor="t"/>
          <a:lstStyle/>
          <a:p>
            <a:pPr marL="168207" lvl="1" algn="ctr" fontAlgn="base">
              <a:lnSpc>
                <a:spcPct val="90000"/>
              </a:lnSpc>
              <a:spcBef>
                <a:spcPts val="600"/>
              </a:spcBef>
              <a:spcAft>
                <a:spcPct val="0"/>
              </a:spcAft>
            </a:pPr>
            <a:r>
              <a:rPr lang="en-US" kern="0" dirty="0">
                <a:solidFill>
                  <a:srgbClr val="000000"/>
                </a:solidFill>
                <a:latin typeface="Calibri" panose="020F0502020204030204" pitchFamily="34" charset="0"/>
                <a:ea typeface="ＭＳ Ｐゴシック" charset="0"/>
                <a:cs typeface="Calibri"/>
              </a:rPr>
              <a:t>“I am worried about my users connecting to suspicious Wi-Fi networks”</a:t>
            </a:r>
          </a:p>
        </p:txBody>
      </p:sp>
      <p:sp>
        <p:nvSpPr>
          <p:cNvPr id="68" name="Content Placeholder 2"/>
          <p:cNvSpPr txBox="1">
            <a:spLocks/>
          </p:cNvSpPr>
          <p:nvPr/>
        </p:nvSpPr>
        <p:spPr bwMode="auto">
          <a:xfrm>
            <a:off x="561738" y="4104147"/>
            <a:ext cx="3370323" cy="603881"/>
          </a:xfrm>
          <a:prstGeom prst="rect">
            <a:avLst/>
          </a:prstGeom>
          <a:noFill/>
          <a:ln w="9525">
            <a:noFill/>
            <a:miter lim="800000"/>
            <a:headEnd/>
            <a:tailEnd/>
          </a:ln>
        </p:spPr>
        <p:txBody>
          <a:bodyPr lIns="91395" tIns="45698" rIns="91395" bIns="45698" anchor="t"/>
          <a:lstStyle/>
          <a:p>
            <a:pPr algn="ctr" fontAlgn="base">
              <a:lnSpc>
                <a:spcPct val="90000"/>
              </a:lnSpc>
              <a:spcBef>
                <a:spcPts val="1200"/>
              </a:spcBef>
              <a:spcAft>
                <a:spcPct val="0"/>
              </a:spcAft>
            </a:pPr>
            <a:r>
              <a:rPr lang="en-US" altLang="en-US" dirty="0">
                <a:solidFill>
                  <a:srgbClr val="000000"/>
                </a:solidFill>
                <a:latin typeface="Calibri" charset="0"/>
                <a:ea typeface="Calibri" charset="0"/>
                <a:cs typeface="Calibri" charset="0"/>
              </a:rPr>
              <a:t>“I don’t have protection against malware on my mobile devices”</a:t>
            </a:r>
          </a:p>
          <a:p>
            <a:pPr algn="ctr" fontAlgn="base">
              <a:lnSpc>
                <a:spcPct val="90000"/>
              </a:lnSpc>
              <a:spcBef>
                <a:spcPts val="1200"/>
              </a:spcBef>
              <a:spcAft>
                <a:spcPct val="0"/>
              </a:spcAft>
            </a:pPr>
            <a:endParaRPr lang="en-US" altLang="en-US" dirty="0">
              <a:solidFill>
                <a:srgbClr val="000000"/>
              </a:solidFill>
              <a:latin typeface="Calibri" charset="0"/>
              <a:ea typeface="Calibri" charset="0"/>
              <a:cs typeface="Calibri" charset="0"/>
            </a:endParaRPr>
          </a:p>
        </p:txBody>
      </p:sp>
    </p:spTree>
    <p:extLst>
      <p:ext uri="{BB962C8B-B14F-4D97-AF65-F5344CB8AC3E}">
        <p14:creationId xmlns:p14="http://schemas.microsoft.com/office/powerpoint/2010/main" val="199962921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8972332" y="1693115"/>
            <a:ext cx="2737826" cy="4260790"/>
          </a:xfrm>
          <a:prstGeom prst="rect">
            <a:avLst/>
          </a:prstGeom>
          <a:solidFill>
            <a:schemeClr val="accent1"/>
          </a:solidFill>
          <a:ln w="28575">
            <a:solidFill>
              <a:schemeClr val="accent1"/>
            </a:solidFill>
            <a:miter lim="800000"/>
            <a:headEnd/>
            <a:tailEnd/>
          </a:ln>
        </p:spPr>
        <p:txBody>
          <a:bodyPr wrap="square" rtlCol="0" anchor="ctr"/>
          <a:lstStyle/>
          <a:p>
            <a:pPr algn="ctr"/>
            <a:endParaRPr lang="en-US" kern="0" dirty="0">
              <a:solidFill>
                <a:srgbClr val="FFFFFF"/>
              </a:solidFill>
              <a:latin typeface="Calibri"/>
            </a:endParaRPr>
          </a:p>
        </p:txBody>
      </p:sp>
      <p:sp>
        <p:nvSpPr>
          <p:cNvPr id="47" name="Rectangle 46"/>
          <p:cNvSpPr/>
          <p:nvPr/>
        </p:nvSpPr>
        <p:spPr>
          <a:xfrm>
            <a:off x="9919379" y="2177613"/>
            <a:ext cx="941287" cy="1287780"/>
          </a:xfrm>
          <a:prstGeom prst="rect">
            <a:avLst/>
          </a:prstGeom>
          <a:solidFill>
            <a:schemeClr val="bg1"/>
          </a:solidFill>
          <a:ln w="9525">
            <a:noFill/>
            <a:miter lim="800000"/>
            <a:headEnd/>
            <a:tailEnd/>
          </a:ln>
        </p:spPr>
        <p:txBody>
          <a:bodyPr wrap="square" rtlCol="0" anchor="ctr"/>
          <a:lstStyle/>
          <a:p>
            <a:pPr algn="ctr"/>
            <a:endParaRPr lang="en-US" kern="0" dirty="0">
              <a:solidFill>
                <a:srgbClr val="FFFFFF"/>
              </a:solidFill>
              <a:latin typeface="Calibri"/>
            </a:endParaRPr>
          </a:p>
        </p:txBody>
      </p:sp>
      <p:sp>
        <p:nvSpPr>
          <p:cNvPr id="5" name="Title 4"/>
          <p:cNvSpPr>
            <a:spLocks noGrp="1"/>
          </p:cNvSpPr>
          <p:nvPr>
            <p:ph type="title"/>
          </p:nvPr>
        </p:nvSpPr>
        <p:spPr/>
        <p:txBody>
          <a:bodyPr/>
          <a:lstStyle/>
          <a:p>
            <a:r>
              <a:rPr lang="en-US" dirty="0"/>
              <a:t>SEP Mobile Security Framework</a:t>
            </a:r>
          </a:p>
        </p:txBody>
      </p:sp>
      <p:sp>
        <p:nvSpPr>
          <p:cNvPr id="10" name="TextBox 9"/>
          <p:cNvSpPr txBox="1"/>
          <p:nvPr/>
        </p:nvSpPr>
        <p:spPr>
          <a:xfrm>
            <a:off x="277552" y="5914932"/>
            <a:ext cx="4833200" cy="400110"/>
          </a:xfrm>
          <a:prstGeom prst="rect">
            <a:avLst/>
          </a:prstGeom>
          <a:noFill/>
        </p:spPr>
        <p:txBody>
          <a:bodyPr wrap="square" rtlCol="0">
            <a:spAutoFit/>
          </a:bodyPr>
          <a:lstStyle/>
          <a:p>
            <a:pPr algn="ctr"/>
            <a:r>
              <a:rPr lang="en-US" sz="2000" b="1" dirty="0">
                <a:solidFill>
                  <a:srgbClr val="2A2C2B"/>
                </a:solidFill>
                <a:latin typeface="Calibri"/>
                <a:ea typeface="Calibri" charset="0"/>
                <a:cs typeface="Calibri" charset="0"/>
              </a:rPr>
              <a:t>Symantec’s Layered Mobile Security</a:t>
            </a:r>
          </a:p>
        </p:txBody>
      </p:sp>
      <p:sp>
        <p:nvSpPr>
          <p:cNvPr id="12" name="TextBox 11"/>
          <p:cNvSpPr txBox="1"/>
          <p:nvPr/>
        </p:nvSpPr>
        <p:spPr>
          <a:xfrm>
            <a:off x="5182971" y="1660269"/>
            <a:ext cx="3811893" cy="1305998"/>
          </a:xfrm>
          <a:prstGeom prst="rect">
            <a:avLst/>
          </a:prstGeom>
          <a:noFill/>
        </p:spPr>
        <p:txBody>
          <a:bodyPr wrap="square" rtlCol="0">
            <a:noAutofit/>
          </a:bodyPr>
          <a:lstStyle/>
          <a:p>
            <a:pPr>
              <a:lnSpc>
                <a:spcPts val="3199"/>
              </a:lnSpc>
            </a:pPr>
            <a:r>
              <a:rPr lang="en-US" sz="2399" b="1" dirty="0">
                <a:solidFill>
                  <a:srgbClr val="2A2C2B"/>
                </a:solidFill>
                <a:latin typeface="Calibri"/>
                <a:ea typeface="Calibri" charset="0"/>
                <a:cs typeface="Calibri" charset="0"/>
              </a:rPr>
              <a:t>Threat Intelligence</a:t>
            </a:r>
          </a:p>
          <a:p>
            <a:r>
              <a:rPr lang="en-US" sz="1600" dirty="0">
                <a:solidFill>
                  <a:srgbClr val="000000"/>
                </a:solidFill>
                <a:latin typeface="Calibri"/>
                <a:ea typeface="Calibri" charset="0"/>
                <a:cs typeface="Calibri" charset="0"/>
              </a:rPr>
              <a:t>SEP Mobile crowd-wisdom</a:t>
            </a:r>
          </a:p>
          <a:p>
            <a:r>
              <a:rPr lang="en-US" sz="1600" dirty="0">
                <a:solidFill>
                  <a:srgbClr val="000000"/>
                </a:solidFill>
                <a:latin typeface="Calibri"/>
                <a:ea typeface="Calibri" charset="0"/>
                <a:cs typeface="Calibri" charset="0"/>
              </a:rPr>
              <a:t>Integrated Global Intelligence Network</a:t>
            </a:r>
          </a:p>
          <a:p>
            <a:pPr marL="285750" indent="-285750">
              <a:buFont typeface="Arial" charset="0"/>
              <a:buChar char="•"/>
            </a:pPr>
            <a:r>
              <a:rPr lang="en-US" sz="1600" dirty="0">
                <a:solidFill>
                  <a:srgbClr val="000000"/>
                </a:solidFill>
                <a:latin typeface="Calibri"/>
                <a:ea typeface="Calibri" charset="0"/>
                <a:cs typeface="Calibri" charset="0"/>
              </a:rPr>
              <a:t>1000 Cyber Warriors. 175 M Endpoints. 8 B Daily Security Requests.</a:t>
            </a:r>
          </a:p>
        </p:txBody>
      </p:sp>
      <p:sp>
        <p:nvSpPr>
          <p:cNvPr id="19" name="TextBox 18"/>
          <p:cNvSpPr txBox="1"/>
          <p:nvPr/>
        </p:nvSpPr>
        <p:spPr>
          <a:xfrm>
            <a:off x="5187084" y="3355266"/>
            <a:ext cx="2819400" cy="1232135"/>
          </a:xfrm>
          <a:prstGeom prst="rect">
            <a:avLst/>
          </a:prstGeom>
          <a:noFill/>
        </p:spPr>
        <p:txBody>
          <a:bodyPr wrap="square" rtlCol="0">
            <a:noAutofit/>
          </a:bodyPr>
          <a:lstStyle/>
          <a:p>
            <a:r>
              <a:rPr lang="en-US" sz="2399" b="1" dirty="0">
                <a:solidFill>
                  <a:srgbClr val="2A2C2B"/>
                </a:solidFill>
                <a:latin typeface="Calibri"/>
                <a:ea typeface="Calibri" charset="0"/>
                <a:cs typeface="Calibri" charset="0"/>
              </a:rPr>
              <a:t>Cloud Server</a:t>
            </a:r>
          </a:p>
          <a:p>
            <a:r>
              <a:rPr lang="en-US" sz="1600" dirty="0">
                <a:solidFill>
                  <a:srgbClr val="2A2C2B"/>
                </a:solidFill>
                <a:latin typeface="Calibri"/>
                <a:ea typeface="Calibri" charset="0"/>
                <a:cs typeface="Calibri" charset="0"/>
              </a:rPr>
              <a:t>Risk/compliance visibility</a:t>
            </a:r>
            <a:br>
              <a:rPr lang="en-US" sz="1600" dirty="0">
                <a:solidFill>
                  <a:srgbClr val="2A2C2B"/>
                </a:solidFill>
                <a:latin typeface="Calibri"/>
                <a:ea typeface="Calibri" charset="0"/>
                <a:cs typeface="Calibri" charset="0"/>
              </a:rPr>
            </a:br>
            <a:r>
              <a:rPr lang="en-US" sz="1600" dirty="0">
                <a:solidFill>
                  <a:srgbClr val="2A2C2B"/>
                </a:solidFill>
                <a:latin typeface="Calibri"/>
                <a:ea typeface="Calibri" charset="0"/>
                <a:cs typeface="Calibri" charset="0"/>
              </a:rPr>
              <a:t>Advanced security</a:t>
            </a:r>
          </a:p>
          <a:p>
            <a:r>
              <a:rPr lang="en-US" sz="1600" dirty="0">
                <a:solidFill>
                  <a:srgbClr val="2A2C2B"/>
                </a:solidFill>
                <a:latin typeface="Calibri"/>
                <a:ea typeface="Calibri" charset="0"/>
                <a:cs typeface="Calibri" charset="0"/>
              </a:rPr>
              <a:t>Automation &amp; integration</a:t>
            </a:r>
          </a:p>
        </p:txBody>
      </p:sp>
      <p:sp>
        <p:nvSpPr>
          <p:cNvPr id="27" name="TextBox 26"/>
          <p:cNvSpPr txBox="1"/>
          <p:nvPr/>
        </p:nvSpPr>
        <p:spPr>
          <a:xfrm>
            <a:off x="5182967" y="4853907"/>
            <a:ext cx="3361654" cy="1477957"/>
          </a:xfrm>
          <a:prstGeom prst="rect">
            <a:avLst/>
          </a:prstGeom>
          <a:noFill/>
        </p:spPr>
        <p:txBody>
          <a:bodyPr wrap="square" rtlCol="0">
            <a:noAutofit/>
          </a:bodyPr>
          <a:lstStyle/>
          <a:p>
            <a:r>
              <a:rPr lang="en-US" sz="2400" b="1" dirty="0">
                <a:solidFill>
                  <a:srgbClr val="2A2C2B"/>
                </a:solidFill>
                <a:latin typeface="Calibri"/>
                <a:ea typeface="Calibri" charset="0"/>
                <a:cs typeface="Calibri" charset="0"/>
              </a:rPr>
              <a:t>Public App</a:t>
            </a:r>
          </a:p>
          <a:p>
            <a:r>
              <a:rPr lang="en-US" sz="1600" dirty="0">
                <a:solidFill>
                  <a:srgbClr val="2A2C2B"/>
                </a:solidFill>
                <a:latin typeface="Calibri"/>
                <a:ea typeface="Calibri" charset="0"/>
                <a:cs typeface="Calibri" charset="0"/>
              </a:rPr>
              <a:t>Simple deployment &amp; maintenance</a:t>
            </a:r>
          </a:p>
          <a:p>
            <a:r>
              <a:rPr lang="en-US" sz="1600" dirty="0">
                <a:solidFill>
                  <a:srgbClr val="2A2C2B"/>
                </a:solidFill>
                <a:latin typeface="Calibri"/>
                <a:ea typeface="Calibri" charset="0"/>
                <a:cs typeface="Calibri" charset="0"/>
              </a:rPr>
              <a:t>Ensured privacy</a:t>
            </a:r>
          </a:p>
          <a:p>
            <a:r>
              <a:rPr lang="en-US" sz="1600" dirty="0">
                <a:solidFill>
                  <a:srgbClr val="2A2C2B"/>
                </a:solidFill>
                <a:latin typeface="Calibri"/>
                <a:ea typeface="Calibri" charset="0"/>
                <a:cs typeface="Calibri" charset="0"/>
              </a:rPr>
              <a:t>Minimal footprint</a:t>
            </a:r>
          </a:p>
        </p:txBody>
      </p:sp>
      <p:sp>
        <p:nvSpPr>
          <p:cNvPr id="33" name="Freeform: Shape 63"/>
          <p:cNvSpPr/>
          <p:nvPr/>
        </p:nvSpPr>
        <p:spPr>
          <a:xfrm>
            <a:off x="5424338" y="3217880"/>
            <a:ext cx="437322" cy="0"/>
          </a:xfrm>
          <a:custGeom>
            <a:avLst/>
            <a:gdLst>
              <a:gd name="connsiteX0" fmla="*/ 0 w 437322"/>
              <a:gd name="connsiteY0" fmla="*/ 0 h 0"/>
              <a:gd name="connsiteX1" fmla="*/ 437322 w 437322"/>
              <a:gd name="connsiteY1" fmla="*/ 0 h 0"/>
            </a:gdLst>
            <a:ahLst/>
            <a:cxnLst>
              <a:cxn ang="0">
                <a:pos x="connsiteX0" y="connsiteY0"/>
              </a:cxn>
              <a:cxn ang="0">
                <a:pos x="connsiteX1" y="connsiteY1"/>
              </a:cxn>
            </a:cxnLst>
            <a:rect l="l" t="t" r="r" b="b"/>
            <a:pathLst>
              <a:path w="437322">
                <a:moveTo>
                  <a:pt x="0" y="0"/>
                </a:moveTo>
                <a:lnTo>
                  <a:pt x="437322" y="0"/>
                </a:lnTo>
              </a:path>
            </a:pathLst>
          </a:custGeom>
          <a:noFill/>
          <a:ln w="9525">
            <a:solidFill>
              <a:schemeClr val="tx2"/>
            </a:solidFill>
            <a:miter lim="800000"/>
            <a:headEnd/>
            <a:tailEnd/>
          </a:ln>
        </p:spPr>
        <p:txBody>
          <a:bodyPr rtlCol="0" anchor="ctr"/>
          <a:lstStyle/>
          <a:p>
            <a:pPr algn="ctr"/>
            <a:endParaRPr lang="en-US" dirty="0">
              <a:solidFill>
                <a:srgbClr val="2A2C2B"/>
              </a:solidFill>
              <a:latin typeface="Calibri" panose="020F0502020204030204" pitchFamily="34" charset="0"/>
            </a:endParaRPr>
          </a:p>
        </p:txBody>
      </p:sp>
      <p:sp>
        <p:nvSpPr>
          <p:cNvPr id="34" name="Freeform: Shape 63"/>
          <p:cNvSpPr/>
          <p:nvPr/>
        </p:nvSpPr>
        <p:spPr>
          <a:xfrm>
            <a:off x="5424338" y="4726187"/>
            <a:ext cx="437322" cy="0"/>
          </a:xfrm>
          <a:custGeom>
            <a:avLst/>
            <a:gdLst>
              <a:gd name="connsiteX0" fmla="*/ 0 w 437322"/>
              <a:gd name="connsiteY0" fmla="*/ 0 h 0"/>
              <a:gd name="connsiteX1" fmla="*/ 437322 w 437322"/>
              <a:gd name="connsiteY1" fmla="*/ 0 h 0"/>
            </a:gdLst>
            <a:ahLst/>
            <a:cxnLst>
              <a:cxn ang="0">
                <a:pos x="connsiteX0" y="connsiteY0"/>
              </a:cxn>
              <a:cxn ang="0">
                <a:pos x="connsiteX1" y="connsiteY1"/>
              </a:cxn>
            </a:cxnLst>
            <a:rect l="l" t="t" r="r" b="b"/>
            <a:pathLst>
              <a:path w="437322">
                <a:moveTo>
                  <a:pt x="0" y="0"/>
                </a:moveTo>
                <a:lnTo>
                  <a:pt x="437322" y="0"/>
                </a:lnTo>
              </a:path>
            </a:pathLst>
          </a:custGeom>
          <a:noFill/>
          <a:ln w="9525">
            <a:solidFill>
              <a:schemeClr val="tx2"/>
            </a:solidFill>
            <a:miter lim="800000"/>
            <a:headEnd/>
            <a:tailEnd/>
          </a:ln>
        </p:spPr>
        <p:txBody>
          <a:bodyPr rtlCol="0" anchor="ctr"/>
          <a:lstStyle/>
          <a:p>
            <a:pPr algn="ctr"/>
            <a:endParaRPr lang="en-US" dirty="0">
              <a:solidFill>
                <a:srgbClr val="2A2C2B"/>
              </a:solidFill>
              <a:latin typeface="Calibri" panose="020F0502020204030204" pitchFamily="34" charset="0"/>
            </a:endParaRPr>
          </a:p>
        </p:txBody>
      </p:sp>
      <p:sp>
        <p:nvSpPr>
          <p:cNvPr id="38" name="Rectangle 37"/>
          <p:cNvSpPr/>
          <p:nvPr/>
        </p:nvSpPr>
        <p:spPr>
          <a:xfrm>
            <a:off x="8994175" y="3982667"/>
            <a:ext cx="2694147" cy="1421928"/>
          </a:xfrm>
          <a:prstGeom prst="rect">
            <a:avLst/>
          </a:prstGeom>
        </p:spPr>
        <p:txBody>
          <a:bodyPr wrap="square">
            <a:spAutoFit/>
          </a:bodyPr>
          <a:lstStyle/>
          <a:p>
            <a:pPr algn="ctr">
              <a:lnSpc>
                <a:spcPct val="90000"/>
              </a:lnSpc>
            </a:pPr>
            <a:r>
              <a:rPr lang="en-US" sz="2400" b="1" dirty="0">
                <a:solidFill>
                  <a:srgbClr val="2A2C2B"/>
                </a:solidFill>
                <a:latin typeface="Calibri"/>
                <a:ea typeface="Calibri" charset="0"/>
                <a:cs typeface="Calibri" charset="0"/>
              </a:rPr>
              <a:t>Consistent</a:t>
            </a:r>
            <a:br>
              <a:rPr lang="en-US" sz="2400" b="1" dirty="0">
                <a:solidFill>
                  <a:srgbClr val="2A2C2B"/>
                </a:solidFill>
                <a:latin typeface="Calibri"/>
                <a:ea typeface="Calibri" charset="0"/>
                <a:cs typeface="Calibri" charset="0"/>
              </a:rPr>
            </a:br>
            <a:r>
              <a:rPr lang="en-US" sz="2400" b="1" dirty="0">
                <a:solidFill>
                  <a:srgbClr val="2A2C2B"/>
                </a:solidFill>
                <a:latin typeface="Calibri"/>
                <a:ea typeface="Calibri" charset="0"/>
                <a:cs typeface="Calibri" charset="0"/>
              </a:rPr>
              <a:t>across Managed </a:t>
            </a:r>
            <a:br>
              <a:rPr lang="en-US" sz="2400" b="1" dirty="0">
                <a:solidFill>
                  <a:srgbClr val="2A2C2B"/>
                </a:solidFill>
                <a:latin typeface="Calibri"/>
                <a:ea typeface="Calibri" charset="0"/>
                <a:cs typeface="Calibri" charset="0"/>
              </a:rPr>
            </a:br>
            <a:r>
              <a:rPr lang="en-US" sz="2400" b="1" dirty="0">
                <a:solidFill>
                  <a:srgbClr val="2A2C2B"/>
                </a:solidFill>
                <a:latin typeface="Calibri"/>
                <a:ea typeface="Calibri" charset="0"/>
                <a:cs typeface="Calibri" charset="0"/>
              </a:rPr>
              <a:t>&amp; </a:t>
            </a:r>
            <a:r>
              <a:rPr lang="en-US" sz="2400" b="1" u="sng" dirty="0">
                <a:solidFill>
                  <a:srgbClr val="2A2C2B"/>
                </a:solidFill>
                <a:latin typeface="Calibri"/>
                <a:ea typeface="Calibri" charset="0"/>
                <a:cs typeface="Calibri" charset="0"/>
              </a:rPr>
              <a:t>Unmanaged</a:t>
            </a:r>
          </a:p>
          <a:p>
            <a:pPr algn="ctr">
              <a:lnSpc>
                <a:spcPct val="90000"/>
              </a:lnSpc>
            </a:pPr>
            <a:r>
              <a:rPr lang="en-US" sz="2400" b="1" dirty="0">
                <a:solidFill>
                  <a:srgbClr val="2A2C2B"/>
                </a:solidFill>
                <a:latin typeface="Calibri"/>
                <a:ea typeface="Calibri" charset="0"/>
                <a:cs typeface="Calibri" charset="0"/>
              </a:rPr>
              <a:t>scenarios</a:t>
            </a:r>
          </a:p>
        </p:txBody>
      </p:sp>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300" y="2106065"/>
            <a:ext cx="1005366" cy="1572329"/>
          </a:xfrm>
          <a:prstGeom prst="rect">
            <a:avLst/>
          </a:prstGeom>
        </p:spPr>
      </p:pic>
      <p:sp>
        <p:nvSpPr>
          <p:cNvPr id="41" name="Rounded Rectangle 40"/>
          <p:cNvSpPr/>
          <p:nvPr/>
        </p:nvSpPr>
        <p:spPr>
          <a:xfrm>
            <a:off x="10098655" y="2281434"/>
            <a:ext cx="500357" cy="500226"/>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609402"/>
            <a:endParaRPr lang="en-US" sz="800" dirty="0">
              <a:solidFill>
                <a:srgbClr val="FFFFFF"/>
              </a:solidFill>
              <a:latin typeface="Calibri"/>
            </a:endParaRPr>
          </a:p>
        </p:txBody>
      </p:sp>
      <p:sp>
        <p:nvSpPr>
          <p:cNvPr id="42" name="TextBox 41"/>
          <p:cNvSpPr txBox="1"/>
          <p:nvPr/>
        </p:nvSpPr>
        <p:spPr>
          <a:xfrm>
            <a:off x="10001748" y="2416498"/>
            <a:ext cx="692802" cy="235837"/>
          </a:xfrm>
          <a:prstGeom prst="rect">
            <a:avLst/>
          </a:prstGeom>
          <a:noFill/>
        </p:spPr>
        <p:txBody>
          <a:bodyPr wrap="square" lIns="0" rIns="0" rtlCol="0" anchor="ctr">
            <a:spAutoFit/>
          </a:bodyPr>
          <a:lstStyle/>
          <a:p>
            <a:pPr algn="ctr" defTabSz="609402"/>
            <a:r>
              <a:rPr lang="en-US" sz="933" b="1" dirty="0">
                <a:solidFill>
                  <a:srgbClr val="000000"/>
                </a:solidFill>
                <a:latin typeface="Calibri" charset="0"/>
                <a:ea typeface="Calibri" charset="0"/>
                <a:cs typeface="Calibri" charset="0"/>
              </a:rPr>
              <a:t>EMM</a:t>
            </a:r>
          </a:p>
        </p:txBody>
      </p:sp>
      <p:sp>
        <p:nvSpPr>
          <p:cNvPr id="43" name="Rounded Rectangle 42"/>
          <p:cNvSpPr/>
          <p:nvPr/>
        </p:nvSpPr>
        <p:spPr>
          <a:xfrm>
            <a:off x="10099832" y="2866578"/>
            <a:ext cx="500357" cy="500226"/>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609402"/>
            <a:endParaRPr lang="en-US" sz="800" dirty="0">
              <a:solidFill>
                <a:srgbClr val="FFFFFF"/>
              </a:solidFill>
              <a:latin typeface="Calibri"/>
            </a:endParaRPr>
          </a:p>
        </p:txBody>
      </p:sp>
      <p:sp>
        <p:nvSpPr>
          <p:cNvPr id="44" name="TextBox 43"/>
          <p:cNvSpPr txBox="1"/>
          <p:nvPr/>
        </p:nvSpPr>
        <p:spPr>
          <a:xfrm>
            <a:off x="10002926" y="3001642"/>
            <a:ext cx="692802" cy="235837"/>
          </a:xfrm>
          <a:prstGeom prst="rect">
            <a:avLst/>
          </a:prstGeom>
          <a:noFill/>
        </p:spPr>
        <p:txBody>
          <a:bodyPr wrap="square" lIns="0" rIns="0" rtlCol="0" anchor="ctr">
            <a:spAutoFit/>
          </a:bodyPr>
          <a:lstStyle/>
          <a:p>
            <a:pPr algn="ctr" defTabSz="609402"/>
            <a:r>
              <a:rPr lang="en-US" sz="933" b="1" dirty="0">
                <a:solidFill>
                  <a:srgbClr val="000000"/>
                </a:solidFill>
                <a:latin typeface="Calibri" charset="0"/>
                <a:ea typeface="Calibri" charset="0"/>
                <a:cs typeface="Calibri" charset="0"/>
              </a:rPr>
              <a:t>EMM</a:t>
            </a:r>
          </a:p>
        </p:txBody>
      </p:sp>
      <p:cxnSp>
        <p:nvCxnSpPr>
          <p:cNvPr id="45" name="Straight Connector 44"/>
          <p:cNvCxnSpPr/>
          <p:nvPr/>
        </p:nvCxnSpPr>
        <p:spPr>
          <a:xfrm flipH="1">
            <a:off x="10098656" y="2882225"/>
            <a:ext cx="468453" cy="473120"/>
          </a:xfrm>
          <a:prstGeom prst="line">
            <a:avLst/>
          </a:prstGeom>
          <a:ln w="31750" cap="flat">
            <a:solidFill>
              <a:srgbClr val="C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434" y="1564364"/>
            <a:ext cx="4595701" cy="4622795"/>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633" y="1981200"/>
            <a:ext cx="3633673" cy="358140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928" y="1758916"/>
            <a:ext cx="4068155" cy="4067096"/>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751" y="1947333"/>
            <a:ext cx="3693030" cy="3692068"/>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5850" y="2276827"/>
            <a:ext cx="3036599" cy="3035808"/>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2827" y="2971800"/>
            <a:ext cx="1618910" cy="1618488"/>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4328" y="2772908"/>
            <a:ext cx="2039643" cy="2039112"/>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1181" y="3236219"/>
            <a:ext cx="1125937" cy="1133856"/>
          </a:xfrm>
          <a:prstGeom prst="rect">
            <a:avLst/>
          </a:prstGeom>
        </p:spPr>
      </p:pic>
    </p:spTree>
    <p:extLst>
      <p:ext uri="{BB962C8B-B14F-4D97-AF65-F5344CB8AC3E}">
        <p14:creationId xmlns:p14="http://schemas.microsoft.com/office/powerpoint/2010/main" val="23456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par>
                          <p:cTn id="17" fill="hold">
                            <p:stCondLst>
                              <p:cond delay="500"/>
                            </p:stCondLst>
                            <p:childTnLst>
                              <p:par>
                                <p:cTn id="18" presetID="49" presetClass="entr" presetSubtype="0" decel="10000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 calcmode="lin" valueType="num">
                                      <p:cBhvr>
                                        <p:cTn id="22" dur="500" fill="hold"/>
                                        <p:tgtEl>
                                          <p:spTgt spid="21"/>
                                        </p:tgtEl>
                                        <p:attrNameLst>
                                          <p:attrName>style.rotation</p:attrName>
                                        </p:attrNameLst>
                                      </p:cBhvr>
                                      <p:tavLst>
                                        <p:tav tm="0">
                                          <p:val>
                                            <p:fltVal val="360"/>
                                          </p:val>
                                        </p:tav>
                                        <p:tav tm="100000">
                                          <p:val>
                                            <p:fltVal val="0"/>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500"/>
                            </p:stCondLst>
                            <p:childTnLst>
                              <p:par>
                                <p:cTn id="32" presetID="49" presetClass="entr" presetSubtype="0" decel="10000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 calcmode="lin" valueType="num">
                                      <p:cBhvr>
                                        <p:cTn id="36" dur="500" fill="hold"/>
                                        <p:tgtEl>
                                          <p:spTgt spid="23"/>
                                        </p:tgtEl>
                                        <p:attrNameLst>
                                          <p:attrName>style.rotation</p:attrName>
                                        </p:attrNameLst>
                                      </p:cBhvr>
                                      <p:tavLst>
                                        <p:tav tm="0">
                                          <p:val>
                                            <p:fltVal val="360"/>
                                          </p:val>
                                        </p:tav>
                                        <p:tav tm="100000">
                                          <p:val>
                                            <p:fltVal val="0"/>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par>
                          <p:cTn id="45" fill="hold">
                            <p:stCondLst>
                              <p:cond delay="500"/>
                            </p:stCondLst>
                            <p:childTnLst>
                              <p:par>
                                <p:cTn id="46" presetID="49" presetClass="entr" presetSubtype="0" decel="100000"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500" fill="hold"/>
                                        <p:tgtEl>
                                          <p:spTgt spid="25"/>
                                        </p:tgtEl>
                                        <p:attrNameLst>
                                          <p:attrName>ppt_w</p:attrName>
                                        </p:attrNameLst>
                                      </p:cBhvr>
                                      <p:tavLst>
                                        <p:tav tm="0">
                                          <p:val>
                                            <p:fltVal val="0"/>
                                          </p:val>
                                        </p:tav>
                                        <p:tav tm="100000">
                                          <p:val>
                                            <p:strVal val="#ppt_w"/>
                                          </p:val>
                                        </p:tav>
                                      </p:tavLst>
                                    </p:anim>
                                    <p:anim calcmode="lin" valueType="num">
                                      <p:cBhvr>
                                        <p:cTn id="49" dur="500" fill="hold"/>
                                        <p:tgtEl>
                                          <p:spTgt spid="25"/>
                                        </p:tgtEl>
                                        <p:attrNameLst>
                                          <p:attrName>ppt_h</p:attrName>
                                        </p:attrNameLst>
                                      </p:cBhvr>
                                      <p:tavLst>
                                        <p:tav tm="0">
                                          <p:val>
                                            <p:fltVal val="0"/>
                                          </p:val>
                                        </p:tav>
                                        <p:tav tm="100000">
                                          <p:val>
                                            <p:strVal val="#ppt_h"/>
                                          </p:val>
                                        </p:tav>
                                      </p:tavLst>
                                    </p:anim>
                                    <p:anim calcmode="lin" valueType="num">
                                      <p:cBhvr>
                                        <p:cTn id="50" dur="500" fill="hold"/>
                                        <p:tgtEl>
                                          <p:spTgt spid="25"/>
                                        </p:tgtEl>
                                        <p:attrNameLst>
                                          <p:attrName>style.rotation</p:attrName>
                                        </p:attrNameLst>
                                      </p:cBhvr>
                                      <p:tavLst>
                                        <p:tav tm="0">
                                          <p:val>
                                            <p:fltVal val="360"/>
                                          </p:val>
                                        </p:tav>
                                        <p:tav tm="100000">
                                          <p:val>
                                            <p:fltVal val="0"/>
                                          </p:val>
                                        </p:tav>
                                      </p:tavLst>
                                    </p:anim>
                                    <p:animEffect transition="in" filter="fade">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noFill/>
          </a:ln>
        </p:spPr>
        <p:txBody>
          <a:bodyPr/>
          <a:lstStyle/>
          <a:p>
            <a:r>
              <a:rPr lang="en-US" dirty="0">
                <a:solidFill>
                  <a:schemeClr val="accent6">
                    <a:lumMod val="50000"/>
                  </a:schemeClr>
                </a:solidFill>
              </a:rPr>
              <a:t>Why Symantec?</a:t>
            </a:r>
          </a:p>
        </p:txBody>
      </p:sp>
    </p:spTree>
    <p:extLst>
      <p:ext uri="{BB962C8B-B14F-4D97-AF65-F5344CB8AC3E}">
        <p14:creationId xmlns:p14="http://schemas.microsoft.com/office/powerpoint/2010/main" val="357086667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128"/>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4370077" y="5235022"/>
            <a:ext cx="1248900" cy="701396"/>
          </a:xfrm>
          <a:prstGeom prst="rect">
            <a:avLst/>
          </a:prstGeom>
        </p:spPr>
      </p:pic>
      <p:pic>
        <p:nvPicPr>
          <p:cNvPr id="130" name="Picture 129"/>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5232345" y="6032568"/>
            <a:ext cx="1396391" cy="205968"/>
          </a:xfrm>
          <a:prstGeom prst="rect">
            <a:avLst/>
          </a:prstGeom>
        </p:spPr>
      </p:pic>
      <p:sp>
        <p:nvSpPr>
          <p:cNvPr id="5" name="Title 4"/>
          <p:cNvSpPr>
            <a:spLocks noGrp="1"/>
          </p:cNvSpPr>
          <p:nvPr>
            <p:ph type="title"/>
          </p:nvPr>
        </p:nvSpPr>
        <p:spPr>
          <a:xfrm>
            <a:off x="495302" y="1881548"/>
            <a:ext cx="4220209" cy="2776258"/>
          </a:xfrm>
        </p:spPr>
        <p:txBody>
          <a:bodyPr/>
          <a:lstStyle/>
          <a:p>
            <a:r>
              <a:rPr lang="en-US" sz="3600" dirty="0"/>
              <a:t>SEP Family </a:t>
            </a:r>
            <a:br>
              <a:rPr lang="en-US" sz="3600" dirty="0"/>
            </a:br>
            <a:r>
              <a:rPr lang="en-US" sz="3600" dirty="0"/>
              <a:t>Provides </a:t>
            </a:r>
            <a:br>
              <a:rPr lang="en-US" sz="3600" dirty="0"/>
            </a:br>
            <a:r>
              <a:rPr lang="en-US" sz="3600" dirty="0"/>
              <a:t>Complete </a:t>
            </a:r>
            <a:br>
              <a:rPr lang="en-US" sz="3600" dirty="0"/>
            </a:br>
            <a:r>
              <a:rPr lang="en-US" sz="3600" dirty="0"/>
              <a:t>Endpoint </a:t>
            </a:r>
            <a:br>
              <a:rPr lang="en-US" sz="3600" dirty="0"/>
            </a:br>
            <a:r>
              <a:rPr lang="en-US" sz="3600" dirty="0"/>
              <a:t>Security with </a:t>
            </a:r>
            <a:br>
              <a:rPr lang="en-US" sz="3600" dirty="0"/>
            </a:br>
            <a:r>
              <a:rPr lang="en-US" sz="3600" dirty="0"/>
              <a:t>a Single Agent</a:t>
            </a:r>
          </a:p>
        </p:txBody>
      </p:sp>
      <p:pic>
        <p:nvPicPr>
          <p:cNvPr id="132" name="Picture 131"/>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3776354" y="2440271"/>
            <a:ext cx="762610" cy="240192"/>
          </a:xfrm>
          <a:prstGeom prst="rect">
            <a:avLst/>
          </a:prstGeom>
        </p:spPr>
      </p:pic>
      <p:pic>
        <p:nvPicPr>
          <p:cNvPr id="133" name="Picture 132"/>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3767639" y="3105919"/>
            <a:ext cx="668720" cy="309593"/>
          </a:xfrm>
          <a:prstGeom prst="rect">
            <a:avLst/>
          </a:prstGeom>
        </p:spPr>
      </p:pic>
      <p:pic>
        <p:nvPicPr>
          <p:cNvPr id="134" name="Picture 133"/>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a:off x="3993477" y="3882368"/>
            <a:ext cx="494995" cy="494995"/>
          </a:xfrm>
          <a:prstGeom prst="rect">
            <a:avLst/>
          </a:prstGeom>
        </p:spPr>
      </p:pic>
      <p:grpSp>
        <p:nvGrpSpPr>
          <p:cNvPr id="13" name="Group 12"/>
          <p:cNvGrpSpPr/>
          <p:nvPr/>
        </p:nvGrpSpPr>
        <p:grpSpPr>
          <a:xfrm rot="1800000">
            <a:off x="4723550" y="817074"/>
            <a:ext cx="4976231" cy="5004392"/>
            <a:chOff x="2187575" y="1350963"/>
            <a:chExt cx="4768850" cy="4795837"/>
          </a:xfrm>
          <a:solidFill>
            <a:schemeClr val="bg1">
              <a:lumMod val="85000"/>
            </a:schemeClr>
          </a:solidFill>
        </p:grpSpPr>
        <p:sp>
          <p:nvSpPr>
            <p:cNvPr id="117" name="Freeform 6"/>
            <p:cNvSpPr>
              <a:spLocks/>
            </p:cNvSpPr>
            <p:nvPr/>
          </p:nvSpPr>
          <p:spPr bwMode="auto">
            <a:xfrm>
              <a:off x="5635625" y="1852613"/>
              <a:ext cx="1320800" cy="1743870"/>
            </a:xfrm>
            <a:custGeom>
              <a:avLst/>
              <a:gdLst>
                <a:gd name="T0" fmla="*/ 196 w 262"/>
                <a:gd name="T1" fmla="*/ 346 h 346"/>
                <a:gd name="T2" fmla="*/ 137 w 262"/>
                <a:gd name="T3" fmla="*/ 299 h 346"/>
                <a:gd name="T4" fmla="*/ 27 w 262"/>
                <a:gd name="T5" fmla="*/ 111 h 346"/>
                <a:gd name="T6" fmla="*/ 23 w 262"/>
                <a:gd name="T7" fmla="*/ 26 h 346"/>
                <a:gd name="T8" fmla="*/ 107 w 262"/>
                <a:gd name="T9" fmla="*/ 22 h 346"/>
                <a:gd name="T10" fmla="*/ 254 w 262"/>
                <a:gd name="T11" fmla="*/ 273 h 346"/>
                <a:gd name="T12" fmla="*/ 209 w 262"/>
                <a:gd name="T13" fmla="*/ 345 h 346"/>
                <a:gd name="T14" fmla="*/ 196 w 262"/>
                <a:gd name="T15" fmla="*/ 346 h 3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2" h="346">
                  <a:moveTo>
                    <a:pt x="196" y="346"/>
                  </a:moveTo>
                  <a:cubicBezTo>
                    <a:pt x="168" y="346"/>
                    <a:pt x="144" y="327"/>
                    <a:pt x="137" y="299"/>
                  </a:cubicBezTo>
                  <a:cubicBezTo>
                    <a:pt x="121" y="226"/>
                    <a:pt x="83" y="161"/>
                    <a:pt x="27" y="111"/>
                  </a:cubicBezTo>
                  <a:cubicBezTo>
                    <a:pt x="3" y="89"/>
                    <a:pt x="0" y="51"/>
                    <a:pt x="23" y="26"/>
                  </a:cubicBezTo>
                  <a:cubicBezTo>
                    <a:pt x="45" y="2"/>
                    <a:pt x="83" y="0"/>
                    <a:pt x="107" y="22"/>
                  </a:cubicBezTo>
                  <a:cubicBezTo>
                    <a:pt x="182" y="89"/>
                    <a:pt x="233" y="176"/>
                    <a:pt x="254" y="273"/>
                  </a:cubicBezTo>
                  <a:cubicBezTo>
                    <a:pt x="262" y="306"/>
                    <a:pt x="241" y="338"/>
                    <a:pt x="209" y="345"/>
                  </a:cubicBezTo>
                  <a:cubicBezTo>
                    <a:pt x="204" y="346"/>
                    <a:pt x="200" y="346"/>
                    <a:pt x="196" y="346"/>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18" name="Freeform 117"/>
            <p:cNvSpPr>
              <a:spLocks/>
            </p:cNvSpPr>
            <p:nvPr/>
          </p:nvSpPr>
          <p:spPr bwMode="auto">
            <a:xfrm>
              <a:off x="2187575" y="3873500"/>
              <a:ext cx="1401289" cy="1809750"/>
            </a:xfrm>
            <a:custGeom>
              <a:avLst/>
              <a:gdLst>
                <a:gd name="T0" fmla="*/ 210 w 278"/>
                <a:gd name="T1" fmla="*/ 359 h 359"/>
                <a:gd name="T2" fmla="*/ 173 w 278"/>
                <a:gd name="T3" fmla="*/ 346 h 359"/>
                <a:gd name="T4" fmla="*/ 8 w 278"/>
                <a:gd name="T5" fmla="*/ 78 h 359"/>
                <a:gd name="T6" fmla="*/ 53 w 278"/>
                <a:gd name="T7" fmla="*/ 7 h 359"/>
                <a:gd name="T8" fmla="*/ 125 w 278"/>
                <a:gd name="T9" fmla="*/ 52 h 359"/>
                <a:gd name="T10" fmla="*/ 248 w 278"/>
                <a:gd name="T11" fmla="*/ 252 h 359"/>
                <a:gd name="T12" fmla="*/ 257 w 278"/>
                <a:gd name="T13" fmla="*/ 337 h 359"/>
                <a:gd name="T14" fmla="*/ 210 w 278"/>
                <a:gd name="T15" fmla="*/ 359 h 3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8" h="359">
                  <a:moveTo>
                    <a:pt x="210" y="359"/>
                  </a:moveTo>
                  <a:cubicBezTo>
                    <a:pt x="197" y="359"/>
                    <a:pt x="184" y="355"/>
                    <a:pt x="173" y="346"/>
                  </a:cubicBezTo>
                  <a:cubicBezTo>
                    <a:pt x="89" y="278"/>
                    <a:pt x="30" y="183"/>
                    <a:pt x="8" y="78"/>
                  </a:cubicBezTo>
                  <a:cubicBezTo>
                    <a:pt x="0" y="46"/>
                    <a:pt x="21" y="14"/>
                    <a:pt x="53" y="7"/>
                  </a:cubicBezTo>
                  <a:cubicBezTo>
                    <a:pt x="86" y="0"/>
                    <a:pt x="118" y="20"/>
                    <a:pt x="125" y="52"/>
                  </a:cubicBezTo>
                  <a:cubicBezTo>
                    <a:pt x="142" y="131"/>
                    <a:pt x="186" y="202"/>
                    <a:pt x="248" y="252"/>
                  </a:cubicBezTo>
                  <a:cubicBezTo>
                    <a:pt x="274" y="273"/>
                    <a:pt x="278" y="311"/>
                    <a:pt x="257" y="337"/>
                  </a:cubicBezTo>
                  <a:cubicBezTo>
                    <a:pt x="245" y="351"/>
                    <a:pt x="228" y="359"/>
                    <a:pt x="210" y="359"/>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119" name="Freeform 118"/>
            <p:cNvSpPr>
              <a:spLocks/>
            </p:cNvSpPr>
            <p:nvPr/>
          </p:nvSpPr>
          <p:spPr bwMode="auto">
            <a:xfrm>
              <a:off x="5654675" y="3873500"/>
              <a:ext cx="1301750" cy="1730375"/>
            </a:xfrm>
            <a:custGeom>
              <a:avLst/>
              <a:gdLst>
                <a:gd name="T0" fmla="*/ 67 w 258"/>
                <a:gd name="T1" fmla="*/ 343 h 343"/>
                <a:gd name="T2" fmla="*/ 22 w 258"/>
                <a:gd name="T3" fmla="*/ 323 h 343"/>
                <a:gd name="T4" fmla="*/ 26 w 258"/>
                <a:gd name="T5" fmla="*/ 239 h 343"/>
                <a:gd name="T6" fmla="*/ 133 w 258"/>
                <a:gd name="T7" fmla="*/ 52 h 343"/>
                <a:gd name="T8" fmla="*/ 205 w 258"/>
                <a:gd name="T9" fmla="*/ 7 h 343"/>
                <a:gd name="T10" fmla="*/ 251 w 258"/>
                <a:gd name="T11" fmla="*/ 78 h 343"/>
                <a:gd name="T12" fmla="*/ 107 w 258"/>
                <a:gd name="T13" fmla="*/ 327 h 343"/>
                <a:gd name="T14" fmla="*/ 67 w 258"/>
                <a:gd name="T15" fmla="*/ 343 h 3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8" h="343">
                  <a:moveTo>
                    <a:pt x="67" y="343"/>
                  </a:moveTo>
                  <a:cubicBezTo>
                    <a:pt x="50" y="343"/>
                    <a:pt x="34" y="336"/>
                    <a:pt x="22" y="323"/>
                  </a:cubicBezTo>
                  <a:cubicBezTo>
                    <a:pt x="0" y="299"/>
                    <a:pt x="2" y="261"/>
                    <a:pt x="26" y="239"/>
                  </a:cubicBezTo>
                  <a:cubicBezTo>
                    <a:pt x="81" y="189"/>
                    <a:pt x="118" y="124"/>
                    <a:pt x="133" y="52"/>
                  </a:cubicBezTo>
                  <a:cubicBezTo>
                    <a:pt x="141" y="20"/>
                    <a:pt x="173" y="0"/>
                    <a:pt x="205" y="7"/>
                  </a:cubicBezTo>
                  <a:cubicBezTo>
                    <a:pt x="237" y="14"/>
                    <a:pt x="258" y="46"/>
                    <a:pt x="251" y="78"/>
                  </a:cubicBezTo>
                  <a:cubicBezTo>
                    <a:pt x="230" y="174"/>
                    <a:pt x="180" y="260"/>
                    <a:pt x="107" y="327"/>
                  </a:cubicBezTo>
                  <a:cubicBezTo>
                    <a:pt x="96" y="338"/>
                    <a:pt x="81" y="343"/>
                    <a:pt x="67" y="343"/>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20" name="Freeform 9"/>
            <p:cNvSpPr>
              <a:spLocks/>
            </p:cNvSpPr>
            <p:nvPr/>
          </p:nvSpPr>
          <p:spPr bwMode="auto">
            <a:xfrm>
              <a:off x="3725863" y="5409325"/>
              <a:ext cx="1820862" cy="737475"/>
            </a:xfrm>
            <a:custGeom>
              <a:avLst/>
              <a:gdLst>
                <a:gd name="T0" fmla="*/ 168 w 361"/>
                <a:gd name="T1" fmla="*/ 146 h 146"/>
                <a:gd name="T2" fmla="*/ 52 w 361"/>
                <a:gd name="T3" fmla="*/ 132 h 146"/>
                <a:gd name="T4" fmla="*/ 8 w 361"/>
                <a:gd name="T5" fmla="*/ 59 h 146"/>
                <a:gd name="T6" fmla="*/ 81 w 361"/>
                <a:gd name="T7" fmla="*/ 16 h 146"/>
                <a:gd name="T8" fmla="*/ 168 w 361"/>
                <a:gd name="T9" fmla="*/ 26 h 146"/>
                <a:gd name="T10" fmla="*/ 276 w 361"/>
                <a:gd name="T11" fmla="*/ 10 h 146"/>
                <a:gd name="T12" fmla="*/ 351 w 361"/>
                <a:gd name="T13" fmla="*/ 49 h 146"/>
                <a:gd name="T14" fmla="*/ 312 w 361"/>
                <a:gd name="T15" fmla="*/ 124 h 146"/>
                <a:gd name="T16" fmla="*/ 168 w 361"/>
                <a:gd name="T17" fmla="*/ 146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1" h="146">
                  <a:moveTo>
                    <a:pt x="168" y="146"/>
                  </a:moveTo>
                  <a:cubicBezTo>
                    <a:pt x="129" y="146"/>
                    <a:pt x="90" y="141"/>
                    <a:pt x="52" y="132"/>
                  </a:cubicBezTo>
                  <a:cubicBezTo>
                    <a:pt x="20" y="124"/>
                    <a:pt x="0" y="91"/>
                    <a:pt x="8" y="59"/>
                  </a:cubicBezTo>
                  <a:cubicBezTo>
                    <a:pt x="16" y="27"/>
                    <a:pt x="49" y="7"/>
                    <a:pt x="81" y="16"/>
                  </a:cubicBezTo>
                  <a:cubicBezTo>
                    <a:pt x="109" y="23"/>
                    <a:pt x="139" y="26"/>
                    <a:pt x="168" y="26"/>
                  </a:cubicBezTo>
                  <a:cubicBezTo>
                    <a:pt x="205" y="26"/>
                    <a:pt x="241" y="21"/>
                    <a:pt x="276" y="10"/>
                  </a:cubicBezTo>
                  <a:cubicBezTo>
                    <a:pt x="307" y="0"/>
                    <a:pt x="341" y="17"/>
                    <a:pt x="351" y="49"/>
                  </a:cubicBezTo>
                  <a:cubicBezTo>
                    <a:pt x="361" y="80"/>
                    <a:pt x="343" y="114"/>
                    <a:pt x="312" y="124"/>
                  </a:cubicBezTo>
                  <a:cubicBezTo>
                    <a:pt x="265" y="139"/>
                    <a:pt x="217" y="146"/>
                    <a:pt x="168" y="146"/>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21" name="Freeform 10"/>
            <p:cNvSpPr>
              <a:spLocks/>
            </p:cNvSpPr>
            <p:nvPr/>
          </p:nvSpPr>
          <p:spPr bwMode="auto">
            <a:xfrm>
              <a:off x="2193925" y="1860550"/>
              <a:ext cx="1301036" cy="1729583"/>
            </a:xfrm>
            <a:custGeom>
              <a:avLst/>
              <a:gdLst>
                <a:gd name="T0" fmla="*/ 65 w 258"/>
                <a:gd name="T1" fmla="*/ 343 h 343"/>
                <a:gd name="T2" fmla="*/ 52 w 258"/>
                <a:gd name="T3" fmla="*/ 342 h 343"/>
                <a:gd name="T4" fmla="*/ 7 w 258"/>
                <a:gd name="T5" fmla="*/ 270 h 343"/>
                <a:gd name="T6" fmla="*/ 150 w 258"/>
                <a:gd name="T7" fmla="*/ 22 h 343"/>
                <a:gd name="T8" fmla="*/ 235 w 258"/>
                <a:gd name="T9" fmla="*/ 26 h 343"/>
                <a:gd name="T10" fmla="*/ 231 w 258"/>
                <a:gd name="T11" fmla="*/ 110 h 343"/>
                <a:gd name="T12" fmla="*/ 124 w 258"/>
                <a:gd name="T13" fmla="*/ 296 h 343"/>
                <a:gd name="T14" fmla="*/ 65 w 258"/>
                <a:gd name="T15" fmla="*/ 343 h 3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8" h="343">
                  <a:moveTo>
                    <a:pt x="65" y="343"/>
                  </a:moveTo>
                  <a:cubicBezTo>
                    <a:pt x="61" y="343"/>
                    <a:pt x="57" y="343"/>
                    <a:pt x="52" y="342"/>
                  </a:cubicBezTo>
                  <a:cubicBezTo>
                    <a:pt x="20" y="335"/>
                    <a:pt x="0" y="303"/>
                    <a:pt x="7" y="270"/>
                  </a:cubicBezTo>
                  <a:cubicBezTo>
                    <a:pt x="28" y="174"/>
                    <a:pt x="78" y="89"/>
                    <a:pt x="150" y="22"/>
                  </a:cubicBezTo>
                  <a:cubicBezTo>
                    <a:pt x="175" y="0"/>
                    <a:pt x="213" y="1"/>
                    <a:pt x="235" y="26"/>
                  </a:cubicBezTo>
                  <a:cubicBezTo>
                    <a:pt x="258" y="50"/>
                    <a:pt x="256" y="88"/>
                    <a:pt x="231" y="110"/>
                  </a:cubicBezTo>
                  <a:cubicBezTo>
                    <a:pt x="177" y="160"/>
                    <a:pt x="140" y="225"/>
                    <a:pt x="124" y="296"/>
                  </a:cubicBezTo>
                  <a:cubicBezTo>
                    <a:pt x="118" y="324"/>
                    <a:pt x="93" y="343"/>
                    <a:pt x="65" y="343"/>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122" name="Freeform 11"/>
            <p:cNvSpPr>
              <a:spLocks/>
            </p:cNvSpPr>
            <p:nvPr/>
          </p:nvSpPr>
          <p:spPr bwMode="auto">
            <a:xfrm>
              <a:off x="3603625" y="1350963"/>
              <a:ext cx="1920875" cy="730250"/>
            </a:xfrm>
            <a:custGeom>
              <a:avLst/>
              <a:gdLst>
                <a:gd name="T0" fmla="*/ 67 w 381"/>
                <a:gd name="T1" fmla="*/ 139 h 145"/>
                <a:gd name="T2" fmla="*/ 10 w 381"/>
                <a:gd name="T3" fmla="*/ 97 h 145"/>
                <a:gd name="T4" fmla="*/ 49 w 381"/>
                <a:gd name="T5" fmla="*/ 22 h 145"/>
                <a:gd name="T6" fmla="*/ 192 w 381"/>
                <a:gd name="T7" fmla="*/ 0 h 145"/>
                <a:gd name="T8" fmla="*/ 331 w 381"/>
                <a:gd name="T9" fmla="*/ 21 h 145"/>
                <a:gd name="T10" fmla="*/ 371 w 381"/>
                <a:gd name="T11" fmla="*/ 95 h 145"/>
                <a:gd name="T12" fmla="*/ 296 w 381"/>
                <a:gd name="T13" fmla="*/ 135 h 145"/>
                <a:gd name="T14" fmla="*/ 192 w 381"/>
                <a:gd name="T15" fmla="*/ 120 h 145"/>
                <a:gd name="T16" fmla="*/ 85 w 381"/>
                <a:gd name="T17" fmla="*/ 136 h 145"/>
                <a:gd name="T18" fmla="*/ 67 w 381"/>
                <a:gd name="T19" fmla="*/ 139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1" h="145">
                  <a:moveTo>
                    <a:pt x="67" y="139"/>
                  </a:moveTo>
                  <a:cubicBezTo>
                    <a:pt x="41" y="139"/>
                    <a:pt x="18" y="123"/>
                    <a:pt x="10" y="97"/>
                  </a:cubicBezTo>
                  <a:cubicBezTo>
                    <a:pt x="0" y="66"/>
                    <a:pt x="17" y="32"/>
                    <a:pt x="49" y="22"/>
                  </a:cubicBezTo>
                  <a:cubicBezTo>
                    <a:pt x="95" y="7"/>
                    <a:pt x="143" y="0"/>
                    <a:pt x="192" y="0"/>
                  </a:cubicBezTo>
                  <a:cubicBezTo>
                    <a:pt x="239" y="0"/>
                    <a:pt x="286" y="7"/>
                    <a:pt x="331" y="21"/>
                  </a:cubicBezTo>
                  <a:cubicBezTo>
                    <a:pt x="363" y="30"/>
                    <a:pt x="381" y="64"/>
                    <a:pt x="371" y="95"/>
                  </a:cubicBezTo>
                  <a:cubicBezTo>
                    <a:pt x="361" y="127"/>
                    <a:pt x="328" y="145"/>
                    <a:pt x="296" y="135"/>
                  </a:cubicBezTo>
                  <a:cubicBezTo>
                    <a:pt x="262" y="125"/>
                    <a:pt x="228" y="120"/>
                    <a:pt x="192" y="120"/>
                  </a:cubicBezTo>
                  <a:cubicBezTo>
                    <a:pt x="156" y="120"/>
                    <a:pt x="119" y="126"/>
                    <a:pt x="85" y="136"/>
                  </a:cubicBezTo>
                  <a:cubicBezTo>
                    <a:pt x="79" y="138"/>
                    <a:pt x="73" y="139"/>
                    <a:pt x="67" y="139"/>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grpSp>
      <p:grpSp>
        <p:nvGrpSpPr>
          <p:cNvPr id="11" name="Group 10"/>
          <p:cNvGrpSpPr/>
          <p:nvPr/>
        </p:nvGrpSpPr>
        <p:grpSpPr>
          <a:xfrm>
            <a:off x="4979674" y="1146903"/>
            <a:ext cx="4434743" cy="4348965"/>
            <a:chOff x="3320865" y="1014823"/>
            <a:chExt cx="5582224" cy="5474251"/>
          </a:xfrm>
        </p:grpSpPr>
        <p:sp>
          <p:nvSpPr>
            <p:cNvPr id="80" name="Freeform 7"/>
            <p:cNvSpPr>
              <a:spLocks/>
            </p:cNvSpPr>
            <p:nvPr/>
          </p:nvSpPr>
          <p:spPr bwMode="auto">
            <a:xfrm rot="1800000">
              <a:off x="5904101" y="1534898"/>
              <a:ext cx="2279951" cy="1258332"/>
            </a:xfrm>
            <a:custGeom>
              <a:avLst/>
              <a:gdLst>
                <a:gd name="T0" fmla="*/ 575 w 575"/>
                <a:gd name="T1" fmla="*/ 73 h 317"/>
                <a:gd name="T2" fmla="*/ 435 w 575"/>
                <a:gd name="T3" fmla="*/ 317 h 317"/>
                <a:gd name="T4" fmla="*/ 288 w 575"/>
                <a:gd name="T5" fmla="*/ 282 h 317"/>
                <a:gd name="T6" fmla="*/ 142 w 575"/>
                <a:gd name="T7" fmla="*/ 317 h 317"/>
                <a:gd name="T8" fmla="*/ 0 w 575"/>
                <a:gd name="T9" fmla="*/ 70 h 317"/>
                <a:gd name="T10" fmla="*/ 284 w 575"/>
                <a:gd name="T11" fmla="*/ 0 h 317"/>
                <a:gd name="T12" fmla="*/ 575 w 575"/>
                <a:gd name="T13" fmla="*/ 73 h 3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5" h="317">
                  <a:moveTo>
                    <a:pt x="575" y="73"/>
                  </a:moveTo>
                  <a:cubicBezTo>
                    <a:pt x="435" y="317"/>
                    <a:pt x="435" y="317"/>
                    <a:pt x="435" y="317"/>
                  </a:cubicBezTo>
                  <a:cubicBezTo>
                    <a:pt x="391" y="295"/>
                    <a:pt x="341" y="282"/>
                    <a:pt x="288" y="282"/>
                  </a:cubicBezTo>
                  <a:cubicBezTo>
                    <a:pt x="236" y="282"/>
                    <a:pt x="186" y="295"/>
                    <a:pt x="142" y="317"/>
                  </a:cubicBezTo>
                  <a:cubicBezTo>
                    <a:pt x="0" y="70"/>
                    <a:pt x="0" y="70"/>
                    <a:pt x="0" y="70"/>
                  </a:cubicBezTo>
                  <a:cubicBezTo>
                    <a:pt x="85" y="25"/>
                    <a:pt x="182" y="0"/>
                    <a:pt x="284" y="0"/>
                  </a:cubicBezTo>
                  <a:cubicBezTo>
                    <a:pt x="390" y="0"/>
                    <a:pt x="489" y="27"/>
                    <a:pt x="575" y="73"/>
                  </a:cubicBez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81" name="Freeform 17"/>
            <p:cNvSpPr>
              <a:spLocks/>
            </p:cNvSpPr>
            <p:nvPr/>
          </p:nvSpPr>
          <p:spPr bwMode="auto">
            <a:xfrm rot="1800000">
              <a:off x="6058491" y="2123744"/>
              <a:ext cx="1660436" cy="638406"/>
            </a:xfrm>
            <a:custGeom>
              <a:avLst/>
              <a:gdLst>
                <a:gd name="T0" fmla="*/ 210 w 419"/>
                <a:gd name="T1" fmla="*/ 126 h 161"/>
                <a:gd name="T2" fmla="*/ 357 w 419"/>
                <a:gd name="T3" fmla="*/ 161 h 161"/>
                <a:gd name="T4" fmla="*/ 419 w 419"/>
                <a:gd name="T5" fmla="*/ 52 h 161"/>
                <a:gd name="T6" fmla="*/ 206 w 419"/>
                <a:gd name="T7" fmla="*/ 0 h 161"/>
                <a:gd name="T8" fmla="*/ 0 w 419"/>
                <a:gd name="T9" fmla="*/ 49 h 161"/>
                <a:gd name="T10" fmla="*/ 64 w 419"/>
                <a:gd name="T11" fmla="*/ 161 h 161"/>
                <a:gd name="T12" fmla="*/ 210 w 419"/>
                <a:gd name="T13" fmla="*/ 126 h 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9" h="161">
                  <a:moveTo>
                    <a:pt x="210" y="126"/>
                  </a:moveTo>
                  <a:cubicBezTo>
                    <a:pt x="263" y="126"/>
                    <a:pt x="313" y="139"/>
                    <a:pt x="357" y="161"/>
                  </a:cubicBezTo>
                  <a:cubicBezTo>
                    <a:pt x="419" y="52"/>
                    <a:pt x="419" y="52"/>
                    <a:pt x="419" y="52"/>
                  </a:cubicBezTo>
                  <a:cubicBezTo>
                    <a:pt x="356" y="19"/>
                    <a:pt x="283" y="0"/>
                    <a:pt x="206" y="0"/>
                  </a:cubicBezTo>
                  <a:cubicBezTo>
                    <a:pt x="132" y="0"/>
                    <a:pt x="62" y="17"/>
                    <a:pt x="0" y="49"/>
                  </a:cubicBezTo>
                  <a:cubicBezTo>
                    <a:pt x="64" y="161"/>
                    <a:pt x="64" y="161"/>
                    <a:pt x="64" y="161"/>
                  </a:cubicBezTo>
                  <a:cubicBezTo>
                    <a:pt x="108" y="139"/>
                    <a:pt x="158" y="126"/>
                    <a:pt x="210" y="126"/>
                  </a:cubicBezTo>
                  <a:close/>
                </a:path>
              </a:pathLst>
            </a:custGeom>
            <a:gradFill rotWithShape="1">
              <a:gsLst>
                <a:gs pos="0">
                  <a:srgbClr val="01315D">
                    <a:alpha val="28000"/>
                  </a:srgbClr>
                </a:gs>
                <a:gs pos="100000">
                  <a:srgbClr val="FFFFFF">
                    <a:alpha val="0"/>
                  </a:srgbClr>
                </a:gs>
              </a:gsLst>
              <a:lin ang="108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3" name="Freeform 8"/>
            <p:cNvSpPr>
              <a:spLocks/>
            </p:cNvSpPr>
            <p:nvPr/>
          </p:nvSpPr>
          <p:spPr bwMode="auto">
            <a:xfrm rot="1800000">
              <a:off x="7217643" y="2633974"/>
              <a:ext cx="1685446" cy="1966837"/>
            </a:xfrm>
            <a:custGeom>
              <a:avLst/>
              <a:gdLst>
                <a:gd name="T0" fmla="*/ 425 w 425"/>
                <a:gd name="T1" fmla="*/ 496 h 496"/>
                <a:gd name="T2" fmla="*/ 149 w 425"/>
                <a:gd name="T3" fmla="*/ 496 h 496"/>
                <a:gd name="T4" fmla="*/ 0 w 425"/>
                <a:gd name="T5" fmla="*/ 242 h 496"/>
                <a:gd name="T6" fmla="*/ 141 w 425"/>
                <a:gd name="T7" fmla="*/ 0 h 496"/>
                <a:gd name="T8" fmla="*/ 425 w 425"/>
                <a:gd name="T9" fmla="*/ 496 h 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5" h="496">
                  <a:moveTo>
                    <a:pt x="425" y="496"/>
                  </a:moveTo>
                  <a:cubicBezTo>
                    <a:pt x="149" y="496"/>
                    <a:pt x="149" y="496"/>
                    <a:pt x="149" y="496"/>
                  </a:cubicBezTo>
                  <a:cubicBezTo>
                    <a:pt x="142" y="390"/>
                    <a:pt x="84" y="298"/>
                    <a:pt x="0" y="242"/>
                  </a:cubicBezTo>
                  <a:cubicBezTo>
                    <a:pt x="141" y="0"/>
                    <a:pt x="141" y="0"/>
                    <a:pt x="141" y="0"/>
                  </a:cubicBezTo>
                  <a:cubicBezTo>
                    <a:pt x="307" y="104"/>
                    <a:pt x="418" y="287"/>
                    <a:pt x="425" y="496"/>
                  </a:cubicBez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84" name="Freeform 18"/>
            <p:cNvSpPr>
              <a:spLocks/>
            </p:cNvSpPr>
            <p:nvPr/>
          </p:nvSpPr>
          <p:spPr bwMode="auto">
            <a:xfrm rot="1800000">
              <a:off x="7118019" y="2977553"/>
              <a:ext cx="1079424" cy="1434852"/>
            </a:xfrm>
            <a:custGeom>
              <a:avLst/>
              <a:gdLst>
                <a:gd name="T0" fmla="*/ 149 w 272"/>
                <a:gd name="T1" fmla="*/ 362 h 362"/>
                <a:gd name="T2" fmla="*/ 272 w 272"/>
                <a:gd name="T3" fmla="*/ 362 h 362"/>
                <a:gd name="T4" fmla="*/ 63 w 272"/>
                <a:gd name="T5" fmla="*/ 0 h 362"/>
                <a:gd name="T6" fmla="*/ 0 w 272"/>
                <a:gd name="T7" fmla="*/ 108 h 362"/>
                <a:gd name="T8" fmla="*/ 149 w 272"/>
                <a:gd name="T9" fmla="*/ 362 h 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 h="362">
                  <a:moveTo>
                    <a:pt x="149" y="362"/>
                  </a:moveTo>
                  <a:cubicBezTo>
                    <a:pt x="272" y="362"/>
                    <a:pt x="272" y="362"/>
                    <a:pt x="272" y="362"/>
                  </a:cubicBezTo>
                  <a:cubicBezTo>
                    <a:pt x="264" y="210"/>
                    <a:pt x="183" y="78"/>
                    <a:pt x="63" y="0"/>
                  </a:cubicBezTo>
                  <a:cubicBezTo>
                    <a:pt x="0" y="108"/>
                    <a:pt x="0" y="108"/>
                    <a:pt x="0" y="108"/>
                  </a:cubicBezTo>
                  <a:cubicBezTo>
                    <a:pt x="84" y="164"/>
                    <a:pt x="142" y="256"/>
                    <a:pt x="149" y="362"/>
                  </a:cubicBez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6" name="Freeform 9"/>
            <p:cNvSpPr>
              <a:spLocks/>
            </p:cNvSpPr>
            <p:nvPr/>
          </p:nvSpPr>
          <p:spPr bwMode="auto">
            <a:xfrm rot="1800000">
              <a:off x="6141201" y="4521568"/>
              <a:ext cx="1672865" cy="1967506"/>
            </a:xfrm>
            <a:custGeom>
              <a:avLst/>
              <a:gdLst>
                <a:gd name="T0" fmla="*/ 422 w 422"/>
                <a:gd name="T1" fmla="*/ 0 h 496"/>
                <a:gd name="T2" fmla="*/ 138 w 422"/>
                <a:gd name="T3" fmla="*/ 496 h 496"/>
                <a:gd name="T4" fmla="*/ 0 w 422"/>
                <a:gd name="T5" fmla="*/ 257 h 496"/>
                <a:gd name="T6" fmla="*/ 146 w 422"/>
                <a:gd name="T7" fmla="*/ 0 h 496"/>
                <a:gd name="T8" fmla="*/ 422 w 422"/>
                <a:gd name="T9" fmla="*/ 0 h 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2" h="496">
                  <a:moveTo>
                    <a:pt x="422" y="0"/>
                  </a:moveTo>
                  <a:cubicBezTo>
                    <a:pt x="415" y="209"/>
                    <a:pt x="304" y="392"/>
                    <a:pt x="138" y="496"/>
                  </a:cubicBezTo>
                  <a:cubicBezTo>
                    <a:pt x="0" y="257"/>
                    <a:pt x="0" y="257"/>
                    <a:pt x="0" y="257"/>
                  </a:cubicBezTo>
                  <a:cubicBezTo>
                    <a:pt x="84" y="201"/>
                    <a:pt x="140" y="107"/>
                    <a:pt x="146" y="0"/>
                  </a:cubicBezTo>
                  <a:lnTo>
                    <a:pt x="422" y="0"/>
                  </a:ln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87" name="Freeform 19"/>
            <p:cNvSpPr>
              <a:spLocks/>
            </p:cNvSpPr>
            <p:nvPr/>
          </p:nvSpPr>
          <p:spPr bwMode="auto">
            <a:xfrm rot="1800000">
              <a:off x="6305506" y="4397248"/>
              <a:ext cx="1067144" cy="1447091"/>
            </a:xfrm>
            <a:custGeom>
              <a:avLst/>
              <a:gdLst>
                <a:gd name="T0" fmla="*/ 269 w 269"/>
                <a:gd name="T1" fmla="*/ 0 h 365"/>
                <a:gd name="T2" fmla="*/ 146 w 269"/>
                <a:gd name="T3" fmla="*/ 0 h 365"/>
                <a:gd name="T4" fmla="*/ 0 w 269"/>
                <a:gd name="T5" fmla="*/ 257 h 365"/>
                <a:gd name="T6" fmla="*/ 62 w 269"/>
                <a:gd name="T7" fmla="*/ 365 h 365"/>
                <a:gd name="T8" fmla="*/ 269 w 269"/>
                <a:gd name="T9" fmla="*/ 0 h 3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 h="365">
                  <a:moveTo>
                    <a:pt x="269" y="0"/>
                  </a:moveTo>
                  <a:cubicBezTo>
                    <a:pt x="146" y="0"/>
                    <a:pt x="146" y="0"/>
                    <a:pt x="146" y="0"/>
                  </a:cubicBezTo>
                  <a:cubicBezTo>
                    <a:pt x="140" y="107"/>
                    <a:pt x="84" y="201"/>
                    <a:pt x="0" y="257"/>
                  </a:cubicBezTo>
                  <a:cubicBezTo>
                    <a:pt x="62" y="365"/>
                    <a:pt x="62" y="365"/>
                    <a:pt x="62" y="365"/>
                  </a:cubicBezTo>
                  <a:cubicBezTo>
                    <a:pt x="182" y="287"/>
                    <a:pt x="263" y="153"/>
                    <a:pt x="269" y="0"/>
                  </a:cubicBezTo>
                  <a:close/>
                </a:path>
              </a:pathLst>
            </a:custGeom>
            <a:gradFill rotWithShape="1">
              <a:gsLst>
                <a:gs pos="0">
                  <a:srgbClr val="000C16">
                    <a:alpha val="34901"/>
                  </a:srgbClr>
                </a:gs>
                <a:gs pos="100000">
                  <a:srgbClr val="FFFFFF">
                    <a:alpha val="0"/>
                  </a:srgb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 name="Freeform 10"/>
            <p:cNvSpPr>
              <a:spLocks/>
            </p:cNvSpPr>
            <p:nvPr/>
          </p:nvSpPr>
          <p:spPr bwMode="auto">
            <a:xfrm rot="1800000">
              <a:off x="4054218" y="4734372"/>
              <a:ext cx="2279951" cy="1240707"/>
            </a:xfrm>
            <a:custGeom>
              <a:avLst/>
              <a:gdLst>
                <a:gd name="T0" fmla="*/ 575 w 575"/>
                <a:gd name="T1" fmla="*/ 240 h 313"/>
                <a:gd name="T2" fmla="*/ 284 w 575"/>
                <a:gd name="T3" fmla="*/ 313 h 313"/>
                <a:gd name="T4" fmla="*/ 0 w 575"/>
                <a:gd name="T5" fmla="*/ 243 h 313"/>
                <a:gd name="T6" fmla="*/ 140 w 575"/>
                <a:gd name="T7" fmla="*/ 0 h 313"/>
                <a:gd name="T8" fmla="*/ 288 w 575"/>
                <a:gd name="T9" fmla="*/ 36 h 313"/>
                <a:gd name="T10" fmla="*/ 437 w 575"/>
                <a:gd name="T11" fmla="*/ 0 h 313"/>
                <a:gd name="T12" fmla="*/ 575 w 575"/>
                <a:gd name="T13" fmla="*/ 240 h 3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5" h="313">
                  <a:moveTo>
                    <a:pt x="575" y="240"/>
                  </a:moveTo>
                  <a:cubicBezTo>
                    <a:pt x="489" y="286"/>
                    <a:pt x="390" y="313"/>
                    <a:pt x="284" y="313"/>
                  </a:cubicBezTo>
                  <a:cubicBezTo>
                    <a:pt x="182" y="313"/>
                    <a:pt x="85" y="288"/>
                    <a:pt x="0" y="243"/>
                  </a:cubicBezTo>
                  <a:cubicBezTo>
                    <a:pt x="140" y="0"/>
                    <a:pt x="140" y="0"/>
                    <a:pt x="140" y="0"/>
                  </a:cubicBezTo>
                  <a:cubicBezTo>
                    <a:pt x="185" y="23"/>
                    <a:pt x="235" y="36"/>
                    <a:pt x="288" y="36"/>
                  </a:cubicBezTo>
                  <a:cubicBezTo>
                    <a:pt x="342" y="36"/>
                    <a:pt x="392" y="23"/>
                    <a:pt x="437" y="0"/>
                  </a:cubicBezTo>
                  <a:lnTo>
                    <a:pt x="575" y="240"/>
                  </a:ln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90" name="Freeform 20"/>
            <p:cNvSpPr>
              <a:spLocks/>
            </p:cNvSpPr>
            <p:nvPr/>
          </p:nvSpPr>
          <p:spPr bwMode="auto">
            <a:xfrm rot="1800000">
              <a:off x="4505083" y="4767668"/>
              <a:ext cx="1680583" cy="643018"/>
            </a:xfrm>
            <a:custGeom>
              <a:avLst/>
              <a:gdLst>
                <a:gd name="T0" fmla="*/ 213 w 424"/>
                <a:gd name="T1" fmla="*/ 36 h 162"/>
                <a:gd name="T2" fmla="*/ 65 w 424"/>
                <a:gd name="T3" fmla="*/ 0 h 162"/>
                <a:gd name="T4" fmla="*/ 0 w 424"/>
                <a:gd name="T5" fmla="*/ 112 h 162"/>
                <a:gd name="T6" fmla="*/ 209 w 424"/>
                <a:gd name="T7" fmla="*/ 162 h 162"/>
                <a:gd name="T8" fmla="*/ 424 w 424"/>
                <a:gd name="T9" fmla="*/ 109 h 162"/>
                <a:gd name="T10" fmla="*/ 362 w 424"/>
                <a:gd name="T11" fmla="*/ 0 h 162"/>
                <a:gd name="T12" fmla="*/ 213 w 424"/>
                <a:gd name="T13" fmla="*/ 36 h 1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4" h="162">
                  <a:moveTo>
                    <a:pt x="213" y="36"/>
                  </a:moveTo>
                  <a:cubicBezTo>
                    <a:pt x="160" y="36"/>
                    <a:pt x="110" y="23"/>
                    <a:pt x="65" y="0"/>
                  </a:cubicBezTo>
                  <a:cubicBezTo>
                    <a:pt x="0" y="112"/>
                    <a:pt x="0" y="112"/>
                    <a:pt x="0" y="112"/>
                  </a:cubicBezTo>
                  <a:cubicBezTo>
                    <a:pt x="63" y="144"/>
                    <a:pt x="134" y="162"/>
                    <a:pt x="209" y="162"/>
                  </a:cubicBezTo>
                  <a:cubicBezTo>
                    <a:pt x="287" y="162"/>
                    <a:pt x="360" y="143"/>
                    <a:pt x="424" y="109"/>
                  </a:cubicBezTo>
                  <a:cubicBezTo>
                    <a:pt x="362" y="0"/>
                    <a:pt x="362" y="0"/>
                    <a:pt x="362" y="0"/>
                  </a:cubicBezTo>
                  <a:cubicBezTo>
                    <a:pt x="317" y="23"/>
                    <a:pt x="267" y="36"/>
                    <a:pt x="213" y="36"/>
                  </a:cubicBezTo>
                  <a:close/>
                </a:path>
              </a:pathLst>
            </a:custGeom>
            <a:gradFill rotWithShape="1">
              <a:gsLst>
                <a:gs pos="0">
                  <a:srgbClr val="01315D">
                    <a:alpha val="28000"/>
                  </a:srgbClr>
                </a:gs>
                <a:gs pos="100000">
                  <a:srgbClr val="FFFFFF">
                    <a:alpha val="0"/>
                  </a:srgb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2" name="Freeform 11"/>
            <p:cNvSpPr>
              <a:spLocks/>
            </p:cNvSpPr>
            <p:nvPr/>
          </p:nvSpPr>
          <p:spPr bwMode="auto">
            <a:xfrm rot="1800000">
              <a:off x="3320865" y="2904128"/>
              <a:ext cx="1706509" cy="1982617"/>
            </a:xfrm>
            <a:custGeom>
              <a:avLst/>
              <a:gdLst>
                <a:gd name="T0" fmla="*/ 430 w 430"/>
                <a:gd name="T1" fmla="*/ 257 h 500"/>
                <a:gd name="T2" fmla="*/ 290 w 430"/>
                <a:gd name="T3" fmla="*/ 500 h 500"/>
                <a:gd name="T4" fmla="*/ 0 w 430"/>
                <a:gd name="T5" fmla="*/ 0 h 500"/>
                <a:gd name="T6" fmla="*/ 284 w 430"/>
                <a:gd name="T7" fmla="*/ 0 h 500"/>
                <a:gd name="T8" fmla="*/ 430 w 430"/>
                <a:gd name="T9" fmla="*/ 257 h 5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0" h="500">
                  <a:moveTo>
                    <a:pt x="430" y="257"/>
                  </a:moveTo>
                  <a:cubicBezTo>
                    <a:pt x="290" y="500"/>
                    <a:pt x="290" y="500"/>
                    <a:pt x="290" y="500"/>
                  </a:cubicBezTo>
                  <a:cubicBezTo>
                    <a:pt x="121" y="396"/>
                    <a:pt x="6" y="212"/>
                    <a:pt x="0" y="0"/>
                  </a:cubicBezTo>
                  <a:cubicBezTo>
                    <a:pt x="284" y="0"/>
                    <a:pt x="284" y="0"/>
                    <a:pt x="284" y="0"/>
                  </a:cubicBezTo>
                  <a:cubicBezTo>
                    <a:pt x="289" y="107"/>
                    <a:pt x="346" y="201"/>
                    <a:pt x="430" y="257"/>
                  </a:cubicBez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93" name="Freeform 21"/>
            <p:cNvSpPr>
              <a:spLocks/>
            </p:cNvSpPr>
            <p:nvPr/>
          </p:nvSpPr>
          <p:spPr bwMode="auto">
            <a:xfrm rot="1800000">
              <a:off x="4023214" y="3090396"/>
              <a:ext cx="1100161" cy="1463880"/>
            </a:xfrm>
            <a:custGeom>
              <a:avLst/>
              <a:gdLst>
                <a:gd name="T0" fmla="*/ 131 w 277"/>
                <a:gd name="T1" fmla="*/ 0 h 369"/>
                <a:gd name="T2" fmla="*/ 0 w 277"/>
                <a:gd name="T3" fmla="*/ 0 h 369"/>
                <a:gd name="T4" fmla="*/ 213 w 277"/>
                <a:gd name="T5" fmla="*/ 369 h 369"/>
                <a:gd name="T6" fmla="*/ 277 w 277"/>
                <a:gd name="T7" fmla="*/ 257 h 369"/>
                <a:gd name="T8" fmla="*/ 131 w 277"/>
                <a:gd name="T9" fmla="*/ 0 h 3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7" h="369">
                  <a:moveTo>
                    <a:pt x="131" y="0"/>
                  </a:moveTo>
                  <a:cubicBezTo>
                    <a:pt x="0" y="0"/>
                    <a:pt x="0" y="0"/>
                    <a:pt x="0" y="0"/>
                  </a:cubicBezTo>
                  <a:cubicBezTo>
                    <a:pt x="6" y="155"/>
                    <a:pt x="89" y="291"/>
                    <a:pt x="213" y="369"/>
                  </a:cubicBezTo>
                  <a:cubicBezTo>
                    <a:pt x="277" y="257"/>
                    <a:pt x="277" y="257"/>
                    <a:pt x="277" y="257"/>
                  </a:cubicBezTo>
                  <a:cubicBezTo>
                    <a:pt x="193" y="201"/>
                    <a:pt x="136" y="107"/>
                    <a:pt x="131" y="0"/>
                  </a:cubicBezTo>
                  <a:close/>
                </a:path>
              </a:pathLst>
            </a:custGeom>
            <a:gradFill rotWithShape="1">
              <a:gsLst>
                <a:gs pos="0">
                  <a:srgbClr val="01315D">
                    <a:alpha val="28000"/>
                  </a:srgbClr>
                </a:gs>
                <a:gs pos="100000">
                  <a:srgbClr val="FFFFFF">
                    <a:alpha val="0"/>
                  </a:srgb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5" name="Freeform 12"/>
            <p:cNvSpPr>
              <a:spLocks/>
            </p:cNvSpPr>
            <p:nvPr/>
          </p:nvSpPr>
          <p:spPr bwMode="auto">
            <a:xfrm rot="1800000">
              <a:off x="4408168" y="1014823"/>
              <a:ext cx="1711421" cy="1982581"/>
            </a:xfrm>
            <a:custGeom>
              <a:avLst/>
              <a:gdLst>
                <a:gd name="T0" fmla="*/ 432 w 432"/>
                <a:gd name="T1" fmla="*/ 246 h 500"/>
                <a:gd name="T2" fmla="*/ 284 w 432"/>
                <a:gd name="T3" fmla="*/ 500 h 500"/>
                <a:gd name="T4" fmla="*/ 0 w 432"/>
                <a:gd name="T5" fmla="*/ 500 h 500"/>
                <a:gd name="T6" fmla="*/ 290 w 432"/>
                <a:gd name="T7" fmla="*/ 0 h 500"/>
                <a:gd name="T8" fmla="*/ 432 w 432"/>
                <a:gd name="T9" fmla="*/ 246 h 5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500">
                  <a:moveTo>
                    <a:pt x="432" y="246"/>
                  </a:moveTo>
                  <a:cubicBezTo>
                    <a:pt x="348" y="302"/>
                    <a:pt x="291" y="394"/>
                    <a:pt x="284" y="500"/>
                  </a:cubicBezTo>
                  <a:cubicBezTo>
                    <a:pt x="0" y="500"/>
                    <a:pt x="0" y="500"/>
                    <a:pt x="0" y="500"/>
                  </a:cubicBezTo>
                  <a:cubicBezTo>
                    <a:pt x="6" y="288"/>
                    <a:pt x="121" y="104"/>
                    <a:pt x="290" y="0"/>
                  </a:cubicBezTo>
                  <a:lnTo>
                    <a:pt x="432" y="246"/>
                  </a:ln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96" name="Freeform 22"/>
            <p:cNvSpPr>
              <a:spLocks/>
            </p:cNvSpPr>
            <p:nvPr/>
          </p:nvSpPr>
          <p:spPr bwMode="auto">
            <a:xfrm rot="1800000">
              <a:off x="4843762" y="1670572"/>
              <a:ext cx="1105712" cy="1447065"/>
            </a:xfrm>
            <a:custGeom>
              <a:avLst/>
              <a:gdLst>
                <a:gd name="T0" fmla="*/ 279 w 279"/>
                <a:gd name="T1" fmla="*/ 111 h 365"/>
                <a:gd name="T2" fmla="*/ 215 w 279"/>
                <a:gd name="T3" fmla="*/ 0 h 365"/>
                <a:gd name="T4" fmla="*/ 0 w 279"/>
                <a:gd name="T5" fmla="*/ 365 h 365"/>
                <a:gd name="T6" fmla="*/ 131 w 279"/>
                <a:gd name="T7" fmla="*/ 365 h 365"/>
                <a:gd name="T8" fmla="*/ 279 w 279"/>
                <a:gd name="T9" fmla="*/ 111 h 3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365">
                  <a:moveTo>
                    <a:pt x="279" y="111"/>
                  </a:moveTo>
                  <a:cubicBezTo>
                    <a:pt x="215" y="0"/>
                    <a:pt x="215" y="0"/>
                    <a:pt x="215" y="0"/>
                  </a:cubicBezTo>
                  <a:cubicBezTo>
                    <a:pt x="91" y="77"/>
                    <a:pt x="7" y="211"/>
                    <a:pt x="0" y="365"/>
                  </a:cubicBezTo>
                  <a:cubicBezTo>
                    <a:pt x="131" y="365"/>
                    <a:pt x="131" y="365"/>
                    <a:pt x="131" y="365"/>
                  </a:cubicBezTo>
                  <a:cubicBezTo>
                    <a:pt x="138" y="259"/>
                    <a:pt x="195" y="167"/>
                    <a:pt x="279" y="111"/>
                  </a:cubicBezTo>
                  <a:close/>
                </a:path>
              </a:pathLst>
            </a:custGeom>
            <a:gradFill rotWithShape="1">
              <a:gsLst>
                <a:gs pos="0">
                  <a:srgbClr val="01315D">
                    <a:alpha val="28000"/>
                  </a:srgbClr>
                </a:gs>
                <a:gs pos="100000">
                  <a:srgbClr val="FFFFFF">
                    <a:alpha val="0"/>
                  </a:srgbClr>
                </a:gs>
              </a:gsLst>
              <a:lin ang="81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74731" y="2426838"/>
              <a:ext cx="3688207" cy="2679700"/>
            </a:xfrm>
            <a:prstGeom prst="rect">
              <a:avLst/>
            </a:prstGeom>
          </p:spPr>
        </p:pic>
        <p:sp>
          <p:nvSpPr>
            <p:cNvPr id="101" name="Rectangle 100"/>
            <p:cNvSpPr/>
            <p:nvPr/>
          </p:nvSpPr>
          <p:spPr>
            <a:xfrm>
              <a:off x="5977050" y="2030828"/>
              <a:ext cx="2150266" cy="200174"/>
            </a:xfrm>
            <a:prstGeom prst="rect">
              <a:avLst/>
            </a:prstGeom>
          </p:spPr>
          <p:txBody>
            <a:bodyPr wrap="square" lIns="0" tIns="0" rIns="0" bIns="0" anchor="ctr" anchorCtr="0">
              <a:noAutofit/>
            </a:bodyPr>
            <a:lstStyle/>
            <a:p>
              <a:pPr algn="ctr" defTabSz="487874">
                <a:lnSpc>
                  <a:spcPct val="85000"/>
                </a:lnSpc>
                <a:spcBef>
                  <a:spcPct val="0"/>
                </a:spcBef>
              </a:pPr>
              <a:r>
                <a:rPr lang="en-US" sz="1400" b="1">
                  <a:solidFill>
                    <a:schemeClr val="bg1"/>
                  </a:solidFill>
                </a:rPr>
                <a:t>Anti-Malware</a:t>
              </a:r>
              <a:endParaRPr lang="en-US" sz="1400" b="1" dirty="0">
                <a:solidFill>
                  <a:schemeClr val="bg1"/>
                </a:solidFill>
              </a:endParaRPr>
            </a:p>
          </p:txBody>
        </p:sp>
        <p:sp>
          <p:nvSpPr>
            <p:cNvPr id="104" name="Rectangle 103"/>
            <p:cNvSpPr/>
            <p:nvPr/>
          </p:nvSpPr>
          <p:spPr>
            <a:xfrm>
              <a:off x="7299664" y="3591767"/>
              <a:ext cx="1420986" cy="351984"/>
            </a:xfrm>
            <a:prstGeom prst="rect">
              <a:avLst/>
            </a:prstGeom>
          </p:spPr>
          <p:txBody>
            <a:bodyPr wrap="square" lIns="0" tIns="0" rIns="0" bIns="0" anchor="ctr" anchorCtr="0">
              <a:noAutofit/>
            </a:bodyPr>
            <a:lstStyle/>
            <a:p>
              <a:pPr algn="ctr" defTabSz="487874">
                <a:lnSpc>
                  <a:spcPct val="85000"/>
                </a:lnSpc>
                <a:spcBef>
                  <a:spcPct val="0"/>
                </a:spcBef>
              </a:pPr>
              <a:r>
                <a:rPr lang="en-US" sz="1400" b="1" dirty="0">
                  <a:solidFill>
                    <a:schemeClr val="bg1"/>
                  </a:solidFill>
                </a:rPr>
                <a:t>Advanced Malware Protection</a:t>
              </a:r>
            </a:p>
          </p:txBody>
        </p:sp>
        <p:sp>
          <p:nvSpPr>
            <p:cNvPr id="107" name="Rectangle 106"/>
            <p:cNvSpPr/>
            <p:nvPr/>
          </p:nvSpPr>
          <p:spPr>
            <a:xfrm>
              <a:off x="4422366" y="1952825"/>
              <a:ext cx="1420986" cy="351984"/>
            </a:xfrm>
            <a:prstGeom prst="rect">
              <a:avLst/>
            </a:prstGeom>
          </p:spPr>
          <p:txBody>
            <a:bodyPr wrap="square" lIns="0" tIns="0" rIns="0" bIns="0" anchor="ctr" anchorCtr="0">
              <a:noAutofit/>
            </a:bodyPr>
            <a:lstStyle/>
            <a:p>
              <a:pPr algn="ctr" defTabSz="487874">
                <a:lnSpc>
                  <a:spcPct val="85000"/>
                </a:lnSpc>
                <a:spcBef>
                  <a:spcPct val="0"/>
                </a:spcBef>
              </a:pPr>
              <a:r>
                <a:rPr lang="en-US" sz="1400" b="1" dirty="0">
                  <a:solidFill>
                    <a:schemeClr val="bg1"/>
                  </a:solidFill>
                </a:rPr>
                <a:t>Application Isolation &amp; Control</a:t>
              </a:r>
            </a:p>
          </p:txBody>
        </p:sp>
        <p:sp>
          <p:nvSpPr>
            <p:cNvPr id="110" name="Rectangle 109"/>
            <p:cNvSpPr/>
            <p:nvPr/>
          </p:nvSpPr>
          <p:spPr>
            <a:xfrm>
              <a:off x="6382671" y="5205509"/>
              <a:ext cx="1420986" cy="351984"/>
            </a:xfrm>
            <a:prstGeom prst="rect">
              <a:avLst/>
            </a:prstGeom>
          </p:spPr>
          <p:txBody>
            <a:bodyPr wrap="square" lIns="0" tIns="0" rIns="0" bIns="0" anchor="ctr" anchorCtr="0">
              <a:noAutofit/>
            </a:bodyPr>
            <a:lstStyle/>
            <a:p>
              <a:pPr algn="ctr" defTabSz="487874">
                <a:lnSpc>
                  <a:spcPct val="85000"/>
                </a:lnSpc>
                <a:spcBef>
                  <a:spcPct val="0"/>
                </a:spcBef>
              </a:pPr>
              <a:r>
                <a:rPr lang="en-US" sz="1400" b="1" dirty="0">
                  <a:solidFill>
                    <a:schemeClr val="bg1"/>
                  </a:solidFill>
                </a:rPr>
                <a:t>Endpoint Detection &amp; Response</a:t>
              </a:r>
            </a:p>
          </p:txBody>
        </p:sp>
        <p:sp>
          <p:nvSpPr>
            <p:cNvPr id="113" name="Rectangle 112"/>
            <p:cNvSpPr/>
            <p:nvPr/>
          </p:nvSpPr>
          <p:spPr>
            <a:xfrm>
              <a:off x="3494139" y="3573297"/>
              <a:ext cx="1420986" cy="351984"/>
            </a:xfrm>
            <a:prstGeom prst="rect">
              <a:avLst/>
            </a:prstGeom>
          </p:spPr>
          <p:txBody>
            <a:bodyPr wrap="square" lIns="0" tIns="0" rIns="0" bIns="0" anchor="ctr" anchorCtr="0">
              <a:noAutofit/>
            </a:bodyPr>
            <a:lstStyle/>
            <a:p>
              <a:pPr algn="ctr" defTabSz="487874">
                <a:lnSpc>
                  <a:spcPct val="85000"/>
                </a:lnSpc>
                <a:spcBef>
                  <a:spcPct val="0"/>
                </a:spcBef>
              </a:pPr>
              <a:r>
                <a:rPr lang="en-US" sz="1400" b="1" dirty="0">
                  <a:solidFill>
                    <a:schemeClr val="bg1"/>
                  </a:solidFill>
                </a:rPr>
                <a:t>Deception</a:t>
              </a:r>
            </a:p>
          </p:txBody>
        </p:sp>
        <p:sp>
          <p:nvSpPr>
            <p:cNvPr id="116" name="Rectangle 115"/>
            <p:cNvSpPr/>
            <p:nvPr/>
          </p:nvSpPr>
          <p:spPr>
            <a:xfrm>
              <a:off x="4372417" y="5233653"/>
              <a:ext cx="1420986" cy="351984"/>
            </a:xfrm>
            <a:prstGeom prst="rect">
              <a:avLst/>
            </a:prstGeom>
          </p:spPr>
          <p:txBody>
            <a:bodyPr wrap="square" lIns="0" tIns="0" rIns="0" bIns="0" anchor="ctr" anchorCtr="0">
              <a:noAutofit/>
            </a:bodyPr>
            <a:lstStyle/>
            <a:p>
              <a:pPr algn="ctr" defTabSz="487874">
                <a:lnSpc>
                  <a:spcPct val="85000"/>
                </a:lnSpc>
                <a:spcBef>
                  <a:spcPct val="0"/>
                </a:spcBef>
              </a:pPr>
              <a:r>
                <a:rPr lang="en-US" sz="1400" b="1" dirty="0">
                  <a:solidFill>
                    <a:schemeClr val="bg1"/>
                  </a:solidFill>
                </a:rPr>
                <a:t>Mobile Threat Defense</a:t>
              </a:r>
            </a:p>
          </p:txBody>
        </p:sp>
      </p:grpSp>
      <p:sp>
        <p:nvSpPr>
          <p:cNvPr id="17" name="TextBox 16"/>
          <p:cNvSpPr txBox="1"/>
          <p:nvPr/>
        </p:nvSpPr>
        <p:spPr>
          <a:xfrm rot="19798126">
            <a:off x="5366489" y="1403054"/>
            <a:ext cx="1676971" cy="343130"/>
          </a:xfrm>
          <a:prstGeom prst="rect">
            <a:avLst/>
          </a:prstGeom>
          <a:noFill/>
        </p:spPr>
        <p:txBody>
          <a:bodyPr wrap="square" rtlCol="0">
            <a:prstTxWarp prst="textArchUp">
              <a:avLst>
                <a:gd name="adj" fmla="val 10426733"/>
              </a:avLst>
            </a:prstTxWarp>
            <a:spAutoFit/>
          </a:bodyPr>
          <a:lstStyle/>
          <a:p>
            <a:pPr algn="ctr"/>
            <a:r>
              <a:rPr lang="en-US" sz="1400" b="1" kern="0" dirty="0"/>
              <a:t>SEP HARDENING</a:t>
            </a:r>
          </a:p>
        </p:txBody>
      </p:sp>
      <p:sp>
        <p:nvSpPr>
          <p:cNvPr id="123" name="TextBox 122"/>
          <p:cNvSpPr txBox="1"/>
          <p:nvPr/>
        </p:nvSpPr>
        <p:spPr>
          <a:xfrm rot="16200000">
            <a:off x="4368659" y="3227289"/>
            <a:ext cx="1676971" cy="343130"/>
          </a:xfrm>
          <a:prstGeom prst="rect">
            <a:avLst/>
          </a:prstGeom>
          <a:noFill/>
        </p:spPr>
        <p:txBody>
          <a:bodyPr wrap="square" rtlCol="0">
            <a:prstTxWarp prst="textArchUp">
              <a:avLst>
                <a:gd name="adj" fmla="val 10426733"/>
              </a:avLst>
            </a:prstTxWarp>
            <a:spAutoFit/>
          </a:bodyPr>
          <a:lstStyle/>
          <a:p>
            <a:pPr algn="ctr"/>
            <a:r>
              <a:rPr lang="en-US" sz="1400" b="1" kern="0" dirty="0"/>
              <a:t>SEP DECEPTION</a:t>
            </a:r>
          </a:p>
        </p:txBody>
      </p:sp>
      <p:sp>
        <p:nvSpPr>
          <p:cNvPr id="124" name="TextBox 123"/>
          <p:cNvSpPr txBox="1"/>
          <p:nvPr/>
        </p:nvSpPr>
        <p:spPr>
          <a:xfrm rot="1910487">
            <a:off x="7436125" y="1391071"/>
            <a:ext cx="1676971" cy="343130"/>
          </a:xfrm>
          <a:prstGeom prst="rect">
            <a:avLst/>
          </a:prstGeom>
          <a:noFill/>
        </p:spPr>
        <p:txBody>
          <a:bodyPr wrap="square" rtlCol="0">
            <a:prstTxWarp prst="textArchUp">
              <a:avLst>
                <a:gd name="adj" fmla="val 10426733"/>
              </a:avLst>
            </a:prstTxWarp>
            <a:spAutoFit/>
          </a:bodyPr>
          <a:lstStyle/>
          <a:p>
            <a:pPr algn="ctr"/>
            <a:r>
              <a:rPr lang="en-US" sz="1400" b="1" kern="0"/>
              <a:t>SEP 14.1</a:t>
            </a:r>
            <a:endParaRPr lang="en-US" sz="1400" b="1" kern="0" dirty="0"/>
          </a:p>
        </p:txBody>
      </p:sp>
      <p:sp>
        <p:nvSpPr>
          <p:cNvPr id="125" name="TextBox 124"/>
          <p:cNvSpPr txBox="1"/>
          <p:nvPr/>
        </p:nvSpPr>
        <p:spPr>
          <a:xfrm rot="5400000">
            <a:off x="8361490" y="3161528"/>
            <a:ext cx="1676971" cy="343130"/>
          </a:xfrm>
          <a:prstGeom prst="rect">
            <a:avLst/>
          </a:prstGeom>
          <a:noFill/>
        </p:spPr>
        <p:txBody>
          <a:bodyPr wrap="square" rtlCol="0">
            <a:prstTxWarp prst="textArchUp">
              <a:avLst>
                <a:gd name="adj" fmla="val 10426733"/>
              </a:avLst>
            </a:prstTxWarp>
            <a:spAutoFit/>
          </a:bodyPr>
          <a:lstStyle/>
          <a:p>
            <a:pPr algn="ctr"/>
            <a:r>
              <a:rPr lang="en-US" sz="1400" b="1" kern="0"/>
              <a:t>SEP 14.1</a:t>
            </a:r>
            <a:endParaRPr lang="en-US" sz="1400" b="1" kern="0" dirty="0"/>
          </a:p>
        </p:txBody>
      </p:sp>
      <p:sp>
        <p:nvSpPr>
          <p:cNvPr id="126" name="TextBox 125"/>
          <p:cNvSpPr txBox="1"/>
          <p:nvPr/>
        </p:nvSpPr>
        <p:spPr>
          <a:xfrm rot="19798126">
            <a:off x="7520301" y="4989332"/>
            <a:ext cx="1422165" cy="343130"/>
          </a:xfrm>
          <a:prstGeom prst="rect">
            <a:avLst/>
          </a:prstGeom>
          <a:noFill/>
        </p:spPr>
        <p:txBody>
          <a:bodyPr wrap="square" rtlCol="0">
            <a:prstTxWarp prst="textArchDown">
              <a:avLst/>
            </a:prstTxWarp>
            <a:spAutoFit/>
          </a:bodyPr>
          <a:lstStyle/>
          <a:p>
            <a:pPr algn="ctr"/>
            <a:r>
              <a:rPr lang="en-US" sz="1400" b="1" kern="0" dirty="0"/>
              <a:t>SYMANTEC EDR</a:t>
            </a:r>
          </a:p>
        </p:txBody>
      </p:sp>
      <p:sp>
        <p:nvSpPr>
          <p:cNvPr id="128" name="TextBox 127"/>
          <p:cNvSpPr txBox="1"/>
          <p:nvPr/>
        </p:nvSpPr>
        <p:spPr>
          <a:xfrm rot="1918971">
            <a:off x="5489510" y="4989863"/>
            <a:ext cx="1422165" cy="343130"/>
          </a:xfrm>
          <a:prstGeom prst="rect">
            <a:avLst/>
          </a:prstGeom>
          <a:noFill/>
        </p:spPr>
        <p:txBody>
          <a:bodyPr wrap="square" rtlCol="0">
            <a:prstTxWarp prst="textArchDown">
              <a:avLst/>
            </a:prstTxWarp>
            <a:spAutoFit/>
          </a:bodyPr>
          <a:lstStyle/>
          <a:p>
            <a:pPr algn="ctr"/>
            <a:r>
              <a:rPr lang="en-US" sz="1400" b="1" kern="0" dirty="0"/>
              <a:t>SEP MOBILE</a:t>
            </a:r>
          </a:p>
        </p:txBody>
      </p:sp>
      <p:pic>
        <p:nvPicPr>
          <p:cNvPr id="138" name="Picture 14" descr="Image result for intel security logo"/>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49601" y="1198213"/>
            <a:ext cx="1194008" cy="597004"/>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6"/>
          <p:cNvPicPr>
            <a:picLocks noChangeAspect="1"/>
          </p:cNvPicPr>
          <p:nvPr/>
        </p:nvPicPr>
        <p:blipFill>
          <a:blip r:embed="rId10" cstate="screen">
            <a:alphaModFix amt="35000"/>
            <a:extLst>
              <a:ext uri="{28A0092B-C50C-407E-A947-70E740481C1C}">
                <a14:useLocalDpi xmlns:a14="http://schemas.microsoft.com/office/drawing/2010/main"/>
              </a:ext>
            </a:extLst>
          </a:blip>
          <a:srcRect t="30376" b="30828"/>
          <a:stretch>
            <a:fillRect/>
          </a:stretch>
        </p:blipFill>
        <p:spPr>
          <a:xfrm>
            <a:off x="9175176" y="1211669"/>
            <a:ext cx="1138628" cy="328773"/>
          </a:xfrm>
          <a:prstGeom prst="rect">
            <a:avLst/>
          </a:prstGeom>
        </p:spPr>
      </p:pic>
      <p:pic>
        <p:nvPicPr>
          <p:cNvPr id="48" name="Picture 47"/>
          <p:cNvPicPr>
            <a:picLocks noChangeAspect="1"/>
          </p:cNvPicPr>
          <p:nvPr/>
        </p:nvPicPr>
        <p:blipFill>
          <a:blip r:embed="rId11" cstate="screen">
            <a:alphaModFix amt="35000"/>
            <a:extLst>
              <a:ext uri="{28A0092B-C50C-407E-A947-70E740481C1C}">
                <a14:useLocalDpi xmlns:a14="http://schemas.microsoft.com/office/drawing/2010/main"/>
              </a:ext>
            </a:extLst>
          </a:blip>
          <a:stretch>
            <a:fillRect/>
          </a:stretch>
        </p:blipFill>
        <p:spPr>
          <a:xfrm>
            <a:off x="9394510" y="1625357"/>
            <a:ext cx="921418" cy="363528"/>
          </a:xfrm>
          <a:prstGeom prst="rect">
            <a:avLst/>
          </a:prstGeom>
        </p:spPr>
      </p:pic>
      <p:pic>
        <p:nvPicPr>
          <p:cNvPr id="50" name="Picture 49"/>
          <p:cNvPicPr>
            <a:picLocks noChangeAspect="1"/>
          </p:cNvPicPr>
          <p:nvPr/>
        </p:nvPicPr>
        <p:blipFill>
          <a:blip r:embed="rId12">
            <a:alphaModFix amt="35000"/>
            <a:extLst>
              <a:ext uri="{28A0092B-C50C-407E-A947-70E740481C1C}">
                <a14:useLocalDpi xmlns:a14="http://schemas.microsoft.com/office/drawing/2010/main"/>
              </a:ext>
            </a:extLst>
          </a:blip>
          <a:stretch>
            <a:fillRect/>
          </a:stretch>
        </p:blipFill>
        <p:spPr>
          <a:xfrm>
            <a:off x="8685232" y="865415"/>
            <a:ext cx="806240" cy="150182"/>
          </a:xfrm>
          <a:prstGeom prst="rect">
            <a:avLst/>
          </a:prstGeom>
        </p:spPr>
      </p:pic>
      <p:pic>
        <p:nvPicPr>
          <p:cNvPr id="51" name="Picture 14" descr="Image result for intel security logo"/>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7634379" y="236677"/>
            <a:ext cx="1194008" cy="597004"/>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53"/>
          <p:cNvPicPr>
            <a:picLocks noChangeAspect="1"/>
          </p:cNvPicPr>
          <p:nvPr/>
        </p:nvPicPr>
        <p:blipFill>
          <a:blip r:embed="rId13" cstate="screen">
            <a:alphaModFix amt="50000"/>
            <a:extLst>
              <a:ext uri="{28A0092B-C50C-407E-A947-70E740481C1C}">
                <a14:useLocalDpi xmlns:a14="http://schemas.microsoft.com/office/drawing/2010/main"/>
              </a:ext>
            </a:extLst>
          </a:blip>
          <a:stretch>
            <a:fillRect/>
          </a:stretch>
        </p:blipFill>
        <p:spPr>
          <a:xfrm>
            <a:off x="9769876" y="3711456"/>
            <a:ext cx="744876" cy="744876"/>
          </a:xfrm>
          <a:prstGeom prst="rect">
            <a:avLst/>
          </a:prstGeom>
        </p:spPr>
      </p:pic>
      <p:pic>
        <p:nvPicPr>
          <p:cNvPr id="55" name="Picture 8" descr="Image result for palo alto networks logo"/>
          <p:cNvPicPr>
            <a:picLocks noChangeAspect="1" noChangeArrowheads="1"/>
          </p:cNvPicPr>
          <p:nvPr/>
        </p:nvPicPr>
        <p:blipFill>
          <a:blip r:embed="rId14" cstate="screen">
            <a:alphaModFix amt="35000"/>
            <a:extLst>
              <a:ext uri="{28A0092B-C50C-407E-A947-70E740481C1C}">
                <a14:useLocalDpi xmlns:a14="http://schemas.microsoft.com/office/drawing/2010/main"/>
              </a:ext>
            </a:extLst>
          </a:blip>
          <a:srcRect/>
          <a:stretch>
            <a:fillRect/>
          </a:stretch>
        </p:blipFill>
        <p:spPr bwMode="auto">
          <a:xfrm>
            <a:off x="9822003" y="2485975"/>
            <a:ext cx="1111839" cy="259479"/>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55"/>
          <p:cNvPicPr>
            <a:picLocks noChangeAspect="1"/>
          </p:cNvPicPr>
          <p:nvPr/>
        </p:nvPicPr>
        <p:blipFill>
          <a:blip r:embed="rId12">
            <a:alphaModFix amt="35000"/>
            <a:extLst>
              <a:ext uri="{28A0092B-C50C-407E-A947-70E740481C1C}">
                <a14:useLocalDpi xmlns:a14="http://schemas.microsoft.com/office/drawing/2010/main"/>
              </a:ext>
            </a:extLst>
          </a:blip>
          <a:stretch>
            <a:fillRect/>
          </a:stretch>
        </p:blipFill>
        <p:spPr>
          <a:xfrm>
            <a:off x="9923450" y="3308904"/>
            <a:ext cx="806240" cy="150182"/>
          </a:xfrm>
          <a:prstGeom prst="rect">
            <a:avLst/>
          </a:prstGeom>
        </p:spPr>
      </p:pic>
      <p:pic>
        <p:nvPicPr>
          <p:cNvPr id="59" name="Picture 12" descr="Image result for sentinel one logo"/>
          <p:cNvPicPr>
            <a:picLocks noChangeAspect="1" noChangeArrowheads="1"/>
          </p:cNvPicPr>
          <p:nvPr/>
        </p:nvPicPr>
        <p:blipFill>
          <a:blip r:embed="rId15" cstate="screen">
            <a:alphaModFix amt="35000"/>
            <a:extLst>
              <a:ext uri="{28A0092B-C50C-407E-A947-70E740481C1C}">
                <a14:useLocalDpi xmlns:a14="http://schemas.microsoft.com/office/drawing/2010/main"/>
              </a:ext>
            </a:extLst>
          </a:blip>
          <a:srcRect/>
          <a:stretch>
            <a:fillRect/>
          </a:stretch>
        </p:blipFill>
        <p:spPr bwMode="auto">
          <a:xfrm>
            <a:off x="7720528" y="5933153"/>
            <a:ext cx="1072793" cy="446997"/>
          </a:xfrm>
          <a:prstGeom prst="rect">
            <a:avLst/>
          </a:prstGeom>
          <a:noFill/>
          <a:extLst>
            <a:ext uri="{909E8E84-426E-40dd-AFC4-6F175D3DCCD1}">
              <a14:hiddenFill xmlns="" xmlns:a14="http://schemas.microsoft.com/office/drawing/2010/main">
                <a:solidFill>
                  <a:srgbClr val="FFFFFF"/>
                </a:solidFill>
              </a14:hiddenFill>
            </a:ext>
          </a:extLst>
        </p:spPr>
      </p:pic>
      <p:pic>
        <p:nvPicPr>
          <p:cNvPr id="64" name="Picture 2" descr="Image result for crowdstrik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9130614" y="5362828"/>
            <a:ext cx="1278524" cy="207760"/>
          </a:xfrm>
          <a:prstGeom prst="rect">
            <a:avLst/>
          </a:prstGeom>
          <a:noFill/>
          <a:extLst>
            <a:ext uri="{909E8E84-426E-40dd-AFC4-6F175D3DCCD1}">
              <a14:hiddenFill xmlns="" xmlns:a14="http://schemas.microsoft.com/office/drawing/2010/main">
                <a:solidFill>
                  <a:srgbClr val="FFFFFF"/>
                </a:solidFill>
              </a14:hiddenFill>
            </a:ext>
          </a:extLst>
        </p:spPr>
      </p:pic>
      <p:pic>
        <p:nvPicPr>
          <p:cNvPr id="65" name="Picture 4" descr="Image result for carbon black logo"/>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9446153" y="4876092"/>
            <a:ext cx="616874" cy="244179"/>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65" descr="Image result for mandiant logo"/>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8582254" y="5719270"/>
            <a:ext cx="1310498" cy="203128"/>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4" descr="Image result for carbon black logo"/>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937781" y="393537"/>
            <a:ext cx="616874" cy="24417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10" descr="Image result for lumension logo"/>
          <p:cNvPicPr>
            <a:picLocks noChangeAspect="1" noChangeArrowheads="1"/>
          </p:cNvPicPr>
          <p:nvPr/>
        </p:nvPicPr>
        <p:blipFill>
          <a:blip r:embed="rId19" cstate="screen">
            <a:alphaModFix amt="35000"/>
            <a:extLst>
              <a:ext uri="{28A0092B-C50C-407E-A947-70E740481C1C}">
                <a14:useLocalDpi xmlns:a14="http://schemas.microsoft.com/office/drawing/2010/main"/>
              </a:ext>
            </a:extLst>
          </a:blip>
          <a:srcRect/>
          <a:stretch>
            <a:fillRect/>
          </a:stretch>
        </p:blipFill>
        <p:spPr bwMode="auto">
          <a:xfrm>
            <a:off x="4609656" y="805744"/>
            <a:ext cx="1228451" cy="24415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794738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1674BCE-3E8C-4DCF-A7D9-BC7B334B01E1}"/>
              </a:ext>
            </a:extLst>
          </p:cNvPr>
          <p:cNvSpPr/>
          <p:nvPr/>
        </p:nvSpPr>
        <p:spPr>
          <a:xfrm>
            <a:off x="10241444" y="351462"/>
            <a:ext cx="1819784" cy="488067"/>
          </a:xfrm>
          <a:prstGeom prst="rect">
            <a:avLst/>
          </a:prstGeom>
          <a:solidFill>
            <a:schemeClr val="bg1"/>
          </a:solidFill>
          <a:ln w="12700">
            <a:noFill/>
            <a:miter lim="800000"/>
            <a:headEnd/>
            <a:tailEnd/>
          </a:ln>
        </p:spPr>
        <p:txBody>
          <a:bodyPr wrap="square" rtlCol="0" anchor="ctr"/>
          <a:lstStyle/>
          <a:p>
            <a:pPr algn="ctr"/>
            <a:endParaRPr lang="en-US" kern="0">
              <a:solidFill>
                <a:schemeClr val="bg1"/>
              </a:solidFill>
            </a:endParaRPr>
          </a:p>
        </p:txBody>
      </p:sp>
      <p:sp>
        <p:nvSpPr>
          <p:cNvPr id="70" name="Rectangle 69"/>
          <p:cNvSpPr/>
          <p:nvPr/>
        </p:nvSpPr>
        <p:spPr bwMode="gray">
          <a:xfrm>
            <a:off x="411893" y="1187369"/>
            <a:ext cx="4739036" cy="5162089"/>
          </a:xfrm>
          <a:prstGeom prst="rect">
            <a:avLst/>
          </a:prstGeom>
          <a:solidFill>
            <a:schemeClr val="accent1">
              <a:lumMod val="75000"/>
              <a:alpha val="87000"/>
            </a:schemeClr>
          </a:solidFill>
          <a:ln w="28575" cap="flat" cmpd="sng" algn="ctr">
            <a:noFill/>
            <a:prstDash val="solid"/>
            <a:miter lim="800000"/>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95">
              <a:lnSpc>
                <a:spcPct val="90000"/>
              </a:lnSpc>
            </a:pPr>
            <a:endParaRPr lang="en-US" sz="2399" b="1" kern="0">
              <a:solidFill>
                <a:schemeClr val="tx1">
                  <a:lumMod val="85000"/>
                  <a:lumOff val="15000"/>
                </a:schemeClr>
              </a:solidFill>
              <a:latin typeface="Calibri" panose="020F0502020204030204" pitchFamily="34" charset="0"/>
            </a:endParaRPr>
          </a:p>
        </p:txBody>
      </p:sp>
      <p:sp>
        <p:nvSpPr>
          <p:cNvPr id="76" name="TextBox 75"/>
          <p:cNvSpPr txBox="1"/>
          <p:nvPr/>
        </p:nvSpPr>
        <p:spPr>
          <a:xfrm>
            <a:off x="435760" y="4731032"/>
            <a:ext cx="4703285" cy="282129"/>
          </a:xfrm>
          <a:prstGeom prst="rect">
            <a:avLst/>
          </a:prstGeom>
          <a:noFill/>
          <a:ln>
            <a:noFill/>
          </a:ln>
        </p:spPr>
        <p:txBody>
          <a:bodyPr wrap="square" lIns="0" tIns="0" rIns="0" bIns="0" rtlCol="0" anchor="ctr">
            <a:spAutoFit/>
          </a:bodyPr>
          <a:lstStyle/>
          <a:p>
            <a:pPr algn="ctr">
              <a:lnSpc>
                <a:spcPct val="90000"/>
              </a:lnSpc>
            </a:pPr>
            <a:r>
              <a:rPr lang="en-US" sz="2000" b="1" dirty="0">
                <a:solidFill>
                  <a:schemeClr val="tx1">
                    <a:lumMod val="85000"/>
                    <a:lumOff val="15000"/>
                  </a:schemeClr>
                </a:solidFill>
              </a:rPr>
              <a:t>SEP</a:t>
            </a:r>
            <a:r>
              <a:rPr lang="en-US" sz="1600" b="1" dirty="0">
                <a:solidFill>
                  <a:schemeClr val="tx1">
                    <a:lumMod val="85000"/>
                    <a:lumOff val="15000"/>
                  </a:schemeClr>
                </a:solidFill>
              </a:rPr>
              <a:t> </a:t>
            </a:r>
            <a:r>
              <a:rPr lang="en-US" sz="2000" b="1" dirty="0">
                <a:solidFill>
                  <a:schemeClr val="tx1">
                    <a:lumMod val="85000"/>
                    <a:lumOff val="15000"/>
                  </a:schemeClr>
                </a:solidFill>
              </a:rPr>
              <a:t>CLOUD</a:t>
            </a:r>
          </a:p>
        </p:txBody>
      </p:sp>
      <p:pic>
        <p:nvPicPr>
          <p:cNvPr id="5" name="Picture 4" hidden="1"/>
          <p:cNvPicPr>
            <a:picLocks noChangeAspect="1"/>
          </p:cNvPicPr>
          <p:nvPr>
            <p:custDataLst>
              <p:tags r:id="rId1"/>
            </p:custDataLst>
          </p:nvPr>
        </p:nvPicPr>
        <p:blipFill rotWithShape="1">
          <a:blip r:embed="rId4" cstate="screen">
            <a:extLst>
              <a:ext uri="{28A0092B-C50C-407E-A947-70E740481C1C}">
                <a14:useLocalDpi xmlns:a14="http://schemas.microsoft.com/office/drawing/2010/main"/>
              </a:ext>
            </a:extLst>
          </a:blip>
          <a:srcRect/>
          <a:stretch/>
        </p:blipFill>
        <p:spPr>
          <a:xfrm>
            <a:off x="4611892" y="1188530"/>
            <a:ext cx="7653206" cy="4338826"/>
          </a:xfrm>
          <a:prstGeom prst="rect">
            <a:avLst/>
          </a:prstGeom>
        </p:spPr>
      </p:pic>
      <p:sp>
        <p:nvSpPr>
          <p:cNvPr id="3" name="Title 2"/>
          <p:cNvSpPr>
            <a:spLocks noGrp="1"/>
          </p:cNvSpPr>
          <p:nvPr>
            <p:ph type="title"/>
          </p:nvPr>
        </p:nvSpPr>
        <p:spPr/>
        <p:txBody>
          <a:bodyPr/>
          <a:lstStyle/>
          <a:p>
            <a:r>
              <a:rPr lang="en-US"/>
              <a:t>Endpoint Security User Stories</a:t>
            </a:r>
            <a:br>
              <a:rPr lang="en-US"/>
            </a:br>
            <a:endParaRPr lang="en-US"/>
          </a:p>
        </p:txBody>
      </p:sp>
      <p:sp>
        <p:nvSpPr>
          <p:cNvPr id="62" name="Isosceles Triangle 61"/>
          <p:cNvSpPr/>
          <p:nvPr/>
        </p:nvSpPr>
        <p:spPr bwMode="gray">
          <a:xfrm rot="10800000">
            <a:off x="10700183" y="5"/>
            <a:ext cx="1490230" cy="1284681"/>
          </a:xfrm>
          <a:prstGeom prst="triangle">
            <a:avLst>
              <a:gd name="adj" fmla="val 0"/>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63" name="Rectangle 2"/>
          <p:cNvSpPr txBox="1">
            <a:spLocks noChangeArrowheads="1"/>
          </p:cNvSpPr>
          <p:nvPr/>
        </p:nvSpPr>
        <p:spPr bwMode="black">
          <a:xfrm>
            <a:off x="11287720" y="69436"/>
            <a:ext cx="909422" cy="541032"/>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lvl1pPr algn="l" rtl="0" eaLnBrk="1" fontAlgn="base" hangingPunct="1">
              <a:lnSpc>
                <a:spcPct val="90000"/>
              </a:lnSpc>
              <a:spcBef>
                <a:spcPct val="0"/>
              </a:spcBef>
              <a:spcAft>
                <a:spcPct val="0"/>
              </a:spcAft>
              <a:defRPr lang="en-US" sz="2200" b="1" baseline="0">
                <a:solidFill>
                  <a:schemeClr val="tx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a:lstStyle>
          <a:p>
            <a:pPr algn="r">
              <a:spcBef>
                <a:spcPts val="1800"/>
              </a:spcBef>
              <a:buClr>
                <a:srgbClr val="FFFFFF"/>
              </a:buClr>
            </a:pPr>
            <a:r>
              <a:rPr lang="en-US" sz="1800" kern="0">
                <a:solidFill>
                  <a:srgbClr val="FFFFFF"/>
                </a:solidFill>
                <a:latin typeface="Calibri" panose="020F0502020204030204" pitchFamily="34" charset="0"/>
                <a:ea typeface="MS PGothic" charset="0"/>
                <a:cs typeface="MS PGothic" charset="0"/>
              </a:rPr>
              <a:t>User Stories</a:t>
            </a:r>
          </a:p>
        </p:txBody>
      </p:sp>
      <p:sp>
        <p:nvSpPr>
          <p:cNvPr id="59" name="Rectangle 58">
            <a:hlinkClick r:id="rId5" action="ppaction://hlinksldjump"/>
          </p:cNvPr>
          <p:cNvSpPr/>
          <p:nvPr/>
        </p:nvSpPr>
        <p:spPr>
          <a:xfrm>
            <a:off x="424884" y="5068243"/>
            <a:ext cx="4702401" cy="258255"/>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Protect firms with limited IT security resources</a:t>
            </a:r>
          </a:p>
        </p:txBody>
      </p:sp>
      <p:sp>
        <p:nvSpPr>
          <p:cNvPr id="75" name="TextBox 74"/>
          <p:cNvSpPr txBox="1"/>
          <p:nvPr/>
        </p:nvSpPr>
        <p:spPr>
          <a:xfrm>
            <a:off x="442081" y="1363864"/>
            <a:ext cx="4691552" cy="282129"/>
          </a:xfrm>
          <a:prstGeom prst="rect">
            <a:avLst/>
          </a:prstGeom>
          <a:noFill/>
        </p:spPr>
        <p:txBody>
          <a:bodyPr wrap="square" lIns="0" tIns="0" rIns="0" bIns="0" rtlCol="0" anchor="ctr">
            <a:spAutoFit/>
          </a:bodyPr>
          <a:lstStyle/>
          <a:p>
            <a:pPr algn="ctr">
              <a:lnSpc>
                <a:spcPct val="90000"/>
              </a:lnSpc>
            </a:pPr>
            <a:r>
              <a:rPr lang="en-US" sz="2000" b="1">
                <a:solidFill>
                  <a:schemeClr val="tx1">
                    <a:lumMod val="85000"/>
                    <a:lumOff val="15000"/>
                  </a:schemeClr>
                </a:solidFill>
              </a:rPr>
              <a:t>SEP 14 FAMILY</a:t>
            </a:r>
          </a:p>
        </p:txBody>
      </p:sp>
      <p:sp>
        <p:nvSpPr>
          <p:cNvPr id="4" name="Rectangle 3">
            <a:hlinkClick r:id="rId6" action="ppaction://hlinksldjump"/>
            <a:extLst>
              <a:ext uri="{FF2B5EF4-FFF2-40B4-BE49-F238E27FC236}">
                <a16:creationId xmlns:a16="http://schemas.microsoft.com/office/drawing/2014/main" id="{0ECC8000-14B8-45A5-AE32-2089E5E8409D}"/>
              </a:ext>
            </a:extLst>
          </p:cNvPr>
          <p:cNvSpPr/>
          <p:nvPr/>
        </p:nvSpPr>
        <p:spPr>
          <a:xfrm>
            <a:off x="435116" y="2036402"/>
            <a:ext cx="4680410" cy="372692"/>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Optimize Security by Fine-Tuning Protection</a:t>
            </a:r>
          </a:p>
        </p:txBody>
      </p:sp>
      <p:sp>
        <p:nvSpPr>
          <p:cNvPr id="8" name="Rectangle 7">
            <a:hlinkClick r:id="rId7" action="ppaction://hlinksldjump"/>
            <a:extLst>
              <a:ext uri="{FF2B5EF4-FFF2-40B4-BE49-F238E27FC236}">
                <a16:creationId xmlns:a16="http://schemas.microsoft.com/office/drawing/2014/main" id="{779C2567-13BB-4A1D-829D-D0180F3E13C3}"/>
              </a:ext>
            </a:extLst>
          </p:cNvPr>
          <p:cNvSpPr/>
          <p:nvPr/>
        </p:nvSpPr>
        <p:spPr>
          <a:xfrm>
            <a:off x="411595" y="2444832"/>
            <a:ext cx="4715690" cy="310025"/>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Reduce Cost and Complexity</a:t>
            </a:r>
          </a:p>
        </p:txBody>
      </p:sp>
      <p:sp>
        <p:nvSpPr>
          <p:cNvPr id="9" name="Rectangle 8">
            <a:hlinkClick r:id="rId8" action="ppaction://hlinksldjump"/>
            <a:extLst>
              <a:ext uri="{FF2B5EF4-FFF2-40B4-BE49-F238E27FC236}">
                <a16:creationId xmlns:a16="http://schemas.microsoft.com/office/drawing/2014/main" id="{5AD0D850-A023-4CC0-AB8E-4739B05F7C4E}"/>
              </a:ext>
            </a:extLst>
          </p:cNvPr>
          <p:cNvSpPr/>
          <p:nvPr/>
        </p:nvSpPr>
        <p:spPr>
          <a:xfrm>
            <a:off x="435114" y="1666920"/>
            <a:ext cx="4727449" cy="395511"/>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Protect against Emerging Threats</a:t>
            </a:r>
          </a:p>
        </p:txBody>
      </p:sp>
      <p:sp>
        <p:nvSpPr>
          <p:cNvPr id="2" name="Slide Number Placeholder 1"/>
          <p:cNvSpPr>
            <a:spLocks noGrp="1"/>
          </p:cNvSpPr>
          <p:nvPr>
            <p:ph type="sldNum" sz="quarter" idx="11"/>
          </p:nvPr>
        </p:nvSpPr>
        <p:spPr/>
        <p:txBody>
          <a:bodyPr/>
          <a:lstStyle/>
          <a:p>
            <a:fld id="{465A5C95-1BEC-4B0D-B8C7-BEAE4FF9FC43}" type="slidenum">
              <a:rPr lang="en-US" altLang="en-US" smtClean="0">
                <a:solidFill>
                  <a:schemeClr val="tx1">
                    <a:lumMod val="85000"/>
                    <a:lumOff val="15000"/>
                  </a:schemeClr>
                </a:solidFill>
              </a:rPr>
              <a:pPr/>
              <a:t>26</a:t>
            </a:fld>
            <a:endParaRPr lang="en-US" altLang="en-US">
              <a:solidFill>
                <a:schemeClr val="tx1">
                  <a:lumMod val="85000"/>
                  <a:lumOff val="15000"/>
                </a:schemeClr>
              </a:solidFill>
            </a:endParaRPr>
          </a:p>
        </p:txBody>
      </p:sp>
      <p:sp>
        <p:nvSpPr>
          <p:cNvPr id="47" name="Rectangle 46"/>
          <p:cNvSpPr/>
          <p:nvPr/>
        </p:nvSpPr>
        <p:spPr bwMode="gray">
          <a:xfrm>
            <a:off x="6376893" y="3899617"/>
            <a:ext cx="5444404" cy="2457158"/>
          </a:xfrm>
          <a:prstGeom prst="rect">
            <a:avLst/>
          </a:prstGeom>
          <a:solidFill>
            <a:schemeClr val="accent1">
              <a:lumMod val="75000"/>
              <a:alpha val="87000"/>
            </a:schemeClr>
          </a:solidFill>
          <a:ln w="28575" cap="flat" cmpd="sng" algn="ctr">
            <a:noFill/>
            <a:prstDash val="solid"/>
            <a:miter lim="800000"/>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95">
              <a:lnSpc>
                <a:spcPct val="90000"/>
              </a:lnSpc>
            </a:pPr>
            <a:endParaRPr lang="en-US" sz="2399" b="1" kern="0">
              <a:solidFill>
                <a:schemeClr val="tx1">
                  <a:lumMod val="85000"/>
                  <a:lumOff val="15000"/>
                </a:schemeClr>
              </a:solidFill>
              <a:latin typeface="Calibri" panose="020F0502020204030204" pitchFamily="34" charset="0"/>
            </a:endParaRPr>
          </a:p>
        </p:txBody>
      </p:sp>
      <p:sp>
        <p:nvSpPr>
          <p:cNvPr id="48" name="Rectangle 47"/>
          <p:cNvSpPr/>
          <p:nvPr/>
        </p:nvSpPr>
        <p:spPr bwMode="gray">
          <a:xfrm>
            <a:off x="6376895" y="1251444"/>
            <a:ext cx="5444402" cy="2548209"/>
          </a:xfrm>
          <a:prstGeom prst="rect">
            <a:avLst/>
          </a:prstGeom>
          <a:solidFill>
            <a:schemeClr val="accent1">
              <a:lumMod val="75000"/>
              <a:alpha val="87000"/>
            </a:schemeClr>
          </a:solidFill>
          <a:ln w="28575" cap="flat" cmpd="sng" algn="ctr">
            <a:noFill/>
            <a:prstDash val="solid"/>
            <a:miter lim="800000"/>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95">
              <a:lnSpc>
                <a:spcPct val="90000"/>
              </a:lnSpc>
            </a:pPr>
            <a:endParaRPr lang="en-US" sz="2399" b="1" kern="0">
              <a:solidFill>
                <a:schemeClr val="tx1">
                  <a:lumMod val="85000"/>
                  <a:lumOff val="15000"/>
                </a:schemeClr>
              </a:solidFill>
              <a:latin typeface="Calibri" panose="020F0502020204030204" pitchFamily="34" charset="0"/>
            </a:endParaRPr>
          </a:p>
        </p:txBody>
      </p:sp>
      <p:sp>
        <p:nvSpPr>
          <p:cNvPr id="49" name="TextBox 48"/>
          <p:cNvSpPr txBox="1"/>
          <p:nvPr/>
        </p:nvSpPr>
        <p:spPr>
          <a:xfrm>
            <a:off x="6428000" y="4056924"/>
            <a:ext cx="5369102" cy="282129"/>
          </a:xfrm>
          <a:prstGeom prst="rect">
            <a:avLst/>
          </a:prstGeom>
          <a:noFill/>
          <a:ln>
            <a:noFill/>
          </a:ln>
        </p:spPr>
        <p:txBody>
          <a:bodyPr wrap="square" lIns="0" tIns="0" rIns="0" bIns="0" rtlCol="0" anchor="ctr">
            <a:spAutoFit/>
          </a:bodyPr>
          <a:lstStyle/>
          <a:p>
            <a:pPr algn="ctr">
              <a:lnSpc>
                <a:spcPct val="90000"/>
              </a:lnSpc>
            </a:pPr>
            <a:r>
              <a:rPr lang="en-US" sz="2000" b="1" dirty="0">
                <a:solidFill>
                  <a:schemeClr val="tx1">
                    <a:lumMod val="85000"/>
                    <a:lumOff val="15000"/>
                  </a:schemeClr>
                </a:solidFill>
              </a:rPr>
              <a:t>SEP MOBILE</a:t>
            </a:r>
          </a:p>
        </p:txBody>
      </p:sp>
      <p:sp>
        <p:nvSpPr>
          <p:cNvPr id="54" name="Rectangle 53">
            <a:hlinkClick r:id="" action="ppaction://noaction"/>
          </p:cNvPr>
          <p:cNvSpPr/>
          <p:nvPr/>
        </p:nvSpPr>
        <p:spPr>
          <a:xfrm>
            <a:off x="6382617" y="4814401"/>
            <a:ext cx="5436741" cy="26240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latin typeface="Calibri"/>
                <a:cs typeface="Calibri"/>
              </a:rPr>
              <a:t>Protect Against Malicious Mobile Apps</a:t>
            </a:r>
          </a:p>
        </p:txBody>
      </p:sp>
      <p:sp>
        <p:nvSpPr>
          <p:cNvPr id="55" name="TextBox 54"/>
          <p:cNvSpPr txBox="1"/>
          <p:nvPr/>
        </p:nvSpPr>
        <p:spPr>
          <a:xfrm>
            <a:off x="6407402" y="1484171"/>
            <a:ext cx="5422985" cy="282129"/>
          </a:xfrm>
          <a:prstGeom prst="rect">
            <a:avLst/>
          </a:prstGeom>
          <a:noFill/>
        </p:spPr>
        <p:txBody>
          <a:bodyPr wrap="square" lIns="0" tIns="0" rIns="0" bIns="0" rtlCol="0" anchor="ctr">
            <a:spAutoFit/>
          </a:bodyPr>
          <a:lstStyle/>
          <a:p>
            <a:pPr algn="ctr">
              <a:lnSpc>
                <a:spcPct val="90000"/>
              </a:lnSpc>
            </a:pPr>
            <a:r>
              <a:rPr lang="en-US" sz="2000" b="1" dirty="0">
                <a:solidFill>
                  <a:schemeClr val="tx1">
                    <a:lumMod val="85000"/>
                    <a:lumOff val="15000"/>
                  </a:schemeClr>
                </a:solidFill>
              </a:rPr>
              <a:t>ENDPOINT DETECTION AND RESPONSE</a:t>
            </a:r>
          </a:p>
        </p:txBody>
      </p:sp>
      <p:sp>
        <p:nvSpPr>
          <p:cNvPr id="56" name="Rectangle 55">
            <a:hlinkClick r:id="rId9" action="ppaction://hlinksldjump"/>
            <a:extLst>
              <a:ext uri="{FF2B5EF4-FFF2-40B4-BE49-F238E27FC236}">
                <a16:creationId xmlns:a16="http://schemas.microsoft.com/office/drawing/2014/main" id="{0ECC8000-14B8-45A5-AE32-2089E5E8409D}"/>
              </a:ext>
            </a:extLst>
          </p:cNvPr>
          <p:cNvSpPr/>
          <p:nvPr/>
        </p:nvSpPr>
        <p:spPr>
          <a:xfrm>
            <a:off x="6340633" y="2356767"/>
            <a:ext cx="5478725" cy="272750"/>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Conduct Endpoint Investigations with Continuous Recoding and Playback</a:t>
            </a:r>
          </a:p>
        </p:txBody>
      </p:sp>
      <p:sp>
        <p:nvSpPr>
          <p:cNvPr id="57" name="Rectangle 56">
            <a:hlinkClick r:id="" action="ppaction://noaction"/>
            <a:extLst>
              <a:ext uri="{FF2B5EF4-FFF2-40B4-BE49-F238E27FC236}">
                <a16:creationId xmlns:a16="http://schemas.microsoft.com/office/drawing/2014/main" id="{779C2567-13BB-4A1D-829D-D0180F3E13C3}"/>
              </a:ext>
            </a:extLst>
          </p:cNvPr>
          <p:cNvSpPr/>
          <p:nvPr/>
        </p:nvSpPr>
        <p:spPr>
          <a:xfrm>
            <a:off x="6459876" y="2774084"/>
            <a:ext cx="5373769" cy="258532"/>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Extend EDR to non-SEP, Roaming Users, </a:t>
            </a:r>
            <a:r>
              <a:rPr lang="en-US" sz="1200" dirty="0" err="1">
                <a:solidFill>
                  <a:schemeClr val="tx1">
                    <a:lumMod val="85000"/>
                    <a:lumOff val="15000"/>
                  </a:schemeClr>
                </a:solidFill>
              </a:rPr>
              <a:t>macOS</a:t>
            </a:r>
            <a:r>
              <a:rPr lang="en-US" sz="1200" dirty="0">
                <a:solidFill>
                  <a:schemeClr val="tx1">
                    <a:lumMod val="85000"/>
                    <a:lumOff val="15000"/>
                  </a:schemeClr>
                </a:solidFill>
              </a:rPr>
              <a:t> and Linux Devices</a:t>
            </a:r>
          </a:p>
        </p:txBody>
      </p:sp>
      <p:sp>
        <p:nvSpPr>
          <p:cNvPr id="58" name="Rectangle 57">
            <a:hlinkClick r:id="rId10" action="ppaction://hlinksldjump"/>
            <a:extLst>
              <a:ext uri="{FF2B5EF4-FFF2-40B4-BE49-F238E27FC236}">
                <a16:creationId xmlns:a16="http://schemas.microsoft.com/office/drawing/2014/main" id="{5AD0D850-A023-4CC0-AB8E-4739B05F7C4E}"/>
              </a:ext>
            </a:extLst>
          </p:cNvPr>
          <p:cNvSpPr/>
          <p:nvPr/>
        </p:nvSpPr>
        <p:spPr>
          <a:xfrm>
            <a:off x="6370857" y="1948920"/>
            <a:ext cx="5457734" cy="285964"/>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a:solidFill>
                  <a:schemeClr val="tx1">
                    <a:lumMod val="85000"/>
                    <a:lumOff val="15000"/>
                  </a:schemeClr>
                </a:solidFill>
              </a:rPr>
              <a:t>Detect Anomalies, Investigate Suspicious Events and Fix Impacted Endpoints </a:t>
            </a:r>
          </a:p>
        </p:txBody>
      </p:sp>
      <p:sp>
        <p:nvSpPr>
          <p:cNvPr id="60" name="Rectangle 59">
            <a:hlinkClick r:id="" action="ppaction://noaction"/>
            <a:extLst>
              <a:ext uri="{FF2B5EF4-FFF2-40B4-BE49-F238E27FC236}">
                <a16:creationId xmlns:a16="http://schemas.microsoft.com/office/drawing/2014/main" id="{779C2567-13BB-4A1D-829D-D0180F3E13C3}"/>
              </a:ext>
            </a:extLst>
          </p:cNvPr>
          <p:cNvSpPr/>
          <p:nvPr/>
        </p:nvSpPr>
        <p:spPr>
          <a:xfrm>
            <a:off x="408067" y="5974890"/>
            <a:ext cx="4723039" cy="30996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a:solidFill>
                  <a:schemeClr val="tx1">
                    <a:lumMod val="85000"/>
                    <a:lumOff val="15000"/>
                  </a:schemeClr>
                </a:solidFill>
              </a:rPr>
              <a:t>Awards, customer testimonials, 3</a:t>
            </a:r>
            <a:r>
              <a:rPr lang="en-US" sz="1200" baseline="30000">
                <a:solidFill>
                  <a:schemeClr val="tx1">
                    <a:lumMod val="85000"/>
                    <a:lumOff val="15000"/>
                  </a:schemeClr>
                </a:solidFill>
              </a:rPr>
              <a:t>rd</a:t>
            </a:r>
            <a:r>
              <a:rPr lang="en-US" sz="1200">
                <a:solidFill>
                  <a:schemeClr val="tx1">
                    <a:lumMod val="85000"/>
                    <a:lumOff val="15000"/>
                  </a:schemeClr>
                </a:solidFill>
              </a:rPr>
              <a:t> party validations</a:t>
            </a:r>
          </a:p>
        </p:txBody>
      </p:sp>
      <p:sp>
        <p:nvSpPr>
          <p:cNvPr id="43" name="Rectangle 42">
            <a:hlinkClick r:id="rId11" action="ppaction://hlinksldjump"/>
            <a:extLst>
              <a:ext uri="{FF2B5EF4-FFF2-40B4-BE49-F238E27FC236}">
                <a16:creationId xmlns:a16="http://schemas.microsoft.com/office/drawing/2014/main" id="{779C2567-13BB-4A1D-829D-D0180F3E13C3}"/>
              </a:ext>
            </a:extLst>
          </p:cNvPr>
          <p:cNvSpPr/>
          <p:nvPr/>
        </p:nvSpPr>
        <p:spPr>
          <a:xfrm>
            <a:off x="399834" y="2824980"/>
            <a:ext cx="4750969" cy="310025"/>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Endpoint with Integrated Cyber Defense</a:t>
            </a:r>
          </a:p>
        </p:txBody>
      </p:sp>
      <p:sp>
        <p:nvSpPr>
          <p:cNvPr id="45" name="Rectangle 44">
            <a:hlinkClick r:id="rId12" action="ppaction://hlinksldjump"/>
            <a:extLst>
              <a:ext uri="{FF2B5EF4-FFF2-40B4-BE49-F238E27FC236}">
                <a16:creationId xmlns:a16="http://schemas.microsoft.com/office/drawing/2014/main" id="{779C2567-13BB-4A1D-829D-D0180F3E13C3}"/>
              </a:ext>
            </a:extLst>
          </p:cNvPr>
          <p:cNvSpPr/>
          <p:nvPr/>
        </p:nvSpPr>
        <p:spPr>
          <a:xfrm>
            <a:off x="423354" y="3265952"/>
            <a:ext cx="4715690" cy="310025"/>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b="1" dirty="0">
                <a:solidFill>
                  <a:schemeClr val="tx1">
                    <a:lumMod val="85000"/>
                    <a:lumOff val="15000"/>
                  </a:schemeClr>
                </a:solidFill>
              </a:rPr>
              <a:t>SEP Deception </a:t>
            </a:r>
            <a:br>
              <a:rPr lang="en-US" sz="1200" dirty="0">
                <a:solidFill>
                  <a:schemeClr val="tx1">
                    <a:lumMod val="85000"/>
                    <a:lumOff val="15000"/>
                  </a:schemeClr>
                </a:solidFill>
              </a:rPr>
            </a:br>
            <a:r>
              <a:rPr lang="en-US" sz="1200" dirty="0">
                <a:solidFill>
                  <a:schemeClr val="tx1">
                    <a:lumMod val="85000"/>
                    <a:lumOff val="15000"/>
                  </a:schemeClr>
                </a:solidFill>
              </a:rPr>
              <a:t>Improve Security Posture by Determining Attacker Intent</a:t>
            </a:r>
          </a:p>
        </p:txBody>
      </p:sp>
      <p:sp>
        <p:nvSpPr>
          <p:cNvPr id="46" name="Rectangle 45">
            <a:hlinkClick r:id="" action="ppaction://noaction"/>
            <a:extLst>
              <a:ext uri="{FF2B5EF4-FFF2-40B4-BE49-F238E27FC236}">
                <a16:creationId xmlns:a16="http://schemas.microsoft.com/office/drawing/2014/main" id="{779C2567-13BB-4A1D-829D-D0180F3E13C3}"/>
              </a:ext>
            </a:extLst>
          </p:cNvPr>
          <p:cNvSpPr/>
          <p:nvPr/>
        </p:nvSpPr>
        <p:spPr>
          <a:xfrm>
            <a:off x="446876" y="3765726"/>
            <a:ext cx="4727450" cy="310025"/>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b="1" dirty="0">
                <a:solidFill>
                  <a:schemeClr val="tx1">
                    <a:lumMod val="85000"/>
                    <a:lumOff val="15000"/>
                  </a:schemeClr>
                </a:solidFill>
              </a:rPr>
              <a:t>SEP Hardening</a:t>
            </a:r>
            <a:br>
              <a:rPr lang="en-US" sz="1200" b="1" dirty="0">
                <a:solidFill>
                  <a:schemeClr val="tx1">
                    <a:lumMod val="85000"/>
                    <a:lumOff val="15000"/>
                  </a:schemeClr>
                </a:solidFill>
              </a:rPr>
            </a:br>
            <a:r>
              <a:rPr lang="en-US" sz="1200" dirty="0">
                <a:solidFill>
                  <a:schemeClr val="tx1">
                    <a:lumMod val="85000"/>
                    <a:lumOff val="15000"/>
                  </a:schemeClr>
                </a:solidFill>
              </a:rPr>
              <a:t>Protect against Threats Executed via Applications</a:t>
            </a:r>
          </a:p>
        </p:txBody>
      </p:sp>
      <p:sp>
        <p:nvSpPr>
          <p:cNvPr id="64" name="Rectangle 63">
            <a:hlinkClick r:id="" action="ppaction://noaction"/>
            <a:extLst>
              <a:ext uri="{FF2B5EF4-FFF2-40B4-BE49-F238E27FC236}">
                <a16:creationId xmlns:a16="http://schemas.microsoft.com/office/drawing/2014/main" id="{779C2567-13BB-4A1D-829D-D0180F3E13C3}"/>
              </a:ext>
            </a:extLst>
          </p:cNvPr>
          <p:cNvSpPr/>
          <p:nvPr/>
        </p:nvSpPr>
        <p:spPr>
          <a:xfrm>
            <a:off x="6413014" y="3401233"/>
            <a:ext cx="5373769" cy="30996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Awards, customer testimonials, 3</a:t>
            </a:r>
            <a:r>
              <a:rPr lang="en-US" sz="1200" baseline="30000" dirty="0">
                <a:solidFill>
                  <a:schemeClr val="tx1">
                    <a:lumMod val="85000"/>
                    <a:lumOff val="15000"/>
                  </a:schemeClr>
                </a:solidFill>
              </a:rPr>
              <a:t>rd</a:t>
            </a:r>
            <a:r>
              <a:rPr lang="en-US" sz="1200" dirty="0">
                <a:solidFill>
                  <a:schemeClr val="tx1">
                    <a:lumMod val="85000"/>
                    <a:lumOff val="15000"/>
                  </a:schemeClr>
                </a:solidFill>
              </a:rPr>
              <a:t> party validations</a:t>
            </a:r>
          </a:p>
        </p:txBody>
      </p:sp>
      <p:sp>
        <p:nvSpPr>
          <p:cNvPr id="114" name="Rectangle 113">
            <a:hlinkClick r:id="" action="ppaction://noaction"/>
          </p:cNvPr>
          <p:cNvSpPr/>
          <p:nvPr/>
        </p:nvSpPr>
        <p:spPr>
          <a:xfrm>
            <a:off x="6376318" y="5152716"/>
            <a:ext cx="5436741" cy="26240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Defend Against Unsafe Wi-Fi Networks</a:t>
            </a:r>
          </a:p>
        </p:txBody>
      </p:sp>
      <p:sp>
        <p:nvSpPr>
          <p:cNvPr id="115" name="Rectangle 114">
            <a:hlinkClick r:id="" action="ppaction://noaction"/>
          </p:cNvPr>
          <p:cNvSpPr/>
          <p:nvPr/>
        </p:nvSpPr>
        <p:spPr>
          <a:xfrm>
            <a:off x="6371283" y="5505312"/>
            <a:ext cx="5436741" cy="26240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Reduce Risk From Unpatched Vulnerabilities</a:t>
            </a:r>
          </a:p>
        </p:txBody>
      </p:sp>
      <p:sp>
        <p:nvSpPr>
          <p:cNvPr id="116" name="Rectangle 115">
            <a:hlinkClick r:id="" action="ppaction://noaction"/>
          </p:cNvPr>
          <p:cNvSpPr/>
          <p:nvPr/>
        </p:nvSpPr>
        <p:spPr>
          <a:xfrm>
            <a:off x="6365824" y="5977052"/>
            <a:ext cx="5436741" cy="26240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Awards, customer testimonials, 3</a:t>
            </a:r>
            <a:r>
              <a:rPr lang="en-US" sz="1200" baseline="30000" dirty="0">
                <a:solidFill>
                  <a:schemeClr val="tx1">
                    <a:lumMod val="85000"/>
                    <a:lumOff val="15000"/>
                  </a:schemeClr>
                </a:solidFill>
              </a:rPr>
              <a:t>rd</a:t>
            </a:r>
            <a:r>
              <a:rPr lang="en-US" sz="1200" dirty="0">
                <a:solidFill>
                  <a:schemeClr val="tx1">
                    <a:lumMod val="85000"/>
                    <a:lumOff val="15000"/>
                  </a:schemeClr>
                </a:solidFill>
              </a:rPr>
              <a:t> party validations</a:t>
            </a:r>
          </a:p>
        </p:txBody>
      </p:sp>
      <p:grpSp>
        <p:nvGrpSpPr>
          <p:cNvPr id="34" name="Group 33"/>
          <p:cNvGrpSpPr/>
          <p:nvPr/>
        </p:nvGrpSpPr>
        <p:grpSpPr bwMode="ltGray">
          <a:xfrm>
            <a:off x="5388708" y="1256994"/>
            <a:ext cx="668361" cy="527372"/>
            <a:chOff x="2916555" y="1923047"/>
            <a:chExt cx="1908466" cy="1505880"/>
          </a:xfrm>
        </p:grpSpPr>
        <p:sp>
          <p:nvSpPr>
            <p:cNvPr id="35" name="Rectangle 34"/>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36" name="Rectangle 35"/>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37" name="Rectangle 36"/>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38"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39" name="Rectangle 38"/>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40" name="Rectangle 39"/>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41"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42" name="Rectangle 41"/>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50" name="Rectangle 49"/>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51" name="Rectangle 50"/>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52" name="Rectangle 51"/>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53" name="Rectangle 52"/>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grpSp>
      <p:cxnSp>
        <p:nvCxnSpPr>
          <p:cNvPr id="10" name="Straight Connector 9"/>
          <p:cNvCxnSpPr/>
          <p:nvPr/>
        </p:nvCxnSpPr>
        <p:spPr>
          <a:xfrm flipV="1">
            <a:off x="436487" y="5862564"/>
            <a:ext cx="4686671" cy="0"/>
          </a:xfrm>
          <a:prstGeom prst="line">
            <a:avLst/>
          </a:prstGeom>
          <a:ln w="19050" cmpd="sng">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6395815" y="3369237"/>
            <a:ext cx="5397300" cy="0"/>
          </a:xfrm>
          <a:prstGeom prst="line">
            <a:avLst/>
          </a:prstGeom>
          <a:ln w="19050" cmpd="sng">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386377" y="5873585"/>
            <a:ext cx="5420491" cy="5543"/>
          </a:xfrm>
          <a:prstGeom prst="line">
            <a:avLst/>
          </a:prstGeom>
          <a:ln w="19050" cmpd="sng">
            <a:solidFill>
              <a:schemeClr val="tx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65" name="Rectangle 64">
            <a:hlinkClick r:id="" action="ppaction://noaction"/>
            <a:extLst>
              <a:ext uri="{FF2B5EF4-FFF2-40B4-BE49-F238E27FC236}">
                <a16:creationId xmlns:a16="http://schemas.microsoft.com/office/drawing/2014/main" id="{779C2567-13BB-4A1D-829D-D0180F3E13C3}"/>
              </a:ext>
            </a:extLst>
          </p:cNvPr>
          <p:cNvSpPr/>
          <p:nvPr/>
        </p:nvSpPr>
        <p:spPr>
          <a:xfrm>
            <a:off x="399359" y="4270878"/>
            <a:ext cx="4727450" cy="310025"/>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b="1" dirty="0">
                <a:solidFill>
                  <a:schemeClr val="tx1">
                    <a:lumMod val="85000"/>
                    <a:lumOff val="15000"/>
                  </a:schemeClr>
                </a:solidFill>
              </a:rPr>
              <a:t>Symantec Risk Insight</a:t>
            </a:r>
            <a:br>
              <a:rPr lang="en-US" sz="1200" b="1" dirty="0">
                <a:solidFill>
                  <a:schemeClr val="tx1">
                    <a:lumMod val="85000"/>
                    <a:lumOff val="15000"/>
                  </a:schemeClr>
                </a:solidFill>
              </a:rPr>
            </a:br>
            <a:r>
              <a:rPr lang="en-US" sz="1200" dirty="0">
                <a:solidFill>
                  <a:schemeClr val="tx1">
                    <a:lumMod val="85000"/>
                    <a:lumOff val="15000"/>
                  </a:schemeClr>
                </a:solidFill>
              </a:rPr>
              <a:t>Assess, Monitor and Benchmark Risk</a:t>
            </a:r>
          </a:p>
        </p:txBody>
      </p:sp>
      <p:sp>
        <p:nvSpPr>
          <p:cNvPr id="68" name="Rectangle 67">
            <a:hlinkClick r:id="rId13" action="ppaction://hlinksldjump"/>
          </p:cNvPr>
          <p:cNvSpPr/>
          <p:nvPr/>
        </p:nvSpPr>
        <p:spPr>
          <a:xfrm>
            <a:off x="388339" y="5428911"/>
            <a:ext cx="4754526" cy="262590"/>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da-DK" sz="1200" dirty="0">
                <a:solidFill>
                  <a:schemeClr val="tx1">
                    <a:lumMod val="85000"/>
                    <a:lumOff val="15000"/>
                  </a:schemeClr>
                </a:solidFill>
              </a:rPr>
              <a:t>Reduce Costs and Complexity for Branch Office Security</a:t>
            </a:r>
            <a:endParaRPr lang="en-US" sz="1200" dirty="0">
              <a:solidFill>
                <a:schemeClr val="tx1">
                  <a:lumMod val="85000"/>
                  <a:lumOff val="15000"/>
                </a:schemeClr>
              </a:solidFill>
            </a:endParaRPr>
          </a:p>
        </p:txBody>
      </p:sp>
      <p:sp>
        <p:nvSpPr>
          <p:cNvPr id="67" name="Rectangle 66">
            <a:hlinkClick r:id="" action="ppaction://noaction"/>
          </p:cNvPr>
          <p:cNvSpPr/>
          <p:nvPr/>
        </p:nvSpPr>
        <p:spPr>
          <a:xfrm>
            <a:off x="6408226" y="4464734"/>
            <a:ext cx="5436741" cy="26240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a:solidFill>
                  <a:schemeClr val="tx1">
                    <a:lumMod val="85000"/>
                    <a:lumOff val="15000"/>
                  </a:schemeClr>
                </a:solidFill>
              </a:rPr>
              <a:t>SEP Mobile Overview</a:t>
            </a:r>
          </a:p>
        </p:txBody>
      </p:sp>
    </p:spTree>
    <p:extLst>
      <p:ext uri="{BB962C8B-B14F-4D97-AF65-F5344CB8AC3E}">
        <p14:creationId xmlns:p14="http://schemas.microsoft.com/office/powerpoint/2010/main" val="209068209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10301609" y="0"/>
            <a:ext cx="1890393" cy="1128792"/>
          </a:xfrm>
          <a:prstGeom prst="rect">
            <a:avLst/>
          </a:prstGeom>
          <a:solidFill>
            <a:schemeClr val="bg1"/>
          </a:solidFill>
          <a:ln w="12700">
            <a:noFill/>
            <a:miter lim="800000"/>
            <a:headEnd/>
            <a:tailEnd/>
          </a:ln>
        </p:spPr>
        <p:txBody>
          <a:bodyPr wrap="square" rtlCol="0" anchor="ctr"/>
          <a:lstStyle/>
          <a:p>
            <a:pPr algn="ctr"/>
            <a:endParaRPr lang="en-US" kern="0" dirty="0">
              <a:solidFill>
                <a:schemeClr val="bg1"/>
              </a:solidFill>
            </a:endParaRPr>
          </a:p>
        </p:txBody>
      </p:sp>
      <p:sp>
        <p:nvSpPr>
          <p:cNvPr id="114" name="Title 4"/>
          <p:cNvSpPr txBox="1">
            <a:spLocks/>
          </p:cNvSpPr>
          <p:nvPr/>
        </p:nvSpPr>
        <p:spPr>
          <a:xfrm>
            <a:off x="8199092" y="1243291"/>
            <a:ext cx="2485391" cy="451406"/>
          </a:xfrm>
          <a:prstGeom prst="rect">
            <a:avLst/>
          </a:prstGeom>
        </p:spPr>
        <p:txBody>
          <a:bodyPr wrap="none" lIns="0">
            <a:sp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pPr>
              <a:lnSpc>
                <a:spcPct val="80000"/>
              </a:lnSpc>
            </a:pPr>
            <a:r>
              <a:rPr lang="en-US" dirty="0">
                <a:solidFill>
                  <a:srgbClr val="FFC000"/>
                </a:solidFill>
                <a:latin typeface="Calibri"/>
                <a:ea typeface="+mn-ea"/>
                <a:cs typeface="Calibri"/>
              </a:rPr>
              <a:t>Why Symantec?</a:t>
            </a:r>
          </a:p>
        </p:txBody>
      </p:sp>
      <p:sp>
        <p:nvSpPr>
          <p:cNvPr id="115" name="Content Placeholder 5"/>
          <p:cNvSpPr txBox="1">
            <a:spLocks/>
          </p:cNvSpPr>
          <p:nvPr/>
        </p:nvSpPr>
        <p:spPr>
          <a:xfrm>
            <a:off x="8154907" y="1814007"/>
            <a:ext cx="3638104" cy="387291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spcAft>
                <a:spcPts val="600"/>
              </a:spcAft>
            </a:pPr>
            <a:r>
              <a:rPr lang="en-US" sz="2000" dirty="0">
                <a:solidFill>
                  <a:schemeClr val="tx1">
                    <a:lumMod val="65000"/>
                    <a:lumOff val="35000"/>
                  </a:schemeClr>
                </a:solidFill>
              </a:rPr>
              <a:t>Advanced machine learning powered by the largest civilian intelligence network (GIN - 175M endpoints strong)</a:t>
            </a:r>
          </a:p>
          <a:p>
            <a:pPr>
              <a:spcAft>
                <a:spcPts val="600"/>
              </a:spcAft>
            </a:pPr>
            <a:r>
              <a:rPr lang="en-US" sz="2000" dirty="0">
                <a:solidFill>
                  <a:schemeClr val="tx1">
                    <a:lumMod val="65000"/>
                    <a:lumOff val="35000"/>
                  </a:schemeClr>
                </a:solidFill>
              </a:rPr>
              <a:t>Effectiveness against </a:t>
            </a:r>
            <a:r>
              <a:rPr lang="en-US" sz="2000" dirty="0" err="1">
                <a:solidFill>
                  <a:schemeClr val="tx1">
                    <a:lumMod val="65000"/>
                    <a:lumOff val="35000"/>
                  </a:schemeClr>
                </a:solidFill>
              </a:rPr>
              <a:t>ransomware</a:t>
            </a:r>
            <a:r>
              <a:rPr lang="en-US" sz="2000" dirty="0">
                <a:solidFill>
                  <a:schemeClr val="tx1">
                    <a:lumMod val="65000"/>
                    <a:lumOff val="35000"/>
                  </a:schemeClr>
                </a:solidFill>
              </a:rPr>
              <a:t> like </a:t>
            </a:r>
            <a:r>
              <a:rPr lang="en-US" sz="2000" dirty="0" err="1">
                <a:solidFill>
                  <a:schemeClr val="tx1">
                    <a:lumMod val="65000"/>
                    <a:lumOff val="35000"/>
                  </a:schemeClr>
                </a:solidFill>
              </a:rPr>
              <a:t>WannaCry</a:t>
            </a:r>
            <a:r>
              <a:rPr lang="en-US" sz="2000" dirty="0">
                <a:solidFill>
                  <a:schemeClr val="tx1">
                    <a:lumMod val="65000"/>
                    <a:lumOff val="35000"/>
                  </a:schemeClr>
                </a:solidFill>
              </a:rPr>
              <a:t> and </a:t>
            </a:r>
            <a:r>
              <a:rPr lang="en-US" sz="2000" dirty="0" err="1">
                <a:solidFill>
                  <a:schemeClr val="tx1">
                    <a:lumMod val="65000"/>
                    <a:lumOff val="35000"/>
                  </a:schemeClr>
                </a:solidFill>
              </a:rPr>
              <a:t>Petya</a:t>
            </a:r>
            <a:endParaRPr lang="en-US" sz="2000" dirty="0">
              <a:solidFill>
                <a:schemeClr val="tx1">
                  <a:lumMod val="65000"/>
                  <a:lumOff val="35000"/>
                </a:schemeClr>
              </a:solidFill>
            </a:endParaRPr>
          </a:p>
          <a:p>
            <a:pPr>
              <a:spcAft>
                <a:spcPts val="600"/>
              </a:spcAft>
            </a:pPr>
            <a:endParaRPr lang="en-US" sz="2000" dirty="0">
              <a:solidFill>
                <a:srgbClr val="FFFFFF"/>
              </a:solidFill>
            </a:endParaRPr>
          </a:p>
        </p:txBody>
      </p:sp>
      <p:sp>
        <p:nvSpPr>
          <p:cNvPr id="3" name="Title 2"/>
          <p:cNvSpPr>
            <a:spLocks noGrp="1"/>
          </p:cNvSpPr>
          <p:nvPr>
            <p:ph type="title"/>
          </p:nvPr>
        </p:nvSpPr>
        <p:spPr>
          <a:xfrm>
            <a:off x="609759" y="304800"/>
            <a:ext cx="7501291" cy="838200"/>
          </a:xfrm>
        </p:spPr>
        <p:txBody>
          <a:bodyPr/>
          <a:lstStyle/>
          <a:p>
            <a:r>
              <a:rPr lang="en-US" dirty="0"/>
              <a:t>Protect against Emerging Threats</a:t>
            </a:r>
          </a:p>
        </p:txBody>
      </p:sp>
      <p:sp>
        <p:nvSpPr>
          <p:cNvPr id="82" name="TextBox 81"/>
          <p:cNvSpPr txBox="1"/>
          <p:nvPr/>
        </p:nvSpPr>
        <p:spPr>
          <a:xfrm>
            <a:off x="11253727" y="733450"/>
            <a:ext cx="630525" cy="148117"/>
          </a:xfrm>
          <a:prstGeom prst="rect">
            <a:avLst/>
          </a:prstGeom>
          <a:noFill/>
        </p:spPr>
        <p:txBody>
          <a:bodyPr wrap="none" lIns="0" tIns="0" rIns="0" bIns="0" rtlCol="0">
            <a:spAutoFit/>
          </a:bodyPr>
          <a:lstStyle/>
          <a:p>
            <a:pPr algn="ctr">
              <a:lnSpc>
                <a:spcPct val="90000"/>
              </a:lnSpc>
            </a:pPr>
            <a:r>
              <a:rPr lang="en-US" sz="1050" b="1" dirty="0">
                <a:solidFill>
                  <a:schemeClr val="bg2"/>
                </a:solidFill>
              </a:rPr>
              <a:t>LIST (USER)</a:t>
            </a:r>
          </a:p>
        </p:txBody>
      </p:sp>
      <p:sp>
        <p:nvSpPr>
          <p:cNvPr id="84" name="Footer Placeholder 7"/>
          <p:cNvSpPr txBox="1">
            <a:spLocks/>
          </p:cNvSpPr>
          <p:nvPr/>
        </p:nvSpPr>
        <p:spPr>
          <a:xfrm>
            <a:off x="11635001" y="6460905"/>
            <a:ext cx="130028" cy="153888"/>
          </a:xfrm>
          <a:prstGeom prst="rect">
            <a:avLst/>
          </a:prstGeom>
        </p:spPr>
        <p:txBody>
          <a:bodyPr vert="horz" wrap="none" lIns="0" tIns="0" rIns="0" bIns="0" rtlCol="0" anchor="b">
            <a:spAutoFit/>
          </a:bodyPr>
          <a:lstStyle>
            <a:defPPr>
              <a:defRPr lang="en-US"/>
            </a:defPPr>
            <a:lvl1pPr marL="0" algn="l"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DA42248-2AD5-4973-A736-B434674C9FD5}" type="slidenum">
              <a:rPr lang="en-US" smtClean="0">
                <a:solidFill>
                  <a:schemeClr val="tx1">
                    <a:lumMod val="75000"/>
                  </a:schemeClr>
                </a:solidFill>
              </a:rPr>
              <a:pPr algn="ctr"/>
              <a:t>27</a:t>
            </a:fld>
            <a:endParaRPr lang="en-US" dirty="0">
              <a:solidFill>
                <a:schemeClr val="tx1">
                  <a:lumMod val="75000"/>
                </a:schemeClr>
              </a:solidFill>
            </a:endParaRPr>
          </a:p>
        </p:txBody>
      </p:sp>
      <p:cxnSp>
        <p:nvCxnSpPr>
          <p:cNvPr id="4" name="Straight Connector 3"/>
          <p:cNvCxnSpPr/>
          <p:nvPr/>
        </p:nvCxnSpPr>
        <p:spPr>
          <a:xfrm>
            <a:off x="7949005" y="1364156"/>
            <a:ext cx="0" cy="4703973"/>
          </a:xfrm>
          <a:prstGeom prst="line">
            <a:avLst/>
          </a:prstGeom>
          <a:ln w="28575" cmpd="sng">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bwMode="gray">
          <a:xfrm>
            <a:off x="2132568" y="1447801"/>
            <a:ext cx="5377438"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a:lnSpc>
                <a:spcPct val="90000"/>
              </a:lnSpc>
              <a:spcAft>
                <a:spcPts val="300"/>
              </a:spcAft>
            </a:pPr>
            <a:r>
              <a:rPr lang="en-US" sz="1600" dirty="0"/>
              <a:t>“I need better security efficacy at my endpoints against emerging threats”</a:t>
            </a:r>
          </a:p>
        </p:txBody>
      </p:sp>
      <p:sp>
        <p:nvSpPr>
          <p:cNvPr id="29" name="Rectangle 28"/>
          <p:cNvSpPr/>
          <p:nvPr/>
        </p:nvSpPr>
        <p:spPr bwMode="gray">
          <a:xfrm>
            <a:off x="2132568" y="2616200"/>
            <a:ext cx="5377438"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r>
              <a:rPr lang="en-US" sz="1600" dirty="0"/>
              <a:t>Sophisticated malware and zero-day exploits continue to threaten endpoint defenses</a:t>
            </a:r>
          </a:p>
        </p:txBody>
      </p:sp>
      <p:sp>
        <p:nvSpPr>
          <p:cNvPr id="30" name="Rectangle 29"/>
          <p:cNvSpPr/>
          <p:nvPr/>
        </p:nvSpPr>
        <p:spPr bwMode="gray">
          <a:xfrm>
            <a:off x="2132568" y="3784600"/>
            <a:ext cx="5377438"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r>
              <a:rPr lang="en-US" sz="1600" dirty="0"/>
              <a:t>Symantec Endpoint Protection 14</a:t>
            </a:r>
          </a:p>
          <a:p>
            <a:pPr marL="0" lvl="1" fontAlgn="t">
              <a:lnSpc>
                <a:spcPct val="90000"/>
              </a:lnSpc>
              <a:spcAft>
                <a:spcPts val="300"/>
              </a:spcAft>
            </a:pPr>
            <a:r>
              <a:rPr lang="en-US" sz="1600" dirty="0"/>
              <a:t>Symantec Endpoint Protection Cloud</a:t>
            </a:r>
          </a:p>
        </p:txBody>
      </p:sp>
      <p:sp>
        <p:nvSpPr>
          <p:cNvPr id="31" name="Rectangle 30"/>
          <p:cNvSpPr/>
          <p:nvPr/>
        </p:nvSpPr>
        <p:spPr bwMode="gray">
          <a:xfrm>
            <a:off x="2055597" y="4965828"/>
            <a:ext cx="3117869"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indent="-176213">
              <a:lnSpc>
                <a:spcPct val="90000"/>
              </a:lnSpc>
              <a:spcAft>
                <a:spcPts val="300"/>
              </a:spcAft>
              <a:buFont typeface="Arial" panose="020B0604020202020204" pitchFamily="34" charset="0"/>
              <a:buChar char="•"/>
            </a:pPr>
            <a:r>
              <a:rPr lang="en-US" sz="1600" dirty="0"/>
              <a:t>Advanced Machine learning</a:t>
            </a:r>
          </a:p>
          <a:p>
            <a:pPr marL="0" lvl="1" indent="-176213">
              <a:lnSpc>
                <a:spcPct val="90000"/>
              </a:lnSpc>
              <a:spcAft>
                <a:spcPts val="300"/>
              </a:spcAft>
              <a:buFont typeface="Arial" panose="020B0604020202020204" pitchFamily="34" charset="0"/>
              <a:buChar char="•"/>
            </a:pPr>
            <a:r>
              <a:rPr lang="en-US" sz="1600" dirty="0"/>
              <a:t>Memory Exploit Mitigation</a:t>
            </a:r>
          </a:p>
          <a:p>
            <a:pPr marL="0" lvl="1" indent="-176213">
              <a:lnSpc>
                <a:spcPct val="90000"/>
              </a:lnSpc>
              <a:spcAft>
                <a:spcPts val="300"/>
              </a:spcAft>
              <a:buFont typeface="Arial" panose="020B0604020202020204" pitchFamily="34" charset="0"/>
              <a:buChar char="•"/>
            </a:pPr>
            <a:r>
              <a:rPr lang="en-US" sz="1600" dirty="0"/>
              <a:t>Global intelligence Network</a:t>
            </a:r>
          </a:p>
        </p:txBody>
      </p:sp>
      <p:sp>
        <p:nvSpPr>
          <p:cNvPr id="32" name="Rectangle 31"/>
          <p:cNvSpPr/>
          <p:nvPr/>
        </p:nvSpPr>
        <p:spPr bwMode="gray">
          <a:xfrm>
            <a:off x="609761"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NEED</a:t>
            </a:r>
          </a:p>
        </p:txBody>
      </p:sp>
      <p:sp>
        <p:nvSpPr>
          <p:cNvPr id="33" name="Rectangle 32"/>
          <p:cNvSpPr/>
          <p:nvPr/>
        </p:nvSpPr>
        <p:spPr bwMode="gray">
          <a:xfrm>
            <a:off x="609601" y="26162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CHALLENGE</a:t>
            </a:r>
          </a:p>
        </p:txBody>
      </p:sp>
      <p:sp>
        <p:nvSpPr>
          <p:cNvPr id="34" name="Rectangle 33"/>
          <p:cNvSpPr/>
          <p:nvPr/>
        </p:nvSpPr>
        <p:spPr bwMode="gray">
          <a:xfrm>
            <a:off x="609761" y="3784599"/>
            <a:ext cx="15230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PRODUCT</a:t>
            </a:r>
          </a:p>
        </p:txBody>
      </p:sp>
      <p:sp>
        <p:nvSpPr>
          <p:cNvPr id="35" name="Rectangle 34"/>
          <p:cNvSpPr/>
          <p:nvPr/>
        </p:nvSpPr>
        <p:spPr bwMode="gray">
          <a:xfrm>
            <a:off x="609601" y="49530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CAPABILITIES</a:t>
            </a:r>
          </a:p>
        </p:txBody>
      </p:sp>
      <p:grpSp>
        <p:nvGrpSpPr>
          <p:cNvPr id="36" name="Group 35"/>
          <p:cNvGrpSpPr/>
          <p:nvPr/>
        </p:nvGrpSpPr>
        <p:grpSpPr>
          <a:xfrm rot="5400000">
            <a:off x="1951596" y="1784814"/>
            <a:ext cx="381000" cy="274391"/>
            <a:chOff x="1179513" y="4529455"/>
            <a:chExt cx="381000" cy="274320"/>
          </a:xfrm>
        </p:grpSpPr>
        <p:sp>
          <p:nvSpPr>
            <p:cNvPr id="37"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38"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39" name="Group 38"/>
          <p:cNvGrpSpPr/>
          <p:nvPr/>
        </p:nvGrpSpPr>
        <p:grpSpPr>
          <a:xfrm rot="5400000">
            <a:off x="1951596" y="2973534"/>
            <a:ext cx="381000" cy="274391"/>
            <a:chOff x="1179513" y="4529455"/>
            <a:chExt cx="381000" cy="274320"/>
          </a:xfrm>
        </p:grpSpPr>
        <p:sp>
          <p:nvSpPr>
            <p:cNvPr id="40" name="Pentagon 39"/>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41"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42" name="Group 41"/>
          <p:cNvGrpSpPr/>
          <p:nvPr/>
        </p:nvGrpSpPr>
        <p:grpSpPr>
          <a:xfrm rot="5400000">
            <a:off x="1951596" y="4147014"/>
            <a:ext cx="381000" cy="274391"/>
            <a:chOff x="1179513" y="4529455"/>
            <a:chExt cx="381000" cy="274320"/>
          </a:xfrm>
        </p:grpSpPr>
        <p:sp>
          <p:nvSpPr>
            <p:cNvPr id="43"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44"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45" name="Group 44"/>
          <p:cNvGrpSpPr/>
          <p:nvPr/>
        </p:nvGrpSpPr>
        <p:grpSpPr>
          <a:xfrm rot="5400000">
            <a:off x="1951596" y="5305254"/>
            <a:ext cx="381000" cy="274391"/>
            <a:chOff x="1179513" y="4529455"/>
            <a:chExt cx="381000" cy="274320"/>
          </a:xfrm>
        </p:grpSpPr>
        <p:sp>
          <p:nvSpPr>
            <p:cNvPr id="46"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47"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sp>
        <p:nvSpPr>
          <p:cNvPr id="48" name="Rectangle 47"/>
          <p:cNvSpPr/>
          <p:nvPr/>
        </p:nvSpPr>
        <p:spPr bwMode="gray">
          <a:xfrm>
            <a:off x="4999962" y="4959976"/>
            <a:ext cx="2652189"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indent="-176213">
              <a:lnSpc>
                <a:spcPct val="90000"/>
              </a:lnSpc>
              <a:spcAft>
                <a:spcPts val="300"/>
              </a:spcAft>
              <a:buFont typeface="Arial" panose="020B0604020202020204" pitchFamily="34" charset="0"/>
              <a:buChar char="•"/>
            </a:pPr>
            <a:r>
              <a:rPr lang="en-US" sz="1600" dirty="0"/>
              <a:t>Behavior Monitoring</a:t>
            </a:r>
          </a:p>
          <a:p>
            <a:pPr marL="0" lvl="1" indent="-176213">
              <a:lnSpc>
                <a:spcPct val="90000"/>
              </a:lnSpc>
              <a:spcAft>
                <a:spcPts val="300"/>
              </a:spcAft>
              <a:buFont typeface="Arial" panose="020B0604020202020204" pitchFamily="34" charset="0"/>
              <a:buChar char="•"/>
            </a:pPr>
            <a:r>
              <a:rPr lang="en-US" sz="1600" dirty="0"/>
              <a:t>Intrusion Prevention</a:t>
            </a:r>
          </a:p>
          <a:p>
            <a:pPr marL="0" lvl="1" indent="-176213">
              <a:lnSpc>
                <a:spcPct val="90000"/>
              </a:lnSpc>
              <a:spcAft>
                <a:spcPts val="300"/>
              </a:spcAft>
              <a:buFont typeface="Arial" panose="020B0604020202020204" pitchFamily="34" charset="0"/>
              <a:buChar char="•"/>
            </a:pPr>
            <a:r>
              <a:rPr lang="en-US" sz="1600" dirty="0"/>
              <a:t>Reputation Analysis</a:t>
            </a:r>
          </a:p>
        </p:txBody>
      </p:sp>
      <p:grpSp>
        <p:nvGrpSpPr>
          <p:cNvPr id="6" name="Group 5"/>
          <p:cNvGrpSpPr/>
          <p:nvPr/>
        </p:nvGrpSpPr>
        <p:grpSpPr>
          <a:xfrm>
            <a:off x="11217027" y="0"/>
            <a:ext cx="974975" cy="1141664"/>
            <a:chOff x="8133345" y="5361971"/>
            <a:chExt cx="974975" cy="1141664"/>
          </a:xfrm>
        </p:grpSpPr>
        <p:grpSp>
          <p:nvGrpSpPr>
            <p:cNvPr id="2" name="Group 1"/>
            <p:cNvGrpSpPr/>
            <p:nvPr/>
          </p:nvGrpSpPr>
          <p:grpSpPr>
            <a:xfrm>
              <a:off x="8275146" y="5631232"/>
              <a:ext cx="692917" cy="732073"/>
              <a:chOff x="8275146" y="5631232"/>
              <a:chExt cx="692917" cy="732073"/>
            </a:xfrm>
          </p:grpSpPr>
          <p:grpSp>
            <p:nvGrpSpPr>
              <p:cNvPr id="60" name="Group 59"/>
              <p:cNvGrpSpPr/>
              <p:nvPr/>
            </p:nvGrpSpPr>
            <p:grpSpPr bwMode="ltGray">
              <a:xfrm>
                <a:off x="8275146" y="5631232"/>
                <a:ext cx="550945" cy="434725"/>
                <a:chOff x="2916555" y="1923047"/>
                <a:chExt cx="1908466" cy="1505880"/>
              </a:xfrm>
            </p:grpSpPr>
            <p:sp>
              <p:nvSpPr>
                <p:cNvPr id="61" name="Rectangle 60"/>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2" name="Rectangle 61"/>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3" name="Rectangle 62"/>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4"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5" name="Rectangle 64"/>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6" name="Rectangle 65"/>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7"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8" name="Rectangle 67"/>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9" name="Rectangle 68"/>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70" name="Rectangle 69"/>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71" name="Rectangle 70"/>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72" name="Rectangle 71"/>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grpSp>
          <p:sp>
            <p:nvSpPr>
              <p:cNvPr id="73" name="TextBox 72"/>
              <p:cNvSpPr txBox="1"/>
              <p:nvPr/>
            </p:nvSpPr>
            <p:spPr>
              <a:xfrm>
                <a:off x="8288390" y="6069763"/>
                <a:ext cx="679673" cy="293542"/>
              </a:xfrm>
              <a:prstGeom prst="rect">
                <a:avLst/>
              </a:prstGeom>
              <a:noFill/>
            </p:spPr>
            <p:txBody>
              <a:bodyPr wrap="none" lIns="0" tIns="0" rIns="0" bIns="0" rtlCol="0">
                <a:spAutoFit/>
              </a:bodyPr>
              <a:lstStyle/>
              <a:p>
                <a:pPr algn="ctr">
                  <a:lnSpc>
                    <a:spcPct val="90000"/>
                  </a:lnSpc>
                </a:pPr>
                <a:r>
                  <a:rPr lang="en-US" sz="1050" b="1" dirty="0">
                    <a:solidFill>
                      <a:schemeClr val="accent1"/>
                    </a:solidFill>
                  </a:rPr>
                  <a:t>LIST </a:t>
                </a:r>
                <a:br>
                  <a:rPr lang="en-US" sz="1050" b="1" dirty="0">
                    <a:solidFill>
                      <a:schemeClr val="accent1"/>
                    </a:solidFill>
                  </a:rPr>
                </a:br>
                <a:r>
                  <a:rPr lang="en-US" sz="1050" b="1" dirty="0">
                    <a:solidFill>
                      <a:schemeClr val="accent1"/>
                    </a:solidFill>
                  </a:rPr>
                  <a:t>(ENDPOINT)</a:t>
                </a:r>
              </a:p>
            </p:txBody>
          </p:sp>
        </p:grpSp>
        <p:sp>
          <p:nvSpPr>
            <p:cNvPr id="5" name="Rectangle 4">
              <a:hlinkClick r:id="rId3" action="ppaction://hlinksldjump"/>
            </p:cNvPr>
            <p:cNvSpPr/>
            <p:nvPr/>
          </p:nvSpPr>
          <p:spPr>
            <a:xfrm>
              <a:off x="8133345" y="5361971"/>
              <a:ext cx="974975" cy="1141664"/>
            </a:xfrm>
            <a:prstGeom prst="rect">
              <a:avLst/>
            </a:prstGeom>
            <a:noFill/>
            <a:ln w="12700">
              <a:noFill/>
              <a:miter lim="800000"/>
              <a:headEnd/>
              <a:tailEnd/>
            </a:ln>
          </p:spPr>
          <p:txBody>
            <a:bodyPr wrap="square" rtlCol="0" anchor="ctr"/>
            <a:lstStyle/>
            <a:p>
              <a:pPr algn="ctr"/>
              <a:endParaRPr lang="en-US" kern="0" dirty="0">
                <a:solidFill>
                  <a:schemeClr val="bg1"/>
                </a:solidFill>
              </a:endParaRPr>
            </a:p>
          </p:txBody>
        </p:sp>
      </p:grpSp>
    </p:spTree>
    <p:extLst>
      <p:ext uri="{BB962C8B-B14F-4D97-AF65-F5344CB8AC3E}">
        <p14:creationId xmlns:p14="http://schemas.microsoft.com/office/powerpoint/2010/main" val="304112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49453" y="3640473"/>
            <a:ext cx="10795318" cy="990600"/>
            <a:chOff x="467774" y="1447801"/>
            <a:chExt cx="10766053" cy="990600"/>
          </a:xfrm>
        </p:grpSpPr>
        <p:sp>
          <p:nvSpPr>
            <p:cNvPr id="36" name="Rectangle 35"/>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37" name="Rectangle 36"/>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grpSp>
        <p:nvGrpSpPr>
          <p:cNvPr id="31" name="Group 30"/>
          <p:cNvGrpSpPr/>
          <p:nvPr/>
        </p:nvGrpSpPr>
        <p:grpSpPr>
          <a:xfrm>
            <a:off x="662701" y="2596681"/>
            <a:ext cx="10793866" cy="990600"/>
            <a:chOff x="467774" y="1447801"/>
            <a:chExt cx="10766053" cy="990600"/>
          </a:xfrm>
        </p:grpSpPr>
        <p:sp>
          <p:nvSpPr>
            <p:cNvPr id="32" name="Rectangle 31"/>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33" name="Rectangle 32"/>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grpSp>
        <p:nvGrpSpPr>
          <p:cNvPr id="26" name="Group 25"/>
          <p:cNvGrpSpPr/>
          <p:nvPr/>
        </p:nvGrpSpPr>
        <p:grpSpPr>
          <a:xfrm>
            <a:off x="675952" y="1560777"/>
            <a:ext cx="10766053" cy="990600"/>
            <a:chOff x="467774" y="1447801"/>
            <a:chExt cx="10766053" cy="990600"/>
          </a:xfrm>
        </p:grpSpPr>
        <p:sp>
          <p:nvSpPr>
            <p:cNvPr id="25" name="Rectangle 24"/>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24" name="Rectangle 23"/>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sp>
        <p:nvSpPr>
          <p:cNvPr id="2" name="Title 1"/>
          <p:cNvSpPr>
            <a:spLocks noGrp="1"/>
          </p:cNvSpPr>
          <p:nvPr>
            <p:ph type="title"/>
          </p:nvPr>
        </p:nvSpPr>
        <p:spPr/>
        <p:txBody>
          <a:bodyPr/>
          <a:lstStyle/>
          <a:p>
            <a:r>
              <a:rPr lang="en-US" dirty="0"/>
              <a:t>Customer Challenges</a:t>
            </a:r>
          </a:p>
        </p:txBody>
      </p:sp>
      <p:sp>
        <p:nvSpPr>
          <p:cNvPr id="5" name="Slide Number Placeholder 4"/>
          <p:cNvSpPr>
            <a:spLocks noGrp="1"/>
          </p:cNvSpPr>
          <p:nvPr>
            <p:ph type="sldNum" sz="quarter" idx="11"/>
          </p:nvPr>
        </p:nvSpPr>
        <p:spPr>
          <a:xfrm>
            <a:off x="11715399" y="6317321"/>
            <a:ext cx="520700" cy="365125"/>
          </a:xfrm>
        </p:spPr>
        <p:txBody>
          <a:bodyPr/>
          <a:lstStyle/>
          <a:p>
            <a:fld id="{2D88F0F9-74A8-45E4-B405-052EDB68E8BD}" type="slidenum">
              <a:rPr lang="uk-UA" smtClean="0"/>
              <a:t>28</a:t>
            </a:fld>
            <a:endParaRPr lang="uk-UA"/>
          </a:p>
        </p:txBody>
      </p:sp>
      <p:sp>
        <p:nvSpPr>
          <p:cNvPr id="8" name="TextBox 7"/>
          <p:cNvSpPr txBox="1"/>
          <p:nvPr/>
        </p:nvSpPr>
        <p:spPr>
          <a:xfrm>
            <a:off x="2257889" y="1720920"/>
            <a:ext cx="9031547" cy="670953"/>
          </a:xfrm>
          <a:prstGeom prst="rect">
            <a:avLst/>
          </a:prstGeom>
          <a:noFill/>
        </p:spPr>
        <p:txBody>
          <a:bodyPr wrap="square" lIns="0" tIns="0" rIns="0" bIns="0" rtlCol="0">
            <a:spAutoFit/>
          </a:bodyPr>
          <a:lstStyle/>
          <a:p>
            <a:pPr marL="152400">
              <a:lnSpc>
                <a:spcPct val="90000"/>
              </a:lnSpc>
            </a:pPr>
            <a:r>
              <a:rPr lang="en-US" sz="2400" dirty="0"/>
              <a:t>Enterprise perimeter is disappearing leading to blind spots </a:t>
            </a:r>
            <a:br>
              <a:rPr lang="en-US" sz="2400" dirty="0"/>
            </a:br>
            <a:r>
              <a:rPr lang="en-US" sz="2400" dirty="0"/>
              <a:t>(cloud, roaming users, etc.)</a:t>
            </a:r>
          </a:p>
        </p:txBody>
      </p:sp>
      <p:sp>
        <p:nvSpPr>
          <p:cNvPr id="11" name="TextBox 10"/>
          <p:cNvSpPr txBox="1"/>
          <p:nvPr/>
        </p:nvSpPr>
        <p:spPr>
          <a:xfrm>
            <a:off x="2257889" y="2777831"/>
            <a:ext cx="9149145" cy="670953"/>
          </a:xfrm>
          <a:prstGeom prst="rect">
            <a:avLst/>
          </a:prstGeom>
          <a:noFill/>
        </p:spPr>
        <p:txBody>
          <a:bodyPr wrap="square" lIns="0" tIns="0" rIns="0" bIns="0" rtlCol="0">
            <a:spAutoFit/>
          </a:bodyPr>
          <a:lstStyle/>
          <a:p>
            <a:pPr marL="152400">
              <a:lnSpc>
                <a:spcPct val="90000"/>
              </a:lnSpc>
            </a:pPr>
            <a:r>
              <a:rPr lang="en-US" sz="2400" dirty="0"/>
              <a:t>Endpoints have large attack surface; sophisticated attacks cannot be stopped by a single protection technology</a:t>
            </a:r>
          </a:p>
        </p:txBody>
      </p:sp>
      <p:pic>
        <p:nvPicPr>
          <p:cNvPr id="12" name="Picture 11" descr="threat_landscape.png"/>
          <p:cNvPicPr>
            <a:picLocks noChangeAspect="1"/>
          </p:cNvPicPr>
          <p:nvPr/>
        </p:nvPicPr>
        <p:blipFill>
          <a:blip r:embed="rId3" cstate="print">
            <a:biLevel thresh="50000"/>
            <a:extLst>
              <a:ext uri="{28A0092B-C50C-407E-A947-70E740481C1C}">
                <a14:useLocalDpi xmlns:a14="http://schemas.microsoft.com/office/drawing/2010/main"/>
              </a:ext>
            </a:extLst>
          </a:blip>
          <a:stretch>
            <a:fillRect/>
          </a:stretch>
        </p:blipFill>
        <p:spPr>
          <a:xfrm>
            <a:off x="1027725" y="1696769"/>
            <a:ext cx="762000" cy="762000"/>
          </a:xfrm>
          <a:prstGeom prst="rect">
            <a:avLst/>
          </a:prstGeom>
        </p:spPr>
      </p:pic>
      <p:grpSp>
        <p:nvGrpSpPr>
          <p:cNvPr id="38" name="Group 37"/>
          <p:cNvGrpSpPr/>
          <p:nvPr/>
        </p:nvGrpSpPr>
        <p:grpSpPr>
          <a:xfrm>
            <a:off x="659865" y="4692154"/>
            <a:ext cx="10793866" cy="990600"/>
            <a:chOff x="467774" y="1447801"/>
            <a:chExt cx="10766053" cy="990600"/>
          </a:xfrm>
        </p:grpSpPr>
        <p:sp>
          <p:nvSpPr>
            <p:cNvPr id="39" name="Rectangle 38"/>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40" name="Rectangle 39"/>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sp>
        <p:nvSpPr>
          <p:cNvPr id="43" name="TextBox 42"/>
          <p:cNvSpPr txBox="1"/>
          <p:nvPr/>
        </p:nvSpPr>
        <p:spPr>
          <a:xfrm>
            <a:off x="2257889" y="3782312"/>
            <a:ext cx="9196185" cy="670953"/>
          </a:xfrm>
          <a:prstGeom prst="rect">
            <a:avLst/>
          </a:prstGeom>
          <a:noFill/>
        </p:spPr>
        <p:txBody>
          <a:bodyPr wrap="square" lIns="0" tIns="0" rIns="0" bIns="0" rtlCol="0">
            <a:spAutoFit/>
          </a:bodyPr>
          <a:lstStyle/>
          <a:p>
            <a:pPr marL="152400">
              <a:lnSpc>
                <a:spcPct val="90000"/>
              </a:lnSpc>
            </a:pPr>
            <a:r>
              <a:rPr lang="en-US" sz="2400" dirty="0"/>
              <a:t>Deploying security technologies result in many standalone vendors with disjointed point products require more resources</a:t>
            </a:r>
          </a:p>
        </p:txBody>
      </p:sp>
      <p:sp>
        <p:nvSpPr>
          <p:cNvPr id="48" name="TextBox 47"/>
          <p:cNvSpPr txBox="1"/>
          <p:nvPr/>
        </p:nvSpPr>
        <p:spPr>
          <a:xfrm>
            <a:off x="2257889" y="5019716"/>
            <a:ext cx="8483742" cy="338554"/>
          </a:xfrm>
          <a:prstGeom prst="rect">
            <a:avLst/>
          </a:prstGeom>
          <a:noFill/>
        </p:spPr>
        <p:txBody>
          <a:bodyPr wrap="square" lIns="0" tIns="0" rIns="0" bIns="0" rtlCol="0">
            <a:spAutoFit/>
          </a:bodyPr>
          <a:lstStyle/>
          <a:p>
            <a:pPr marL="152400">
              <a:lnSpc>
                <a:spcPct val="90000"/>
              </a:lnSpc>
            </a:pPr>
            <a:r>
              <a:rPr lang="en-US" sz="2400" dirty="0"/>
              <a:t>Security staff spend a lot of time firefighting </a:t>
            </a:r>
          </a:p>
        </p:txBody>
      </p:sp>
      <p:pic>
        <p:nvPicPr>
          <p:cNvPr id="9" name="Picture 8"/>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18402" y="2782327"/>
            <a:ext cx="1023995" cy="630342"/>
          </a:xfrm>
          <a:prstGeom prst="rect">
            <a:avLst/>
          </a:prstGeom>
        </p:spPr>
      </p:pic>
      <p:sp>
        <p:nvSpPr>
          <p:cNvPr id="49" name="Freeform 5">
            <a:extLst>
              <a:ext uri="{FF2B5EF4-FFF2-40B4-BE49-F238E27FC236}">
                <a16:creationId xmlns:a16="http://schemas.microsoft.com/office/drawing/2014/main" id="{A9751839-A2EE-491B-AE5E-CB00E6902561}"/>
              </a:ext>
            </a:extLst>
          </p:cNvPr>
          <p:cNvSpPr>
            <a:spLocks noEditPoints="1"/>
          </p:cNvSpPr>
          <p:nvPr/>
        </p:nvSpPr>
        <p:spPr bwMode="auto">
          <a:xfrm>
            <a:off x="1093583" y="4830641"/>
            <a:ext cx="564555" cy="748063"/>
          </a:xfrm>
          <a:custGeom>
            <a:avLst/>
            <a:gdLst>
              <a:gd name="T0" fmla="*/ 84 w 740"/>
              <a:gd name="T1" fmla="*/ 778 h 943"/>
              <a:gd name="T2" fmla="*/ 332 w 740"/>
              <a:gd name="T3" fmla="*/ 483 h 943"/>
              <a:gd name="T4" fmla="*/ 317 w 740"/>
              <a:gd name="T5" fmla="*/ 447 h 943"/>
              <a:gd name="T6" fmla="*/ 69 w 740"/>
              <a:gd name="T7" fmla="*/ 111 h 943"/>
              <a:gd name="T8" fmla="*/ 56 w 740"/>
              <a:gd name="T9" fmla="*/ 77 h 943"/>
              <a:gd name="T10" fmla="*/ 5 w 740"/>
              <a:gd name="T11" fmla="*/ 39 h 943"/>
              <a:gd name="T12" fmla="*/ 54 w 740"/>
              <a:gd name="T13" fmla="*/ 0 h 943"/>
              <a:gd name="T14" fmla="*/ 732 w 740"/>
              <a:gd name="T15" fmla="*/ 26 h 943"/>
              <a:gd name="T16" fmla="*/ 677 w 740"/>
              <a:gd name="T17" fmla="*/ 77 h 943"/>
              <a:gd name="T18" fmla="*/ 545 w 740"/>
              <a:gd name="T19" fmla="*/ 352 h 943"/>
              <a:gd name="T20" fmla="*/ 404 w 740"/>
              <a:gd name="T21" fmla="*/ 472 h 943"/>
              <a:gd name="T22" fmla="*/ 571 w 740"/>
              <a:gd name="T23" fmla="*/ 620 h 943"/>
              <a:gd name="T24" fmla="*/ 673 w 740"/>
              <a:gd name="T25" fmla="*/ 849 h 943"/>
              <a:gd name="T26" fmla="*/ 695 w 740"/>
              <a:gd name="T27" fmla="*/ 866 h 943"/>
              <a:gd name="T28" fmla="*/ 695 w 740"/>
              <a:gd name="T29" fmla="*/ 943 h 943"/>
              <a:gd name="T30" fmla="*/ 49 w 740"/>
              <a:gd name="T31" fmla="*/ 943 h 943"/>
              <a:gd name="T32" fmla="*/ 42 w 740"/>
              <a:gd name="T33" fmla="*/ 867 h 943"/>
              <a:gd name="T34" fmla="*/ 636 w 740"/>
              <a:gd name="T35" fmla="*/ 868 h 943"/>
              <a:gd name="T36" fmla="*/ 536 w 740"/>
              <a:gd name="T37" fmla="*/ 614 h 943"/>
              <a:gd name="T38" fmla="*/ 386 w 740"/>
              <a:gd name="T39" fmla="*/ 481 h 943"/>
              <a:gd name="T40" fmla="*/ 505 w 740"/>
              <a:gd name="T41" fmla="*/ 360 h 943"/>
              <a:gd name="T42" fmla="*/ 638 w 740"/>
              <a:gd name="T43" fmla="*/ 77 h 943"/>
              <a:gd name="T44" fmla="*/ 104 w 740"/>
              <a:gd name="T45" fmla="*/ 84 h 943"/>
              <a:gd name="T46" fmla="*/ 324 w 740"/>
              <a:gd name="T47" fmla="*/ 424 h 943"/>
              <a:gd name="T48" fmla="*/ 332 w 740"/>
              <a:gd name="T49" fmla="*/ 515 h 943"/>
              <a:gd name="T50" fmla="*/ 109 w 740"/>
              <a:gd name="T51" fmla="*/ 815 h 943"/>
              <a:gd name="T52" fmla="*/ 124 w 740"/>
              <a:gd name="T53" fmla="*/ 868 h 943"/>
              <a:gd name="T54" fmla="*/ 141 w 740"/>
              <a:gd name="T55" fmla="*/ 820 h 943"/>
              <a:gd name="T56" fmla="*/ 195 w 740"/>
              <a:gd name="T57" fmla="*/ 782 h 943"/>
              <a:gd name="T58" fmla="*/ 587 w 740"/>
              <a:gd name="T59" fmla="*/ 800 h 943"/>
              <a:gd name="T60" fmla="*/ 605 w 740"/>
              <a:gd name="T61" fmla="*/ 857 h 943"/>
              <a:gd name="T62" fmla="*/ 636 w 740"/>
              <a:gd name="T63" fmla="*/ 868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0" h="943">
                <a:moveTo>
                  <a:pt x="61" y="866"/>
                </a:moveTo>
                <a:cubicBezTo>
                  <a:pt x="69" y="836"/>
                  <a:pt x="74" y="806"/>
                  <a:pt x="84" y="778"/>
                </a:cubicBezTo>
                <a:cubicBezTo>
                  <a:pt x="127" y="656"/>
                  <a:pt x="201" y="559"/>
                  <a:pt x="316" y="497"/>
                </a:cubicBezTo>
                <a:cubicBezTo>
                  <a:pt x="323" y="493"/>
                  <a:pt x="328" y="488"/>
                  <a:pt x="332" y="483"/>
                </a:cubicBezTo>
                <a:cubicBezTo>
                  <a:pt x="339" y="475"/>
                  <a:pt x="338" y="466"/>
                  <a:pt x="331" y="459"/>
                </a:cubicBezTo>
                <a:cubicBezTo>
                  <a:pt x="327" y="454"/>
                  <a:pt x="322" y="449"/>
                  <a:pt x="317" y="447"/>
                </a:cubicBezTo>
                <a:cubicBezTo>
                  <a:pt x="242" y="410"/>
                  <a:pt x="187" y="353"/>
                  <a:pt x="142" y="285"/>
                </a:cubicBezTo>
                <a:cubicBezTo>
                  <a:pt x="106" y="232"/>
                  <a:pt x="81" y="174"/>
                  <a:pt x="69" y="111"/>
                </a:cubicBezTo>
                <a:cubicBezTo>
                  <a:pt x="67" y="102"/>
                  <a:pt x="66" y="93"/>
                  <a:pt x="65" y="85"/>
                </a:cubicBezTo>
                <a:cubicBezTo>
                  <a:pt x="65" y="78"/>
                  <a:pt x="62" y="76"/>
                  <a:pt x="56" y="77"/>
                </a:cubicBezTo>
                <a:cubicBezTo>
                  <a:pt x="52" y="77"/>
                  <a:pt x="47" y="77"/>
                  <a:pt x="43" y="77"/>
                </a:cubicBezTo>
                <a:cubicBezTo>
                  <a:pt x="22" y="75"/>
                  <a:pt x="6" y="59"/>
                  <a:pt x="5" y="39"/>
                </a:cubicBezTo>
                <a:cubicBezTo>
                  <a:pt x="5" y="19"/>
                  <a:pt x="21" y="1"/>
                  <a:pt x="42" y="0"/>
                </a:cubicBezTo>
                <a:cubicBezTo>
                  <a:pt x="46" y="0"/>
                  <a:pt x="50" y="0"/>
                  <a:pt x="54" y="0"/>
                </a:cubicBezTo>
                <a:cubicBezTo>
                  <a:pt x="266" y="0"/>
                  <a:pt x="477" y="0"/>
                  <a:pt x="689" y="0"/>
                </a:cubicBezTo>
                <a:cubicBezTo>
                  <a:pt x="712" y="0"/>
                  <a:pt x="726" y="9"/>
                  <a:pt x="732" y="26"/>
                </a:cubicBezTo>
                <a:cubicBezTo>
                  <a:pt x="740" y="50"/>
                  <a:pt x="723" y="75"/>
                  <a:pt x="698" y="76"/>
                </a:cubicBezTo>
                <a:cubicBezTo>
                  <a:pt x="691" y="77"/>
                  <a:pt x="684" y="77"/>
                  <a:pt x="677" y="77"/>
                </a:cubicBezTo>
                <a:cubicBezTo>
                  <a:pt x="673" y="94"/>
                  <a:pt x="671" y="112"/>
                  <a:pt x="667" y="129"/>
                </a:cubicBezTo>
                <a:cubicBezTo>
                  <a:pt x="647" y="214"/>
                  <a:pt x="604" y="288"/>
                  <a:pt x="545" y="352"/>
                </a:cubicBezTo>
                <a:cubicBezTo>
                  <a:pt x="509" y="391"/>
                  <a:pt x="469" y="424"/>
                  <a:pt x="422" y="447"/>
                </a:cubicBezTo>
                <a:cubicBezTo>
                  <a:pt x="412" y="452"/>
                  <a:pt x="402" y="461"/>
                  <a:pt x="404" y="472"/>
                </a:cubicBezTo>
                <a:cubicBezTo>
                  <a:pt x="406" y="481"/>
                  <a:pt x="414" y="491"/>
                  <a:pt x="422" y="495"/>
                </a:cubicBezTo>
                <a:cubicBezTo>
                  <a:pt x="482" y="525"/>
                  <a:pt x="529" y="569"/>
                  <a:pt x="571" y="620"/>
                </a:cubicBezTo>
                <a:cubicBezTo>
                  <a:pt x="621" y="682"/>
                  <a:pt x="655" y="753"/>
                  <a:pt x="671" y="832"/>
                </a:cubicBezTo>
                <a:cubicBezTo>
                  <a:pt x="672" y="837"/>
                  <a:pt x="673" y="843"/>
                  <a:pt x="673" y="849"/>
                </a:cubicBezTo>
                <a:cubicBezTo>
                  <a:pt x="674" y="854"/>
                  <a:pt x="675" y="860"/>
                  <a:pt x="676" y="866"/>
                </a:cubicBezTo>
                <a:cubicBezTo>
                  <a:pt x="683" y="866"/>
                  <a:pt x="689" y="866"/>
                  <a:pt x="695" y="866"/>
                </a:cubicBezTo>
                <a:cubicBezTo>
                  <a:pt x="718" y="867"/>
                  <a:pt x="735" y="884"/>
                  <a:pt x="734" y="905"/>
                </a:cubicBezTo>
                <a:cubicBezTo>
                  <a:pt x="734" y="926"/>
                  <a:pt x="717" y="943"/>
                  <a:pt x="695" y="943"/>
                </a:cubicBezTo>
                <a:cubicBezTo>
                  <a:pt x="641" y="943"/>
                  <a:pt x="587" y="943"/>
                  <a:pt x="533" y="943"/>
                </a:cubicBezTo>
                <a:cubicBezTo>
                  <a:pt x="371" y="943"/>
                  <a:pt x="210" y="943"/>
                  <a:pt x="49" y="943"/>
                </a:cubicBezTo>
                <a:cubicBezTo>
                  <a:pt x="27" y="943"/>
                  <a:pt x="12" y="933"/>
                  <a:pt x="7" y="916"/>
                </a:cubicBezTo>
                <a:cubicBezTo>
                  <a:pt x="0" y="892"/>
                  <a:pt x="17" y="868"/>
                  <a:pt x="42" y="867"/>
                </a:cubicBezTo>
                <a:cubicBezTo>
                  <a:pt x="49" y="866"/>
                  <a:pt x="56" y="866"/>
                  <a:pt x="61" y="866"/>
                </a:cubicBezTo>
                <a:close/>
                <a:moveTo>
                  <a:pt x="636" y="868"/>
                </a:moveTo>
                <a:cubicBezTo>
                  <a:pt x="636" y="864"/>
                  <a:pt x="636" y="861"/>
                  <a:pt x="636" y="859"/>
                </a:cubicBezTo>
                <a:cubicBezTo>
                  <a:pt x="630" y="766"/>
                  <a:pt x="600" y="683"/>
                  <a:pt x="536" y="614"/>
                </a:cubicBezTo>
                <a:cubicBezTo>
                  <a:pt x="501" y="577"/>
                  <a:pt x="464" y="541"/>
                  <a:pt x="417" y="519"/>
                </a:cubicBezTo>
                <a:cubicBezTo>
                  <a:pt x="399" y="511"/>
                  <a:pt x="391" y="498"/>
                  <a:pt x="386" y="481"/>
                </a:cubicBezTo>
                <a:cubicBezTo>
                  <a:pt x="381" y="462"/>
                  <a:pt x="393" y="435"/>
                  <a:pt x="409" y="428"/>
                </a:cubicBezTo>
                <a:cubicBezTo>
                  <a:pt x="445" y="411"/>
                  <a:pt x="477" y="387"/>
                  <a:pt x="505" y="360"/>
                </a:cubicBezTo>
                <a:cubicBezTo>
                  <a:pt x="564" y="303"/>
                  <a:pt x="609" y="239"/>
                  <a:pt x="625" y="158"/>
                </a:cubicBezTo>
                <a:cubicBezTo>
                  <a:pt x="631" y="131"/>
                  <a:pt x="634" y="105"/>
                  <a:pt x="638" y="77"/>
                </a:cubicBezTo>
                <a:cubicBezTo>
                  <a:pt x="458" y="77"/>
                  <a:pt x="281" y="77"/>
                  <a:pt x="103" y="77"/>
                </a:cubicBezTo>
                <a:cubicBezTo>
                  <a:pt x="103" y="80"/>
                  <a:pt x="103" y="82"/>
                  <a:pt x="104" y="84"/>
                </a:cubicBezTo>
                <a:cubicBezTo>
                  <a:pt x="105" y="98"/>
                  <a:pt x="106" y="113"/>
                  <a:pt x="108" y="127"/>
                </a:cubicBezTo>
                <a:cubicBezTo>
                  <a:pt x="130" y="262"/>
                  <a:pt x="207" y="358"/>
                  <a:pt x="324" y="424"/>
                </a:cubicBezTo>
                <a:cubicBezTo>
                  <a:pt x="337" y="432"/>
                  <a:pt x="346" y="442"/>
                  <a:pt x="352" y="455"/>
                </a:cubicBezTo>
                <a:cubicBezTo>
                  <a:pt x="360" y="476"/>
                  <a:pt x="350" y="506"/>
                  <a:pt x="332" y="515"/>
                </a:cubicBezTo>
                <a:cubicBezTo>
                  <a:pt x="294" y="533"/>
                  <a:pt x="262" y="558"/>
                  <a:pt x="232" y="586"/>
                </a:cubicBezTo>
                <a:cubicBezTo>
                  <a:pt x="166" y="649"/>
                  <a:pt x="121" y="724"/>
                  <a:pt x="109" y="815"/>
                </a:cubicBezTo>
                <a:cubicBezTo>
                  <a:pt x="106" y="832"/>
                  <a:pt x="105" y="850"/>
                  <a:pt x="103" y="868"/>
                </a:cubicBezTo>
                <a:cubicBezTo>
                  <a:pt x="111" y="868"/>
                  <a:pt x="118" y="868"/>
                  <a:pt x="124" y="868"/>
                </a:cubicBezTo>
                <a:cubicBezTo>
                  <a:pt x="132" y="869"/>
                  <a:pt x="134" y="866"/>
                  <a:pt x="135" y="858"/>
                </a:cubicBezTo>
                <a:cubicBezTo>
                  <a:pt x="136" y="845"/>
                  <a:pt x="139" y="833"/>
                  <a:pt x="141" y="820"/>
                </a:cubicBezTo>
                <a:cubicBezTo>
                  <a:pt x="146" y="793"/>
                  <a:pt x="151" y="789"/>
                  <a:pt x="179" y="784"/>
                </a:cubicBezTo>
                <a:cubicBezTo>
                  <a:pt x="184" y="783"/>
                  <a:pt x="189" y="782"/>
                  <a:pt x="195" y="782"/>
                </a:cubicBezTo>
                <a:cubicBezTo>
                  <a:pt x="249" y="785"/>
                  <a:pt x="304" y="787"/>
                  <a:pt x="358" y="791"/>
                </a:cubicBezTo>
                <a:cubicBezTo>
                  <a:pt x="435" y="797"/>
                  <a:pt x="511" y="805"/>
                  <a:pt x="587" y="800"/>
                </a:cubicBezTo>
                <a:cubicBezTo>
                  <a:pt x="589" y="800"/>
                  <a:pt x="592" y="800"/>
                  <a:pt x="595" y="800"/>
                </a:cubicBezTo>
                <a:cubicBezTo>
                  <a:pt x="598" y="819"/>
                  <a:pt x="602" y="838"/>
                  <a:pt x="605" y="857"/>
                </a:cubicBezTo>
                <a:cubicBezTo>
                  <a:pt x="606" y="866"/>
                  <a:pt x="609" y="869"/>
                  <a:pt x="618" y="868"/>
                </a:cubicBezTo>
                <a:cubicBezTo>
                  <a:pt x="623" y="868"/>
                  <a:pt x="629" y="868"/>
                  <a:pt x="636" y="868"/>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52" name="Picture 51"/>
          <p:cNvPicPr>
            <a:picLocks noChangeAspect="1"/>
          </p:cNvPicPr>
          <p:nvPr/>
        </p:nvPicPr>
        <p:blipFill>
          <a:blip r:embed="rId6">
            <a:extLst>
              <a:ext uri="{BEBA8EAE-BF5A-486C-A8C5-ECC9F3942E4B}">
                <a14:imgProps xmlns:a14="http://schemas.microsoft.com/office/drawing/2010/main">
                  <a14:imgLayer r:embed="rId7">
                    <a14:imgEffect>
                      <a14:backgroundRemoval t="9453" b="86070" l="3586" r="97610"/>
                    </a14:imgEffect>
                  </a14:imgLayer>
                </a14:imgProps>
              </a:ext>
            </a:extLst>
          </a:blip>
          <a:stretch>
            <a:fillRect/>
          </a:stretch>
        </p:blipFill>
        <p:spPr>
          <a:xfrm>
            <a:off x="847453" y="3730902"/>
            <a:ext cx="1156113" cy="925811"/>
          </a:xfrm>
          <a:prstGeom prst="rect">
            <a:avLst/>
          </a:prstGeom>
        </p:spPr>
      </p:pic>
    </p:spTree>
    <p:extLst>
      <p:ext uri="{BB962C8B-B14F-4D97-AF65-F5344CB8AC3E}">
        <p14:creationId xmlns:p14="http://schemas.microsoft.com/office/powerpoint/2010/main" val="3033441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ed Rectangle 71"/>
          <p:cNvSpPr/>
          <p:nvPr/>
        </p:nvSpPr>
        <p:spPr>
          <a:xfrm>
            <a:off x="311727" y="1355134"/>
            <a:ext cx="11683999" cy="685621"/>
          </a:xfrm>
          <a:prstGeom prst="roundRect">
            <a:avLst>
              <a:gd name="adj" fmla="val 15155"/>
            </a:avLst>
          </a:prstGeom>
          <a:solidFill>
            <a:schemeClr val="accent1"/>
          </a:solidFill>
          <a:ln w="9525">
            <a:noFill/>
            <a:miter lim="800000"/>
            <a:headEnd/>
            <a:tailEnd/>
          </a:ln>
          <a:effectLst/>
        </p:spPr>
        <p:txBody>
          <a:bodyPr wrap="square" rtlCol="0" anchor="ctr"/>
          <a:lstStyle/>
          <a:p>
            <a:pPr algn="ctr">
              <a:lnSpc>
                <a:spcPct val="70000"/>
              </a:lnSpc>
            </a:pPr>
            <a:endParaRPr lang="en-US" sz="2400" kern="0" dirty="0">
              <a:solidFill>
                <a:srgbClr val="000000"/>
              </a:solidFill>
            </a:endParaRPr>
          </a:p>
        </p:txBody>
      </p:sp>
      <p:sp>
        <p:nvSpPr>
          <p:cNvPr id="7" name="Text Placeholder 6"/>
          <p:cNvSpPr>
            <a:spLocks noGrp="1"/>
          </p:cNvSpPr>
          <p:nvPr>
            <p:ph type="subTitle" idx="1"/>
          </p:nvPr>
        </p:nvSpPr>
        <p:spPr>
          <a:xfrm>
            <a:off x="495302" y="855865"/>
            <a:ext cx="9686133" cy="457200"/>
          </a:xfrm>
        </p:spPr>
        <p:txBody>
          <a:bodyPr>
            <a:normAutofit fontScale="92500"/>
          </a:bodyPr>
          <a:lstStyle/>
          <a:p>
            <a:r>
              <a:rPr lang="en-US"/>
              <a:t>Stop Targeted Attacks and Zero-Day Threats with layered protection</a:t>
            </a:r>
          </a:p>
          <a:p>
            <a:endParaRPr lang="en-US" dirty="0"/>
          </a:p>
        </p:txBody>
      </p:sp>
      <p:sp>
        <p:nvSpPr>
          <p:cNvPr id="5" name="Title 4"/>
          <p:cNvSpPr>
            <a:spLocks noGrp="1"/>
          </p:cNvSpPr>
          <p:nvPr>
            <p:ph type="title"/>
          </p:nvPr>
        </p:nvSpPr>
        <p:spPr/>
        <p:txBody>
          <a:bodyPr/>
          <a:lstStyle/>
          <a:p>
            <a:r>
              <a:rPr lang="en-US"/>
              <a:t>SEP: Most complete protection in the industry</a:t>
            </a:r>
            <a:endParaRPr lang="en-US" dirty="0"/>
          </a:p>
        </p:txBody>
      </p:sp>
      <p:sp>
        <p:nvSpPr>
          <p:cNvPr id="85" name="TextBox 83"/>
          <p:cNvSpPr txBox="1">
            <a:spLocks noChangeArrowheads="1"/>
          </p:cNvSpPr>
          <p:nvPr/>
        </p:nvSpPr>
        <p:spPr bwMode="auto">
          <a:xfrm>
            <a:off x="6283050" y="4210978"/>
            <a:ext cx="1215867" cy="159455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lvl="0" algn="ctr"/>
            <a:r>
              <a:rPr lang="en-US" sz="1333" dirty="0">
                <a:solidFill>
                  <a:schemeClr val="tx1">
                    <a:lumMod val="65000"/>
                    <a:lumOff val="35000"/>
                  </a:schemeClr>
                </a:solidFill>
              </a:rPr>
              <a:t>Pre-execution detection of new and evolving threats</a:t>
            </a:r>
          </a:p>
        </p:txBody>
      </p:sp>
      <p:pic>
        <p:nvPicPr>
          <p:cNvPr id="21" name="Picture 14" descr="firewall.png"/>
          <p:cNvPicPr>
            <a:picLocks noChangeAspect="1"/>
          </p:cNvPicPr>
          <p:nvPr/>
        </p:nvPicPr>
        <p:blipFill>
          <a:blip r:embed="rId3" cstate="email">
            <a:lum bright="10000" contrast="60000"/>
            <a:extLst>
              <a:ext uri="{28A0092B-C50C-407E-A947-70E740481C1C}">
                <a14:useLocalDpi xmlns:a14="http://schemas.microsoft.com/office/drawing/2010/main"/>
              </a:ext>
            </a:extLst>
          </a:blip>
          <a:srcRect/>
          <a:stretch>
            <a:fillRect/>
          </a:stretch>
        </p:blipFill>
        <p:spPr bwMode="auto">
          <a:xfrm>
            <a:off x="910378" y="2523898"/>
            <a:ext cx="487182" cy="578774"/>
          </a:xfrm>
          <a:prstGeom prst="rect">
            <a:avLst/>
          </a:prstGeom>
          <a:noFill/>
          <a:ln>
            <a:noFill/>
          </a:ln>
        </p:spPr>
      </p:pic>
      <p:sp>
        <p:nvSpPr>
          <p:cNvPr id="16" name="TextBox 55"/>
          <p:cNvSpPr txBox="1">
            <a:spLocks noChangeArrowheads="1"/>
          </p:cNvSpPr>
          <p:nvPr/>
        </p:nvSpPr>
        <p:spPr bwMode="auto">
          <a:xfrm>
            <a:off x="565680" y="3467405"/>
            <a:ext cx="1215867" cy="752512"/>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NETWORK FIREWALL &amp; INTRUSION PREVENTION</a:t>
            </a:r>
          </a:p>
        </p:txBody>
      </p:sp>
      <p:sp>
        <p:nvSpPr>
          <p:cNvPr id="25" name="TextBox 26"/>
          <p:cNvSpPr txBox="1">
            <a:spLocks noChangeArrowheads="1"/>
          </p:cNvSpPr>
          <p:nvPr/>
        </p:nvSpPr>
        <p:spPr bwMode="auto">
          <a:xfrm>
            <a:off x="1973719" y="3467407"/>
            <a:ext cx="1215867" cy="759917"/>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DEVICE CONTROL &amp; SYSTEM LOCKDOWN</a:t>
            </a:r>
            <a:endParaRPr lang="en-US" altLang="en-US" sz="1200" b="1" dirty="0">
              <a:solidFill>
                <a:srgbClr val="FFFFFF"/>
              </a:solidFill>
            </a:endParaRPr>
          </a:p>
        </p:txBody>
      </p:sp>
      <p:sp>
        <p:nvSpPr>
          <p:cNvPr id="30" name="TextBox 77"/>
          <p:cNvSpPr txBox="1">
            <a:spLocks noChangeArrowheads="1"/>
          </p:cNvSpPr>
          <p:nvPr/>
        </p:nvSpPr>
        <p:spPr bwMode="auto">
          <a:xfrm>
            <a:off x="9133321" y="3467405"/>
            <a:ext cx="1215867" cy="763504"/>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BEHAVIOR MONITORING</a:t>
            </a:r>
          </a:p>
        </p:txBody>
      </p:sp>
      <p:pic>
        <p:nvPicPr>
          <p:cNvPr id="35" name="Picture 5" descr="sonar.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81091" y="2565201"/>
            <a:ext cx="551606" cy="563606"/>
          </a:xfrm>
          <a:prstGeom prst="rect">
            <a:avLst/>
          </a:prstGeom>
          <a:noFill/>
          <a:ln>
            <a:noFill/>
          </a:ln>
          <a:extLst/>
        </p:spPr>
      </p:pic>
      <p:sp>
        <p:nvSpPr>
          <p:cNvPr id="46" name="TextBox 25"/>
          <p:cNvSpPr txBox="1">
            <a:spLocks noChangeArrowheads="1"/>
          </p:cNvSpPr>
          <p:nvPr/>
        </p:nvSpPr>
        <p:spPr bwMode="auto">
          <a:xfrm>
            <a:off x="3415144" y="3467407"/>
            <a:ext cx="1215867" cy="759917"/>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MEMORY EXPLOIT MITIGATION</a:t>
            </a:r>
          </a:p>
        </p:txBody>
      </p:sp>
      <p:sp>
        <p:nvSpPr>
          <p:cNvPr id="52" name="TextBox 55"/>
          <p:cNvSpPr txBox="1">
            <a:spLocks noChangeArrowheads="1"/>
          </p:cNvSpPr>
          <p:nvPr/>
        </p:nvSpPr>
        <p:spPr bwMode="auto">
          <a:xfrm>
            <a:off x="4850276" y="3467407"/>
            <a:ext cx="1215867" cy="759917"/>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REPUTATION ANALYSIS</a:t>
            </a:r>
          </a:p>
        </p:txBody>
      </p:sp>
      <p:sp>
        <p:nvSpPr>
          <p:cNvPr id="39" name="TextBox 25"/>
          <p:cNvSpPr txBox="1">
            <a:spLocks noChangeArrowheads="1"/>
          </p:cNvSpPr>
          <p:nvPr/>
        </p:nvSpPr>
        <p:spPr bwMode="auto">
          <a:xfrm>
            <a:off x="6281855" y="3467405"/>
            <a:ext cx="1215867" cy="763504"/>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ADVANCED MACHINE LEARNING</a:t>
            </a:r>
          </a:p>
        </p:txBody>
      </p:sp>
      <p:pic>
        <p:nvPicPr>
          <p:cNvPr id="61" name="Picture 12" descr="application.png"/>
          <p:cNvPicPr>
            <a:picLocks noChangeAspect="1"/>
          </p:cNvPicPr>
          <p:nvPr/>
        </p:nvPicPr>
        <p:blipFill>
          <a:blip r:embed="rId5" cstate="print">
            <a:lum bright="10000" contrast="60000"/>
            <a:extLst>
              <a:ext uri="{28A0092B-C50C-407E-A947-70E740481C1C}">
                <a14:useLocalDpi xmlns:a14="http://schemas.microsoft.com/office/drawing/2010/main" val="0"/>
              </a:ext>
            </a:extLst>
          </a:blip>
          <a:srcRect/>
          <a:stretch>
            <a:fillRect/>
          </a:stretch>
        </p:blipFill>
        <p:spPr bwMode="auto">
          <a:xfrm>
            <a:off x="2328794" y="2614729"/>
            <a:ext cx="544278" cy="451636"/>
          </a:xfrm>
          <a:prstGeom prst="rect">
            <a:avLst/>
          </a:prstGeom>
          <a:noFill/>
          <a:ln>
            <a:noFill/>
          </a:ln>
          <a:extLst/>
        </p:spPr>
      </p:pic>
      <p:sp>
        <p:nvSpPr>
          <p:cNvPr id="68" name="TextBox 25"/>
          <p:cNvSpPr txBox="1">
            <a:spLocks noChangeArrowheads="1"/>
          </p:cNvSpPr>
          <p:nvPr/>
        </p:nvSpPr>
        <p:spPr bwMode="auto">
          <a:xfrm>
            <a:off x="7698151" y="3467405"/>
            <a:ext cx="1222867" cy="763504"/>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EMULATOR</a:t>
            </a:r>
          </a:p>
        </p:txBody>
      </p:sp>
      <p:sp>
        <p:nvSpPr>
          <p:cNvPr id="71" name="Oval 70"/>
          <p:cNvSpPr/>
          <p:nvPr/>
        </p:nvSpPr>
        <p:spPr>
          <a:xfrm>
            <a:off x="3602534" y="2433858"/>
            <a:ext cx="765486" cy="745078"/>
          </a:xfrm>
          <a:prstGeom prst="ellipse">
            <a:avLst/>
          </a:prstGeom>
          <a:blipFill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a:blipFill>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sp>
      <p:sp>
        <p:nvSpPr>
          <p:cNvPr id="83" name="TextBox 55"/>
          <p:cNvSpPr txBox="1">
            <a:spLocks noChangeArrowheads="1"/>
          </p:cNvSpPr>
          <p:nvPr/>
        </p:nvSpPr>
        <p:spPr bwMode="auto">
          <a:xfrm>
            <a:off x="10554105" y="3467405"/>
            <a:ext cx="1215867" cy="732966"/>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NETWORK FIREWALL &amp; INTRUSION PREVENTION</a:t>
            </a:r>
          </a:p>
        </p:txBody>
      </p:sp>
      <p:sp>
        <p:nvSpPr>
          <p:cNvPr id="79" name="Oval 78"/>
          <p:cNvSpPr/>
          <p:nvPr/>
        </p:nvSpPr>
        <p:spPr>
          <a:xfrm>
            <a:off x="6529914" y="2525780"/>
            <a:ext cx="632198" cy="655804"/>
          </a:xfrm>
          <a:prstGeom prst="ellipse">
            <a:avLst/>
          </a:prstGeom>
          <a:blipFill rotWithShape="1">
            <a:blip r:embed="rId8">
              <a:duotone>
                <a:prstClr val="black"/>
                <a:schemeClr val="tx2">
                  <a:tint val="45000"/>
                  <a:satMod val="400000"/>
                </a:schemeClr>
              </a:duotone>
              <a:extLst>
                <a:ext uri="{BEBA8EAE-BF5A-486C-A8C5-ECC9F3942E4B}">
                  <a14:imgProps xmlns:a14="http://schemas.microsoft.com/office/drawing/2010/main">
                    <a14:imgLayer r:embed="rId9">
                      <a14:imgEffect>
                        <a14:saturation sat="0"/>
                      </a14:imgEffect>
                    </a14:imgLayer>
                  </a14:imgProps>
                </a:ext>
              </a:extLst>
            </a:blip>
            <a:stretch>
              <a:fillRect/>
            </a:stretch>
          </a:blipFill>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sp>
      <p:pic>
        <p:nvPicPr>
          <p:cNvPr id="82" name="Picture 3" descr="insight.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42038" y="2556227"/>
            <a:ext cx="395542" cy="526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TextBox 73"/>
          <p:cNvSpPr txBox="1"/>
          <p:nvPr/>
        </p:nvSpPr>
        <p:spPr>
          <a:xfrm>
            <a:off x="571814" y="4210978"/>
            <a:ext cx="1215867" cy="1576223"/>
          </a:xfrm>
          <a:prstGeom prst="rect">
            <a:avLst/>
          </a:prstGeom>
          <a:noFill/>
          <a:ln>
            <a:noFill/>
          </a:ln>
        </p:spPr>
        <p:txBody>
          <a:bodyPr lIns="0" tIns="0" rIns="0" bIns="0" anchor="t" anchorCtr="0"/>
          <a:lstStyle>
            <a:defPPr>
              <a:defRPr lang="en-US"/>
            </a:defPPr>
            <a:lvl1pPr>
              <a:defRPr sz="1400">
                <a:solidFill>
                  <a:srgbClr val="FFFFFF"/>
                </a:solidFill>
                <a:ea typeface="ＭＳ Ｐゴシック" charset="0"/>
                <a:cs typeface="ＭＳ Ｐゴシック" charset="0"/>
              </a:defRPr>
            </a:lvl1pPr>
          </a:lstStyle>
          <a:p>
            <a:pPr algn="ctr">
              <a:defRPr/>
            </a:pPr>
            <a:r>
              <a:rPr lang="en-US" altLang="en-US" sz="1333" dirty="0">
                <a:solidFill>
                  <a:schemeClr val="tx1">
                    <a:lumMod val="65000"/>
                    <a:lumOff val="35000"/>
                  </a:schemeClr>
                </a:solidFill>
                <a:ea typeface="MS PGothic" panose="020B0600070205080204" pitchFamily="34" charset="-128"/>
                <a:cs typeface="+mn-cs"/>
              </a:rPr>
              <a:t>Blocks malware before it spreads to your machine</a:t>
            </a:r>
            <a:br>
              <a:rPr lang="en-US" altLang="en-US" sz="1333" dirty="0">
                <a:solidFill>
                  <a:schemeClr val="tx1">
                    <a:lumMod val="65000"/>
                    <a:lumOff val="35000"/>
                  </a:schemeClr>
                </a:solidFill>
                <a:ea typeface="MS PGothic" panose="020B0600070205080204" pitchFamily="34" charset="-128"/>
                <a:cs typeface="+mn-cs"/>
              </a:rPr>
            </a:br>
            <a:r>
              <a:rPr lang="en-US" altLang="en-US" sz="1333" dirty="0">
                <a:solidFill>
                  <a:schemeClr val="tx1">
                    <a:lumMod val="65000"/>
                    <a:lumOff val="35000"/>
                  </a:schemeClr>
                </a:solidFill>
                <a:ea typeface="MS PGothic" panose="020B0600070205080204" pitchFamily="34" charset="-128"/>
                <a:cs typeface="+mn-cs"/>
              </a:rPr>
              <a:t>and controls traffic</a:t>
            </a:r>
          </a:p>
        </p:txBody>
      </p:sp>
      <p:sp>
        <p:nvSpPr>
          <p:cNvPr id="75" name="TextBox 81"/>
          <p:cNvSpPr txBox="1">
            <a:spLocks noChangeArrowheads="1"/>
          </p:cNvSpPr>
          <p:nvPr/>
        </p:nvSpPr>
        <p:spPr bwMode="auto">
          <a:xfrm>
            <a:off x="4852858" y="4210978"/>
            <a:ext cx="1215867" cy="1568819"/>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Determines safety of files and websites using the wisdom of the community</a:t>
            </a:r>
          </a:p>
        </p:txBody>
      </p:sp>
      <p:sp>
        <p:nvSpPr>
          <p:cNvPr id="84" name="TextBox 82"/>
          <p:cNvSpPr txBox="1">
            <a:spLocks noChangeArrowheads="1"/>
          </p:cNvSpPr>
          <p:nvPr/>
        </p:nvSpPr>
        <p:spPr bwMode="auto">
          <a:xfrm>
            <a:off x="9139455" y="4210978"/>
            <a:ext cx="1215867" cy="157622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Monitors and blocks files that exhibit suspicious behaviors</a:t>
            </a:r>
          </a:p>
        </p:txBody>
      </p:sp>
      <p:sp>
        <p:nvSpPr>
          <p:cNvPr id="86" name="TextBox 85"/>
          <p:cNvSpPr txBox="1"/>
          <p:nvPr/>
        </p:nvSpPr>
        <p:spPr>
          <a:xfrm>
            <a:off x="3418307" y="4210978"/>
            <a:ext cx="1215867" cy="1568819"/>
          </a:xfrm>
          <a:prstGeom prst="rect">
            <a:avLst/>
          </a:prstGeom>
          <a:noFill/>
          <a:ln>
            <a:noFill/>
          </a:ln>
        </p:spPr>
        <p:txBody>
          <a:bodyPr lIns="0" tIns="0" rIns="0" bIns="0" anchor="t" anchorCtr="0"/>
          <a:lstStyle>
            <a:defPPr>
              <a:defRPr lang="en-US"/>
            </a:defPPr>
            <a:lvl1pPr>
              <a:defRPr sz="1400">
                <a:solidFill>
                  <a:srgbClr val="FFFFFF"/>
                </a:solidFill>
                <a:ea typeface="ＭＳ Ｐゴシック" charset="0"/>
                <a:cs typeface="ＭＳ Ｐゴシック" charset="0"/>
              </a:defRPr>
            </a:lvl1pPr>
          </a:lstStyle>
          <a:p>
            <a:pPr algn="ctr">
              <a:defRPr/>
            </a:pPr>
            <a:r>
              <a:rPr lang="en-US" altLang="en-US" sz="1333" dirty="0">
                <a:solidFill>
                  <a:schemeClr val="tx1">
                    <a:lumMod val="65000"/>
                    <a:lumOff val="35000"/>
                  </a:schemeClr>
                </a:solidFill>
                <a:ea typeface="MS PGothic" panose="020B0600070205080204" pitchFamily="34" charset="-128"/>
                <a:cs typeface="+mn-cs"/>
              </a:rPr>
              <a:t>Blocks zero-day exploits against vulnerabilities in popular software</a:t>
            </a:r>
          </a:p>
        </p:txBody>
      </p:sp>
      <p:sp>
        <p:nvSpPr>
          <p:cNvPr id="87" name="TextBox 83"/>
          <p:cNvSpPr txBox="1">
            <a:spLocks noChangeArrowheads="1"/>
          </p:cNvSpPr>
          <p:nvPr/>
        </p:nvSpPr>
        <p:spPr bwMode="auto">
          <a:xfrm>
            <a:off x="1979581" y="4210978"/>
            <a:ext cx="1215867" cy="157622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Control file, registry, and device access and behavior; whitelisting, blacklisting, etc.</a:t>
            </a:r>
          </a:p>
        </p:txBody>
      </p:sp>
      <p:sp>
        <p:nvSpPr>
          <p:cNvPr id="88" name="TextBox 83"/>
          <p:cNvSpPr txBox="1">
            <a:spLocks noChangeArrowheads="1"/>
          </p:cNvSpPr>
          <p:nvPr/>
        </p:nvSpPr>
        <p:spPr bwMode="auto">
          <a:xfrm>
            <a:off x="7704281" y="4210978"/>
            <a:ext cx="1215867" cy="157622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Virtual machine detects malware hidden using custom packers</a:t>
            </a:r>
          </a:p>
        </p:txBody>
      </p:sp>
      <p:sp>
        <p:nvSpPr>
          <p:cNvPr id="93" name="TextBox 92"/>
          <p:cNvSpPr txBox="1"/>
          <p:nvPr/>
        </p:nvSpPr>
        <p:spPr>
          <a:xfrm>
            <a:off x="10564075" y="4210978"/>
            <a:ext cx="1215867" cy="1576223"/>
          </a:xfrm>
          <a:prstGeom prst="rect">
            <a:avLst/>
          </a:prstGeom>
          <a:noFill/>
          <a:ln>
            <a:noFill/>
          </a:ln>
        </p:spPr>
        <p:txBody>
          <a:bodyPr lIns="0" tIns="0" rIns="0" bIns="0" anchor="t" anchorCtr="0"/>
          <a:lstStyle>
            <a:defPPr>
              <a:defRPr lang="en-US"/>
            </a:defPPr>
            <a:lvl1pPr>
              <a:defRPr sz="1400">
                <a:solidFill>
                  <a:srgbClr val="FFFFFF"/>
                </a:solidFill>
                <a:ea typeface="ＭＳ Ｐゴシック" charset="0"/>
                <a:cs typeface="ＭＳ Ｐゴシック" charset="0"/>
              </a:defRPr>
            </a:lvl1pPr>
          </a:lstStyle>
          <a:p>
            <a:pPr algn="ctr">
              <a:defRPr/>
            </a:pPr>
            <a:r>
              <a:rPr lang="en-US" altLang="en-US" sz="1333" dirty="0">
                <a:solidFill>
                  <a:schemeClr val="tx1">
                    <a:lumMod val="65000"/>
                    <a:lumOff val="35000"/>
                  </a:schemeClr>
                </a:solidFill>
                <a:ea typeface="MS PGothic" panose="020B0600070205080204" pitchFamily="34" charset="-128"/>
                <a:cs typeface="+mn-cs"/>
              </a:rPr>
              <a:t>Blocks malware before it spreads to your machine</a:t>
            </a:r>
            <a:br>
              <a:rPr lang="en-US" altLang="en-US" sz="1333" dirty="0">
                <a:solidFill>
                  <a:schemeClr val="tx1">
                    <a:lumMod val="65000"/>
                    <a:lumOff val="35000"/>
                  </a:schemeClr>
                </a:solidFill>
                <a:ea typeface="MS PGothic" panose="020B0600070205080204" pitchFamily="34" charset="-128"/>
                <a:cs typeface="+mn-cs"/>
              </a:rPr>
            </a:br>
            <a:r>
              <a:rPr lang="en-US" altLang="en-US" sz="1333" dirty="0">
                <a:solidFill>
                  <a:schemeClr val="tx1">
                    <a:lumMod val="65000"/>
                    <a:lumOff val="35000"/>
                  </a:schemeClr>
                </a:solidFill>
                <a:ea typeface="MS PGothic" panose="020B0600070205080204" pitchFamily="34" charset="-128"/>
                <a:cs typeface="+mn-cs"/>
              </a:rPr>
              <a:t>and controls traffic</a:t>
            </a:r>
          </a:p>
        </p:txBody>
      </p:sp>
      <p:sp>
        <p:nvSpPr>
          <p:cNvPr id="92" name="Rectangle 91"/>
          <p:cNvSpPr/>
          <p:nvPr/>
        </p:nvSpPr>
        <p:spPr>
          <a:xfrm>
            <a:off x="1525805" y="1497885"/>
            <a:ext cx="8909960" cy="400110"/>
          </a:xfrm>
          <a:prstGeom prst="rect">
            <a:avLst/>
          </a:prstGeom>
        </p:spPr>
        <p:txBody>
          <a:bodyPr wrap="square">
            <a:spAutoFit/>
          </a:bodyPr>
          <a:lstStyle/>
          <a:p>
            <a:pPr algn="ctr"/>
            <a:r>
              <a:rPr lang="en-US" sz="2000" b="1" dirty="0">
                <a:solidFill>
                  <a:srgbClr val="000000"/>
                </a:solidFill>
              </a:rPr>
              <a:t> Patented real-time cloud lookup                              for scanning of suspicious files</a:t>
            </a:r>
            <a:endParaRPr lang="en-US" sz="2400" b="1" dirty="0"/>
          </a:p>
        </p:txBody>
      </p:sp>
      <p:sp>
        <p:nvSpPr>
          <p:cNvPr id="73" name="Oval 72"/>
          <p:cNvSpPr/>
          <p:nvPr/>
        </p:nvSpPr>
        <p:spPr>
          <a:xfrm>
            <a:off x="5463371" y="1047890"/>
            <a:ext cx="1265262" cy="1265262"/>
          </a:xfrm>
          <a:prstGeom prst="ellipse">
            <a:avLst/>
          </a:prstGeom>
          <a:blipFill rotWithShape="1">
            <a:blip r:embed="rId11">
              <a:lum contrast="10000"/>
            </a:blip>
            <a:stretch>
              <a:fillRect/>
            </a:stretch>
          </a:blipFill>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sp>
      <p:cxnSp>
        <p:nvCxnSpPr>
          <p:cNvPr id="70" name="Straight Connector 69"/>
          <p:cNvCxnSpPr/>
          <p:nvPr/>
        </p:nvCxnSpPr>
        <p:spPr>
          <a:xfrm>
            <a:off x="1871450"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305237"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739023"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172810"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606597"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040383"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0474170"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107" name="Oval Callout 106"/>
          <p:cNvSpPr/>
          <p:nvPr/>
        </p:nvSpPr>
        <p:spPr>
          <a:xfrm>
            <a:off x="4214157" y="3044954"/>
            <a:ext cx="729694" cy="345645"/>
          </a:xfrm>
          <a:prstGeom prst="wedgeEllipseCallout">
            <a:avLst>
              <a:gd name="adj1" fmla="val -25154"/>
              <a:gd name="adj2" fmla="val 74663"/>
            </a:avLst>
          </a:prstGeom>
          <a:solidFill>
            <a:schemeClr val="accent1"/>
          </a:solidFill>
          <a:ln w="12700">
            <a:noFill/>
            <a:miter lim="800000"/>
            <a:headEnd/>
            <a:tailEnd/>
          </a:ln>
        </p:spPr>
        <p:txBody>
          <a:bodyPr wrap="square" lIns="0" tIns="0" rIns="0" bIns="0" rtlCol="0" anchor="ctr"/>
          <a:lstStyle/>
          <a:p>
            <a:pPr algn="ctr"/>
            <a:r>
              <a:rPr lang="en-US" sz="1000" b="1" kern="0" dirty="0"/>
              <a:t>Enhanced</a:t>
            </a:r>
          </a:p>
        </p:txBody>
      </p:sp>
      <p:sp>
        <p:nvSpPr>
          <p:cNvPr id="108" name="Oval Callout 107"/>
          <p:cNvSpPr/>
          <p:nvPr/>
        </p:nvSpPr>
        <p:spPr>
          <a:xfrm>
            <a:off x="5635140" y="3044954"/>
            <a:ext cx="729694" cy="345645"/>
          </a:xfrm>
          <a:prstGeom prst="wedgeEllipseCallout">
            <a:avLst>
              <a:gd name="adj1" fmla="val -25154"/>
              <a:gd name="adj2" fmla="val 74663"/>
            </a:avLst>
          </a:prstGeom>
          <a:solidFill>
            <a:schemeClr val="accent1"/>
          </a:solidFill>
          <a:ln w="12700">
            <a:noFill/>
            <a:miter lim="800000"/>
            <a:headEnd/>
            <a:tailEnd/>
          </a:ln>
        </p:spPr>
        <p:txBody>
          <a:bodyPr wrap="square" lIns="0" tIns="0" rIns="0" bIns="0" rtlCol="0" anchor="ctr"/>
          <a:lstStyle/>
          <a:p>
            <a:pPr algn="ctr"/>
            <a:r>
              <a:rPr lang="en-US" sz="1000" b="1" kern="0" dirty="0"/>
              <a:t>Enhanced</a:t>
            </a:r>
          </a:p>
        </p:txBody>
      </p:sp>
      <p:sp>
        <p:nvSpPr>
          <p:cNvPr id="109" name="Oval Callout 108"/>
          <p:cNvSpPr/>
          <p:nvPr/>
        </p:nvSpPr>
        <p:spPr>
          <a:xfrm>
            <a:off x="7056125" y="3044954"/>
            <a:ext cx="729694" cy="345645"/>
          </a:xfrm>
          <a:prstGeom prst="wedgeEllipseCallout">
            <a:avLst>
              <a:gd name="adj1" fmla="val -25154"/>
              <a:gd name="adj2" fmla="val 74663"/>
            </a:avLst>
          </a:prstGeom>
          <a:solidFill>
            <a:schemeClr val="accent1"/>
          </a:solidFill>
          <a:ln w="12700">
            <a:noFill/>
            <a:miter lim="800000"/>
            <a:headEnd/>
            <a:tailEnd/>
          </a:ln>
        </p:spPr>
        <p:txBody>
          <a:bodyPr wrap="square" lIns="0" tIns="0" rIns="0" bIns="0" rtlCol="0" anchor="ctr"/>
          <a:lstStyle/>
          <a:p>
            <a:pPr algn="ctr"/>
            <a:r>
              <a:rPr lang="en-US" sz="1000" b="1" kern="0" dirty="0"/>
              <a:t>Enhanced</a:t>
            </a:r>
          </a:p>
        </p:txBody>
      </p:sp>
      <p:sp>
        <p:nvSpPr>
          <p:cNvPr id="110" name="Oval Callout 109"/>
          <p:cNvSpPr/>
          <p:nvPr/>
        </p:nvSpPr>
        <p:spPr>
          <a:xfrm>
            <a:off x="9974905" y="3044954"/>
            <a:ext cx="729694" cy="345645"/>
          </a:xfrm>
          <a:prstGeom prst="wedgeEllipseCallout">
            <a:avLst>
              <a:gd name="adj1" fmla="val -25154"/>
              <a:gd name="adj2" fmla="val 74663"/>
            </a:avLst>
          </a:prstGeom>
          <a:solidFill>
            <a:schemeClr val="accent1"/>
          </a:solidFill>
          <a:ln w="12700">
            <a:noFill/>
            <a:miter lim="800000"/>
            <a:headEnd/>
            <a:tailEnd/>
          </a:ln>
        </p:spPr>
        <p:txBody>
          <a:bodyPr wrap="square" lIns="0" tIns="0" rIns="0" bIns="0" rtlCol="0" anchor="ctr"/>
          <a:lstStyle/>
          <a:p>
            <a:pPr algn="ctr"/>
            <a:r>
              <a:rPr lang="en-US" sz="1000" b="1" kern="0" dirty="0"/>
              <a:t>Enhanced</a:t>
            </a:r>
          </a:p>
        </p:txBody>
      </p:sp>
      <p:sp>
        <p:nvSpPr>
          <p:cNvPr id="89" name="Right Arrow 88"/>
          <p:cNvSpPr/>
          <p:nvPr/>
        </p:nvSpPr>
        <p:spPr bwMode="auto">
          <a:xfrm>
            <a:off x="335250" y="5771709"/>
            <a:ext cx="4378170" cy="478211"/>
          </a:xfrm>
          <a:prstGeom prst="rightArrow">
            <a:avLst>
              <a:gd name="adj1" fmla="val 100000"/>
              <a:gd name="adj2" fmla="val 50000"/>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213" tIns="45607" rIns="91213" bIns="45607" numCol="1" spcCol="0" rtlCol="0" fromWordArt="0" anchor="ctr" anchorCtr="0" forceAA="0" compatLnSpc="1">
            <a:prstTxWarp prst="textNoShape">
              <a:avLst/>
            </a:prstTxWarp>
            <a:noAutofit/>
          </a:bodyPr>
          <a:lstStyle/>
          <a:p>
            <a:pPr algn="ctr">
              <a:lnSpc>
                <a:spcPct val="90000"/>
              </a:lnSpc>
            </a:pPr>
            <a:r>
              <a:rPr lang="en-US" sz="1400" b="1" dirty="0"/>
              <a:t>INCURSION</a:t>
            </a:r>
          </a:p>
        </p:txBody>
      </p:sp>
      <p:sp>
        <p:nvSpPr>
          <p:cNvPr id="90" name="Chevron 89"/>
          <p:cNvSpPr/>
          <p:nvPr/>
        </p:nvSpPr>
        <p:spPr bwMode="auto">
          <a:xfrm>
            <a:off x="9350464" y="5771709"/>
            <a:ext cx="2467883" cy="478211"/>
          </a:xfrm>
          <a:prstGeom prst="chevron">
            <a:avLst/>
          </a:prstGeom>
          <a:solidFill>
            <a:schemeClr val="accent4">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1213" tIns="45607" rIns="91213" bIns="45607" numCol="1" spcCol="0" rtlCol="0" fromWordArt="0" anchor="ctr" anchorCtr="0" forceAA="0" compatLnSpc="1">
            <a:prstTxWarp prst="textNoShape">
              <a:avLst/>
            </a:prstTxWarp>
            <a:noAutofit/>
          </a:bodyPr>
          <a:lstStyle/>
          <a:p>
            <a:pPr algn="ctr">
              <a:lnSpc>
                <a:spcPct val="90000"/>
              </a:lnSpc>
            </a:pPr>
            <a:r>
              <a:rPr lang="en-US" sz="1400" b="1" dirty="0">
                <a:solidFill>
                  <a:schemeClr val="bg1"/>
                </a:solidFill>
              </a:rPr>
              <a:t>INFESTATION &amp; EXFILTRATION</a:t>
            </a:r>
          </a:p>
        </p:txBody>
      </p:sp>
      <p:sp>
        <p:nvSpPr>
          <p:cNvPr id="91" name="Chevron 90"/>
          <p:cNvSpPr/>
          <p:nvPr/>
        </p:nvSpPr>
        <p:spPr bwMode="auto">
          <a:xfrm>
            <a:off x="4559800" y="5771709"/>
            <a:ext cx="4954244" cy="478211"/>
          </a:xfrm>
          <a:prstGeom prst="chevron">
            <a:avLst/>
          </a:prstGeom>
          <a:solidFill>
            <a:schemeClr val="accent3"/>
          </a:solidFill>
          <a:ln w="6350" cap="flat" cmpd="sng" algn="ctr">
            <a:noFill/>
            <a:prstDash val="solid"/>
            <a:miter lim="800000"/>
            <a:headEnd type="none" w="med" len="med"/>
            <a:tailEnd type="none" w="med" len="med"/>
          </a:ln>
          <a:effectLst/>
        </p:spPr>
        <p:txBody>
          <a:bodyPr rot="0" spcFirstLastPara="0" vertOverflow="overflow" horzOverflow="overflow" vert="horz" wrap="square" lIns="91213" tIns="45607" rIns="91213" bIns="45607" numCol="1" spcCol="0" rtlCol="0" fromWordArt="0" anchor="ctr" anchorCtr="0" forceAA="0" compatLnSpc="1">
            <a:prstTxWarp prst="textNoShape">
              <a:avLst/>
            </a:prstTxWarp>
            <a:noAutofit/>
          </a:bodyPr>
          <a:lstStyle/>
          <a:p>
            <a:pPr algn="ctr">
              <a:lnSpc>
                <a:spcPct val="90000"/>
              </a:lnSpc>
            </a:pPr>
            <a:r>
              <a:rPr lang="en-US" sz="1400" b="1" dirty="0">
                <a:solidFill>
                  <a:schemeClr val="bg1"/>
                </a:solidFill>
              </a:rPr>
              <a:t>INFECTION</a:t>
            </a:r>
          </a:p>
        </p:txBody>
      </p:sp>
      <p:pic>
        <p:nvPicPr>
          <p:cNvPr id="112" name="Picture 111"/>
          <p:cNvPicPr>
            <a:picLocks noChangeAspect="1"/>
          </p:cNvPicPr>
          <p:nvPr/>
        </p:nvPicPr>
        <p:blipFill>
          <a:blip r:embed="rId12"/>
          <a:srcRect l="11324" t="5415" r="9342" b="10294"/>
          <a:stretch>
            <a:fillRect/>
          </a:stretch>
        </p:blipFill>
        <p:spPr>
          <a:xfrm>
            <a:off x="7959555" y="2404156"/>
            <a:ext cx="747684" cy="794414"/>
          </a:xfrm>
          <a:prstGeom prst="ellipse">
            <a:avLst/>
          </a:prstGeom>
          <a:ln>
            <a:noFill/>
          </a:ln>
        </p:spPr>
      </p:pic>
      <p:pic>
        <p:nvPicPr>
          <p:cNvPr id="113" name="Picture 14" descr="firewall.png"/>
          <p:cNvPicPr>
            <a:picLocks noChangeAspect="1"/>
          </p:cNvPicPr>
          <p:nvPr/>
        </p:nvPicPr>
        <p:blipFill>
          <a:blip r:embed="rId3" cstate="email">
            <a:lum bright="10000" contrast="60000"/>
            <a:extLst>
              <a:ext uri="{28A0092B-C50C-407E-A947-70E740481C1C}">
                <a14:useLocalDpi xmlns:a14="http://schemas.microsoft.com/office/drawing/2010/main"/>
              </a:ext>
            </a:extLst>
          </a:blip>
          <a:srcRect/>
          <a:stretch>
            <a:fillRect/>
          </a:stretch>
        </p:blipFill>
        <p:spPr bwMode="auto">
          <a:xfrm>
            <a:off x="10870303" y="2523898"/>
            <a:ext cx="487182" cy="578774"/>
          </a:xfrm>
          <a:prstGeom prst="rect">
            <a:avLst/>
          </a:prstGeom>
          <a:noFill/>
          <a:ln>
            <a:noFill/>
          </a:ln>
        </p:spPr>
      </p:pic>
    </p:spTree>
    <p:extLst>
      <p:ext uri="{BB962C8B-B14F-4D97-AF65-F5344CB8AC3E}">
        <p14:creationId xmlns:p14="http://schemas.microsoft.com/office/powerpoint/2010/main" val="4196574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0-#ppt_w/2"/>
                                          </p:val>
                                        </p:tav>
                                        <p:tav tm="100000">
                                          <p:val>
                                            <p:strVal val="#ppt_x"/>
                                          </p:val>
                                        </p:tav>
                                      </p:tavLst>
                                    </p:anim>
                                    <p:anim calcmode="lin" valueType="num">
                                      <p:cBhvr additive="base">
                                        <p:cTn id="20" dur="50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additive="base">
                                        <p:cTn id="23" dur="500" fill="hold"/>
                                        <p:tgtEl>
                                          <p:spTgt spid="61"/>
                                        </p:tgtEl>
                                        <p:attrNameLst>
                                          <p:attrName>ppt_x</p:attrName>
                                        </p:attrNameLst>
                                      </p:cBhvr>
                                      <p:tavLst>
                                        <p:tav tm="0">
                                          <p:val>
                                            <p:strVal val="0-#ppt_w/2"/>
                                          </p:val>
                                        </p:tav>
                                        <p:tav tm="100000">
                                          <p:val>
                                            <p:strVal val="#ppt_x"/>
                                          </p:val>
                                        </p:tav>
                                      </p:tavLst>
                                    </p:anim>
                                    <p:anim calcmode="lin" valueType="num">
                                      <p:cBhvr additive="base">
                                        <p:cTn id="24" dur="500" fill="hold"/>
                                        <p:tgtEl>
                                          <p:spTgt spid="6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0-#ppt_w/2"/>
                                          </p:val>
                                        </p:tav>
                                        <p:tav tm="100000">
                                          <p:val>
                                            <p:strVal val="#ppt_x"/>
                                          </p:val>
                                        </p:tav>
                                      </p:tavLst>
                                    </p:anim>
                                    <p:anim calcmode="lin" valueType="num">
                                      <p:cBhvr additive="base">
                                        <p:cTn id="32" dur="500" fill="hold"/>
                                        <p:tgtEl>
                                          <p:spTgt spid="7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additive="base">
                                        <p:cTn id="35" dur="500" fill="hold"/>
                                        <p:tgtEl>
                                          <p:spTgt spid="86"/>
                                        </p:tgtEl>
                                        <p:attrNameLst>
                                          <p:attrName>ppt_x</p:attrName>
                                        </p:attrNameLst>
                                      </p:cBhvr>
                                      <p:tavLst>
                                        <p:tav tm="0">
                                          <p:val>
                                            <p:strVal val="0-#ppt_w/2"/>
                                          </p:val>
                                        </p:tav>
                                        <p:tav tm="100000">
                                          <p:val>
                                            <p:strVal val="#ppt_x"/>
                                          </p:val>
                                        </p:tav>
                                      </p:tavLst>
                                    </p:anim>
                                    <p:anim calcmode="lin" valueType="num">
                                      <p:cBhvr additive="base">
                                        <p:cTn id="36" dur="500" fill="hold"/>
                                        <p:tgtEl>
                                          <p:spTgt spid="8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additive="base">
                                        <p:cTn id="39" dur="500" fill="hold"/>
                                        <p:tgtEl>
                                          <p:spTgt spid="87"/>
                                        </p:tgtEl>
                                        <p:attrNameLst>
                                          <p:attrName>ppt_x</p:attrName>
                                        </p:attrNameLst>
                                      </p:cBhvr>
                                      <p:tavLst>
                                        <p:tav tm="0">
                                          <p:val>
                                            <p:strVal val="0-#ppt_w/2"/>
                                          </p:val>
                                        </p:tav>
                                        <p:tav tm="100000">
                                          <p:val>
                                            <p:strVal val="#ppt_x"/>
                                          </p:val>
                                        </p:tav>
                                      </p:tavLst>
                                    </p:anim>
                                    <p:anim calcmode="lin" valueType="num">
                                      <p:cBhvr additive="base">
                                        <p:cTn id="40" dur="500" fill="hold"/>
                                        <p:tgtEl>
                                          <p:spTgt spid="87"/>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additive="base">
                                        <p:cTn id="43" dur="500" fill="hold"/>
                                        <p:tgtEl>
                                          <p:spTgt spid="70"/>
                                        </p:tgtEl>
                                        <p:attrNameLst>
                                          <p:attrName>ppt_x</p:attrName>
                                        </p:attrNameLst>
                                      </p:cBhvr>
                                      <p:tavLst>
                                        <p:tav tm="0">
                                          <p:val>
                                            <p:strVal val="0-#ppt_w/2"/>
                                          </p:val>
                                        </p:tav>
                                        <p:tav tm="100000">
                                          <p:val>
                                            <p:strVal val="#ppt_x"/>
                                          </p:val>
                                        </p:tav>
                                      </p:tavLst>
                                    </p:anim>
                                    <p:anim calcmode="lin" valueType="num">
                                      <p:cBhvr additive="base">
                                        <p:cTn id="44" dur="500" fill="hold"/>
                                        <p:tgtEl>
                                          <p:spTgt spid="7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95"/>
                                        </p:tgtEl>
                                        <p:attrNameLst>
                                          <p:attrName>style.visibility</p:attrName>
                                        </p:attrNameLst>
                                      </p:cBhvr>
                                      <p:to>
                                        <p:strVal val="visible"/>
                                      </p:to>
                                    </p:set>
                                    <p:anim calcmode="lin" valueType="num">
                                      <p:cBhvr additive="base">
                                        <p:cTn id="47" dur="500" fill="hold"/>
                                        <p:tgtEl>
                                          <p:spTgt spid="95"/>
                                        </p:tgtEl>
                                        <p:attrNameLst>
                                          <p:attrName>ppt_x</p:attrName>
                                        </p:attrNameLst>
                                      </p:cBhvr>
                                      <p:tavLst>
                                        <p:tav tm="0">
                                          <p:val>
                                            <p:strVal val="0-#ppt_w/2"/>
                                          </p:val>
                                        </p:tav>
                                        <p:tav tm="100000">
                                          <p:val>
                                            <p:strVal val="#ppt_x"/>
                                          </p:val>
                                        </p:tav>
                                      </p:tavLst>
                                    </p:anim>
                                    <p:anim calcmode="lin" valueType="num">
                                      <p:cBhvr additive="base">
                                        <p:cTn id="48" dur="500" fill="hold"/>
                                        <p:tgtEl>
                                          <p:spTgt spid="95"/>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98"/>
                                        </p:tgtEl>
                                        <p:attrNameLst>
                                          <p:attrName>style.visibility</p:attrName>
                                        </p:attrNameLst>
                                      </p:cBhvr>
                                      <p:to>
                                        <p:strVal val="visible"/>
                                      </p:to>
                                    </p:set>
                                    <p:anim calcmode="lin" valueType="num">
                                      <p:cBhvr additive="base">
                                        <p:cTn id="51" dur="500" fill="hold"/>
                                        <p:tgtEl>
                                          <p:spTgt spid="98"/>
                                        </p:tgtEl>
                                        <p:attrNameLst>
                                          <p:attrName>ppt_x</p:attrName>
                                        </p:attrNameLst>
                                      </p:cBhvr>
                                      <p:tavLst>
                                        <p:tav tm="0">
                                          <p:val>
                                            <p:strVal val="0-#ppt_w/2"/>
                                          </p:val>
                                        </p:tav>
                                        <p:tav tm="100000">
                                          <p:val>
                                            <p:strVal val="#ppt_x"/>
                                          </p:val>
                                        </p:tav>
                                      </p:tavLst>
                                    </p:anim>
                                    <p:anim calcmode="lin" valueType="num">
                                      <p:cBhvr additive="base">
                                        <p:cTn id="52" dur="500" fill="hold"/>
                                        <p:tgtEl>
                                          <p:spTgt spid="9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 calcmode="lin" valueType="num">
                                      <p:cBhvr additive="base">
                                        <p:cTn id="55" dur="500" fill="hold"/>
                                        <p:tgtEl>
                                          <p:spTgt spid="107"/>
                                        </p:tgtEl>
                                        <p:attrNameLst>
                                          <p:attrName>ppt_x</p:attrName>
                                        </p:attrNameLst>
                                      </p:cBhvr>
                                      <p:tavLst>
                                        <p:tav tm="0">
                                          <p:val>
                                            <p:strVal val="0-#ppt_w/2"/>
                                          </p:val>
                                        </p:tav>
                                        <p:tav tm="100000">
                                          <p:val>
                                            <p:strVal val="#ppt_x"/>
                                          </p:val>
                                        </p:tav>
                                      </p:tavLst>
                                    </p:anim>
                                    <p:anim calcmode="lin" valueType="num">
                                      <p:cBhvr additive="base">
                                        <p:cTn id="56" dur="500" fill="hold"/>
                                        <p:tgtEl>
                                          <p:spTgt spid="107"/>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89"/>
                                        </p:tgtEl>
                                        <p:attrNameLst>
                                          <p:attrName>style.visibility</p:attrName>
                                        </p:attrNameLst>
                                      </p:cBhvr>
                                      <p:to>
                                        <p:strVal val="visible"/>
                                      </p:to>
                                    </p:set>
                                    <p:anim calcmode="lin" valueType="num">
                                      <p:cBhvr additive="base">
                                        <p:cTn id="59" dur="500" fill="hold"/>
                                        <p:tgtEl>
                                          <p:spTgt spid="89"/>
                                        </p:tgtEl>
                                        <p:attrNameLst>
                                          <p:attrName>ppt_x</p:attrName>
                                        </p:attrNameLst>
                                      </p:cBhvr>
                                      <p:tavLst>
                                        <p:tav tm="0">
                                          <p:val>
                                            <p:strVal val="0-#ppt_w/2"/>
                                          </p:val>
                                        </p:tav>
                                        <p:tav tm="100000">
                                          <p:val>
                                            <p:strVal val="#ppt_x"/>
                                          </p:val>
                                        </p:tav>
                                      </p:tavLst>
                                    </p:anim>
                                    <p:anim calcmode="lin" valueType="num">
                                      <p:cBhvr additive="base">
                                        <p:cTn id="60"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85"/>
                                        </p:tgtEl>
                                        <p:attrNameLst>
                                          <p:attrName>style.visibility</p:attrName>
                                        </p:attrNameLst>
                                      </p:cBhvr>
                                      <p:to>
                                        <p:strVal val="visible"/>
                                      </p:to>
                                    </p:set>
                                    <p:anim calcmode="lin" valueType="num">
                                      <p:cBhvr additive="base">
                                        <p:cTn id="65" dur="500" fill="hold"/>
                                        <p:tgtEl>
                                          <p:spTgt spid="85"/>
                                        </p:tgtEl>
                                        <p:attrNameLst>
                                          <p:attrName>ppt_x</p:attrName>
                                        </p:attrNameLst>
                                      </p:cBhvr>
                                      <p:tavLst>
                                        <p:tav tm="0">
                                          <p:val>
                                            <p:strVal val="0-#ppt_w/2"/>
                                          </p:val>
                                        </p:tav>
                                        <p:tav tm="100000">
                                          <p:val>
                                            <p:strVal val="#ppt_x"/>
                                          </p:val>
                                        </p:tav>
                                      </p:tavLst>
                                    </p:anim>
                                    <p:anim calcmode="lin" valueType="num">
                                      <p:cBhvr additive="base">
                                        <p:cTn id="66" dur="500" fill="hold"/>
                                        <p:tgtEl>
                                          <p:spTgt spid="85"/>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0-#ppt_w/2"/>
                                          </p:val>
                                        </p:tav>
                                        <p:tav tm="100000">
                                          <p:val>
                                            <p:strVal val="#ppt_x"/>
                                          </p:val>
                                        </p:tav>
                                      </p:tavLst>
                                    </p:anim>
                                    <p:anim calcmode="lin" valueType="num">
                                      <p:cBhvr additive="base">
                                        <p:cTn id="70" dur="500" fill="hold"/>
                                        <p:tgtEl>
                                          <p:spTgt spid="39"/>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68"/>
                                        </p:tgtEl>
                                        <p:attrNameLst>
                                          <p:attrName>style.visibility</p:attrName>
                                        </p:attrNameLst>
                                      </p:cBhvr>
                                      <p:to>
                                        <p:strVal val="visible"/>
                                      </p:to>
                                    </p:set>
                                    <p:anim calcmode="lin" valueType="num">
                                      <p:cBhvr additive="base">
                                        <p:cTn id="73" dur="500" fill="hold"/>
                                        <p:tgtEl>
                                          <p:spTgt spid="68"/>
                                        </p:tgtEl>
                                        <p:attrNameLst>
                                          <p:attrName>ppt_x</p:attrName>
                                        </p:attrNameLst>
                                      </p:cBhvr>
                                      <p:tavLst>
                                        <p:tav tm="0">
                                          <p:val>
                                            <p:strVal val="0-#ppt_w/2"/>
                                          </p:val>
                                        </p:tav>
                                        <p:tav tm="100000">
                                          <p:val>
                                            <p:strVal val="#ppt_x"/>
                                          </p:val>
                                        </p:tav>
                                      </p:tavLst>
                                    </p:anim>
                                    <p:anim calcmode="lin" valueType="num">
                                      <p:cBhvr additive="base">
                                        <p:cTn id="74" dur="500" fill="hold"/>
                                        <p:tgtEl>
                                          <p:spTgt spid="68"/>
                                        </p:tgtEl>
                                        <p:attrNameLst>
                                          <p:attrName>ppt_y</p:attrName>
                                        </p:attrNameLst>
                                      </p:cBhvr>
                                      <p:tavLst>
                                        <p:tav tm="0">
                                          <p:val>
                                            <p:strVal val="#ppt_y"/>
                                          </p:val>
                                        </p:tav>
                                        <p:tav tm="100000">
                                          <p:val>
                                            <p:strVal val="#ppt_y"/>
                                          </p:val>
                                        </p:tav>
                                      </p:tavLst>
                                    </p:anim>
                                  </p:childTnLst>
                                </p:cTn>
                              </p:par>
                              <p:par>
                                <p:cTn id="75" presetID="2" presetClass="entr" presetSubtype="8" fill="hold" nodeType="withEffect">
                                  <p:stCondLst>
                                    <p:cond delay="0"/>
                                  </p:stCondLst>
                                  <p:childTnLst>
                                    <p:set>
                                      <p:cBhvr>
                                        <p:cTn id="76" dur="1" fill="hold">
                                          <p:stCondLst>
                                            <p:cond delay="0"/>
                                          </p:stCondLst>
                                        </p:cTn>
                                        <p:tgtEl>
                                          <p:spTgt spid="79"/>
                                        </p:tgtEl>
                                        <p:attrNameLst>
                                          <p:attrName>style.visibility</p:attrName>
                                        </p:attrNameLst>
                                      </p:cBhvr>
                                      <p:to>
                                        <p:strVal val="visible"/>
                                      </p:to>
                                    </p:set>
                                    <p:anim calcmode="lin" valueType="num">
                                      <p:cBhvr additive="base">
                                        <p:cTn id="77" dur="500" fill="hold"/>
                                        <p:tgtEl>
                                          <p:spTgt spid="79"/>
                                        </p:tgtEl>
                                        <p:attrNameLst>
                                          <p:attrName>ppt_x</p:attrName>
                                        </p:attrNameLst>
                                      </p:cBhvr>
                                      <p:tavLst>
                                        <p:tav tm="0">
                                          <p:val>
                                            <p:strVal val="0-#ppt_w/2"/>
                                          </p:val>
                                        </p:tav>
                                        <p:tav tm="100000">
                                          <p:val>
                                            <p:strVal val="#ppt_x"/>
                                          </p:val>
                                        </p:tav>
                                      </p:tavLst>
                                    </p:anim>
                                    <p:anim calcmode="lin" valueType="num">
                                      <p:cBhvr additive="base">
                                        <p:cTn id="78" dur="500" fill="hold"/>
                                        <p:tgtEl>
                                          <p:spTgt spid="79"/>
                                        </p:tgtEl>
                                        <p:attrNameLst>
                                          <p:attrName>ppt_y</p:attrName>
                                        </p:attrNameLst>
                                      </p:cBhvr>
                                      <p:tavLst>
                                        <p:tav tm="0">
                                          <p:val>
                                            <p:strVal val="#ppt_y"/>
                                          </p:val>
                                        </p:tav>
                                        <p:tav tm="100000">
                                          <p:val>
                                            <p:strVal val="#ppt_y"/>
                                          </p:val>
                                        </p:tav>
                                      </p:tavLst>
                                    </p:anim>
                                  </p:childTnLst>
                                </p:cTn>
                              </p:par>
                              <p:par>
                                <p:cTn id="79" presetID="2" presetClass="entr" presetSubtype="8"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 calcmode="lin" valueType="num">
                                      <p:cBhvr additive="base">
                                        <p:cTn id="81" dur="500" fill="hold"/>
                                        <p:tgtEl>
                                          <p:spTgt spid="82"/>
                                        </p:tgtEl>
                                        <p:attrNameLst>
                                          <p:attrName>ppt_x</p:attrName>
                                        </p:attrNameLst>
                                      </p:cBhvr>
                                      <p:tavLst>
                                        <p:tav tm="0">
                                          <p:val>
                                            <p:strVal val="0-#ppt_w/2"/>
                                          </p:val>
                                        </p:tav>
                                        <p:tav tm="100000">
                                          <p:val>
                                            <p:strVal val="#ppt_x"/>
                                          </p:val>
                                        </p:tav>
                                      </p:tavLst>
                                    </p:anim>
                                    <p:anim calcmode="lin" valueType="num">
                                      <p:cBhvr additive="base">
                                        <p:cTn id="82" dur="500" fill="hold"/>
                                        <p:tgtEl>
                                          <p:spTgt spid="82"/>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88"/>
                                        </p:tgtEl>
                                        <p:attrNameLst>
                                          <p:attrName>style.visibility</p:attrName>
                                        </p:attrNameLst>
                                      </p:cBhvr>
                                      <p:to>
                                        <p:strVal val="visible"/>
                                      </p:to>
                                    </p:set>
                                    <p:anim calcmode="lin" valueType="num">
                                      <p:cBhvr additive="base">
                                        <p:cTn id="85" dur="500" fill="hold"/>
                                        <p:tgtEl>
                                          <p:spTgt spid="88"/>
                                        </p:tgtEl>
                                        <p:attrNameLst>
                                          <p:attrName>ppt_x</p:attrName>
                                        </p:attrNameLst>
                                      </p:cBhvr>
                                      <p:tavLst>
                                        <p:tav tm="0">
                                          <p:val>
                                            <p:strVal val="0-#ppt_w/2"/>
                                          </p:val>
                                        </p:tav>
                                        <p:tav tm="100000">
                                          <p:val>
                                            <p:strVal val="#ppt_x"/>
                                          </p:val>
                                        </p:tav>
                                      </p:tavLst>
                                    </p:anim>
                                    <p:anim calcmode="lin" valueType="num">
                                      <p:cBhvr additive="base">
                                        <p:cTn id="86" dur="500" fill="hold"/>
                                        <p:tgtEl>
                                          <p:spTgt spid="88"/>
                                        </p:tgtEl>
                                        <p:attrNameLst>
                                          <p:attrName>ppt_y</p:attrName>
                                        </p:attrNameLst>
                                      </p:cBhvr>
                                      <p:tavLst>
                                        <p:tav tm="0">
                                          <p:val>
                                            <p:strVal val="#ppt_y"/>
                                          </p:val>
                                        </p:tav>
                                        <p:tav tm="100000">
                                          <p:val>
                                            <p:strVal val="#ppt_y"/>
                                          </p:val>
                                        </p:tav>
                                      </p:tavLst>
                                    </p:anim>
                                  </p:childTnLst>
                                </p:cTn>
                              </p:par>
                              <p:par>
                                <p:cTn id="87" presetID="2" presetClass="entr" presetSubtype="8" fill="hold" nodeType="withEffect">
                                  <p:stCondLst>
                                    <p:cond delay="0"/>
                                  </p:stCondLst>
                                  <p:childTnLst>
                                    <p:set>
                                      <p:cBhvr>
                                        <p:cTn id="88" dur="1" fill="hold">
                                          <p:stCondLst>
                                            <p:cond delay="0"/>
                                          </p:stCondLst>
                                        </p:cTn>
                                        <p:tgtEl>
                                          <p:spTgt spid="99"/>
                                        </p:tgtEl>
                                        <p:attrNameLst>
                                          <p:attrName>style.visibility</p:attrName>
                                        </p:attrNameLst>
                                      </p:cBhvr>
                                      <p:to>
                                        <p:strVal val="visible"/>
                                      </p:to>
                                    </p:set>
                                    <p:anim calcmode="lin" valueType="num">
                                      <p:cBhvr additive="base">
                                        <p:cTn id="89" dur="500" fill="hold"/>
                                        <p:tgtEl>
                                          <p:spTgt spid="99"/>
                                        </p:tgtEl>
                                        <p:attrNameLst>
                                          <p:attrName>ppt_x</p:attrName>
                                        </p:attrNameLst>
                                      </p:cBhvr>
                                      <p:tavLst>
                                        <p:tav tm="0">
                                          <p:val>
                                            <p:strVal val="0-#ppt_w/2"/>
                                          </p:val>
                                        </p:tav>
                                        <p:tav tm="100000">
                                          <p:val>
                                            <p:strVal val="#ppt_x"/>
                                          </p:val>
                                        </p:tav>
                                      </p:tavLst>
                                    </p:anim>
                                    <p:anim calcmode="lin" valueType="num">
                                      <p:cBhvr additive="base">
                                        <p:cTn id="90" dur="500" fill="hold"/>
                                        <p:tgtEl>
                                          <p:spTgt spid="99"/>
                                        </p:tgtEl>
                                        <p:attrNameLst>
                                          <p:attrName>ppt_y</p:attrName>
                                        </p:attrNameLst>
                                      </p:cBhvr>
                                      <p:tavLst>
                                        <p:tav tm="0">
                                          <p:val>
                                            <p:strVal val="#ppt_y"/>
                                          </p:val>
                                        </p:tav>
                                        <p:tav tm="100000">
                                          <p:val>
                                            <p:strVal val="#ppt_y"/>
                                          </p:val>
                                        </p:tav>
                                      </p:tavLst>
                                    </p:anim>
                                  </p:childTnLst>
                                </p:cTn>
                              </p:par>
                              <p:par>
                                <p:cTn id="91" presetID="2" presetClass="entr" presetSubtype="8" fill="hold" nodeType="withEffect">
                                  <p:stCondLst>
                                    <p:cond delay="0"/>
                                  </p:stCondLst>
                                  <p:childTnLst>
                                    <p:set>
                                      <p:cBhvr>
                                        <p:cTn id="92" dur="1" fill="hold">
                                          <p:stCondLst>
                                            <p:cond delay="0"/>
                                          </p:stCondLst>
                                        </p:cTn>
                                        <p:tgtEl>
                                          <p:spTgt spid="100"/>
                                        </p:tgtEl>
                                        <p:attrNameLst>
                                          <p:attrName>style.visibility</p:attrName>
                                        </p:attrNameLst>
                                      </p:cBhvr>
                                      <p:to>
                                        <p:strVal val="visible"/>
                                      </p:to>
                                    </p:set>
                                    <p:anim calcmode="lin" valueType="num">
                                      <p:cBhvr additive="base">
                                        <p:cTn id="93" dur="500" fill="hold"/>
                                        <p:tgtEl>
                                          <p:spTgt spid="100"/>
                                        </p:tgtEl>
                                        <p:attrNameLst>
                                          <p:attrName>ppt_x</p:attrName>
                                        </p:attrNameLst>
                                      </p:cBhvr>
                                      <p:tavLst>
                                        <p:tav tm="0">
                                          <p:val>
                                            <p:strVal val="0-#ppt_w/2"/>
                                          </p:val>
                                        </p:tav>
                                        <p:tav tm="100000">
                                          <p:val>
                                            <p:strVal val="#ppt_x"/>
                                          </p:val>
                                        </p:tav>
                                      </p:tavLst>
                                    </p:anim>
                                    <p:anim calcmode="lin" valueType="num">
                                      <p:cBhvr additive="base">
                                        <p:cTn id="94" dur="500" fill="hold"/>
                                        <p:tgtEl>
                                          <p:spTgt spid="100"/>
                                        </p:tgtEl>
                                        <p:attrNameLst>
                                          <p:attrName>ppt_y</p:attrName>
                                        </p:attrNameLst>
                                      </p:cBhvr>
                                      <p:tavLst>
                                        <p:tav tm="0">
                                          <p:val>
                                            <p:strVal val="#ppt_y"/>
                                          </p:val>
                                        </p:tav>
                                        <p:tav tm="100000">
                                          <p:val>
                                            <p:strVal val="#ppt_y"/>
                                          </p:val>
                                        </p:tav>
                                      </p:tavLst>
                                    </p:anim>
                                  </p:childTnLst>
                                </p:cTn>
                              </p:par>
                              <p:par>
                                <p:cTn id="95" presetID="2" presetClass="entr" presetSubtype="8" fill="hold" nodeType="withEffect">
                                  <p:stCondLst>
                                    <p:cond delay="0"/>
                                  </p:stCondLst>
                                  <p:childTnLst>
                                    <p:set>
                                      <p:cBhvr>
                                        <p:cTn id="96" dur="1" fill="hold">
                                          <p:stCondLst>
                                            <p:cond delay="0"/>
                                          </p:stCondLst>
                                        </p:cTn>
                                        <p:tgtEl>
                                          <p:spTgt spid="101"/>
                                        </p:tgtEl>
                                        <p:attrNameLst>
                                          <p:attrName>style.visibility</p:attrName>
                                        </p:attrNameLst>
                                      </p:cBhvr>
                                      <p:to>
                                        <p:strVal val="visible"/>
                                      </p:to>
                                    </p:set>
                                    <p:anim calcmode="lin" valueType="num">
                                      <p:cBhvr additive="base">
                                        <p:cTn id="97" dur="500" fill="hold"/>
                                        <p:tgtEl>
                                          <p:spTgt spid="101"/>
                                        </p:tgtEl>
                                        <p:attrNameLst>
                                          <p:attrName>ppt_x</p:attrName>
                                        </p:attrNameLst>
                                      </p:cBhvr>
                                      <p:tavLst>
                                        <p:tav tm="0">
                                          <p:val>
                                            <p:strVal val="0-#ppt_w/2"/>
                                          </p:val>
                                        </p:tav>
                                        <p:tav tm="100000">
                                          <p:val>
                                            <p:strVal val="#ppt_x"/>
                                          </p:val>
                                        </p:tav>
                                      </p:tavLst>
                                    </p:anim>
                                    <p:anim calcmode="lin" valueType="num">
                                      <p:cBhvr additive="base">
                                        <p:cTn id="98" dur="500" fill="hold"/>
                                        <p:tgtEl>
                                          <p:spTgt spid="101"/>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0"/>
                                  </p:stCondLst>
                                  <p:childTnLst>
                                    <p:set>
                                      <p:cBhvr>
                                        <p:cTn id="100" dur="1" fill="hold">
                                          <p:stCondLst>
                                            <p:cond delay="0"/>
                                          </p:stCondLst>
                                        </p:cTn>
                                        <p:tgtEl>
                                          <p:spTgt spid="108"/>
                                        </p:tgtEl>
                                        <p:attrNameLst>
                                          <p:attrName>style.visibility</p:attrName>
                                        </p:attrNameLst>
                                      </p:cBhvr>
                                      <p:to>
                                        <p:strVal val="visible"/>
                                      </p:to>
                                    </p:set>
                                    <p:anim calcmode="lin" valueType="num">
                                      <p:cBhvr additive="base">
                                        <p:cTn id="101" dur="500" fill="hold"/>
                                        <p:tgtEl>
                                          <p:spTgt spid="108"/>
                                        </p:tgtEl>
                                        <p:attrNameLst>
                                          <p:attrName>ppt_x</p:attrName>
                                        </p:attrNameLst>
                                      </p:cBhvr>
                                      <p:tavLst>
                                        <p:tav tm="0">
                                          <p:val>
                                            <p:strVal val="0-#ppt_w/2"/>
                                          </p:val>
                                        </p:tav>
                                        <p:tav tm="100000">
                                          <p:val>
                                            <p:strVal val="#ppt_x"/>
                                          </p:val>
                                        </p:tav>
                                      </p:tavLst>
                                    </p:anim>
                                    <p:anim calcmode="lin" valueType="num">
                                      <p:cBhvr additive="base">
                                        <p:cTn id="102" dur="500" fill="hold"/>
                                        <p:tgtEl>
                                          <p:spTgt spid="108"/>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109"/>
                                        </p:tgtEl>
                                        <p:attrNameLst>
                                          <p:attrName>style.visibility</p:attrName>
                                        </p:attrNameLst>
                                      </p:cBhvr>
                                      <p:to>
                                        <p:strVal val="visible"/>
                                      </p:to>
                                    </p:set>
                                    <p:anim calcmode="lin" valueType="num">
                                      <p:cBhvr additive="base">
                                        <p:cTn id="105" dur="500" fill="hold"/>
                                        <p:tgtEl>
                                          <p:spTgt spid="109"/>
                                        </p:tgtEl>
                                        <p:attrNameLst>
                                          <p:attrName>ppt_x</p:attrName>
                                        </p:attrNameLst>
                                      </p:cBhvr>
                                      <p:tavLst>
                                        <p:tav tm="0">
                                          <p:val>
                                            <p:strVal val="0-#ppt_w/2"/>
                                          </p:val>
                                        </p:tav>
                                        <p:tav tm="100000">
                                          <p:val>
                                            <p:strVal val="#ppt_x"/>
                                          </p:val>
                                        </p:tav>
                                      </p:tavLst>
                                    </p:anim>
                                    <p:anim calcmode="lin" valueType="num">
                                      <p:cBhvr additive="base">
                                        <p:cTn id="106" dur="500" fill="hold"/>
                                        <p:tgtEl>
                                          <p:spTgt spid="109"/>
                                        </p:tgtEl>
                                        <p:attrNameLst>
                                          <p:attrName>ppt_y</p:attrName>
                                        </p:attrNameLst>
                                      </p:cBhvr>
                                      <p:tavLst>
                                        <p:tav tm="0">
                                          <p:val>
                                            <p:strVal val="#ppt_y"/>
                                          </p:val>
                                        </p:tav>
                                        <p:tav tm="100000">
                                          <p:val>
                                            <p:strVal val="#ppt_y"/>
                                          </p:val>
                                        </p:tav>
                                      </p:tavLst>
                                    </p:anim>
                                  </p:childTnLst>
                                </p:cTn>
                              </p:par>
                              <p:par>
                                <p:cTn id="107" presetID="2" presetClass="entr" presetSubtype="8" fill="hold" nodeType="withEffect">
                                  <p:stCondLst>
                                    <p:cond delay="0"/>
                                  </p:stCondLst>
                                  <p:childTnLst>
                                    <p:set>
                                      <p:cBhvr>
                                        <p:cTn id="108" dur="1" fill="hold">
                                          <p:stCondLst>
                                            <p:cond delay="0"/>
                                          </p:stCondLst>
                                        </p:cTn>
                                        <p:tgtEl>
                                          <p:spTgt spid="112"/>
                                        </p:tgtEl>
                                        <p:attrNameLst>
                                          <p:attrName>style.visibility</p:attrName>
                                        </p:attrNameLst>
                                      </p:cBhvr>
                                      <p:to>
                                        <p:strVal val="visible"/>
                                      </p:to>
                                    </p:set>
                                    <p:anim calcmode="lin" valueType="num">
                                      <p:cBhvr additive="base">
                                        <p:cTn id="109" dur="500" fill="hold"/>
                                        <p:tgtEl>
                                          <p:spTgt spid="112"/>
                                        </p:tgtEl>
                                        <p:attrNameLst>
                                          <p:attrName>ppt_x</p:attrName>
                                        </p:attrNameLst>
                                      </p:cBhvr>
                                      <p:tavLst>
                                        <p:tav tm="0">
                                          <p:val>
                                            <p:strVal val="0-#ppt_w/2"/>
                                          </p:val>
                                        </p:tav>
                                        <p:tav tm="100000">
                                          <p:val>
                                            <p:strVal val="#ppt_x"/>
                                          </p:val>
                                        </p:tav>
                                      </p:tavLst>
                                    </p:anim>
                                    <p:anim calcmode="lin" valueType="num">
                                      <p:cBhvr additive="base">
                                        <p:cTn id="110" dur="500" fill="hold"/>
                                        <p:tgtEl>
                                          <p:spTgt spid="112"/>
                                        </p:tgtEl>
                                        <p:attrNameLst>
                                          <p:attrName>ppt_y</p:attrName>
                                        </p:attrNameLst>
                                      </p:cBhvr>
                                      <p:tavLst>
                                        <p:tav tm="0">
                                          <p:val>
                                            <p:strVal val="#ppt_y"/>
                                          </p:val>
                                        </p:tav>
                                        <p:tav tm="100000">
                                          <p:val>
                                            <p:strVal val="#ppt_y"/>
                                          </p:val>
                                        </p:tav>
                                      </p:tavLst>
                                    </p:anim>
                                  </p:childTnLst>
                                </p:cTn>
                              </p:par>
                              <p:par>
                                <p:cTn id="111" presetID="2" presetClass="entr" presetSubtype="8"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anim calcmode="lin" valueType="num">
                                      <p:cBhvr additive="base">
                                        <p:cTn id="113" dur="500" fill="hold"/>
                                        <p:tgtEl>
                                          <p:spTgt spid="75"/>
                                        </p:tgtEl>
                                        <p:attrNameLst>
                                          <p:attrName>ppt_x</p:attrName>
                                        </p:attrNameLst>
                                      </p:cBhvr>
                                      <p:tavLst>
                                        <p:tav tm="0">
                                          <p:val>
                                            <p:strVal val="0-#ppt_w/2"/>
                                          </p:val>
                                        </p:tav>
                                        <p:tav tm="100000">
                                          <p:val>
                                            <p:strVal val="#ppt_x"/>
                                          </p:val>
                                        </p:tav>
                                      </p:tavLst>
                                    </p:anim>
                                    <p:anim calcmode="lin" valueType="num">
                                      <p:cBhvr additive="base">
                                        <p:cTn id="114" dur="500" fill="hold"/>
                                        <p:tgtEl>
                                          <p:spTgt spid="75"/>
                                        </p:tgtEl>
                                        <p:attrNameLst>
                                          <p:attrName>ppt_y</p:attrName>
                                        </p:attrNameLst>
                                      </p:cBhvr>
                                      <p:tavLst>
                                        <p:tav tm="0">
                                          <p:val>
                                            <p:strVal val="#ppt_y"/>
                                          </p:val>
                                        </p:tav>
                                        <p:tav tm="100000">
                                          <p:val>
                                            <p:strVal val="#ppt_y"/>
                                          </p:val>
                                        </p:tav>
                                      </p:tavLst>
                                    </p:anim>
                                  </p:childTnLst>
                                </p:cTn>
                              </p:par>
                              <p:par>
                                <p:cTn id="115" presetID="2" presetClass="entr" presetSubtype="8" fill="hold" grpId="0" nodeType="with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additive="base">
                                        <p:cTn id="117" dur="500" fill="hold"/>
                                        <p:tgtEl>
                                          <p:spTgt spid="52"/>
                                        </p:tgtEl>
                                        <p:attrNameLst>
                                          <p:attrName>ppt_x</p:attrName>
                                        </p:attrNameLst>
                                      </p:cBhvr>
                                      <p:tavLst>
                                        <p:tav tm="0">
                                          <p:val>
                                            <p:strVal val="0-#ppt_w/2"/>
                                          </p:val>
                                        </p:tav>
                                        <p:tav tm="100000">
                                          <p:val>
                                            <p:strVal val="#ppt_x"/>
                                          </p:val>
                                        </p:tav>
                                      </p:tavLst>
                                    </p:anim>
                                    <p:anim calcmode="lin" valueType="num">
                                      <p:cBhvr additive="base">
                                        <p:cTn id="118" dur="500" fill="hold"/>
                                        <p:tgtEl>
                                          <p:spTgt spid="52"/>
                                        </p:tgtEl>
                                        <p:attrNameLst>
                                          <p:attrName>ppt_y</p:attrName>
                                        </p:attrNameLst>
                                      </p:cBhvr>
                                      <p:tavLst>
                                        <p:tav tm="0">
                                          <p:val>
                                            <p:strVal val="#ppt_y"/>
                                          </p:val>
                                        </p:tav>
                                        <p:tav tm="100000">
                                          <p:val>
                                            <p:strVal val="#ppt_y"/>
                                          </p:val>
                                        </p:tav>
                                      </p:tavLst>
                                    </p:anim>
                                  </p:childTnLst>
                                </p:cTn>
                              </p:par>
                              <p:par>
                                <p:cTn id="119" presetID="2" presetClass="entr" presetSubtype="8" fill="hold" grpId="0" nodeType="withEffect">
                                  <p:stCondLst>
                                    <p:cond delay="0"/>
                                  </p:stCondLst>
                                  <p:childTnLst>
                                    <p:set>
                                      <p:cBhvr>
                                        <p:cTn id="120" dur="1" fill="hold">
                                          <p:stCondLst>
                                            <p:cond delay="0"/>
                                          </p:stCondLst>
                                        </p:cTn>
                                        <p:tgtEl>
                                          <p:spTgt spid="91"/>
                                        </p:tgtEl>
                                        <p:attrNameLst>
                                          <p:attrName>style.visibility</p:attrName>
                                        </p:attrNameLst>
                                      </p:cBhvr>
                                      <p:to>
                                        <p:strVal val="visible"/>
                                      </p:to>
                                    </p:set>
                                    <p:anim calcmode="lin" valueType="num">
                                      <p:cBhvr additive="base">
                                        <p:cTn id="121" dur="500" fill="hold"/>
                                        <p:tgtEl>
                                          <p:spTgt spid="91"/>
                                        </p:tgtEl>
                                        <p:attrNameLst>
                                          <p:attrName>ppt_x</p:attrName>
                                        </p:attrNameLst>
                                      </p:cBhvr>
                                      <p:tavLst>
                                        <p:tav tm="0">
                                          <p:val>
                                            <p:strVal val="0-#ppt_w/2"/>
                                          </p:val>
                                        </p:tav>
                                        <p:tav tm="100000">
                                          <p:val>
                                            <p:strVal val="#ppt_x"/>
                                          </p:val>
                                        </p:tav>
                                      </p:tavLst>
                                    </p:anim>
                                    <p:anim calcmode="lin" valueType="num">
                                      <p:cBhvr additive="base">
                                        <p:cTn id="12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additive="base">
                                        <p:cTn id="127" dur="500" fill="hold"/>
                                        <p:tgtEl>
                                          <p:spTgt spid="30"/>
                                        </p:tgtEl>
                                        <p:attrNameLst>
                                          <p:attrName>ppt_x</p:attrName>
                                        </p:attrNameLst>
                                      </p:cBhvr>
                                      <p:tavLst>
                                        <p:tav tm="0">
                                          <p:val>
                                            <p:strVal val="0-#ppt_w/2"/>
                                          </p:val>
                                        </p:tav>
                                        <p:tav tm="100000">
                                          <p:val>
                                            <p:strVal val="#ppt_x"/>
                                          </p:val>
                                        </p:tav>
                                      </p:tavLst>
                                    </p:anim>
                                    <p:anim calcmode="lin" valueType="num">
                                      <p:cBhvr additive="base">
                                        <p:cTn id="128" dur="500" fill="hold"/>
                                        <p:tgtEl>
                                          <p:spTgt spid="30"/>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35"/>
                                        </p:tgtEl>
                                        <p:attrNameLst>
                                          <p:attrName>style.visibility</p:attrName>
                                        </p:attrNameLst>
                                      </p:cBhvr>
                                      <p:to>
                                        <p:strVal val="visible"/>
                                      </p:to>
                                    </p:set>
                                    <p:anim calcmode="lin" valueType="num">
                                      <p:cBhvr additive="base">
                                        <p:cTn id="131" dur="500" fill="hold"/>
                                        <p:tgtEl>
                                          <p:spTgt spid="35"/>
                                        </p:tgtEl>
                                        <p:attrNameLst>
                                          <p:attrName>ppt_x</p:attrName>
                                        </p:attrNameLst>
                                      </p:cBhvr>
                                      <p:tavLst>
                                        <p:tav tm="0">
                                          <p:val>
                                            <p:strVal val="0-#ppt_w/2"/>
                                          </p:val>
                                        </p:tav>
                                        <p:tav tm="100000">
                                          <p:val>
                                            <p:strVal val="#ppt_x"/>
                                          </p:val>
                                        </p:tav>
                                      </p:tavLst>
                                    </p:anim>
                                    <p:anim calcmode="lin" valueType="num">
                                      <p:cBhvr additive="base">
                                        <p:cTn id="132" dur="500" fill="hold"/>
                                        <p:tgtEl>
                                          <p:spTgt spid="35"/>
                                        </p:tgtEl>
                                        <p:attrNameLst>
                                          <p:attrName>ppt_y</p:attrName>
                                        </p:attrNameLst>
                                      </p:cBhvr>
                                      <p:tavLst>
                                        <p:tav tm="0">
                                          <p:val>
                                            <p:strVal val="#ppt_y"/>
                                          </p:val>
                                        </p:tav>
                                        <p:tav tm="100000">
                                          <p:val>
                                            <p:strVal val="#ppt_y"/>
                                          </p:val>
                                        </p:tav>
                                      </p:tavLst>
                                    </p:anim>
                                  </p:childTnLst>
                                </p:cTn>
                              </p:par>
                              <p:par>
                                <p:cTn id="133" presetID="2" presetClass="entr" presetSubtype="8" fill="hold" grpId="0" nodeType="withEffect">
                                  <p:stCondLst>
                                    <p:cond delay="0"/>
                                  </p:stCondLst>
                                  <p:childTnLst>
                                    <p:set>
                                      <p:cBhvr>
                                        <p:cTn id="134" dur="1" fill="hold">
                                          <p:stCondLst>
                                            <p:cond delay="0"/>
                                          </p:stCondLst>
                                        </p:cTn>
                                        <p:tgtEl>
                                          <p:spTgt spid="83"/>
                                        </p:tgtEl>
                                        <p:attrNameLst>
                                          <p:attrName>style.visibility</p:attrName>
                                        </p:attrNameLst>
                                      </p:cBhvr>
                                      <p:to>
                                        <p:strVal val="visible"/>
                                      </p:to>
                                    </p:set>
                                    <p:anim calcmode="lin" valueType="num">
                                      <p:cBhvr additive="base">
                                        <p:cTn id="135" dur="500" fill="hold"/>
                                        <p:tgtEl>
                                          <p:spTgt spid="83"/>
                                        </p:tgtEl>
                                        <p:attrNameLst>
                                          <p:attrName>ppt_x</p:attrName>
                                        </p:attrNameLst>
                                      </p:cBhvr>
                                      <p:tavLst>
                                        <p:tav tm="0">
                                          <p:val>
                                            <p:strVal val="0-#ppt_w/2"/>
                                          </p:val>
                                        </p:tav>
                                        <p:tav tm="100000">
                                          <p:val>
                                            <p:strVal val="#ppt_x"/>
                                          </p:val>
                                        </p:tav>
                                      </p:tavLst>
                                    </p:anim>
                                    <p:anim calcmode="lin" valueType="num">
                                      <p:cBhvr additive="base">
                                        <p:cTn id="136" dur="500" fill="hold"/>
                                        <p:tgtEl>
                                          <p:spTgt spid="83"/>
                                        </p:tgtEl>
                                        <p:attrNameLst>
                                          <p:attrName>ppt_y</p:attrName>
                                        </p:attrNameLst>
                                      </p:cBhvr>
                                      <p:tavLst>
                                        <p:tav tm="0">
                                          <p:val>
                                            <p:strVal val="#ppt_y"/>
                                          </p:val>
                                        </p:tav>
                                        <p:tav tm="100000">
                                          <p:val>
                                            <p:strVal val="#ppt_y"/>
                                          </p:val>
                                        </p:tav>
                                      </p:tavLst>
                                    </p:anim>
                                  </p:childTnLst>
                                </p:cTn>
                              </p:par>
                              <p:par>
                                <p:cTn id="137" presetID="2" presetClass="entr" presetSubtype="8" fill="hold" grpId="0" nodeType="withEffect">
                                  <p:stCondLst>
                                    <p:cond delay="0"/>
                                  </p:stCondLst>
                                  <p:childTnLst>
                                    <p:set>
                                      <p:cBhvr>
                                        <p:cTn id="138" dur="1" fill="hold">
                                          <p:stCondLst>
                                            <p:cond delay="0"/>
                                          </p:stCondLst>
                                        </p:cTn>
                                        <p:tgtEl>
                                          <p:spTgt spid="84"/>
                                        </p:tgtEl>
                                        <p:attrNameLst>
                                          <p:attrName>style.visibility</p:attrName>
                                        </p:attrNameLst>
                                      </p:cBhvr>
                                      <p:to>
                                        <p:strVal val="visible"/>
                                      </p:to>
                                    </p:set>
                                    <p:anim calcmode="lin" valueType="num">
                                      <p:cBhvr additive="base">
                                        <p:cTn id="139" dur="500" fill="hold"/>
                                        <p:tgtEl>
                                          <p:spTgt spid="84"/>
                                        </p:tgtEl>
                                        <p:attrNameLst>
                                          <p:attrName>ppt_x</p:attrName>
                                        </p:attrNameLst>
                                      </p:cBhvr>
                                      <p:tavLst>
                                        <p:tav tm="0">
                                          <p:val>
                                            <p:strVal val="0-#ppt_w/2"/>
                                          </p:val>
                                        </p:tav>
                                        <p:tav tm="100000">
                                          <p:val>
                                            <p:strVal val="#ppt_x"/>
                                          </p:val>
                                        </p:tav>
                                      </p:tavLst>
                                    </p:anim>
                                    <p:anim calcmode="lin" valueType="num">
                                      <p:cBhvr additive="base">
                                        <p:cTn id="140" dur="500" fill="hold"/>
                                        <p:tgtEl>
                                          <p:spTgt spid="84"/>
                                        </p:tgtEl>
                                        <p:attrNameLst>
                                          <p:attrName>ppt_y</p:attrName>
                                        </p:attrNameLst>
                                      </p:cBhvr>
                                      <p:tavLst>
                                        <p:tav tm="0">
                                          <p:val>
                                            <p:strVal val="#ppt_y"/>
                                          </p:val>
                                        </p:tav>
                                        <p:tav tm="100000">
                                          <p:val>
                                            <p:strVal val="#ppt_y"/>
                                          </p:val>
                                        </p:tav>
                                      </p:tavLst>
                                    </p:anim>
                                  </p:childTnLst>
                                </p:cTn>
                              </p:par>
                              <p:par>
                                <p:cTn id="141" presetID="2" presetClass="entr" presetSubtype="8" fill="hold" grpId="0" nodeType="withEffect">
                                  <p:stCondLst>
                                    <p:cond delay="0"/>
                                  </p:stCondLst>
                                  <p:childTnLst>
                                    <p:set>
                                      <p:cBhvr>
                                        <p:cTn id="142" dur="1" fill="hold">
                                          <p:stCondLst>
                                            <p:cond delay="0"/>
                                          </p:stCondLst>
                                        </p:cTn>
                                        <p:tgtEl>
                                          <p:spTgt spid="93"/>
                                        </p:tgtEl>
                                        <p:attrNameLst>
                                          <p:attrName>style.visibility</p:attrName>
                                        </p:attrNameLst>
                                      </p:cBhvr>
                                      <p:to>
                                        <p:strVal val="visible"/>
                                      </p:to>
                                    </p:set>
                                    <p:anim calcmode="lin" valueType="num">
                                      <p:cBhvr additive="base">
                                        <p:cTn id="143" dur="500" fill="hold"/>
                                        <p:tgtEl>
                                          <p:spTgt spid="93"/>
                                        </p:tgtEl>
                                        <p:attrNameLst>
                                          <p:attrName>ppt_x</p:attrName>
                                        </p:attrNameLst>
                                      </p:cBhvr>
                                      <p:tavLst>
                                        <p:tav tm="0">
                                          <p:val>
                                            <p:strVal val="0-#ppt_w/2"/>
                                          </p:val>
                                        </p:tav>
                                        <p:tav tm="100000">
                                          <p:val>
                                            <p:strVal val="#ppt_x"/>
                                          </p:val>
                                        </p:tav>
                                      </p:tavLst>
                                    </p:anim>
                                    <p:anim calcmode="lin" valueType="num">
                                      <p:cBhvr additive="base">
                                        <p:cTn id="144" dur="500" fill="hold"/>
                                        <p:tgtEl>
                                          <p:spTgt spid="93"/>
                                        </p:tgtEl>
                                        <p:attrNameLst>
                                          <p:attrName>ppt_y</p:attrName>
                                        </p:attrNameLst>
                                      </p:cBhvr>
                                      <p:tavLst>
                                        <p:tav tm="0">
                                          <p:val>
                                            <p:strVal val="#ppt_y"/>
                                          </p:val>
                                        </p:tav>
                                        <p:tav tm="100000">
                                          <p:val>
                                            <p:strVal val="#ppt_y"/>
                                          </p:val>
                                        </p:tav>
                                      </p:tavLst>
                                    </p:anim>
                                  </p:childTnLst>
                                </p:cTn>
                              </p:par>
                              <p:par>
                                <p:cTn id="145" presetID="2" presetClass="entr" presetSubtype="8" fill="hold" nodeType="withEffect">
                                  <p:stCondLst>
                                    <p:cond delay="0"/>
                                  </p:stCondLst>
                                  <p:childTnLst>
                                    <p:set>
                                      <p:cBhvr>
                                        <p:cTn id="146" dur="1" fill="hold">
                                          <p:stCondLst>
                                            <p:cond delay="0"/>
                                          </p:stCondLst>
                                        </p:cTn>
                                        <p:tgtEl>
                                          <p:spTgt spid="101"/>
                                        </p:tgtEl>
                                        <p:attrNameLst>
                                          <p:attrName>style.visibility</p:attrName>
                                        </p:attrNameLst>
                                      </p:cBhvr>
                                      <p:to>
                                        <p:strVal val="visible"/>
                                      </p:to>
                                    </p:set>
                                    <p:anim calcmode="lin" valueType="num">
                                      <p:cBhvr additive="base">
                                        <p:cTn id="147" dur="500" fill="hold"/>
                                        <p:tgtEl>
                                          <p:spTgt spid="101"/>
                                        </p:tgtEl>
                                        <p:attrNameLst>
                                          <p:attrName>ppt_x</p:attrName>
                                        </p:attrNameLst>
                                      </p:cBhvr>
                                      <p:tavLst>
                                        <p:tav tm="0">
                                          <p:val>
                                            <p:strVal val="0-#ppt_w/2"/>
                                          </p:val>
                                        </p:tav>
                                        <p:tav tm="100000">
                                          <p:val>
                                            <p:strVal val="#ppt_x"/>
                                          </p:val>
                                        </p:tav>
                                      </p:tavLst>
                                    </p:anim>
                                    <p:anim calcmode="lin" valueType="num">
                                      <p:cBhvr additive="base">
                                        <p:cTn id="148" dur="500" fill="hold"/>
                                        <p:tgtEl>
                                          <p:spTgt spid="101"/>
                                        </p:tgtEl>
                                        <p:attrNameLst>
                                          <p:attrName>ppt_y</p:attrName>
                                        </p:attrNameLst>
                                      </p:cBhvr>
                                      <p:tavLst>
                                        <p:tav tm="0">
                                          <p:val>
                                            <p:strVal val="#ppt_y"/>
                                          </p:val>
                                        </p:tav>
                                        <p:tav tm="100000">
                                          <p:val>
                                            <p:strVal val="#ppt_y"/>
                                          </p:val>
                                        </p:tav>
                                      </p:tavLst>
                                    </p:anim>
                                  </p:childTnLst>
                                </p:cTn>
                              </p:par>
                              <p:par>
                                <p:cTn id="149" presetID="2" presetClass="entr" presetSubtype="8" fill="hold" nodeType="withEffect">
                                  <p:stCondLst>
                                    <p:cond delay="0"/>
                                  </p:stCondLst>
                                  <p:childTnLst>
                                    <p:set>
                                      <p:cBhvr>
                                        <p:cTn id="150" dur="1" fill="hold">
                                          <p:stCondLst>
                                            <p:cond delay="0"/>
                                          </p:stCondLst>
                                        </p:cTn>
                                        <p:tgtEl>
                                          <p:spTgt spid="105"/>
                                        </p:tgtEl>
                                        <p:attrNameLst>
                                          <p:attrName>style.visibility</p:attrName>
                                        </p:attrNameLst>
                                      </p:cBhvr>
                                      <p:to>
                                        <p:strVal val="visible"/>
                                      </p:to>
                                    </p:set>
                                    <p:anim calcmode="lin" valueType="num">
                                      <p:cBhvr additive="base">
                                        <p:cTn id="151" dur="500" fill="hold"/>
                                        <p:tgtEl>
                                          <p:spTgt spid="105"/>
                                        </p:tgtEl>
                                        <p:attrNameLst>
                                          <p:attrName>ppt_x</p:attrName>
                                        </p:attrNameLst>
                                      </p:cBhvr>
                                      <p:tavLst>
                                        <p:tav tm="0">
                                          <p:val>
                                            <p:strVal val="0-#ppt_w/2"/>
                                          </p:val>
                                        </p:tav>
                                        <p:tav tm="100000">
                                          <p:val>
                                            <p:strVal val="#ppt_x"/>
                                          </p:val>
                                        </p:tav>
                                      </p:tavLst>
                                    </p:anim>
                                    <p:anim calcmode="lin" valueType="num">
                                      <p:cBhvr additive="base">
                                        <p:cTn id="152" dur="500" fill="hold"/>
                                        <p:tgtEl>
                                          <p:spTgt spid="105"/>
                                        </p:tgtEl>
                                        <p:attrNameLst>
                                          <p:attrName>ppt_y</p:attrName>
                                        </p:attrNameLst>
                                      </p:cBhvr>
                                      <p:tavLst>
                                        <p:tav tm="0">
                                          <p:val>
                                            <p:strVal val="#ppt_y"/>
                                          </p:val>
                                        </p:tav>
                                        <p:tav tm="100000">
                                          <p:val>
                                            <p:strVal val="#ppt_y"/>
                                          </p:val>
                                        </p:tav>
                                      </p:tavLst>
                                    </p:anim>
                                  </p:childTnLst>
                                </p:cTn>
                              </p:par>
                              <p:par>
                                <p:cTn id="153" presetID="2" presetClass="entr" presetSubtype="8" fill="hold" grpId="0" nodeType="withEffect">
                                  <p:stCondLst>
                                    <p:cond delay="0"/>
                                  </p:stCondLst>
                                  <p:childTnLst>
                                    <p:set>
                                      <p:cBhvr>
                                        <p:cTn id="154" dur="1" fill="hold">
                                          <p:stCondLst>
                                            <p:cond delay="0"/>
                                          </p:stCondLst>
                                        </p:cTn>
                                        <p:tgtEl>
                                          <p:spTgt spid="110"/>
                                        </p:tgtEl>
                                        <p:attrNameLst>
                                          <p:attrName>style.visibility</p:attrName>
                                        </p:attrNameLst>
                                      </p:cBhvr>
                                      <p:to>
                                        <p:strVal val="visible"/>
                                      </p:to>
                                    </p:set>
                                    <p:anim calcmode="lin" valueType="num">
                                      <p:cBhvr additive="base">
                                        <p:cTn id="155" dur="500" fill="hold"/>
                                        <p:tgtEl>
                                          <p:spTgt spid="110"/>
                                        </p:tgtEl>
                                        <p:attrNameLst>
                                          <p:attrName>ppt_x</p:attrName>
                                        </p:attrNameLst>
                                      </p:cBhvr>
                                      <p:tavLst>
                                        <p:tav tm="0">
                                          <p:val>
                                            <p:strVal val="0-#ppt_w/2"/>
                                          </p:val>
                                        </p:tav>
                                        <p:tav tm="100000">
                                          <p:val>
                                            <p:strVal val="#ppt_x"/>
                                          </p:val>
                                        </p:tav>
                                      </p:tavLst>
                                    </p:anim>
                                    <p:anim calcmode="lin" valueType="num">
                                      <p:cBhvr additive="base">
                                        <p:cTn id="156" dur="500" fill="hold"/>
                                        <p:tgtEl>
                                          <p:spTgt spid="110"/>
                                        </p:tgtEl>
                                        <p:attrNameLst>
                                          <p:attrName>ppt_y</p:attrName>
                                        </p:attrNameLst>
                                      </p:cBhvr>
                                      <p:tavLst>
                                        <p:tav tm="0">
                                          <p:val>
                                            <p:strVal val="#ppt_y"/>
                                          </p:val>
                                        </p:tav>
                                        <p:tav tm="100000">
                                          <p:val>
                                            <p:strVal val="#ppt_y"/>
                                          </p:val>
                                        </p:tav>
                                      </p:tavLst>
                                    </p:anim>
                                  </p:childTnLst>
                                </p:cTn>
                              </p:par>
                              <p:par>
                                <p:cTn id="157" presetID="2" presetClass="entr" presetSubtype="8" fill="hold" grpId="0" nodeType="withEffect">
                                  <p:stCondLst>
                                    <p:cond delay="0"/>
                                  </p:stCondLst>
                                  <p:childTnLst>
                                    <p:set>
                                      <p:cBhvr>
                                        <p:cTn id="158" dur="1" fill="hold">
                                          <p:stCondLst>
                                            <p:cond delay="0"/>
                                          </p:stCondLst>
                                        </p:cTn>
                                        <p:tgtEl>
                                          <p:spTgt spid="90"/>
                                        </p:tgtEl>
                                        <p:attrNameLst>
                                          <p:attrName>style.visibility</p:attrName>
                                        </p:attrNameLst>
                                      </p:cBhvr>
                                      <p:to>
                                        <p:strVal val="visible"/>
                                      </p:to>
                                    </p:set>
                                    <p:anim calcmode="lin" valueType="num">
                                      <p:cBhvr additive="base">
                                        <p:cTn id="159" dur="500" fill="hold"/>
                                        <p:tgtEl>
                                          <p:spTgt spid="90"/>
                                        </p:tgtEl>
                                        <p:attrNameLst>
                                          <p:attrName>ppt_x</p:attrName>
                                        </p:attrNameLst>
                                      </p:cBhvr>
                                      <p:tavLst>
                                        <p:tav tm="0">
                                          <p:val>
                                            <p:strVal val="0-#ppt_w/2"/>
                                          </p:val>
                                        </p:tav>
                                        <p:tav tm="100000">
                                          <p:val>
                                            <p:strVal val="#ppt_x"/>
                                          </p:val>
                                        </p:tav>
                                      </p:tavLst>
                                    </p:anim>
                                    <p:anim calcmode="lin" valueType="num">
                                      <p:cBhvr additive="base">
                                        <p:cTn id="160" dur="500" fill="hold"/>
                                        <p:tgtEl>
                                          <p:spTgt spid="90"/>
                                        </p:tgtEl>
                                        <p:attrNameLst>
                                          <p:attrName>ppt_y</p:attrName>
                                        </p:attrNameLst>
                                      </p:cBhvr>
                                      <p:tavLst>
                                        <p:tav tm="0">
                                          <p:val>
                                            <p:strVal val="#ppt_y"/>
                                          </p:val>
                                        </p:tav>
                                        <p:tav tm="100000">
                                          <p:val>
                                            <p:strVal val="#ppt_y"/>
                                          </p:val>
                                        </p:tav>
                                      </p:tavLst>
                                    </p:anim>
                                  </p:childTnLst>
                                </p:cTn>
                              </p:par>
                              <p:par>
                                <p:cTn id="161" presetID="2" presetClass="entr" presetSubtype="8" fill="hold" nodeType="withEffect">
                                  <p:stCondLst>
                                    <p:cond delay="0"/>
                                  </p:stCondLst>
                                  <p:childTnLst>
                                    <p:set>
                                      <p:cBhvr>
                                        <p:cTn id="162" dur="1" fill="hold">
                                          <p:stCondLst>
                                            <p:cond delay="0"/>
                                          </p:stCondLst>
                                        </p:cTn>
                                        <p:tgtEl>
                                          <p:spTgt spid="113"/>
                                        </p:tgtEl>
                                        <p:attrNameLst>
                                          <p:attrName>style.visibility</p:attrName>
                                        </p:attrNameLst>
                                      </p:cBhvr>
                                      <p:to>
                                        <p:strVal val="visible"/>
                                      </p:to>
                                    </p:set>
                                    <p:anim calcmode="lin" valueType="num">
                                      <p:cBhvr additive="base">
                                        <p:cTn id="163" dur="500" fill="hold"/>
                                        <p:tgtEl>
                                          <p:spTgt spid="113"/>
                                        </p:tgtEl>
                                        <p:attrNameLst>
                                          <p:attrName>ppt_x</p:attrName>
                                        </p:attrNameLst>
                                      </p:cBhvr>
                                      <p:tavLst>
                                        <p:tav tm="0">
                                          <p:val>
                                            <p:strVal val="0-#ppt_w/2"/>
                                          </p:val>
                                        </p:tav>
                                        <p:tav tm="100000">
                                          <p:val>
                                            <p:strVal val="#ppt_x"/>
                                          </p:val>
                                        </p:tav>
                                      </p:tavLst>
                                    </p:anim>
                                    <p:anim calcmode="lin" valueType="num">
                                      <p:cBhvr additive="base">
                                        <p:cTn id="164" dur="500" fill="hold"/>
                                        <p:tgtEl>
                                          <p:spTgt spid="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6" grpId="0"/>
      <p:bldP spid="25" grpId="0"/>
      <p:bldP spid="30" grpId="0"/>
      <p:bldP spid="46" grpId="0"/>
      <p:bldP spid="52" grpId="0"/>
      <p:bldP spid="39" grpId="0"/>
      <p:bldP spid="68" grpId="0"/>
      <p:bldP spid="83" grpId="0"/>
      <p:bldP spid="74" grpId="0"/>
      <p:bldP spid="75" grpId="0"/>
      <p:bldP spid="84" grpId="0"/>
      <p:bldP spid="86" grpId="0"/>
      <p:bldP spid="87" grpId="0"/>
      <p:bldP spid="88" grpId="0"/>
      <p:bldP spid="93" grpId="0"/>
      <p:bldP spid="107" grpId="0" animBg="1"/>
      <p:bldP spid="108" grpId="0" animBg="1"/>
      <p:bldP spid="109" grpId="0" animBg="1"/>
      <p:bldP spid="110" grpId="0" animBg="1"/>
      <p:bldP spid="89" grpId="0" animBg="1"/>
      <p:bldP spid="90" grpId="0" animBg="1"/>
      <p:bldP spid="9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Evolving Threat Landscape </a:t>
            </a:r>
            <a:endParaRPr lang="en-US" dirty="0"/>
          </a:p>
        </p:txBody>
      </p:sp>
      <p:sp>
        <p:nvSpPr>
          <p:cNvPr id="3" name="Text Placeholder 2"/>
          <p:cNvSpPr>
            <a:spLocks noGrp="1"/>
          </p:cNvSpPr>
          <p:nvPr>
            <p:ph type="body" sz="quarter" idx="13"/>
          </p:nvPr>
        </p:nvSpPr>
        <p:spPr/>
        <p:txBody>
          <a:bodyPr/>
          <a:lstStyle/>
          <a:p>
            <a:r>
              <a:rPr lang="en-US" dirty="0"/>
              <a:t>Hard to keep up with significant growth and sophistication in cyber threats</a:t>
            </a:r>
          </a:p>
          <a:p>
            <a:endParaRPr lang="en-US" dirty="0"/>
          </a:p>
        </p:txBody>
      </p:sp>
      <p:sp>
        <p:nvSpPr>
          <p:cNvPr id="32" name="TextBox 31"/>
          <p:cNvSpPr txBox="1"/>
          <p:nvPr/>
        </p:nvSpPr>
        <p:spPr>
          <a:xfrm>
            <a:off x="531953" y="6101312"/>
            <a:ext cx="4257752" cy="214160"/>
          </a:xfrm>
          <a:prstGeom prst="rect">
            <a:avLst/>
          </a:prstGeom>
          <a:noFill/>
        </p:spPr>
        <p:txBody>
          <a:bodyPr wrap="square" lIns="60006" tIns="30003" rIns="60006" bIns="30003" rtlCol="0">
            <a:spAutoFit/>
          </a:bodyPr>
          <a:lstStyle/>
          <a:p>
            <a:r>
              <a:rPr lang="en-GB" sz="998" dirty="0">
                <a:solidFill>
                  <a:schemeClr val="tx1">
                    <a:lumMod val="60000"/>
                    <a:lumOff val="40000"/>
                  </a:schemeClr>
                </a:solidFill>
              </a:rPr>
              <a:t>Source:  Symantec ISTR Report 2017</a:t>
            </a:r>
          </a:p>
        </p:txBody>
      </p:sp>
      <p:grpSp>
        <p:nvGrpSpPr>
          <p:cNvPr id="33" name="Group 34"/>
          <p:cNvGrpSpPr>
            <a:grpSpLocks/>
          </p:cNvGrpSpPr>
          <p:nvPr/>
        </p:nvGrpSpPr>
        <p:grpSpPr bwMode="auto">
          <a:xfrm>
            <a:off x="3275868" y="1740004"/>
            <a:ext cx="9123751" cy="1752599"/>
            <a:chOff x="4026198" y="2563323"/>
            <a:chExt cx="5324353" cy="1756186"/>
          </a:xfrm>
        </p:grpSpPr>
        <p:sp>
          <p:nvSpPr>
            <p:cNvPr id="38" name="TextBox 38"/>
            <p:cNvSpPr txBox="1">
              <a:spLocks noChangeArrowheads="1"/>
            </p:cNvSpPr>
            <p:nvPr/>
          </p:nvSpPr>
          <p:spPr bwMode="ltGray">
            <a:xfrm>
              <a:off x="4026198" y="3918293"/>
              <a:ext cx="4640242" cy="401216"/>
            </a:xfrm>
            <a:prstGeom prst="rect">
              <a:avLst/>
            </a:prstGeom>
            <a:noFill/>
            <a:ln w="9525">
              <a:noFill/>
              <a:miter lim="800000"/>
              <a:headEnd/>
              <a:tailEnd/>
            </a:ln>
          </p:spPr>
          <p:txBody>
            <a:bodyPr wrap="none" lIns="91217" tIns="45609" rIns="91217" bIns="45609"/>
            <a:lstStyle/>
            <a:p>
              <a:pPr>
                <a:lnSpc>
                  <a:spcPct val="90000"/>
                </a:lnSpc>
                <a:spcAft>
                  <a:spcPts val="798"/>
                </a:spcAft>
              </a:pPr>
              <a:r>
                <a:rPr lang="en-US" sz="1796" b="1" dirty="0">
                  <a:latin typeface="Calibri" pitchFamily="34" charset="0"/>
                </a:rPr>
                <a:t>new malware variants detected on the endpoints in 2016</a:t>
              </a:r>
            </a:p>
          </p:txBody>
        </p:sp>
        <p:sp>
          <p:nvSpPr>
            <p:cNvPr id="36" name="Rectangle 36"/>
            <p:cNvSpPr>
              <a:spLocks noChangeArrowheads="1"/>
            </p:cNvSpPr>
            <p:nvPr/>
          </p:nvSpPr>
          <p:spPr bwMode="auto">
            <a:xfrm>
              <a:off x="4026198" y="2563323"/>
              <a:ext cx="5324353" cy="1446301"/>
            </a:xfrm>
            <a:prstGeom prst="rect">
              <a:avLst/>
            </a:prstGeom>
            <a:noFill/>
            <a:ln w="9525">
              <a:noFill/>
              <a:miter lim="800000"/>
              <a:headEnd/>
              <a:tailEnd/>
            </a:ln>
          </p:spPr>
          <p:txBody>
            <a:bodyPr wrap="square">
              <a:spAutoFit/>
            </a:bodyPr>
            <a:lstStyle/>
            <a:p>
              <a:r>
                <a:rPr lang="en-US" sz="8781" b="1" dirty="0">
                  <a:solidFill>
                    <a:srgbClr val="F3BE10"/>
                  </a:solidFill>
                  <a:latin typeface="Calibri" pitchFamily="34" charset="0"/>
                </a:rPr>
                <a:t>1,000,000</a:t>
              </a:r>
              <a:endParaRPr lang="en-US" sz="8781" dirty="0">
                <a:solidFill>
                  <a:srgbClr val="F3BE10"/>
                </a:solidFill>
              </a:endParaRPr>
            </a:p>
          </p:txBody>
        </p:sp>
      </p:grpSp>
      <p:sp>
        <p:nvSpPr>
          <p:cNvPr id="69" name="TextBox 68"/>
          <p:cNvSpPr txBox="1"/>
          <p:nvPr/>
        </p:nvSpPr>
        <p:spPr>
          <a:xfrm>
            <a:off x="3853708" y="4599341"/>
            <a:ext cx="1981593" cy="686159"/>
          </a:xfrm>
          <a:prstGeom prst="rect">
            <a:avLst/>
          </a:prstGeom>
          <a:noFill/>
        </p:spPr>
        <p:txBody>
          <a:bodyPr wrap="square" lIns="0" tIns="0" rIns="0" bIns="0" rtlCol="0">
            <a:spAutoFit/>
          </a:bodyPr>
          <a:lstStyle/>
          <a:p>
            <a:pPr algn="ctr"/>
            <a:r>
              <a:rPr lang="en-GB" sz="4390" b="1" dirty="0">
                <a:solidFill>
                  <a:srgbClr val="F3BE10"/>
                </a:solidFill>
              </a:rPr>
              <a:t>36%</a:t>
            </a:r>
          </a:p>
        </p:txBody>
      </p:sp>
      <p:sp>
        <p:nvSpPr>
          <p:cNvPr id="70" name="TextBox 69"/>
          <p:cNvSpPr txBox="1"/>
          <p:nvPr/>
        </p:nvSpPr>
        <p:spPr>
          <a:xfrm>
            <a:off x="3874891" y="5307511"/>
            <a:ext cx="1911443" cy="430887"/>
          </a:xfrm>
          <a:prstGeom prst="rect">
            <a:avLst/>
          </a:prstGeom>
          <a:noFill/>
        </p:spPr>
        <p:txBody>
          <a:bodyPr wrap="square" lIns="0" tIns="0" rIns="0" bIns="0" rtlCol="0">
            <a:spAutoFit/>
          </a:bodyPr>
          <a:lstStyle/>
          <a:p>
            <a:pPr algn="ctr"/>
            <a:r>
              <a:rPr lang="en-GB" sz="1400" dirty="0">
                <a:solidFill>
                  <a:schemeClr val="tx2">
                    <a:lumMod val="75000"/>
                  </a:schemeClr>
                </a:solidFill>
              </a:rPr>
              <a:t>Increase of </a:t>
            </a:r>
            <a:r>
              <a:rPr lang="en-GB" sz="1400" b="1" dirty="0">
                <a:solidFill>
                  <a:schemeClr val="tx2">
                    <a:lumMod val="75000"/>
                  </a:schemeClr>
                </a:solidFill>
              </a:rPr>
              <a:t>ransomware</a:t>
            </a:r>
            <a:r>
              <a:rPr lang="en-GB" sz="1400" dirty="0">
                <a:solidFill>
                  <a:schemeClr val="tx2">
                    <a:lumMod val="75000"/>
                  </a:schemeClr>
                </a:solidFill>
              </a:rPr>
              <a:t> in 2016</a:t>
            </a:r>
          </a:p>
        </p:txBody>
      </p:sp>
      <p:sp>
        <p:nvSpPr>
          <p:cNvPr id="63" name="TextBox 62"/>
          <p:cNvSpPr txBox="1"/>
          <p:nvPr/>
        </p:nvSpPr>
        <p:spPr>
          <a:xfrm>
            <a:off x="6010468" y="4599337"/>
            <a:ext cx="1948749" cy="675570"/>
          </a:xfrm>
          <a:prstGeom prst="rect">
            <a:avLst/>
          </a:prstGeom>
          <a:noFill/>
        </p:spPr>
        <p:txBody>
          <a:bodyPr wrap="square" lIns="0" tIns="0" rIns="0" bIns="0" rtlCol="0">
            <a:spAutoFit/>
          </a:bodyPr>
          <a:lstStyle/>
          <a:p>
            <a:pPr algn="ctr"/>
            <a:r>
              <a:rPr lang="en-GB" sz="4390" b="1" dirty="0">
                <a:solidFill>
                  <a:srgbClr val="F3BE10"/>
                </a:solidFill>
              </a:rPr>
              <a:t>7.1B</a:t>
            </a:r>
          </a:p>
        </p:txBody>
      </p:sp>
      <p:sp>
        <p:nvSpPr>
          <p:cNvPr id="64" name="TextBox 63"/>
          <p:cNvSpPr txBox="1"/>
          <p:nvPr/>
        </p:nvSpPr>
        <p:spPr>
          <a:xfrm>
            <a:off x="6032539" y="5299929"/>
            <a:ext cx="1843134" cy="644985"/>
          </a:xfrm>
          <a:prstGeom prst="rect">
            <a:avLst/>
          </a:prstGeom>
          <a:noFill/>
        </p:spPr>
        <p:txBody>
          <a:bodyPr wrap="square" lIns="0" tIns="0" rIns="0" bIns="0" rtlCol="0">
            <a:spAutoFit/>
          </a:bodyPr>
          <a:lstStyle/>
          <a:p>
            <a:pPr marL="0" lvl="1" algn="ctr"/>
            <a:r>
              <a:rPr lang="en-GB" sz="1397" dirty="0"/>
              <a:t>Identities exposed in data breaches in the last 8 years</a:t>
            </a:r>
          </a:p>
        </p:txBody>
      </p:sp>
      <p:cxnSp>
        <p:nvCxnSpPr>
          <p:cNvPr id="109" name="Straight Connector 108"/>
          <p:cNvCxnSpPr/>
          <p:nvPr/>
        </p:nvCxnSpPr>
        <p:spPr>
          <a:xfrm>
            <a:off x="5882995" y="4617791"/>
            <a:ext cx="0" cy="13885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48839" y="4653176"/>
            <a:ext cx="0" cy="13885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Slide Number Placeholder 5"/>
          <p:cNvSpPr>
            <a:spLocks noGrp="1"/>
          </p:cNvSpPr>
          <p:nvPr>
            <p:ph type="sldNum" sz="quarter" idx="12"/>
          </p:nvPr>
        </p:nvSpPr>
        <p:spPr>
          <a:xfrm>
            <a:off x="11774702" y="6414101"/>
            <a:ext cx="523965" cy="182880"/>
          </a:xfrm>
        </p:spPr>
        <p:txBody>
          <a:bodyPr/>
          <a:lstStyle/>
          <a:p>
            <a:fld id="{2D88F0F9-74A8-45E4-B405-052EDB68E8BD}" type="slidenum">
              <a:rPr lang="en-US" smtClean="0"/>
              <a:t>3</a:t>
            </a:fld>
            <a:endParaRPr lang="en-US" dirty="0"/>
          </a:p>
        </p:txBody>
      </p:sp>
      <p:pic>
        <p:nvPicPr>
          <p:cNvPr id="44" name="Picture 43" descr="advanced_adversary.png"/>
          <p:cNvPicPr>
            <a:picLocks noChangeAspect="1"/>
          </p:cNvPicPr>
          <p:nvPr/>
        </p:nvPicPr>
        <p:blipFill>
          <a:blip r:embed="rId3" cstate="print">
            <a:biLevel thresh="50000"/>
            <a:extLst>
              <a:ext uri="{28A0092B-C50C-407E-A947-70E740481C1C}">
                <a14:useLocalDpi xmlns:a14="http://schemas.microsoft.com/office/drawing/2010/main"/>
              </a:ext>
            </a:extLst>
          </a:blip>
          <a:stretch>
            <a:fillRect/>
          </a:stretch>
        </p:blipFill>
        <p:spPr>
          <a:xfrm>
            <a:off x="4303680" y="3902259"/>
            <a:ext cx="1097045" cy="676129"/>
          </a:xfrm>
          <a:prstGeom prst="rect">
            <a:avLst/>
          </a:prstGeom>
        </p:spPr>
      </p:pic>
      <p:sp>
        <p:nvSpPr>
          <p:cNvPr id="53" name="TextBox 52"/>
          <p:cNvSpPr txBox="1"/>
          <p:nvPr/>
        </p:nvSpPr>
        <p:spPr>
          <a:xfrm>
            <a:off x="1695922" y="4599341"/>
            <a:ext cx="2061501" cy="675569"/>
          </a:xfrm>
          <a:prstGeom prst="rect">
            <a:avLst/>
          </a:prstGeom>
          <a:noFill/>
        </p:spPr>
        <p:txBody>
          <a:bodyPr wrap="square" lIns="0" tIns="0" rIns="0" bIns="0" rtlCol="0">
            <a:spAutoFit/>
          </a:bodyPr>
          <a:lstStyle/>
          <a:p>
            <a:pPr algn="ctr"/>
            <a:r>
              <a:rPr lang="en-GB" sz="4390" b="1" dirty="0">
                <a:solidFill>
                  <a:srgbClr val="F3BE10"/>
                </a:solidFill>
              </a:rPr>
              <a:t>55%</a:t>
            </a:r>
          </a:p>
        </p:txBody>
      </p:sp>
      <p:sp>
        <p:nvSpPr>
          <p:cNvPr id="54" name="TextBox 53"/>
          <p:cNvSpPr txBox="1"/>
          <p:nvPr/>
        </p:nvSpPr>
        <p:spPr>
          <a:xfrm>
            <a:off x="1690904" y="5308210"/>
            <a:ext cx="2057936" cy="430887"/>
          </a:xfrm>
          <a:prstGeom prst="rect">
            <a:avLst/>
          </a:prstGeom>
          <a:noFill/>
        </p:spPr>
        <p:txBody>
          <a:bodyPr wrap="square" lIns="0" tIns="0" rIns="0" bIns="0" rtlCol="0">
            <a:spAutoFit/>
          </a:bodyPr>
          <a:lstStyle/>
          <a:p>
            <a:pPr algn="ctr"/>
            <a:r>
              <a:rPr lang="en-GB" sz="1400" dirty="0">
                <a:solidFill>
                  <a:schemeClr val="tx2">
                    <a:lumMod val="75000"/>
                  </a:schemeClr>
                </a:solidFill>
              </a:rPr>
              <a:t>Increase in </a:t>
            </a:r>
          </a:p>
          <a:p>
            <a:pPr algn="ctr"/>
            <a:r>
              <a:rPr lang="en-GB" sz="1400" b="1" dirty="0">
                <a:solidFill>
                  <a:schemeClr val="tx2">
                    <a:lumMod val="75000"/>
                  </a:schemeClr>
                </a:solidFill>
              </a:rPr>
              <a:t>targeted attacks</a:t>
            </a:r>
          </a:p>
        </p:txBody>
      </p:sp>
      <p:sp>
        <p:nvSpPr>
          <p:cNvPr id="4" name="TextBox 3"/>
          <p:cNvSpPr txBox="1"/>
          <p:nvPr/>
        </p:nvSpPr>
        <p:spPr>
          <a:xfrm>
            <a:off x="8262912" y="2366798"/>
            <a:ext cx="3095313" cy="581097"/>
          </a:xfrm>
          <a:prstGeom prst="rect">
            <a:avLst/>
          </a:prstGeom>
          <a:noFill/>
        </p:spPr>
        <p:txBody>
          <a:bodyPr wrap="square" lIns="0" tIns="0" rIns="0" bIns="0" rtlCol="0">
            <a:noAutofit/>
          </a:bodyPr>
          <a:lstStyle/>
          <a:p>
            <a:pPr>
              <a:lnSpc>
                <a:spcPct val="90000"/>
              </a:lnSpc>
            </a:pPr>
            <a:r>
              <a:rPr lang="en-US" sz="4000" b="1" dirty="0"/>
              <a:t>Per DAY </a:t>
            </a:r>
          </a:p>
        </p:txBody>
      </p:sp>
      <p:pic>
        <p:nvPicPr>
          <p:cNvPr id="57" name="Picture 56" descr="hacker.png"/>
          <p:cNvPicPr>
            <a:picLocks noChangeAspect="1"/>
          </p:cNvPicPr>
          <p:nvPr/>
        </p:nvPicPr>
        <p:blipFill>
          <a:blip r:embed="rId4" cstate="print">
            <a:biLevel thresh="50000"/>
            <a:extLst>
              <a:ext uri="{28A0092B-C50C-407E-A947-70E740481C1C}">
                <a14:useLocalDpi xmlns:a14="http://schemas.microsoft.com/office/drawing/2010/main"/>
              </a:ext>
            </a:extLst>
          </a:blip>
          <a:stretch>
            <a:fillRect/>
          </a:stretch>
        </p:blipFill>
        <p:spPr>
          <a:xfrm>
            <a:off x="6571565" y="3781148"/>
            <a:ext cx="703882" cy="766251"/>
          </a:xfrm>
          <a:prstGeom prst="rect">
            <a:avLst/>
          </a:prstGeom>
        </p:spPr>
      </p:pic>
      <p:cxnSp>
        <p:nvCxnSpPr>
          <p:cNvPr id="26" name="Straight Connector 25"/>
          <p:cNvCxnSpPr/>
          <p:nvPr/>
        </p:nvCxnSpPr>
        <p:spPr>
          <a:xfrm>
            <a:off x="8049832" y="4573110"/>
            <a:ext cx="0" cy="13885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descr="target_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4766" y="3832053"/>
            <a:ext cx="832103" cy="832103"/>
          </a:xfrm>
          <a:prstGeom prst="rect">
            <a:avLst/>
          </a:prstGeom>
        </p:spPr>
      </p:pic>
      <p:pic>
        <p:nvPicPr>
          <p:cNvPr id="7" name="Picture 6" descr="mobile_malware_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0105" y="3779926"/>
            <a:ext cx="840430" cy="840430"/>
          </a:xfrm>
          <a:prstGeom prst="rect">
            <a:avLst/>
          </a:prstGeom>
        </p:spPr>
      </p:pic>
      <p:sp>
        <p:nvSpPr>
          <p:cNvPr id="29" name="TextBox 28"/>
          <p:cNvSpPr txBox="1"/>
          <p:nvPr/>
        </p:nvSpPr>
        <p:spPr>
          <a:xfrm>
            <a:off x="8252535" y="4599341"/>
            <a:ext cx="1710174" cy="675569"/>
          </a:xfrm>
          <a:prstGeom prst="rect">
            <a:avLst/>
          </a:prstGeom>
          <a:noFill/>
        </p:spPr>
        <p:txBody>
          <a:bodyPr wrap="square" lIns="0" tIns="0" rIns="0" bIns="0" rtlCol="0">
            <a:spAutoFit/>
          </a:bodyPr>
          <a:lstStyle/>
          <a:p>
            <a:pPr algn="ctr"/>
            <a:r>
              <a:rPr lang="en-GB" sz="4390" b="1" dirty="0">
                <a:solidFill>
                  <a:srgbClr val="F3BE10"/>
                </a:solidFill>
              </a:rPr>
              <a:t>18.4M</a:t>
            </a:r>
          </a:p>
        </p:txBody>
      </p:sp>
      <p:sp>
        <p:nvSpPr>
          <p:cNvPr id="30" name="TextBox 29"/>
          <p:cNvSpPr txBox="1"/>
          <p:nvPr/>
        </p:nvSpPr>
        <p:spPr>
          <a:xfrm>
            <a:off x="8166533" y="5255252"/>
            <a:ext cx="1843134" cy="644985"/>
          </a:xfrm>
          <a:prstGeom prst="rect">
            <a:avLst/>
          </a:prstGeom>
          <a:noFill/>
        </p:spPr>
        <p:txBody>
          <a:bodyPr wrap="square" lIns="0" tIns="0" rIns="0" bIns="0" rtlCol="0">
            <a:spAutoFit/>
          </a:bodyPr>
          <a:lstStyle/>
          <a:p>
            <a:pPr marL="0" lvl="1" algn="ctr"/>
            <a:r>
              <a:rPr lang="en-GB" sz="1397" dirty="0"/>
              <a:t>Mobile malware infections blocked by Symantec</a:t>
            </a:r>
          </a:p>
        </p:txBody>
      </p:sp>
      <p:pic>
        <p:nvPicPr>
          <p:cNvPr id="8" name="Picture 7" descr="malware_hazard_ic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4123" y="2020539"/>
            <a:ext cx="1162159" cy="1159835"/>
          </a:xfrm>
          <a:prstGeom prst="rect">
            <a:avLst/>
          </a:prstGeom>
        </p:spPr>
      </p:pic>
    </p:spTree>
    <p:extLst>
      <p:ext uri="{BB962C8B-B14F-4D97-AF65-F5344CB8AC3E}">
        <p14:creationId xmlns:p14="http://schemas.microsoft.com/office/powerpoint/2010/main" val="35820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p:cNvCxnSpPr/>
          <p:nvPr/>
        </p:nvCxnSpPr>
        <p:spPr>
          <a:xfrm>
            <a:off x="4739023"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172810"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606597"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dirty="0"/>
              <a:t>SEP: Most complete protection in the industry</a:t>
            </a:r>
          </a:p>
        </p:txBody>
      </p:sp>
      <p:sp>
        <p:nvSpPr>
          <p:cNvPr id="28" name="TextBox 83"/>
          <p:cNvSpPr txBox="1">
            <a:spLocks noChangeArrowheads="1"/>
          </p:cNvSpPr>
          <p:nvPr/>
        </p:nvSpPr>
        <p:spPr bwMode="auto">
          <a:xfrm>
            <a:off x="6283050" y="4158188"/>
            <a:ext cx="1215867" cy="159455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lvl="0" algn="ctr"/>
            <a:r>
              <a:rPr lang="en-US" sz="1333" dirty="0">
                <a:solidFill>
                  <a:schemeClr val="tx1">
                    <a:lumMod val="65000"/>
                    <a:lumOff val="35000"/>
                  </a:schemeClr>
                </a:solidFill>
              </a:rPr>
              <a:t>Use APIs to orchestrate a response from Secure Web Gateway</a:t>
            </a:r>
          </a:p>
        </p:txBody>
      </p:sp>
      <p:sp>
        <p:nvSpPr>
          <p:cNvPr id="29" name="TextBox 25"/>
          <p:cNvSpPr txBox="1">
            <a:spLocks noChangeArrowheads="1"/>
          </p:cNvSpPr>
          <p:nvPr/>
        </p:nvSpPr>
        <p:spPr bwMode="auto">
          <a:xfrm>
            <a:off x="3415144" y="3467407"/>
            <a:ext cx="1215867" cy="759917"/>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POWER ERASER</a:t>
            </a:r>
          </a:p>
        </p:txBody>
      </p:sp>
      <p:sp>
        <p:nvSpPr>
          <p:cNvPr id="31" name="TextBox 55"/>
          <p:cNvSpPr txBox="1">
            <a:spLocks noChangeArrowheads="1"/>
          </p:cNvSpPr>
          <p:nvPr/>
        </p:nvSpPr>
        <p:spPr bwMode="auto">
          <a:xfrm>
            <a:off x="4850276" y="3467407"/>
            <a:ext cx="1215867" cy="759917"/>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HOST INTEGRITY</a:t>
            </a:r>
          </a:p>
        </p:txBody>
      </p:sp>
      <p:sp>
        <p:nvSpPr>
          <p:cNvPr id="33" name="TextBox 25"/>
          <p:cNvSpPr txBox="1">
            <a:spLocks noChangeArrowheads="1"/>
          </p:cNvSpPr>
          <p:nvPr/>
        </p:nvSpPr>
        <p:spPr bwMode="auto">
          <a:xfrm>
            <a:off x="6281855" y="3467405"/>
            <a:ext cx="1215867" cy="763504"/>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SECURE WEB GATEWAY INTEGRATION</a:t>
            </a:r>
          </a:p>
        </p:txBody>
      </p:sp>
      <p:sp>
        <p:nvSpPr>
          <p:cNvPr id="35" name="TextBox 25"/>
          <p:cNvSpPr txBox="1">
            <a:spLocks noChangeArrowheads="1"/>
          </p:cNvSpPr>
          <p:nvPr/>
        </p:nvSpPr>
        <p:spPr bwMode="auto">
          <a:xfrm>
            <a:off x="7698151" y="3467405"/>
            <a:ext cx="1222867" cy="763504"/>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SEP EDR</a:t>
            </a:r>
          </a:p>
          <a:p>
            <a:pPr algn="ctr">
              <a:lnSpc>
                <a:spcPct val="85000"/>
              </a:lnSpc>
              <a:spcAft>
                <a:spcPts val="0"/>
              </a:spcAft>
            </a:pPr>
            <a:r>
              <a:rPr lang="en-US" altLang="en-US" sz="1200" b="1" dirty="0"/>
              <a:t> (ATP 3.0)</a:t>
            </a:r>
          </a:p>
        </p:txBody>
      </p:sp>
      <p:sp>
        <p:nvSpPr>
          <p:cNvPr id="43" name="TextBox 81"/>
          <p:cNvSpPr txBox="1">
            <a:spLocks noChangeArrowheads="1"/>
          </p:cNvSpPr>
          <p:nvPr/>
        </p:nvSpPr>
        <p:spPr bwMode="auto">
          <a:xfrm>
            <a:off x="4787174" y="4158188"/>
            <a:ext cx="1347232" cy="1568819"/>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Quarantine, detect unauthorized change, conduct damage assessment and ensures compliance</a:t>
            </a:r>
          </a:p>
        </p:txBody>
      </p:sp>
      <p:sp>
        <p:nvSpPr>
          <p:cNvPr id="44" name="TextBox 43"/>
          <p:cNvSpPr txBox="1"/>
          <p:nvPr/>
        </p:nvSpPr>
        <p:spPr>
          <a:xfrm>
            <a:off x="3418307" y="4158188"/>
            <a:ext cx="1215867" cy="1568819"/>
          </a:xfrm>
          <a:prstGeom prst="rect">
            <a:avLst/>
          </a:prstGeom>
          <a:noFill/>
          <a:ln>
            <a:noFill/>
          </a:ln>
        </p:spPr>
        <p:txBody>
          <a:bodyPr lIns="0" tIns="0" rIns="0" bIns="0" anchor="t" anchorCtr="0"/>
          <a:lstStyle>
            <a:defPPr>
              <a:defRPr lang="en-US"/>
            </a:defPPr>
            <a:lvl1pPr>
              <a:defRPr sz="1400">
                <a:solidFill>
                  <a:srgbClr val="FFFFFF"/>
                </a:solidFill>
                <a:ea typeface="ＭＳ Ｐゴシック" charset="0"/>
                <a:cs typeface="ＭＳ Ｐゴシック" charset="0"/>
              </a:defRPr>
            </a:lvl1pPr>
          </a:lstStyle>
          <a:p>
            <a:pPr algn="ctr">
              <a:defRPr/>
            </a:pPr>
            <a:r>
              <a:rPr lang="en-US" altLang="en-US" sz="1333" dirty="0">
                <a:solidFill>
                  <a:schemeClr val="tx1">
                    <a:lumMod val="65000"/>
                    <a:lumOff val="35000"/>
                  </a:schemeClr>
                </a:solidFill>
                <a:ea typeface="MS PGothic" panose="020B0600070205080204" pitchFamily="34" charset="-128"/>
              </a:rPr>
              <a:t>Aggressive remediation of hard-to-remove pre-existing infections</a:t>
            </a:r>
          </a:p>
        </p:txBody>
      </p:sp>
      <p:sp>
        <p:nvSpPr>
          <p:cNvPr id="55" name="Oval Callout 54"/>
          <p:cNvSpPr/>
          <p:nvPr/>
        </p:nvSpPr>
        <p:spPr>
          <a:xfrm>
            <a:off x="8515515" y="3044954"/>
            <a:ext cx="729694" cy="345645"/>
          </a:xfrm>
          <a:prstGeom prst="wedgeEllipseCallout">
            <a:avLst>
              <a:gd name="adj1" fmla="val -25154"/>
              <a:gd name="adj2" fmla="val 74663"/>
            </a:avLst>
          </a:prstGeom>
          <a:solidFill>
            <a:schemeClr val="accent1"/>
          </a:solidFill>
          <a:ln w="12700">
            <a:noFill/>
            <a:miter lim="800000"/>
            <a:headEnd/>
            <a:tailEnd/>
          </a:ln>
        </p:spPr>
        <p:txBody>
          <a:bodyPr wrap="square" lIns="0" tIns="0" rIns="0" bIns="0" rtlCol="0" anchor="ctr"/>
          <a:lstStyle/>
          <a:p>
            <a:pPr algn="ctr"/>
            <a:r>
              <a:rPr lang="en-US" sz="1000" b="1" kern="0" dirty="0"/>
              <a:t>Enhanced</a:t>
            </a:r>
          </a:p>
        </p:txBody>
      </p:sp>
      <p:sp>
        <p:nvSpPr>
          <p:cNvPr id="56" name="Rounded Rectangle 55"/>
          <p:cNvSpPr/>
          <p:nvPr/>
        </p:nvSpPr>
        <p:spPr>
          <a:xfrm>
            <a:off x="311727" y="1355134"/>
            <a:ext cx="11683999" cy="685621"/>
          </a:xfrm>
          <a:prstGeom prst="roundRect">
            <a:avLst>
              <a:gd name="adj" fmla="val 15155"/>
            </a:avLst>
          </a:prstGeom>
          <a:solidFill>
            <a:schemeClr val="accent1"/>
          </a:solidFill>
          <a:ln w="9525">
            <a:noFill/>
            <a:miter lim="800000"/>
            <a:headEnd/>
            <a:tailEnd/>
          </a:ln>
          <a:effectLst/>
        </p:spPr>
        <p:txBody>
          <a:bodyPr wrap="square" rtlCol="0" anchor="ctr"/>
          <a:lstStyle/>
          <a:p>
            <a:pPr algn="ctr">
              <a:lnSpc>
                <a:spcPct val="70000"/>
              </a:lnSpc>
            </a:pPr>
            <a:endParaRPr lang="en-US" sz="2400" kern="0" dirty="0">
              <a:solidFill>
                <a:srgbClr val="000000"/>
              </a:solidFill>
            </a:endParaRPr>
          </a:p>
        </p:txBody>
      </p:sp>
      <p:sp>
        <p:nvSpPr>
          <p:cNvPr id="57" name="Rectangle 56"/>
          <p:cNvSpPr/>
          <p:nvPr/>
        </p:nvSpPr>
        <p:spPr>
          <a:xfrm>
            <a:off x="1525805" y="1497885"/>
            <a:ext cx="8909960" cy="400110"/>
          </a:xfrm>
          <a:prstGeom prst="rect">
            <a:avLst/>
          </a:prstGeom>
        </p:spPr>
        <p:txBody>
          <a:bodyPr wrap="square">
            <a:spAutoFit/>
          </a:bodyPr>
          <a:lstStyle/>
          <a:p>
            <a:pPr algn="ctr"/>
            <a:r>
              <a:rPr lang="en-US" sz="2000" b="1" dirty="0">
                <a:solidFill>
                  <a:srgbClr val="000000"/>
                </a:solidFill>
              </a:rPr>
              <a:t> Patented real-time cloud lookup                              for scanning of suspicious files</a:t>
            </a:r>
            <a:endParaRPr lang="en-US" sz="2400" b="1" dirty="0"/>
          </a:p>
        </p:txBody>
      </p:sp>
      <p:sp>
        <p:nvSpPr>
          <p:cNvPr id="58" name="Oval 57"/>
          <p:cNvSpPr/>
          <p:nvPr/>
        </p:nvSpPr>
        <p:spPr>
          <a:xfrm>
            <a:off x="5463371" y="1047890"/>
            <a:ext cx="1265262" cy="1265262"/>
          </a:xfrm>
          <a:prstGeom prst="ellipse">
            <a:avLst/>
          </a:prstGeom>
          <a:blipFill rotWithShape="1">
            <a:blip r:embed="rId3">
              <a:lum contrast="10000"/>
            </a:blip>
            <a:stretch>
              <a:fillRect/>
            </a:stretch>
          </a:blipFill>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sp>
      <p:pic>
        <p:nvPicPr>
          <p:cNvPr id="2" name="Picture 1"/>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959798" y="2480991"/>
            <a:ext cx="726338" cy="679174"/>
          </a:xfrm>
          <a:prstGeom prst="rect">
            <a:avLst/>
          </a:prstGeom>
        </p:spPr>
      </p:pic>
      <p:pic>
        <p:nvPicPr>
          <p:cNvPr id="59" name="Picture 31" descr="SECURITY_APPLIANCE.png"/>
          <p:cNvPicPr>
            <a:picLocks noChangeAspect="1"/>
          </p:cNvPicPr>
          <p:nvPr/>
        </p:nvPicPr>
        <p:blipFill>
          <a:blip r:embed="rId5"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6387884" y="2577452"/>
            <a:ext cx="957000" cy="462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9" descr="host_integrity.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43669" y="2538261"/>
            <a:ext cx="513972" cy="561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15" descr="eraser.png"/>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714893" y="2548438"/>
            <a:ext cx="541542" cy="541544"/>
          </a:xfrm>
          <a:prstGeom prst="rect">
            <a:avLst/>
          </a:prstGeom>
          <a:noFill/>
          <a:ln>
            <a:noFill/>
          </a:ln>
          <a:extLst/>
        </p:spPr>
      </p:pic>
      <p:sp>
        <p:nvSpPr>
          <p:cNvPr id="62" name="Chevron 61"/>
          <p:cNvSpPr/>
          <p:nvPr/>
        </p:nvSpPr>
        <p:spPr bwMode="auto">
          <a:xfrm>
            <a:off x="3062006" y="5771709"/>
            <a:ext cx="6067990" cy="478211"/>
          </a:xfrm>
          <a:prstGeom prst="chevron">
            <a:avLst/>
          </a:prstGeom>
          <a:solidFill>
            <a:schemeClr val="accent2">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1213" tIns="45607" rIns="91213" bIns="45607" numCol="1" spcCol="0" rtlCol="0" fromWordArt="0" anchor="ctr" anchorCtr="0" forceAA="0" compatLnSpc="1">
            <a:prstTxWarp prst="textNoShape">
              <a:avLst/>
            </a:prstTxWarp>
            <a:noAutofit/>
          </a:bodyPr>
          <a:lstStyle/>
          <a:p>
            <a:pPr algn="ctr">
              <a:lnSpc>
                <a:spcPct val="90000"/>
              </a:lnSpc>
            </a:pPr>
            <a:r>
              <a:rPr lang="en-US" sz="1400" b="1" dirty="0">
                <a:solidFill>
                  <a:schemeClr val="bg1"/>
                </a:solidFill>
              </a:rPr>
              <a:t>REMEDIATE</a:t>
            </a:r>
          </a:p>
        </p:txBody>
      </p:sp>
      <p:sp>
        <p:nvSpPr>
          <p:cNvPr id="23" name="TextBox 83"/>
          <p:cNvSpPr txBox="1">
            <a:spLocks noChangeArrowheads="1"/>
          </p:cNvSpPr>
          <p:nvPr/>
        </p:nvSpPr>
        <p:spPr bwMode="auto">
          <a:xfrm>
            <a:off x="7704281" y="4158188"/>
            <a:ext cx="1215867" cy="157622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Full endpoint activity recording and playback. Real-time IOC hunting, correlation and response.</a:t>
            </a:r>
          </a:p>
        </p:txBody>
      </p:sp>
    </p:spTree>
    <p:extLst>
      <p:ext uri="{BB962C8B-B14F-4D97-AF65-F5344CB8AC3E}">
        <p14:creationId xmlns:p14="http://schemas.microsoft.com/office/powerpoint/2010/main" val="32919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Advanced Machine Learning</a:t>
            </a:r>
            <a:endParaRPr lang="en-US" dirty="0"/>
          </a:p>
        </p:txBody>
      </p:sp>
      <p:sp>
        <p:nvSpPr>
          <p:cNvPr id="8" name="Text Placeholder 7">
            <a:extLst>
              <a:ext uri="{FF2B5EF4-FFF2-40B4-BE49-F238E27FC236}">
                <a16:creationId xmlns:a16="http://schemas.microsoft.com/office/drawing/2014/main" id="{4B3E8154-E483-44F5-B6DF-9667D231610A}"/>
              </a:ext>
            </a:extLst>
          </p:cNvPr>
          <p:cNvSpPr>
            <a:spLocks noGrp="1"/>
          </p:cNvSpPr>
          <p:nvPr>
            <p:ph type="body" sz="quarter" idx="13"/>
          </p:nvPr>
        </p:nvSpPr>
        <p:spPr>
          <a:xfrm>
            <a:off x="495302" y="914400"/>
            <a:ext cx="10972482" cy="332118"/>
          </a:xfrm>
          <a:noFill/>
          <a:ln w="9525">
            <a:noFill/>
            <a:miter lim="800000"/>
            <a:headEnd/>
            <a:tailEnd/>
          </a:ln>
        </p:spPr>
        <p:txBody>
          <a:bodyPr vert="horz" wrap="square" lIns="0" tIns="0" rIns="0" bIns="0" numCol="1" rtlCol="0" anchor="t" anchorCtr="0" compatLnSpc="1">
            <a:prstTxWarp prst="textNoShape">
              <a:avLst/>
            </a:prstTxWarp>
            <a:noAutofit/>
          </a:bodyPr>
          <a:lstStyle/>
          <a:p>
            <a:r>
              <a:rPr lang="en-US" b="1">
                <a:solidFill>
                  <a:srgbClr val="595959"/>
                </a:solidFill>
              </a:rPr>
              <a:t>Blocks unknown threats and mutating malware</a:t>
            </a:r>
            <a:endParaRPr lang="en-US" b="1" dirty="0">
              <a:solidFill>
                <a:srgbClr val="595959"/>
              </a:solidFill>
            </a:endParaRPr>
          </a:p>
        </p:txBody>
      </p:sp>
      <p:sp>
        <p:nvSpPr>
          <p:cNvPr id="42" name="Footer Placeholder 4"/>
          <p:cNvSpPr>
            <a:spLocks noGrp="1"/>
          </p:cNvSpPr>
          <p:nvPr>
            <p:ph type="ftr" sz="quarter" idx="15"/>
          </p:nvPr>
        </p:nvSpPr>
        <p:spPr>
          <a:xfrm>
            <a:off x="193781" y="6377978"/>
            <a:ext cx="6634163" cy="365125"/>
          </a:xfrm>
        </p:spPr>
        <p:txBody>
          <a:bodyPr/>
          <a:lstStyle/>
          <a:p>
            <a:r>
              <a:rPr lang="en-US"/>
              <a:t>Symantec Endpoint Protection 14</a:t>
            </a:r>
            <a:endParaRPr lang="en-US" dirty="0"/>
          </a:p>
        </p:txBody>
      </p:sp>
      <p:sp>
        <p:nvSpPr>
          <p:cNvPr id="43" name="Slide Number Placeholder 5"/>
          <p:cNvSpPr>
            <a:spLocks noGrp="1"/>
          </p:cNvSpPr>
          <p:nvPr>
            <p:ph type="sldNum" sz="quarter" idx="16"/>
          </p:nvPr>
        </p:nvSpPr>
        <p:spPr/>
        <p:txBody>
          <a:bodyPr/>
          <a:lstStyle/>
          <a:p>
            <a:fld id="{2D88F0F9-74A8-45E4-B405-052EDB68E8BD}" type="slidenum">
              <a:rPr lang="en-US" smtClean="0"/>
              <a:pPr/>
              <a:t>31</a:t>
            </a:fld>
            <a:endParaRPr lang="en-US" dirty="0"/>
          </a:p>
        </p:txBody>
      </p:sp>
      <p:grpSp>
        <p:nvGrpSpPr>
          <p:cNvPr id="18" name="Group 17"/>
          <p:cNvGrpSpPr/>
          <p:nvPr/>
        </p:nvGrpSpPr>
        <p:grpSpPr>
          <a:xfrm>
            <a:off x="1995524" y="1660723"/>
            <a:ext cx="3143200" cy="4601323"/>
            <a:chOff x="1217612" y="1295400"/>
            <a:chExt cx="3135424" cy="5494507"/>
          </a:xfrm>
        </p:grpSpPr>
        <p:sp>
          <p:nvSpPr>
            <p:cNvPr id="25" name="Bent Arrow 24"/>
            <p:cNvSpPr/>
            <p:nvPr/>
          </p:nvSpPr>
          <p:spPr bwMode="gray">
            <a:xfrm>
              <a:off x="1326047" y="1506999"/>
              <a:ext cx="656598" cy="1803449"/>
            </a:xfrm>
            <a:prstGeom prst="bentArrow">
              <a:avLst>
                <a:gd name="adj1" fmla="val 25000"/>
                <a:gd name="adj2" fmla="val 25000"/>
                <a:gd name="adj3" fmla="val 23471"/>
                <a:gd name="adj4" fmla="val 42221"/>
              </a:avLst>
            </a:prstGeom>
            <a:solidFill>
              <a:schemeClr val="bg1">
                <a:lumMod val="75000"/>
              </a:schemeClr>
            </a:solidFill>
            <a:ln>
              <a:no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Bent Arrow 25"/>
            <p:cNvSpPr/>
            <p:nvPr/>
          </p:nvSpPr>
          <p:spPr bwMode="gray">
            <a:xfrm rot="16200000">
              <a:off x="964824" y="3148389"/>
              <a:ext cx="1277999" cy="772423"/>
            </a:xfrm>
            <a:prstGeom prst="bentArrow">
              <a:avLst/>
            </a:prstGeom>
            <a:solidFill>
              <a:srgbClr val="BFBFBF"/>
            </a:solidFill>
            <a:ln w="28575">
              <a:solidFill>
                <a:schemeClr val="bg2"/>
              </a:solid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4" name="Down Arrow 23"/>
            <p:cNvSpPr/>
            <p:nvPr/>
          </p:nvSpPr>
          <p:spPr bwMode="gray">
            <a:xfrm>
              <a:off x="2868521" y="4419600"/>
              <a:ext cx="304800" cy="609600"/>
            </a:xfrm>
            <a:prstGeom prst="downArrow">
              <a:avLst/>
            </a:prstGeom>
            <a:solidFill>
              <a:schemeClr val="bg1">
                <a:lumMod val="75000"/>
              </a:schemeClr>
            </a:solidFill>
            <a:ln>
              <a:no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20"/>
            <p:cNvSpPr/>
            <p:nvPr/>
          </p:nvSpPr>
          <p:spPr bwMode="gray">
            <a:xfrm>
              <a:off x="1992221" y="3657600"/>
              <a:ext cx="2057400" cy="762000"/>
            </a:xfrm>
            <a:prstGeom prst="rect">
              <a:avLst/>
            </a:prstGeom>
            <a:solidFill>
              <a:schemeClr val="accent1"/>
            </a:solidFill>
            <a:ln>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400" b="1" dirty="0">
                  <a:solidFill>
                    <a:schemeClr val="tx1"/>
                  </a:solidFill>
                </a:rPr>
                <a:t>Trained Machine</a:t>
              </a:r>
            </a:p>
          </p:txBody>
        </p:sp>
        <p:sp>
          <p:nvSpPr>
            <p:cNvPr id="23" name="Down Arrow 22"/>
            <p:cNvSpPr/>
            <p:nvPr/>
          </p:nvSpPr>
          <p:spPr bwMode="gray">
            <a:xfrm>
              <a:off x="2868521" y="3200400"/>
              <a:ext cx="304800" cy="457200"/>
            </a:xfrm>
            <a:prstGeom prst="downArrow">
              <a:avLst/>
            </a:prstGeom>
            <a:solidFill>
              <a:schemeClr val="bg1">
                <a:lumMod val="75000"/>
              </a:schemeClr>
            </a:solidFill>
            <a:ln>
              <a:no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7" name="TextBox 26"/>
            <p:cNvSpPr txBox="1"/>
            <p:nvPr/>
          </p:nvSpPr>
          <p:spPr>
            <a:xfrm>
              <a:off x="3242501" y="4523239"/>
              <a:ext cx="1110535" cy="377115"/>
            </a:xfrm>
            <a:prstGeom prst="rect">
              <a:avLst/>
            </a:prstGeom>
            <a:noFill/>
          </p:spPr>
          <p:txBody>
            <a:bodyPr wrap="none" lIns="0" tIns="0" rIns="0" bIns="0" rtlCol="0">
              <a:noAutofit/>
            </a:bodyPr>
            <a:lstStyle/>
            <a:p>
              <a:pPr>
                <a:lnSpc>
                  <a:spcPct val="90000"/>
                </a:lnSpc>
              </a:pPr>
              <a:r>
                <a:rPr lang="en-US" sz="1200" b="1" dirty="0">
                  <a:latin typeface="Calibri"/>
                  <a:cs typeface="Calibri"/>
                </a:rPr>
                <a:t>New &amp; Retrained</a:t>
              </a:r>
              <a:br>
                <a:rPr lang="en-US" sz="1200" b="1" dirty="0">
                  <a:latin typeface="Calibri"/>
                  <a:cs typeface="Calibri"/>
                </a:rPr>
              </a:br>
              <a:r>
                <a:rPr lang="en-US" sz="1200" b="1" dirty="0">
                  <a:latin typeface="Calibri"/>
                  <a:cs typeface="Calibri"/>
                </a:rPr>
                <a:t>Advanced ML </a:t>
              </a:r>
            </a:p>
          </p:txBody>
        </p:sp>
        <p:grpSp>
          <p:nvGrpSpPr>
            <p:cNvPr id="28" name="Group 27"/>
            <p:cNvGrpSpPr/>
            <p:nvPr/>
          </p:nvGrpSpPr>
          <p:grpSpPr>
            <a:xfrm>
              <a:off x="2603425" y="5105400"/>
              <a:ext cx="834991" cy="790713"/>
              <a:chOff x="3898826" y="5105400"/>
              <a:chExt cx="834991" cy="790713"/>
            </a:xfrm>
          </p:grpSpPr>
          <p:sp>
            <p:nvSpPr>
              <p:cNvPr id="35" name="Freeform 209"/>
              <p:cNvSpPr>
                <a:spLocks noEditPoints="1"/>
              </p:cNvSpPr>
              <p:nvPr/>
            </p:nvSpPr>
            <p:spPr bwMode="auto">
              <a:xfrm>
                <a:off x="3898826" y="5105400"/>
                <a:ext cx="834991" cy="790713"/>
              </a:xfrm>
              <a:custGeom>
                <a:avLst/>
                <a:gdLst>
                  <a:gd name="T0" fmla="*/ 662 w 662"/>
                  <a:gd name="T1" fmla="*/ 610 h 629"/>
                  <a:gd name="T2" fmla="*/ 643 w 662"/>
                  <a:gd name="T3" fmla="*/ 590 h 629"/>
                  <a:gd name="T4" fmla="*/ 19 w 662"/>
                  <a:gd name="T5" fmla="*/ 590 h 629"/>
                  <a:gd name="T6" fmla="*/ 0 w 662"/>
                  <a:gd name="T7" fmla="*/ 610 h 629"/>
                  <a:gd name="T8" fmla="*/ 19 w 662"/>
                  <a:gd name="T9" fmla="*/ 629 h 629"/>
                  <a:gd name="T10" fmla="*/ 643 w 662"/>
                  <a:gd name="T11" fmla="*/ 629 h 629"/>
                  <a:gd name="T12" fmla="*/ 662 w 662"/>
                  <a:gd name="T13" fmla="*/ 610 h 629"/>
                  <a:gd name="T14" fmla="*/ 607 w 662"/>
                  <a:gd name="T15" fmla="*/ 0 h 629"/>
                  <a:gd name="T16" fmla="*/ 55 w 662"/>
                  <a:gd name="T17" fmla="*/ 0 h 629"/>
                  <a:gd name="T18" fmla="*/ 0 w 662"/>
                  <a:gd name="T19" fmla="*/ 55 h 629"/>
                  <a:gd name="T20" fmla="*/ 0 w 662"/>
                  <a:gd name="T21" fmla="*/ 416 h 629"/>
                  <a:gd name="T22" fmla="*/ 55 w 662"/>
                  <a:gd name="T23" fmla="*/ 470 h 629"/>
                  <a:gd name="T24" fmla="*/ 280 w 662"/>
                  <a:gd name="T25" fmla="*/ 470 h 629"/>
                  <a:gd name="T26" fmla="*/ 280 w 662"/>
                  <a:gd name="T27" fmla="*/ 470 h 629"/>
                  <a:gd name="T28" fmla="*/ 286 w 662"/>
                  <a:gd name="T29" fmla="*/ 470 h 629"/>
                  <a:gd name="T30" fmla="*/ 305 w 662"/>
                  <a:gd name="T31" fmla="*/ 490 h 629"/>
                  <a:gd name="T32" fmla="*/ 286 w 662"/>
                  <a:gd name="T33" fmla="*/ 509 h 629"/>
                  <a:gd name="T34" fmla="*/ 280 w 662"/>
                  <a:gd name="T35" fmla="*/ 509 h 629"/>
                  <a:gd name="T36" fmla="*/ 280 w 662"/>
                  <a:gd name="T37" fmla="*/ 509 h 629"/>
                  <a:gd name="T38" fmla="*/ 250 w 662"/>
                  <a:gd name="T39" fmla="*/ 509 h 629"/>
                  <a:gd name="T40" fmla="*/ 231 w 662"/>
                  <a:gd name="T41" fmla="*/ 529 h 629"/>
                  <a:gd name="T42" fmla="*/ 250 w 662"/>
                  <a:gd name="T43" fmla="*/ 548 h 629"/>
                  <a:gd name="T44" fmla="*/ 417 w 662"/>
                  <a:gd name="T45" fmla="*/ 548 h 629"/>
                  <a:gd name="T46" fmla="*/ 437 w 662"/>
                  <a:gd name="T47" fmla="*/ 529 h 629"/>
                  <a:gd name="T48" fmla="*/ 417 w 662"/>
                  <a:gd name="T49" fmla="*/ 509 h 629"/>
                  <a:gd name="T50" fmla="*/ 388 w 662"/>
                  <a:gd name="T51" fmla="*/ 509 h 629"/>
                  <a:gd name="T52" fmla="*/ 388 w 662"/>
                  <a:gd name="T53" fmla="*/ 509 h 629"/>
                  <a:gd name="T54" fmla="*/ 381 w 662"/>
                  <a:gd name="T55" fmla="*/ 509 h 629"/>
                  <a:gd name="T56" fmla="*/ 362 w 662"/>
                  <a:gd name="T57" fmla="*/ 490 h 629"/>
                  <a:gd name="T58" fmla="*/ 381 w 662"/>
                  <a:gd name="T59" fmla="*/ 470 h 629"/>
                  <a:gd name="T60" fmla="*/ 388 w 662"/>
                  <a:gd name="T61" fmla="*/ 470 h 629"/>
                  <a:gd name="T62" fmla="*/ 388 w 662"/>
                  <a:gd name="T63" fmla="*/ 470 h 629"/>
                  <a:gd name="T64" fmla="*/ 607 w 662"/>
                  <a:gd name="T65" fmla="*/ 470 h 629"/>
                  <a:gd name="T66" fmla="*/ 662 w 662"/>
                  <a:gd name="T67" fmla="*/ 416 h 629"/>
                  <a:gd name="T68" fmla="*/ 662 w 662"/>
                  <a:gd name="T69" fmla="*/ 55 h 629"/>
                  <a:gd name="T70" fmla="*/ 607 w 662"/>
                  <a:gd name="T71" fmla="*/ 0 h 629"/>
                  <a:gd name="T72" fmla="*/ 594 w 662"/>
                  <a:gd name="T73" fmla="*/ 460 h 629"/>
                  <a:gd name="T74" fmla="*/ 584 w 662"/>
                  <a:gd name="T75" fmla="*/ 451 h 629"/>
                  <a:gd name="T76" fmla="*/ 594 w 662"/>
                  <a:gd name="T77" fmla="*/ 441 h 629"/>
                  <a:gd name="T78" fmla="*/ 604 w 662"/>
                  <a:gd name="T79" fmla="*/ 451 h 629"/>
                  <a:gd name="T80" fmla="*/ 594 w 662"/>
                  <a:gd name="T81" fmla="*/ 460 h 629"/>
                  <a:gd name="T82" fmla="*/ 623 w 662"/>
                  <a:gd name="T83" fmla="*/ 416 h 629"/>
                  <a:gd name="T84" fmla="*/ 607 w 662"/>
                  <a:gd name="T85" fmla="*/ 431 h 629"/>
                  <a:gd name="T86" fmla="*/ 55 w 662"/>
                  <a:gd name="T87" fmla="*/ 431 h 629"/>
                  <a:gd name="T88" fmla="*/ 39 w 662"/>
                  <a:gd name="T89" fmla="*/ 416 h 629"/>
                  <a:gd name="T90" fmla="*/ 39 w 662"/>
                  <a:gd name="T91" fmla="*/ 55 h 629"/>
                  <a:gd name="T92" fmla="*/ 55 w 662"/>
                  <a:gd name="T93" fmla="*/ 39 h 629"/>
                  <a:gd name="T94" fmla="*/ 607 w 662"/>
                  <a:gd name="T95" fmla="*/ 39 h 629"/>
                  <a:gd name="T96" fmla="*/ 623 w 662"/>
                  <a:gd name="T97" fmla="*/ 55 h 629"/>
                  <a:gd name="T98" fmla="*/ 623 w 662"/>
                  <a:gd name="T99" fmla="*/ 41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2" h="629">
                    <a:moveTo>
                      <a:pt x="662" y="610"/>
                    </a:moveTo>
                    <a:cubicBezTo>
                      <a:pt x="662" y="599"/>
                      <a:pt x="654" y="590"/>
                      <a:pt x="643" y="590"/>
                    </a:cubicBezTo>
                    <a:cubicBezTo>
                      <a:pt x="19" y="590"/>
                      <a:pt x="19" y="590"/>
                      <a:pt x="19" y="590"/>
                    </a:cubicBezTo>
                    <a:cubicBezTo>
                      <a:pt x="8" y="590"/>
                      <a:pt x="0" y="599"/>
                      <a:pt x="0" y="610"/>
                    </a:cubicBezTo>
                    <a:cubicBezTo>
                      <a:pt x="0" y="621"/>
                      <a:pt x="8" y="629"/>
                      <a:pt x="19" y="629"/>
                    </a:cubicBezTo>
                    <a:cubicBezTo>
                      <a:pt x="643" y="629"/>
                      <a:pt x="643" y="629"/>
                      <a:pt x="643" y="629"/>
                    </a:cubicBezTo>
                    <a:cubicBezTo>
                      <a:pt x="654" y="629"/>
                      <a:pt x="662" y="621"/>
                      <a:pt x="662" y="610"/>
                    </a:cubicBezTo>
                    <a:moveTo>
                      <a:pt x="607" y="0"/>
                    </a:moveTo>
                    <a:cubicBezTo>
                      <a:pt x="55" y="0"/>
                      <a:pt x="55" y="0"/>
                      <a:pt x="55" y="0"/>
                    </a:cubicBezTo>
                    <a:cubicBezTo>
                      <a:pt x="25" y="0"/>
                      <a:pt x="0" y="25"/>
                      <a:pt x="0" y="55"/>
                    </a:cubicBezTo>
                    <a:cubicBezTo>
                      <a:pt x="0" y="416"/>
                      <a:pt x="0" y="416"/>
                      <a:pt x="0" y="416"/>
                    </a:cubicBezTo>
                    <a:cubicBezTo>
                      <a:pt x="0" y="446"/>
                      <a:pt x="25" y="470"/>
                      <a:pt x="55" y="470"/>
                    </a:cubicBezTo>
                    <a:cubicBezTo>
                      <a:pt x="280" y="470"/>
                      <a:pt x="280" y="470"/>
                      <a:pt x="280" y="470"/>
                    </a:cubicBezTo>
                    <a:cubicBezTo>
                      <a:pt x="280" y="470"/>
                      <a:pt x="280" y="470"/>
                      <a:pt x="280" y="470"/>
                    </a:cubicBezTo>
                    <a:cubicBezTo>
                      <a:pt x="286" y="470"/>
                      <a:pt x="286" y="470"/>
                      <a:pt x="286" y="470"/>
                    </a:cubicBezTo>
                    <a:cubicBezTo>
                      <a:pt x="297" y="470"/>
                      <a:pt x="305" y="479"/>
                      <a:pt x="305" y="490"/>
                    </a:cubicBezTo>
                    <a:cubicBezTo>
                      <a:pt x="305" y="500"/>
                      <a:pt x="297" y="509"/>
                      <a:pt x="286" y="509"/>
                    </a:cubicBezTo>
                    <a:cubicBezTo>
                      <a:pt x="280" y="509"/>
                      <a:pt x="280" y="509"/>
                      <a:pt x="280" y="509"/>
                    </a:cubicBezTo>
                    <a:cubicBezTo>
                      <a:pt x="280" y="509"/>
                      <a:pt x="280" y="509"/>
                      <a:pt x="280" y="509"/>
                    </a:cubicBezTo>
                    <a:cubicBezTo>
                      <a:pt x="250" y="509"/>
                      <a:pt x="250" y="509"/>
                      <a:pt x="250" y="509"/>
                    </a:cubicBezTo>
                    <a:cubicBezTo>
                      <a:pt x="239" y="509"/>
                      <a:pt x="231" y="518"/>
                      <a:pt x="231" y="529"/>
                    </a:cubicBezTo>
                    <a:cubicBezTo>
                      <a:pt x="231" y="540"/>
                      <a:pt x="239" y="548"/>
                      <a:pt x="250" y="548"/>
                    </a:cubicBezTo>
                    <a:cubicBezTo>
                      <a:pt x="417" y="548"/>
                      <a:pt x="417" y="548"/>
                      <a:pt x="417" y="548"/>
                    </a:cubicBezTo>
                    <a:cubicBezTo>
                      <a:pt x="428" y="548"/>
                      <a:pt x="437" y="540"/>
                      <a:pt x="437" y="529"/>
                    </a:cubicBezTo>
                    <a:cubicBezTo>
                      <a:pt x="437" y="518"/>
                      <a:pt x="428" y="509"/>
                      <a:pt x="417" y="509"/>
                    </a:cubicBezTo>
                    <a:cubicBezTo>
                      <a:pt x="388" y="509"/>
                      <a:pt x="388" y="509"/>
                      <a:pt x="388" y="509"/>
                    </a:cubicBezTo>
                    <a:cubicBezTo>
                      <a:pt x="388" y="509"/>
                      <a:pt x="388" y="509"/>
                      <a:pt x="388" y="509"/>
                    </a:cubicBezTo>
                    <a:cubicBezTo>
                      <a:pt x="381" y="509"/>
                      <a:pt x="381" y="509"/>
                      <a:pt x="381" y="509"/>
                    </a:cubicBezTo>
                    <a:cubicBezTo>
                      <a:pt x="371" y="509"/>
                      <a:pt x="362" y="500"/>
                      <a:pt x="362" y="490"/>
                    </a:cubicBezTo>
                    <a:cubicBezTo>
                      <a:pt x="362" y="479"/>
                      <a:pt x="371" y="470"/>
                      <a:pt x="381" y="470"/>
                    </a:cubicBezTo>
                    <a:cubicBezTo>
                      <a:pt x="388" y="470"/>
                      <a:pt x="388" y="470"/>
                      <a:pt x="388" y="470"/>
                    </a:cubicBezTo>
                    <a:cubicBezTo>
                      <a:pt x="388" y="470"/>
                      <a:pt x="388" y="470"/>
                      <a:pt x="388" y="470"/>
                    </a:cubicBezTo>
                    <a:cubicBezTo>
                      <a:pt x="607" y="470"/>
                      <a:pt x="607" y="470"/>
                      <a:pt x="607" y="470"/>
                    </a:cubicBezTo>
                    <a:cubicBezTo>
                      <a:pt x="637" y="470"/>
                      <a:pt x="662" y="446"/>
                      <a:pt x="662" y="416"/>
                    </a:cubicBezTo>
                    <a:cubicBezTo>
                      <a:pt x="662" y="55"/>
                      <a:pt x="662" y="55"/>
                      <a:pt x="662" y="55"/>
                    </a:cubicBezTo>
                    <a:cubicBezTo>
                      <a:pt x="662" y="25"/>
                      <a:pt x="637" y="0"/>
                      <a:pt x="607" y="0"/>
                    </a:cubicBezTo>
                    <a:moveTo>
                      <a:pt x="594" y="460"/>
                    </a:moveTo>
                    <a:cubicBezTo>
                      <a:pt x="589" y="460"/>
                      <a:pt x="584" y="456"/>
                      <a:pt x="584" y="451"/>
                    </a:cubicBezTo>
                    <a:cubicBezTo>
                      <a:pt x="584" y="445"/>
                      <a:pt x="589" y="441"/>
                      <a:pt x="594" y="441"/>
                    </a:cubicBezTo>
                    <a:cubicBezTo>
                      <a:pt x="599" y="441"/>
                      <a:pt x="604" y="445"/>
                      <a:pt x="604" y="451"/>
                    </a:cubicBezTo>
                    <a:cubicBezTo>
                      <a:pt x="604" y="456"/>
                      <a:pt x="599" y="460"/>
                      <a:pt x="594" y="460"/>
                    </a:cubicBezTo>
                    <a:moveTo>
                      <a:pt x="623" y="416"/>
                    </a:moveTo>
                    <a:cubicBezTo>
                      <a:pt x="623" y="424"/>
                      <a:pt x="616" y="431"/>
                      <a:pt x="607" y="431"/>
                    </a:cubicBezTo>
                    <a:cubicBezTo>
                      <a:pt x="55" y="431"/>
                      <a:pt x="55" y="431"/>
                      <a:pt x="55" y="431"/>
                    </a:cubicBezTo>
                    <a:cubicBezTo>
                      <a:pt x="46" y="431"/>
                      <a:pt x="39" y="424"/>
                      <a:pt x="39" y="416"/>
                    </a:cubicBezTo>
                    <a:cubicBezTo>
                      <a:pt x="39" y="55"/>
                      <a:pt x="39" y="55"/>
                      <a:pt x="39" y="55"/>
                    </a:cubicBezTo>
                    <a:cubicBezTo>
                      <a:pt x="39" y="46"/>
                      <a:pt x="46" y="39"/>
                      <a:pt x="55" y="39"/>
                    </a:cubicBezTo>
                    <a:cubicBezTo>
                      <a:pt x="607" y="39"/>
                      <a:pt x="607" y="39"/>
                      <a:pt x="607" y="39"/>
                    </a:cubicBezTo>
                    <a:cubicBezTo>
                      <a:pt x="616" y="39"/>
                      <a:pt x="623" y="46"/>
                      <a:pt x="623" y="55"/>
                    </a:cubicBezTo>
                    <a:lnTo>
                      <a:pt x="623" y="41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pic>
            <p:nvPicPr>
              <p:cNvPr id="36" name="Picture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4590" y="5130550"/>
                <a:ext cx="503463" cy="503463"/>
              </a:xfrm>
              <a:prstGeom prst="rect">
                <a:avLst/>
              </a:prstGeom>
            </p:spPr>
          </p:pic>
        </p:grpSp>
        <p:sp>
          <p:nvSpPr>
            <p:cNvPr id="29" name="Rectangle 28"/>
            <p:cNvSpPr/>
            <p:nvPr/>
          </p:nvSpPr>
          <p:spPr>
            <a:xfrm>
              <a:off x="2073553" y="5980750"/>
              <a:ext cx="1894735" cy="809157"/>
            </a:xfrm>
            <a:prstGeom prst="rect">
              <a:avLst/>
            </a:prstGeom>
          </p:spPr>
          <p:txBody>
            <a:bodyPr wrap="square">
              <a:spAutoFit/>
            </a:bodyPr>
            <a:lstStyle/>
            <a:p>
              <a:pPr algn="ctr">
                <a:lnSpc>
                  <a:spcPct val="90000"/>
                </a:lnSpc>
              </a:pPr>
              <a:r>
                <a:rPr lang="en-US" sz="1400" b="1" dirty="0"/>
                <a:t>Detect on client</a:t>
              </a:r>
              <a:br>
                <a:rPr lang="en-US" sz="1400" b="1" dirty="0"/>
              </a:br>
              <a:r>
                <a:rPr lang="en-US" sz="1400" b="1" dirty="0"/>
                <a:t>with Advanced</a:t>
              </a:r>
              <a:br>
                <a:rPr lang="en-US" sz="1400" b="1" dirty="0"/>
              </a:br>
              <a:r>
                <a:rPr lang="en-US" sz="1400" b="1" dirty="0"/>
                <a:t> Machine Learning</a:t>
              </a:r>
            </a:p>
          </p:txBody>
        </p:sp>
        <p:grpSp>
          <p:nvGrpSpPr>
            <p:cNvPr id="30" name="Group 29"/>
            <p:cNvGrpSpPr/>
            <p:nvPr/>
          </p:nvGrpSpPr>
          <p:grpSpPr>
            <a:xfrm>
              <a:off x="2132011" y="5308100"/>
              <a:ext cx="152400" cy="228600"/>
              <a:chOff x="4951412" y="3124200"/>
              <a:chExt cx="837535" cy="1416572"/>
            </a:xfrm>
          </p:grpSpPr>
          <p:sp>
            <p:nvSpPr>
              <p:cNvPr id="33" name="Freeform 6"/>
              <p:cNvSpPr>
                <a:spLocks/>
              </p:cNvSpPr>
              <p:nvPr/>
            </p:nvSpPr>
            <p:spPr bwMode="auto">
              <a:xfrm>
                <a:off x="4951412" y="3124200"/>
                <a:ext cx="837535" cy="1168413"/>
              </a:xfrm>
              <a:custGeom>
                <a:avLst/>
                <a:gdLst>
                  <a:gd name="T0" fmla="*/ 21 w 23"/>
                  <a:gd name="T1" fmla="*/ 33 h 33"/>
                  <a:gd name="T2" fmla="*/ 20 w 23"/>
                  <a:gd name="T3" fmla="*/ 29 h 33"/>
                  <a:gd name="T4" fmla="*/ 23 w 23"/>
                  <a:gd name="T5" fmla="*/ 22 h 33"/>
                  <a:gd name="T6" fmla="*/ 23 w 23"/>
                  <a:gd name="T7" fmla="*/ 16 h 33"/>
                  <a:gd name="T8" fmla="*/ 22 w 23"/>
                  <a:gd name="T9" fmla="*/ 10 h 33"/>
                  <a:gd name="T10" fmla="*/ 14 w 23"/>
                  <a:gd name="T11" fmla="*/ 4 h 33"/>
                  <a:gd name="T12" fmla="*/ 12 w 23"/>
                  <a:gd name="T13" fmla="*/ 0 h 33"/>
                  <a:gd name="T14" fmla="*/ 12 w 23"/>
                  <a:gd name="T15" fmla="*/ 4 h 33"/>
                  <a:gd name="T16" fmla="*/ 9 w 23"/>
                  <a:gd name="T17" fmla="*/ 4 h 33"/>
                  <a:gd name="T18" fmla="*/ 10 w 23"/>
                  <a:gd name="T19" fmla="*/ 6 h 33"/>
                  <a:gd name="T20" fmla="*/ 7 w 23"/>
                  <a:gd name="T21" fmla="*/ 7 h 33"/>
                  <a:gd name="T22" fmla="*/ 6 w 23"/>
                  <a:gd name="T23" fmla="*/ 8 h 33"/>
                  <a:gd name="T24" fmla="*/ 0 w 23"/>
                  <a:gd name="T25" fmla="*/ 13 h 33"/>
                  <a:gd name="T26" fmla="*/ 0 w 23"/>
                  <a:gd name="T27" fmla="*/ 14 h 33"/>
                  <a:gd name="T28" fmla="*/ 0 w 23"/>
                  <a:gd name="T29" fmla="*/ 15 h 33"/>
                  <a:gd name="T30" fmla="*/ 0 w 23"/>
                  <a:gd name="T31" fmla="*/ 16 h 33"/>
                  <a:gd name="T32" fmla="*/ 1 w 23"/>
                  <a:gd name="T33" fmla="*/ 18 h 33"/>
                  <a:gd name="T34" fmla="*/ 2 w 23"/>
                  <a:gd name="T35" fmla="*/ 18 h 33"/>
                  <a:gd name="T36" fmla="*/ 3 w 23"/>
                  <a:gd name="T37" fmla="*/ 18 h 33"/>
                  <a:gd name="T38" fmla="*/ 6 w 23"/>
                  <a:gd name="T39" fmla="*/ 17 h 33"/>
                  <a:gd name="T40" fmla="*/ 8 w 23"/>
                  <a:gd name="T41" fmla="*/ 16 h 33"/>
                  <a:gd name="T42" fmla="*/ 13 w 23"/>
                  <a:gd name="T43" fmla="*/ 17 h 33"/>
                  <a:gd name="T44" fmla="*/ 7 w 23"/>
                  <a:gd name="T45" fmla="*/ 24 h 33"/>
                  <a:gd name="T46" fmla="*/ 6 w 23"/>
                  <a:gd name="T47" fmla="*/ 33 h 33"/>
                  <a:gd name="T48" fmla="*/ 21 w 23"/>
                  <a:gd name="T49" fmla="*/ 33 h 33"/>
                  <a:gd name="connsiteX0" fmla="*/ 9130 w 10000"/>
                  <a:gd name="connsiteY0" fmla="*/ 10000 h 10000"/>
                  <a:gd name="connsiteX1" fmla="*/ 8696 w 10000"/>
                  <a:gd name="connsiteY1" fmla="*/ 8788 h 10000"/>
                  <a:gd name="connsiteX2" fmla="*/ 10000 w 10000"/>
                  <a:gd name="connsiteY2" fmla="*/ 6667 h 10000"/>
                  <a:gd name="connsiteX3" fmla="*/ 10000 w 10000"/>
                  <a:gd name="connsiteY3" fmla="*/ 4848 h 10000"/>
                  <a:gd name="connsiteX4" fmla="*/ 9565 w 10000"/>
                  <a:gd name="connsiteY4" fmla="*/ 3030 h 10000"/>
                  <a:gd name="connsiteX5" fmla="*/ 6087 w 10000"/>
                  <a:gd name="connsiteY5" fmla="*/ 1212 h 10000"/>
                  <a:gd name="connsiteX6" fmla="*/ 5217 w 10000"/>
                  <a:gd name="connsiteY6" fmla="*/ 0 h 10000"/>
                  <a:gd name="connsiteX7" fmla="*/ 5217 w 10000"/>
                  <a:gd name="connsiteY7" fmla="*/ 1212 h 10000"/>
                  <a:gd name="connsiteX8" fmla="*/ 3913 w 10000"/>
                  <a:gd name="connsiteY8" fmla="*/ 1212 h 10000"/>
                  <a:gd name="connsiteX9" fmla="*/ 4348 w 10000"/>
                  <a:gd name="connsiteY9" fmla="*/ 1818 h 10000"/>
                  <a:gd name="connsiteX10" fmla="*/ 3043 w 10000"/>
                  <a:gd name="connsiteY10" fmla="*/ 2121 h 10000"/>
                  <a:gd name="connsiteX11" fmla="*/ 2609 w 10000"/>
                  <a:gd name="connsiteY11" fmla="*/ 2424 h 10000"/>
                  <a:gd name="connsiteX12" fmla="*/ 0 w 10000"/>
                  <a:gd name="connsiteY12" fmla="*/ 3939 h 10000"/>
                  <a:gd name="connsiteX13" fmla="*/ 0 w 10000"/>
                  <a:gd name="connsiteY13" fmla="*/ 4242 h 10000"/>
                  <a:gd name="connsiteX14" fmla="*/ 0 w 10000"/>
                  <a:gd name="connsiteY14" fmla="*/ 4545 h 10000"/>
                  <a:gd name="connsiteX15" fmla="*/ 0 w 10000"/>
                  <a:gd name="connsiteY15" fmla="*/ 4848 h 10000"/>
                  <a:gd name="connsiteX16" fmla="*/ 435 w 10000"/>
                  <a:gd name="connsiteY16" fmla="*/ 5455 h 10000"/>
                  <a:gd name="connsiteX17" fmla="*/ 870 w 10000"/>
                  <a:gd name="connsiteY17" fmla="*/ 5455 h 10000"/>
                  <a:gd name="connsiteX18" fmla="*/ 1304 w 10000"/>
                  <a:gd name="connsiteY18" fmla="*/ 5455 h 10000"/>
                  <a:gd name="connsiteX19" fmla="*/ 2609 w 10000"/>
                  <a:gd name="connsiteY19" fmla="*/ 5152 h 10000"/>
                  <a:gd name="connsiteX20" fmla="*/ 3478 w 10000"/>
                  <a:gd name="connsiteY20" fmla="*/ 4848 h 10000"/>
                  <a:gd name="connsiteX21" fmla="*/ 5652 w 10000"/>
                  <a:gd name="connsiteY21" fmla="*/ 5152 h 10000"/>
                  <a:gd name="connsiteX22" fmla="*/ 3043 w 10000"/>
                  <a:gd name="connsiteY22" fmla="*/ 7273 h 10000"/>
                  <a:gd name="connsiteX23" fmla="*/ 2609 w 10000"/>
                  <a:gd name="connsiteY23" fmla="*/ 10000 h 10000"/>
                  <a:gd name="connsiteX24" fmla="*/ 9130 w 10000"/>
                  <a:gd name="connsiteY24" fmla="*/ 10000 h 10000"/>
                  <a:gd name="connsiteX0" fmla="*/ 9130 w 10065"/>
                  <a:gd name="connsiteY0" fmla="*/ 10000 h 10000"/>
                  <a:gd name="connsiteX1" fmla="*/ 8696 w 10065"/>
                  <a:gd name="connsiteY1" fmla="*/ 8788 h 10000"/>
                  <a:gd name="connsiteX2" fmla="*/ 10000 w 10065"/>
                  <a:gd name="connsiteY2" fmla="*/ 6667 h 10000"/>
                  <a:gd name="connsiteX3" fmla="*/ 10000 w 10065"/>
                  <a:gd name="connsiteY3" fmla="*/ 4848 h 10000"/>
                  <a:gd name="connsiteX4" fmla="*/ 9565 w 10065"/>
                  <a:gd name="connsiteY4" fmla="*/ 3030 h 10000"/>
                  <a:gd name="connsiteX5" fmla="*/ 6087 w 10065"/>
                  <a:gd name="connsiteY5" fmla="*/ 1212 h 10000"/>
                  <a:gd name="connsiteX6" fmla="*/ 5217 w 10065"/>
                  <a:gd name="connsiteY6" fmla="*/ 0 h 10000"/>
                  <a:gd name="connsiteX7" fmla="*/ 5217 w 10065"/>
                  <a:gd name="connsiteY7" fmla="*/ 1212 h 10000"/>
                  <a:gd name="connsiteX8" fmla="*/ 3913 w 10065"/>
                  <a:gd name="connsiteY8" fmla="*/ 1212 h 10000"/>
                  <a:gd name="connsiteX9" fmla="*/ 4348 w 10065"/>
                  <a:gd name="connsiteY9" fmla="*/ 1818 h 10000"/>
                  <a:gd name="connsiteX10" fmla="*/ 3043 w 10065"/>
                  <a:gd name="connsiteY10" fmla="*/ 2121 h 10000"/>
                  <a:gd name="connsiteX11" fmla="*/ 2609 w 10065"/>
                  <a:gd name="connsiteY11" fmla="*/ 2424 h 10000"/>
                  <a:gd name="connsiteX12" fmla="*/ 0 w 10065"/>
                  <a:gd name="connsiteY12" fmla="*/ 3939 h 10000"/>
                  <a:gd name="connsiteX13" fmla="*/ 0 w 10065"/>
                  <a:gd name="connsiteY13" fmla="*/ 4242 h 10000"/>
                  <a:gd name="connsiteX14" fmla="*/ 0 w 10065"/>
                  <a:gd name="connsiteY14" fmla="*/ 4545 h 10000"/>
                  <a:gd name="connsiteX15" fmla="*/ 0 w 10065"/>
                  <a:gd name="connsiteY15" fmla="*/ 4848 h 10000"/>
                  <a:gd name="connsiteX16" fmla="*/ 435 w 10065"/>
                  <a:gd name="connsiteY16" fmla="*/ 5455 h 10000"/>
                  <a:gd name="connsiteX17" fmla="*/ 870 w 10065"/>
                  <a:gd name="connsiteY17" fmla="*/ 5455 h 10000"/>
                  <a:gd name="connsiteX18" fmla="*/ 1304 w 10065"/>
                  <a:gd name="connsiteY18" fmla="*/ 5455 h 10000"/>
                  <a:gd name="connsiteX19" fmla="*/ 2609 w 10065"/>
                  <a:gd name="connsiteY19" fmla="*/ 5152 h 10000"/>
                  <a:gd name="connsiteX20" fmla="*/ 3478 w 10065"/>
                  <a:gd name="connsiteY20" fmla="*/ 4848 h 10000"/>
                  <a:gd name="connsiteX21" fmla="*/ 5652 w 10065"/>
                  <a:gd name="connsiteY21" fmla="*/ 5152 h 10000"/>
                  <a:gd name="connsiteX22" fmla="*/ 3043 w 10065"/>
                  <a:gd name="connsiteY22" fmla="*/ 7273 h 10000"/>
                  <a:gd name="connsiteX23" fmla="*/ 2609 w 10065"/>
                  <a:gd name="connsiteY23" fmla="*/ 10000 h 10000"/>
                  <a:gd name="connsiteX24" fmla="*/ 9130 w 10065"/>
                  <a:gd name="connsiteY24" fmla="*/ 10000 h 10000"/>
                  <a:gd name="connsiteX0" fmla="*/ 9130 w 10098"/>
                  <a:gd name="connsiteY0" fmla="*/ 10000 h 10000"/>
                  <a:gd name="connsiteX1" fmla="*/ 8696 w 10098"/>
                  <a:gd name="connsiteY1" fmla="*/ 8788 h 10000"/>
                  <a:gd name="connsiteX2" fmla="*/ 10000 w 10098"/>
                  <a:gd name="connsiteY2" fmla="*/ 6667 h 10000"/>
                  <a:gd name="connsiteX3" fmla="*/ 9565 w 10098"/>
                  <a:gd name="connsiteY3" fmla="*/ 3030 h 10000"/>
                  <a:gd name="connsiteX4" fmla="*/ 6087 w 10098"/>
                  <a:gd name="connsiteY4" fmla="*/ 1212 h 10000"/>
                  <a:gd name="connsiteX5" fmla="*/ 5217 w 10098"/>
                  <a:gd name="connsiteY5" fmla="*/ 0 h 10000"/>
                  <a:gd name="connsiteX6" fmla="*/ 5217 w 10098"/>
                  <a:gd name="connsiteY6" fmla="*/ 1212 h 10000"/>
                  <a:gd name="connsiteX7" fmla="*/ 3913 w 10098"/>
                  <a:gd name="connsiteY7" fmla="*/ 1212 h 10000"/>
                  <a:gd name="connsiteX8" fmla="*/ 4348 w 10098"/>
                  <a:gd name="connsiteY8" fmla="*/ 1818 h 10000"/>
                  <a:gd name="connsiteX9" fmla="*/ 3043 w 10098"/>
                  <a:gd name="connsiteY9" fmla="*/ 2121 h 10000"/>
                  <a:gd name="connsiteX10" fmla="*/ 2609 w 10098"/>
                  <a:gd name="connsiteY10" fmla="*/ 2424 h 10000"/>
                  <a:gd name="connsiteX11" fmla="*/ 0 w 10098"/>
                  <a:gd name="connsiteY11" fmla="*/ 3939 h 10000"/>
                  <a:gd name="connsiteX12" fmla="*/ 0 w 10098"/>
                  <a:gd name="connsiteY12" fmla="*/ 4242 h 10000"/>
                  <a:gd name="connsiteX13" fmla="*/ 0 w 10098"/>
                  <a:gd name="connsiteY13" fmla="*/ 4545 h 10000"/>
                  <a:gd name="connsiteX14" fmla="*/ 0 w 10098"/>
                  <a:gd name="connsiteY14" fmla="*/ 4848 h 10000"/>
                  <a:gd name="connsiteX15" fmla="*/ 435 w 10098"/>
                  <a:gd name="connsiteY15" fmla="*/ 5455 h 10000"/>
                  <a:gd name="connsiteX16" fmla="*/ 870 w 10098"/>
                  <a:gd name="connsiteY16" fmla="*/ 5455 h 10000"/>
                  <a:gd name="connsiteX17" fmla="*/ 1304 w 10098"/>
                  <a:gd name="connsiteY17" fmla="*/ 5455 h 10000"/>
                  <a:gd name="connsiteX18" fmla="*/ 2609 w 10098"/>
                  <a:gd name="connsiteY18" fmla="*/ 5152 h 10000"/>
                  <a:gd name="connsiteX19" fmla="*/ 3478 w 10098"/>
                  <a:gd name="connsiteY19" fmla="*/ 4848 h 10000"/>
                  <a:gd name="connsiteX20" fmla="*/ 5652 w 10098"/>
                  <a:gd name="connsiteY20" fmla="*/ 5152 h 10000"/>
                  <a:gd name="connsiteX21" fmla="*/ 3043 w 10098"/>
                  <a:gd name="connsiteY21" fmla="*/ 7273 h 10000"/>
                  <a:gd name="connsiteX22" fmla="*/ 2609 w 10098"/>
                  <a:gd name="connsiteY22" fmla="*/ 10000 h 10000"/>
                  <a:gd name="connsiteX23" fmla="*/ 9130 w 10098"/>
                  <a:gd name="connsiteY23" fmla="*/ 10000 h 10000"/>
                  <a:gd name="connsiteX0" fmla="*/ 9130 w 10098"/>
                  <a:gd name="connsiteY0" fmla="*/ 10000 h 10000"/>
                  <a:gd name="connsiteX1" fmla="*/ 8696 w 10098"/>
                  <a:gd name="connsiteY1" fmla="*/ 8788 h 10000"/>
                  <a:gd name="connsiteX2" fmla="*/ 10000 w 10098"/>
                  <a:gd name="connsiteY2" fmla="*/ 6667 h 10000"/>
                  <a:gd name="connsiteX3" fmla="*/ 9565 w 10098"/>
                  <a:gd name="connsiteY3" fmla="*/ 3030 h 10000"/>
                  <a:gd name="connsiteX4" fmla="*/ 6087 w 10098"/>
                  <a:gd name="connsiteY4" fmla="*/ 1212 h 10000"/>
                  <a:gd name="connsiteX5" fmla="*/ 5217 w 10098"/>
                  <a:gd name="connsiteY5" fmla="*/ 0 h 10000"/>
                  <a:gd name="connsiteX6" fmla="*/ 5217 w 10098"/>
                  <a:gd name="connsiteY6" fmla="*/ 1212 h 10000"/>
                  <a:gd name="connsiteX7" fmla="*/ 3913 w 10098"/>
                  <a:gd name="connsiteY7" fmla="*/ 1212 h 10000"/>
                  <a:gd name="connsiteX8" fmla="*/ 4348 w 10098"/>
                  <a:gd name="connsiteY8" fmla="*/ 1818 h 10000"/>
                  <a:gd name="connsiteX9" fmla="*/ 3043 w 10098"/>
                  <a:gd name="connsiteY9" fmla="*/ 2121 h 10000"/>
                  <a:gd name="connsiteX10" fmla="*/ 2609 w 10098"/>
                  <a:gd name="connsiteY10" fmla="*/ 2424 h 10000"/>
                  <a:gd name="connsiteX11" fmla="*/ 0 w 10098"/>
                  <a:gd name="connsiteY11" fmla="*/ 3939 h 10000"/>
                  <a:gd name="connsiteX12" fmla="*/ 0 w 10098"/>
                  <a:gd name="connsiteY12" fmla="*/ 4242 h 10000"/>
                  <a:gd name="connsiteX13" fmla="*/ 0 w 10098"/>
                  <a:gd name="connsiteY13" fmla="*/ 4545 h 10000"/>
                  <a:gd name="connsiteX14" fmla="*/ 0 w 10098"/>
                  <a:gd name="connsiteY14" fmla="*/ 4848 h 10000"/>
                  <a:gd name="connsiteX15" fmla="*/ 435 w 10098"/>
                  <a:gd name="connsiteY15" fmla="*/ 5455 h 10000"/>
                  <a:gd name="connsiteX16" fmla="*/ 870 w 10098"/>
                  <a:gd name="connsiteY16" fmla="*/ 5455 h 10000"/>
                  <a:gd name="connsiteX17" fmla="*/ 1304 w 10098"/>
                  <a:gd name="connsiteY17" fmla="*/ 5455 h 10000"/>
                  <a:gd name="connsiteX18" fmla="*/ 2609 w 10098"/>
                  <a:gd name="connsiteY18" fmla="*/ 5152 h 10000"/>
                  <a:gd name="connsiteX19" fmla="*/ 3478 w 10098"/>
                  <a:gd name="connsiteY19" fmla="*/ 4848 h 10000"/>
                  <a:gd name="connsiteX20" fmla="*/ 5652 w 10098"/>
                  <a:gd name="connsiteY20" fmla="*/ 5152 h 10000"/>
                  <a:gd name="connsiteX21" fmla="*/ 3043 w 10098"/>
                  <a:gd name="connsiteY21" fmla="*/ 7273 h 10000"/>
                  <a:gd name="connsiteX22" fmla="*/ 2609 w 10098"/>
                  <a:gd name="connsiteY22" fmla="*/ 10000 h 10000"/>
                  <a:gd name="connsiteX23" fmla="*/ 9130 w 10098"/>
                  <a:gd name="connsiteY23" fmla="*/ 10000 h 10000"/>
                  <a:gd name="connsiteX0" fmla="*/ 9130 w 10098"/>
                  <a:gd name="connsiteY0" fmla="*/ 10000 h 10000"/>
                  <a:gd name="connsiteX1" fmla="*/ 8696 w 10098"/>
                  <a:gd name="connsiteY1" fmla="*/ 8788 h 10000"/>
                  <a:gd name="connsiteX2" fmla="*/ 10000 w 10098"/>
                  <a:gd name="connsiteY2" fmla="*/ 6667 h 10000"/>
                  <a:gd name="connsiteX3" fmla="*/ 9565 w 10098"/>
                  <a:gd name="connsiteY3" fmla="*/ 3030 h 10000"/>
                  <a:gd name="connsiteX4" fmla="*/ 6087 w 10098"/>
                  <a:gd name="connsiteY4" fmla="*/ 1212 h 10000"/>
                  <a:gd name="connsiteX5" fmla="*/ 5217 w 10098"/>
                  <a:gd name="connsiteY5" fmla="*/ 0 h 10000"/>
                  <a:gd name="connsiteX6" fmla="*/ 5217 w 10098"/>
                  <a:gd name="connsiteY6" fmla="*/ 1212 h 10000"/>
                  <a:gd name="connsiteX7" fmla="*/ 3913 w 10098"/>
                  <a:gd name="connsiteY7" fmla="*/ 1212 h 10000"/>
                  <a:gd name="connsiteX8" fmla="*/ 4348 w 10098"/>
                  <a:gd name="connsiteY8" fmla="*/ 1818 h 10000"/>
                  <a:gd name="connsiteX9" fmla="*/ 3043 w 10098"/>
                  <a:gd name="connsiteY9" fmla="*/ 2121 h 10000"/>
                  <a:gd name="connsiteX10" fmla="*/ 2609 w 10098"/>
                  <a:gd name="connsiteY10" fmla="*/ 2424 h 10000"/>
                  <a:gd name="connsiteX11" fmla="*/ 0 w 10098"/>
                  <a:gd name="connsiteY11" fmla="*/ 3939 h 10000"/>
                  <a:gd name="connsiteX12" fmla="*/ 0 w 10098"/>
                  <a:gd name="connsiteY12" fmla="*/ 4242 h 10000"/>
                  <a:gd name="connsiteX13" fmla="*/ 0 w 10098"/>
                  <a:gd name="connsiteY13" fmla="*/ 4545 h 10000"/>
                  <a:gd name="connsiteX14" fmla="*/ 0 w 10098"/>
                  <a:gd name="connsiteY14" fmla="*/ 4848 h 10000"/>
                  <a:gd name="connsiteX15" fmla="*/ 435 w 10098"/>
                  <a:gd name="connsiteY15" fmla="*/ 5455 h 10000"/>
                  <a:gd name="connsiteX16" fmla="*/ 870 w 10098"/>
                  <a:gd name="connsiteY16" fmla="*/ 5455 h 10000"/>
                  <a:gd name="connsiteX17" fmla="*/ 1304 w 10098"/>
                  <a:gd name="connsiteY17" fmla="*/ 5455 h 10000"/>
                  <a:gd name="connsiteX18" fmla="*/ 2609 w 10098"/>
                  <a:gd name="connsiteY18" fmla="*/ 5152 h 10000"/>
                  <a:gd name="connsiteX19" fmla="*/ 3478 w 10098"/>
                  <a:gd name="connsiteY19" fmla="*/ 4848 h 10000"/>
                  <a:gd name="connsiteX20" fmla="*/ 5652 w 10098"/>
                  <a:gd name="connsiteY20" fmla="*/ 5152 h 10000"/>
                  <a:gd name="connsiteX21" fmla="*/ 3043 w 10098"/>
                  <a:gd name="connsiteY21" fmla="*/ 7273 h 10000"/>
                  <a:gd name="connsiteX22" fmla="*/ 2609 w 10098"/>
                  <a:gd name="connsiteY22" fmla="*/ 10000 h 10000"/>
                  <a:gd name="connsiteX23" fmla="*/ 9130 w 10098"/>
                  <a:gd name="connsiteY23" fmla="*/ 10000 h 10000"/>
                  <a:gd name="connsiteX0" fmla="*/ 9130 w 10098"/>
                  <a:gd name="connsiteY0" fmla="*/ 10000 h 10000"/>
                  <a:gd name="connsiteX1" fmla="*/ 8696 w 10098"/>
                  <a:gd name="connsiteY1" fmla="*/ 8788 h 10000"/>
                  <a:gd name="connsiteX2" fmla="*/ 10000 w 10098"/>
                  <a:gd name="connsiteY2" fmla="*/ 6667 h 10000"/>
                  <a:gd name="connsiteX3" fmla="*/ 9565 w 10098"/>
                  <a:gd name="connsiteY3" fmla="*/ 3030 h 10000"/>
                  <a:gd name="connsiteX4" fmla="*/ 6087 w 10098"/>
                  <a:gd name="connsiteY4" fmla="*/ 1212 h 10000"/>
                  <a:gd name="connsiteX5" fmla="*/ 5217 w 10098"/>
                  <a:gd name="connsiteY5" fmla="*/ 0 h 10000"/>
                  <a:gd name="connsiteX6" fmla="*/ 5217 w 10098"/>
                  <a:gd name="connsiteY6" fmla="*/ 1212 h 10000"/>
                  <a:gd name="connsiteX7" fmla="*/ 3913 w 10098"/>
                  <a:gd name="connsiteY7" fmla="*/ 1212 h 10000"/>
                  <a:gd name="connsiteX8" fmla="*/ 4348 w 10098"/>
                  <a:gd name="connsiteY8" fmla="*/ 1818 h 10000"/>
                  <a:gd name="connsiteX9" fmla="*/ 3043 w 10098"/>
                  <a:gd name="connsiteY9" fmla="*/ 2121 h 10000"/>
                  <a:gd name="connsiteX10" fmla="*/ 2609 w 10098"/>
                  <a:gd name="connsiteY10" fmla="*/ 2424 h 10000"/>
                  <a:gd name="connsiteX11" fmla="*/ 0 w 10098"/>
                  <a:gd name="connsiteY11" fmla="*/ 3939 h 10000"/>
                  <a:gd name="connsiteX12" fmla="*/ 0 w 10098"/>
                  <a:gd name="connsiteY12" fmla="*/ 4242 h 10000"/>
                  <a:gd name="connsiteX13" fmla="*/ 0 w 10098"/>
                  <a:gd name="connsiteY13" fmla="*/ 4545 h 10000"/>
                  <a:gd name="connsiteX14" fmla="*/ 0 w 10098"/>
                  <a:gd name="connsiteY14" fmla="*/ 4848 h 10000"/>
                  <a:gd name="connsiteX15" fmla="*/ 435 w 10098"/>
                  <a:gd name="connsiteY15" fmla="*/ 5455 h 10000"/>
                  <a:gd name="connsiteX16" fmla="*/ 870 w 10098"/>
                  <a:gd name="connsiteY16" fmla="*/ 5455 h 10000"/>
                  <a:gd name="connsiteX17" fmla="*/ 1304 w 10098"/>
                  <a:gd name="connsiteY17" fmla="*/ 5455 h 10000"/>
                  <a:gd name="connsiteX18" fmla="*/ 2609 w 10098"/>
                  <a:gd name="connsiteY18" fmla="*/ 5152 h 10000"/>
                  <a:gd name="connsiteX19" fmla="*/ 3478 w 10098"/>
                  <a:gd name="connsiteY19" fmla="*/ 4848 h 10000"/>
                  <a:gd name="connsiteX20" fmla="*/ 5652 w 10098"/>
                  <a:gd name="connsiteY20" fmla="*/ 5152 h 10000"/>
                  <a:gd name="connsiteX21" fmla="*/ 3043 w 10098"/>
                  <a:gd name="connsiteY21" fmla="*/ 7273 h 10000"/>
                  <a:gd name="connsiteX22" fmla="*/ 2609 w 10098"/>
                  <a:gd name="connsiteY22" fmla="*/ 10000 h 10000"/>
                  <a:gd name="connsiteX23" fmla="*/ 9130 w 10098"/>
                  <a:gd name="connsiteY23" fmla="*/ 10000 h 10000"/>
                  <a:gd name="connsiteX0" fmla="*/ 9130 w 10098"/>
                  <a:gd name="connsiteY0" fmla="*/ 10000 h 10000"/>
                  <a:gd name="connsiteX1" fmla="*/ 8696 w 10098"/>
                  <a:gd name="connsiteY1" fmla="*/ 8788 h 10000"/>
                  <a:gd name="connsiteX2" fmla="*/ 10000 w 10098"/>
                  <a:gd name="connsiteY2" fmla="*/ 6667 h 10000"/>
                  <a:gd name="connsiteX3" fmla="*/ 9565 w 10098"/>
                  <a:gd name="connsiteY3" fmla="*/ 3030 h 10000"/>
                  <a:gd name="connsiteX4" fmla="*/ 6087 w 10098"/>
                  <a:gd name="connsiteY4" fmla="*/ 1212 h 10000"/>
                  <a:gd name="connsiteX5" fmla="*/ 5217 w 10098"/>
                  <a:gd name="connsiteY5" fmla="*/ 0 h 10000"/>
                  <a:gd name="connsiteX6" fmla="*/ 5217 w 10098"/>
                  <a:gd name="connsiteY6" fmla="*/ 1212 h 10000"/>
                  <a:gd name="connsiteX7" fmla="*/ 3913 w 10098"/>
                  <a:gd name="connsiteY7" fmla="*/ 1212 h 10000"/>
                  <a:gd name="connsiteX8" fmla="*/ 4348 w 10098"/>
                  <a:gd name="connsiteY8" fmla="*/ 1818 h 10000"/>
                  <a:gd name="connsiteX9" fmla="*/ 3043 w 10098"/>
                  <a:gd name="connsiteY9" fmla="*/ 2121 h 10000"/>
                  <a:gd name="connsiteX10" fmla="*/ 2609 w 10098"/>
                  <a:gd name="connsiteY10" fmla="*/ 2424 h 10000"/>
                  <a:gd name="connsiteX11" fmla="*/ 0 w 10098"/>
                  <a:gd name="connsiteY11" fmla="*/ 3939 h 10000"/>
                  <a:gd name="connsiteX12" fmla="*/ 0 w 10098"/>
                  <a:gd name="connsiteY12" fmla="*/ 4242 h 10000"/>
                  <a:gd name="connsiteX13" fmla="*/ 0 w 10098"/>
                  <a:gd name="connsiteY13" fmla="*/ 4545 h 10000"/>
                  <a:gd name="connsiteX14" fmla="*/ 0 w 10098"/>
                  <a:gd name="connsiteY14" fmla="*/ 4848 h 10000"/>
                  <a:gd name="connsiteX15" fmla="*/ 435 w 10098"/>
                  <a:gd name="connsiteY15" fmla="*/ 5455 h 10000"/>
                  <a:gd name="connsiteX16" fmla="*/ 870 w 10098"/>
                  <a:gd name="connsiteY16" fmla="*/ 5455 h 10000"/>
                  <a:gd name="connsiteX17" fmla="*/ 1304 w 10098"/>
                  <a:gd name="connsiteY17" fmla="*/ 5455 h 10000"/>
                  <a:gd name="connsiteX18" fmla="*/ 2609 w 10098"/>
                  <a:gd name="connsiteY18" fmla="*/ 5152 h 10000"/>
                  <a:gd name="connsiteX19" fmla="*/ 3478 w 10098"/>
                  <a:gd name="connsiteY19" fmla="*/ 4848 h 10000"/>
                  <a:gd name="connsiteX20" fmla="*/ 5652 w 10098"/>
                  <a:gd name="connsiteY20" fmla="*/ 5152 h 10000"/>
                  <a:gd name="connsiteX21" fmla="*/ 3043 w 10098"/>
                  <a:gd name="connsiteY21" fmla="*/ 7273 h 10000"/>
                  <a:gd name="connsiteX22" fmla="*/ 2609 w 10098"/>
                  <a:gd name="connsiteY22" fmla="*/ 10000 h 10000"/>
                  <a:gd name="connsiteX23" fmla="*/ 9130 w 10098"/>
                  <a:gd name="connsiteY23" fmla="*/ 10000 h 10000"/>
                  <a:gd name="connsiteX0" fmla="*/ 9130 w 10098"/>
                  <a:gd name="connsiteY0" fmla="*/ 10000 h 10000"/>
                  <a:gd name="connsiteX1" fmla="*/ 8696 w 10098"/>
                  <a:gd name="connsiteY1" fmla="*/ 8788 h 10000"/>
                  <a:gd name="connsiteX2" fmla="*/ 10000 w 10098"/>
                  <a:gd name="connsiteY2" fmla="*/ 6667 h 10000"/>
                  <a:gd name="connsiteX3" fmla="*/ 9565 w 10098"/>
                  <a:gd name="connsiteY3" fmla="*/ 3030 h 10000"/>
                  <a:gd name="connsiteX4" fmla="*/ 6087 w 10098"/>
                  <a:gd name="connsiteY4" fmla="*/ 1212 h 10000"/>
                  <a:gd name="connsiteX5" fmla="*/ 5217 w 10098"/>
                  <a:gd name="connsiteY5" fmla="*/ 0 h 10000"/>
                  <a:gd name="connsiteX6" fmla="*/ 5217 w 10098"/>
                  <a:gd name="connsiteY6" fmla="*/ 1212 h 10000"/>
                  <a:gd name="connsiteX7" fmla="*/ 3913 w 10098"/>
                  <a:gd name="connsiteY7" fmla="*/ 1212 h 10000"/>
                  <a:gd name="connsiteX8" fmla="*/ 4348 w 10098"/>
                  <a:gd name="connsiteY8" fmla="*/ 1818 h 10000"/>
                  <a:gd name="connsiteX9" fmla="*/ 3043 w 10098"/>
                  <a:gd name="connsiteY9" fmla="*/ 2121 h 10000"/>
                  <a:gd name="connsiteX10" fmla="*/ 2609 w 10098"/>
                  <a:gd name="connsiteY10" fmla="*/ 2424 h 10000"/>
                  <a:gd name="connsiteX11" fmla="*/ 0 w 10098"/>
                  <a:gd name="connsiteY11" fmla="*/ 3939 h 10000"/>
                  <a:gd name="connsiteX12" fmla="*/ 0 w 10098"/>
                  <a:gd name="connsiteY12" fmla="*/ 4242 h 10000"/>
                  <a:gd name="connsiteX13" fmla="*/ 0 w 10098"/>
                  <a:gd name="connsiteY13" fmla="*/ 4545 h 10000"/>
                  <a:gd name="connsiteX14" fmla="*/ 0 w 10098"/>
                  <a:gd name="connsiteY14" fmla="*/ 4848 h 10000"/>
                  <a:gd name="connsiteX15" fmla="*/ 435 w 10098"/>
                  <a:gd name="connsiteY15" fmla="*/ 5455 h 10000"/>
                  <a:gd name="connsiteX16" fmla="*/ 870 w 10098"/>
                  <a:gd name="connsiteY16" fmla="*/ 5455 h 10000"/>
                  <a:gd name="connsiteX17" fmla="*/ 1304 w 10098"/>
                  <a:gd name="connsiteY17" fmla="*/ 5455 h 10000"/>
                  <a:gd name="connsiteX18" fmla="*/ 2609 w 10098"/>
                  <a:gd name="connsiteY18" fmla="*/ 5152 h 10000"/>
                  <a:gd name="connsiteX19" fmla="*/ 3478 w 10098"/>
                  <a:gd name="connsiteY19" fmla="*/ 4848 h 10000"/>
                  <a:gd name="connsiteX20" fmla="*/ 5652 w 10098"/>
                  <a:gd name="connsiteY20" fmla="*/ 5152 h 10000"/>
                  <a:gd name="connsiteX21" fmla="*/ 3043 w 10098"/>
                  <a:gd name="connsiteY21" fmla="*/ 7273 h 10000"/>
                  <a:gd name="connsiteX22" fmla="*/ 2609 w 10098"/>
                  <a:gd name="connsiteY22" fmla="*/ 10000 h 10000"/>
                  <a:gd name="connsiteX23" fmla="*/ 9130 w 10098"/>
                  <a:gd name="connsiteY23"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98" h="10000">
                    <a:moveTo>
                      <a:pt x="9130" y="10000"/>
                    </a:moveTo>
                    <a:cubicBezTo>
                      <a:pt x="9801" y="9456"/>
                      <a:pt x="8551" y="9344"/>
                      <a:pt x="8696" y="8788"/>
                    </a:cubicBezTo>
                    <a:cubicBezTo>
                      <a:pt x="8696" y="8788"/>
                      <a:pt x="9855" y="7627"/>
                      <a:pt x="10000" y="6667"/>
                    </a:cubicBezTo>
                    <a:cubicBezTo>
                      <a:pt x="10145" y="5707"/>
                      <a:pt x="10217" y="3939"/>
                      <a:pt x="9565" y="3030"/>
                    </a:cubicBezTo>
                    <a:cubicBezTo>
                      <a:pt x="9130" y="2121"/>
                      <a:pt x="7391" y="1212"/>
                      <a:pt x="6087" y="1212"/>
                    </a:cubicBezTo>
                    <a:cubicBezTo>
                      <a:pt x="6087" y="606"/>
                      <a:pt x="5217" y="0"/>
                      <a:pt x="5217" y="0"/>
                    </a:cubicBezTo>
                    <a:lnTo>
                      <a:pt x="5217" y="1212"/>
                    </a:lnTo>
                    <a:cubicBezTo>
                      <a:pt x="5000" y="1414"/>
                      <a:pt x="4146" y="1048"/>
                      <a:pt x="3913" y="1212"/>
                    </a:cubicBezTo>
                    <a:cubicBezTo>
                      <a:pt x="3680" y="1376"/>
                      <a:pt x="4493" y="1666"/>
                      <a:pt x="4348" y="1818"/>
                    </a:cubicBezTo>
                    <a:cubicBezTo>
                      <a:pt x="3043" y="1818"/>
                      <a:pt x="3043" y="2121"/>
                      <a:pt x="3043" y="2121"/>
                    </a:cubicBezTo>
                    <a:cubicBezTo>
                      <a:pt x="3043" y="2121"/>
                      <a:pt x="2609" y="2121"/>
                      <a:pt x="2609" y="2424"/>
                    </a:cubicBezTo>
                    <a:cubicBezTo>
                      <a:pt x="2609" y="2727"/>
                      <a:pt x="0" y="3838"/>
                      <a:pt x="0" y="3939"/>
                    </a:cubicBezTo>
                    <a:lnTo>
                      <a:pt x="0" y="4242"/>
                    </a:lnTo>
                    <a:lnTo>
                      <a:pt x="0" y="4545"/>
                    </a:lnTo>
                    <a:lnTo>
                      <a:pt x="0" y="4848"/>
                    </a:lnTo>
                    <a:cubicBezTo>
                      <a:pt x="0" y="5152"/>
                      <a:pt x="435" y="5152"/>
                      <a:pt x="435" y="5455"/>
                    </a:cubicBezTo>
                    <a:lnTo>
                      <a:pt x="870" y="5455"/>
                    </a:lnTo>
                    <a:lnTo>
                      <a:pt x="1304" y="5455"/>
                    </a:lnTo>
                    <a:cubicBezTo>
                      <a:pt x="2174" y="5455"/>
                      <a:pt x="2609" y="5152"/>
                      <a:pt x="2609" y="5152"/>
                    </a:cubicBezTo>
                    <a:cubicBezTo>
                      <a:pt x="2609" y="5152"/>
                      <a:pt x="3043" y="4848"/>
                      <a:pt x="3478" y="4848"/>
                    </a:cubicBezTo>
                    <a:cubicBezTo>
                      <a:pt x="4783" y="5455"/>
                      <a:pt x="5652" y="5152"/>
                      <a:pt x="5652" y="5152"/>
                    </a:cubicBezTo>
                    <a:cubicBezTo>
                      <a:pt x="5652" y="5152"/>
                      <a:pt x="4783" y="5758"/>
                      <a:pt x="3043" y="7273"/>
                    </a:cubicBezTo>
                    <a:cubicBezTo>
                      <a:pt x="1304" y="8788"/>
                      <a:pt x="2609" y="10000"/>
                      <a:pt x="2609" y="10000"/>
                    </a:cubicBezTo>
                    <a:lnTo>
                      <a:pt x="9130" y="1000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34" name="Freeform 7"/>
              <p:cNvSpPr>
                <a:spLocks/>
              </p:cNvSpPr>
              <p:nvPr/>
            </p:nvSpPr>
            <p:spPr bwMode="auto">
              <a:xfrm>
                <a:off x="5096171" y="4328065"/>
                <a:ext cx="648462" cy="212707"/>
              </a:xfrm>
              <a:custGeom>
                <a:avLst/>
                <a:gdLst/>
                <a:ahLst/>
                <a:cxnLst/>
                <a:rect l="l" t="t" r="r" b="b"/>
                <a:pathLst>
                  <a:path w="648462" h="212707">
                    <a:moveTo>
                      <a:pt x="0" y="126909"/>
                    </a:moveTo>
                    <a:lnTo>
                      <a:pt x="648462" y="126909"/>
                    </a:lnTo>
                    <a:lnTo>
                      <a:pt x="648462" y="177249"/>
                    </a:lnTo>
                    <a:lnTo>
                      <a:pt x="648462" y="212707"/>
                    </a:lnTo>
                    <a:lnTo>
                      <a:pt x="36055" y="212707"/>
                    </a:lnTo>
                    <a:lnTo>
                      <a:pt x="0" y="177249"/>
                    </a:lnTo>
                    <a:close/>
                    <a:moveTo>
                      <a:pt x="0" y="0"/>
                    </a:moveTo>
                    <a:lnTo>
                      <a:pt x="648462" y="0"/>
                    </a:lnTo>
                    <a:lnTo>
                      <a:pt x="648462" y="81190"/>
                    </a:lnTo>
                    <a:lnTo>
                      <a:pt x="0" y="8119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1" name="Right Arrow 30"/>
            <p:cNvSpPr/>
            <p:nvPr/>
          </p:nvSpPr>
          <p:spPr bwMode="gray">
            <a:xfrm>
              <a:off x="2322890" y="5410200"/>
              <a:ext cx="228600" cy="45719"/>
            </a:xfrm>
            <a:prstGeom prst="rightArrow">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32" name="Cross 31"/>
            <p:cNvSpPr/>
            <p:nvPr/>
          </p:nvSpPr>
          <p:spPr bwMode="auto">
            <a:xfrm rot="19006899">
              <a:off x="2361687" y="5360091"/>
              <a:ext cx="126365" cy="126644"/>
            </a:xfrm>
            <a:prstGeom prst="plus">
              <a:avLst>
                <a:gd name="adj" fmla="val 40476"/>
              </a:avLst>
            </a:prstGeom>
            <a:solidFill>
              <a:schemeClr val="accent2"/>
            </a:solidFill>
            <a:ln w="9525" cap="flat" cmpd="sng" algn="ctr">
              <a:noFill/>
              <a:prstDash val="solid"/>
              <a:round/>
              <a:headEnd type="none" w="med" len="med"/>
              <a:tailEnd type="none" w="med" len="med"/>
            </a:ln>
            <a:effectLst/>
          </p:spPr>
          <p:txBody>
            <a:bodyPr vert="horz" wrap="square" lIns="51563" tIns="25781" rIns="51563" bIns="25781" numCol="1" rtlCol="0" anchor="t" anchorCtr="0" compatLnSpc="1">
              <a:prstTxWarp prst="textNoShape">
                <a:avLst/>
              </a:prstTxWarp>
            </a:bodyPr>
            <a:lstStyle/>
            <a:p>
              <a:pPr>
                <a:defRPr/>
              </a:pPr>
              <a:endParaRPr lang="en-US" sz="1354" kern="0" dirty="0">
                <a:solidFill>
                  <a:srgbClr val="5E6A71"/>
                </a:solidFill>
              </a:endParaRPr>
            </a:p>
          </p:txBody>
        </p:sp>
        <p:sp>
          <p:nvSpPr>
            <p:cNvPr id="20" name="Rectangle 19"/>
            <p:cNvSpPr/>
            <p:nvPr/>
          </p:nvSpPr>
          <p:spPr bwMode="gray">
            <a:xfrm>
              <a:off x="1992221" y="2438401"/>
              <a:ext cx="2057400" cy="762000"/>
            </a:xfrm>
            <a:prstGeom prst="rect">
              <a:avLst/>
            </a:prstGeom>
            <a:solidFill>
              <a:schemeClr val="accent1"/>
            </a:solidFill>
            <a:ln>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400" b="1" dirty="0">
                  <a:solidFill>
                    <a:schemeClr val="tx1"/>
                  </a:solidFill>
                </a:rPr>
                <a:t>Training Algorithm</a:t>
              </a:r>
            </a:p>
          </p:txBody>
        </p:sp>
        <p:sp>
          <p:nvSpPr>
            <p:cNvPr id="22" name="Down Arrow 21"/>
            <p:cNvSpPr/>
            <p:nvPr/>
          </p:nvSpPr>
          <p:spPr bwMode="gray">
            <a:xfrm>
              <a:off x="2868521" y="2057400"/>
              <a:ext cx="304800" cy="374095"/>
            </a:xfrm>
            <a:prstGeom prst="downArrow">
              <a:avLst/>
            </a:prstGeom>
            <a:solidFill>
              <a:schemeClr val="bg1">
                <a:lumMod val="75000"/>
              </a:schemeClr>
            </a:solidFill>
            <a:ln>
              <a:noFill/>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9" name="Rectangle 18"/>
            <p:cNvSpPr/>
            <p:nvPr/>
          </p:nvSpPr>
          <p:spPr bwMode="gray">
            <a:xfrm>
              <a:off x="1992221" y="1295400"/>
              <a:ext cx="2057400" cy="762000"/>
            </a:xfrm>
            <a:prstGeom prst="rect">
              <a:avLst/>
            </a:prstGeom>
            <a:solidFill>
              <a:schemeClr val="accent1"/>
            </a:solidFill>
            <a:ln>
              <a:noFill/>
            </a:ln>
            <a:effectLst/>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400" b="1" dirty="0">
                  <a:solidFill>
                    <a:schemeClr val="tx1"/>
                  </a:solidFill>
                </a:rPr>
                <a:t>Collect Training sets </a:t>
              </a:r>
              <a:br>
                <a:rPr lang="en-US" sz="1400" b="1" dirty="0">
                  <a:solidFill>
                    <a:schemeClr val="tx1"/>
                  </a:solidFill>
                </a:rPr>
              </a:br>
              <a:r>
                <a:rPr lang="en-US" sz="1400" b="1" dirty="0">
                  <a:solidFill>
                    <a:schemeClr val="tx1"/>
                  </a:solidFill>
                </a:rPr>
                <a:t>in Real-Time</a:t>
              </a:r>
            </a:p>
          </p:txBody>
        </p:sp>
      </p:grpSp>
      <p:sp>
        <p:nvSpPr>
          <p:cNvPr id="37" name="TextBox 90"/>
          <p:cNvSpPr txBox="1">
            <a:spLocks noChangeArrowheads="1"/>
          </p:cNvSpPr>
          <p:nvPr/>
        </p:nvSpPr>
        <p:spPr bwMode="auto">
          <a:xfrm>
            <a:off x="5509415" y="4596632"/>
            <a:ext cx="2444447" cy="1152906"/>
          </a:xfrm>
          <a:prstGeom prst="rect">
            <a:avLst/>
          </a:prstGeom>
          <a:solidFill>
            <a:srgbClr val="535353"/>
          </a:solidFill>
          <a:ln w="28575">
            <a:solidFill>
              <a:srgbClr val="FFC000"/>
            </a:solidFill>
            <a:miter lim="800000"/>
          </a:ln>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pPr>
            <a:r>
              <a:rPr lang="en-US" altLang="en-US" b="1" dirty="0">
                <a:solidFill>
                  <a:schemeClr val="bg1"/>
                </a:solidFill>
              </a:rPr>
              <a:t>High efficacy with infrequent updates</a:t>
            </a:r>
          </a:p>
        </p:txBody>
      </p:sp>
      <p:sp>
        <p:nvSpPr>
          <p:cNvPr id="38" name="TextBox 91"/>
          <p:cNvSpPr txBox="1">
            <a:spLocks noChangeArrowheads="1"/>
          </p:cNvSpPr>
          <p:nvPr/>
        </p:nvSpPr>
        <p:spPr bwMode="auto">
          <a:xfrm>
            <a:off x="5509415" y="3141667"/>
            <a:ext cx="2444447" cy="1152906"/>
          </a:xfrm>
          <a:prstGeom prst="rect">
            <a:avLst/>
          </a:prstGeom>
          <a:solidFill>
            <a:srgbClr val="535353"/>
          </a:solidFill>
          <a:ln w="28575">
            <a:solidFill>
              <a:srgbClr val="FFC000"/>
            </a:solidFill>
            <a:miter lim="800000"/>
          </a:ln>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90000"/>
              </a:lnSpc>
            </a:pPr>
            <a:r>
              <a:rPr lang="en-US" altLang="en-US" b="1" dirty="0">
                <a:solidFill>
                  <a:schemeClr val="bg1"/>
                </a:solidFill>
              </a:rPr>
              <a:t>Detects large classes </a:t>
            </a:r>
            <a:br>
              <a:rPr lang="en-US" altLang="en-US" b="1" dirty="0">
                <a:solidFill>
                  <a:schemeClr val="bg1"/>
                </a:solidFill>
              </a:rPr>
            </a:br>
            <a:r>
              <a:rPr lang="en-US" altLang="en-US" b="1" dirty="0">
                <a:solidFill>
                  <a:schemeClr val="bg1"/>
                </a:solidFill>
              </a:rPr>
              <a:t>of malware with a</a:t>
            </a:r>
            <a:br>
              <a:rPr lang="en-US" altLang="en-US" b="1" dirty="0">
                <a:solidFill>
                  <a:schemeClr val="bg1"/>
                </a:solidFill>
              </a:rPr>
            </a:br>
            <a:r>
              <a:rPr lang="en-US" altLang="en-US" b="1" dirty="0">
                <a:solidFill>
                  <a:schemeClr val="bg1"/>
                </a:solidFill>
              </a:rPr>
              <a:t> </a:t>
            </a:r>
            <a:r>
              <a:rPr lang="en-US" altLang="en-US" b="1" u="sng" dirty="0">
                <a:solidFill>
                  <a:srgbClr val="FFC000"/>
                </a:solidFill>
              </a:rPr>
              <a:t>low false positive rate </a:t>
            </a:r>
          </a:p>
        </p:txBody>
      </p:sp>
      <p:sp>
        <p:nvSpPr>
          <p:cNvPr id="39" name="TextBox 38"/>
          <p:cNvSpPr txBox="1"/>
          <p:nvPr/>
        </p:nvSpPr>
        <p:spPr>
          <a:xfrm>
            <a:off x="5509415" y="1686702"/>
            <a:ext cx="2444447" cy="1152906"/>
          </a:xfrm>
          <a:prstGeom prst="rect">
            <a:avLst/>
          </a:prstGeom>
          <a:solidFill>
            <a:srgbClr val="535353"/>
          </a:solidFill>
          <a:ln w="28575">
            <a:solidFill>
              <a:srgbClr val="FFC000"/>
            </a:solidFill>
            <a:miter lim="800000"/>
          </a:ln>
        </p:spPr>
        <p:txBody>
          <a:bodyPr anchor="ctr"/>
          <a:lstStyle>
            <a:defPPr>
              <a:defRPr lang="en-US"/>
            </a:defPPr>
            <a:lvl1pPr>
              <a:defRPr sz="1400">
                <a:solidFill>
                  <a:srgbClr val="FFFFFF"/>
                </a:solidFill>
                <a:ea typeface="ＭＳ Ｐゴシック" charset="0"/>
                <a:cs typeface="ＭＳ Ｐゴシック" charset="0"/>
              </a:defRPr>
            </a:lvl1pPr>
          </a:lstStyle>
          <a:p>
            <a:pPr algn="ctr" eaLnBrk="1" hangingPunct="1">
              <a:lnSpc>
                <a:spcPct val="90000"/>
              </a:lnSpc>
              <a:defRPr/>
            </a:pPr>
            <a:r>
              <a:rPr lang="en-US" sz="1800" b="1" kern="0" dirty="0">
                <a:solidFill>
                  <a:schemeClr val="bg1"/>
                </a:solidFill>
                <a:latin typeface="Calibri"/>
                <a:cs typeface="Calibri"/>
              </a:rPr>
              <a:t>0-day protection against variants of the same malware family</a:t>
            </a:r>
          </a:p>
        </p:txBody>
      </p:sp>
      <p:pic>
        <p:nvPicPr>
          <p:cNvPr id="44" name="Picture 43" descr="ISTR_ICONS_zero_day_icon_vide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68448" y="1539255"/>
            <a:ext cx="1451391" cy="1447800"/>
          </a:xfrm>
          <a:prstGeom prst="rect">
            <a:avLst/>
          </a:prstGeom>
        </p:spPr>
      </p:pic>
      <p:pic>
        <p:nvPicPr>
          <p:cNvPr id="3" name="Picture 2" descr="MALWARE_ICON.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59282" y="3152524"/>
            <a:ext cx="1245973" cy="1126773"/>
          </a:xfrm>
          <a:prstGeom prst="rect">
            <a:avLst/>
          </a:prstGeom>
        </p:spPr>
      </p:pic>
      <p:pic>
        <p:nvPicPr>
          <p:cNvPr id="4" name="Picture 3" descr="ICONS_ILLUSTRATIONS_1_update_server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68448" y="4449185"/>
            <a:ext cx="1451391" cy="1447800"/>
          </a:xfrm>
          <a:prstGeom prst="rect">
            <a:avLst/>
          </a:prstGeom>
        </p:spPr>
      </p:pic>
    </p:spTree>
    <p:extLst>
      <p:ext uri="{BB962C8B-B14F-4D97-AF65-F5344CB8AC3E}">
        <p14:creationId xmlns:p14="http://schemas.microsoft.com/office/powerpoint/2010/main" val="320678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2883792D-0F2C-42DA-9A4B-FFAD4F75D2F3}"/>
              </a:ext>
            </a:extLst>
          </p:cNvPr>
          <p:cNvSpPr>
            <a:spLocks noGrp="1"/>
          </p:cNvSpPr>
          <p:nvPr>
            <p:ph type="title"/>
          </p:nvPr>
        </p:nvSpPr>
        <p:spPr/>
        <p:txBody>
          <a:bodyPr/>
          <a:lstStyle/>
          <a:p>
            <a:r>
              <a:rPr lang="en-US"/>
              <a:t>Memory Exploit Mitigation</a:t>
            </a:r>
            <a:endParaRPr lang="en-US" dirty="0"/>
          </a:p>
        </p:txBody>
      </p:sp>
      <p:sp>
        <p:nvSpPr>
          <p:cNvPr id="61" name="Text Placeholder 6"/>
          <p:cNvSpPr>
            <a:spLocks noGrp="1"/>
          </p:cNvSpPr>
          <p:nvPr>
            <p:ph type="body" sz="quarter" idx="13"/>
          </p:nvPr>
        </p:nvSpPr>
        <p:spPr>
          <a:xfrm>
            <a:off x="495302" y="914400"/>
            <a:ext cx="10972482" cy="332118"/>
          </a:xfrm>
          <a:noFill/>
          <a:ln w="9525">
            <a:noFill/>
            <a:miter lim="800000"/>
            <a:headEnd/>
            <a:tailEnd/>
          </a:ln>
        </p:spPr>
        <p:txBody>
          <a:bodyPr vert="horz" wrap="square" lIns="0" tIns="0" rIns="0" bIns="0" numCol="1" rtlCol="0" anchor="t" anchorCtr="0" compatLnSpc="1">
            <a:prstTxWarp prst="textNoShape">
              <a:avLst/>
            </a:prstTxWarp>
            <a:noAutofit/>
          </a:bodyPr>
          <a:lstStyle/>
          <a:p>
            <a:r>
              <a:rPr lang="en-US" b="1">
                <a:solidFill>
                  <a:srgbClr val="595959"/>
                </a:solidFill>
              </a:rPr>
              <a:t>Blocks zero day memory attacks in popular software</a:t>
            </a:r>
            <a:endParaRPr lang="en-US" b="1" dirty="0">
              <a:solidFill>
                <a:srgbClr val="595959"/>
              </a:solidFill>
            </a:endParaRPr>
          </a:p>
        </p:txBody>
      </p:sp>
      <p:sp>
        <p:nvSpPr>
          <p:cNvPr id="2" name="Footer Placeholder 1"/>
          <p:cNvSpPr>
            <a:spLocks noGrp="1"/>
          </p:cNvSpPr>
          <p:nvPr>
            <p:ph type="ftr" sz="quarter" idx="15"/>
          </p:nvPr>
        </p:nvSpPr>
        <p:spPr>
          <a:xfrm>
            <a:off x="495302" y="6305554"/>
            <a:ext cx="6634163" cy="365125"/>
          </a:xfrm>
        </p:spPr>
        <p:txBody>
          <a:bodyPr/>
          <a:lstStyle/>
          <a:p>
            <a:r>
              <a:rPr lang="en-US"/>
              <a:t>Symantec Endpoint Protection 14</a:t>
            </a:r>
            <a:endParaRPr lang="en-US" dirty="0"/>
          </a:p>
        </p:txBody>
      </p:sp>
      <p:sp>
        <p:nvSpPr>
          <p:cNvPr id="8" name="Slide Number Placeholder 7"/>
          <p:cNvSpPr>
            <a:spLocks noGrp="1"/>
          </p:cNvSpPr>
          <p:nvPr>
            <p:ph type="sldNum" sz="quarter" idx="16"/>
          </p:nvPr>
        </p:nvSpPr>
        <p:spPr/>
        <p:txBody>
          <a:bodyPr/>
          <a:lstStyle/>
          <a:p>
            <a:fld id="{2D88F0F9-74A8-45E4-B405-052EDB68E8BD}" type="slidenum">
              <a:rPr lang="en-US" smtClean="0"/>
              <a:pPr/>
              <a:t>32</a:t>
            </a:fld>
            <a:endParaRPr lang="en-US"/>
          </a:p>
        </p:txBody>
      </p:sp>
      <p:grpSp>
        <p:nvGrpSpPr>
          <p:cNvPr id="15" name="Group 14"/>
          <p:cNvGrpSpPr/>
          <p:nvPr/>
        </p:nvGrpSpPr>
        <p:grpSpPr>
          <a:xfrm>
            <a:off x="1658217" y="5119810"/>
            <a:ext cx="2865963" cy="896530"/>
            <a:chOff x="612775" y="3729386"/>
            <a:chExt cx="8237668" cy="2573929"/>
          </a:xfrm>
        </p:grpSpPr>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7965" y="3852013"/>
              <a:ext cx="935738" cy="9357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1941" y="4863440"/>
              <a:ext cx="3248023" cy="14097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7320" y="3729386"/>
              <a:ext cx="2143123" cy="21431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7729" y="5231752"/>
              <a:ext cx="1071563" cy="10715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2587" y="5354190"/>
              <a:ext cx="1100016" cy="7886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1417" y="3886330"/>
              <a:ext cx="952262" cy="9522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9807" y="3918910"/>
              <a:ext cx="1245255" cy="12452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2775" y="3985304"/>
              <a:ext cx="1364717" cy="13647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45" name="Title 1"/>
          <p:cNvSpPr txBox="1">
            <a:spLocks/>
          </p:cNvSpPr>
          <p:nvPr/>
        </p:nvSpPr>
        <p:spPr>
          <a:xfrm>
            <a:off x="1664654" y="4632757"/>
            <a:ext cx="2853088" cy="236905"/>
          </a:xfrm>
          <a:prstGeom prst="rect">
            <a:avLst/>
          </a:prstGeom>
        </p:spPr>
        <p:txBody>
          <a:bodyPr vert="horz" lIns="0" tIns="0" rIns="0" bIns="0" rtlCol="0" anchor="t">
            <a:noAutofit/>
          </a:bodyPr>
          <a:lstStyle>
            <a:lvl1pPr algn="l" defTabSz="914362" rtl="0" eaLnBrk="1" latinLnBrk="0" hangingPunct="1">
              <a:lnSpc>
                <a:spcPct val="90000"/>
              </a:lnSpc>
              <a:spcBef>
                <a:spcPct val="0"/>
              </a:spcBef>
              <a:buNone/>
              <a:defRPr sz="2800" kern="1200">
                <a:solidFill>
                  <a:schemeClr val="tx1"/>
                </a:solidFill>
                <a:latin typeface="+mj-lt"/>
                <a:ea typeface="+mj-ea"/>
                <a:cs typeface="+mj-cs"/>
              </a:defRPr>
            </a:lvl1pPr>
          </a:lstStyle>
          <a:p>
            <a:pPr algn="ctr">
              <a:spcAft>
                <a:spcPts val="798"/>
              </a:spcAft>
            </a:pPr>
            <a:r>
              <a:rPr lang="en-US" sz="1996" b="1" dirty="0">
                <a:solidFill>
                  <a:schemeClr val="accent4"/>
                </a:solidFill>
              </a:rPr>
              <a:t>ZONE OF EXPLOITATION</a:t>
            </a:r>
            <a:endParaRPr lang="en-US" sz="1996" b="1" baseline="30000" dirty="0">
              <a:solidFill>
                <a:schemeClr val="accent4"/>
              </a:solidFill>
            </a:endParaRPr>
          </a:p>
        </p:txBody>
      </p:sp>
      <p:grpSp>
        <p:nvGrpSpPr>
          <p:cNvPr id="46" name="Group 45"/>
          <p:cNvGrpSpPr/>
          <p:nvPr/>
        </p:nvGrpSpPr>
        <p:grpSpPr>
          <a:xfrm>
            <a:off x="1025921" y="2965925"/>
            <a:ext cx="2878911" cy="547672"/>
            <a:chOff x="1057419" y="2696308"/>
            <a:chExt cx="2191687" cy="411665"/>
          </a:xfrm>
        </p:grpSpPr>
        <p:sp>
          <p:nvSpPr>
            <p:cNvPr id="47" name="Left Bracket 22"/>
            <p:cNvSpPr/>
            <p:nvPr/>
          </p:nvSpPr>
          <p:spPr>
            <a:xfrm rot="16200000">
              <a:off x="1138070" y="2615657"/>
              <a:ext cx="411665" cy="572967"/>
            </a:xfrm>
            <a:custGeom>
              <a:avLst/>
              <a:gdLst>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0 w 411665"/>
                <a:gd name="connsiteY1" fmla="*/ 2207433 h 2207437"/>
                <a:gd name="connsiteX2" fmla="*/ 5264 w 411665"/>
                <a:gd name="connsiteY2" fmla="*/ 177412 h 2207437"/>
                <a:gd name="connsiteX3" fmla="*/ 0 w 411665"/>
                <a:gd name="connsiteY3" fmla="*/ 4 h 2207437"/>
                <a:gd name="connsiteX4" fmla="*/ 411665 w 411665"/>
                <a:gd name="connsiteY4"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5264 w 411665"/>
                <a:gd name="connsiteY1" fmla="*/ 177412 h 2207437"/>
                <a:gd name="connsiteX2" fmla="*/ 0 w 411665"/>
                <a:gd name="connsiteY2" fmla="*/ 4 h 2207437"/>
                <a:gd name="connsiteX3" fmla="*/ 411665 w 411665"/>
                <a:gd name="connsiteY3"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5264 w 411665"/>
                <a:gd name="connsiteY0" fmla="*/ 177412 h 2207437"/>
                <a:gd name="connsiteX1" fmla="*/ 0 w 411665"/>
                <a:gd name="connsiteY1" fmla="*/ 4 h 2207437"/>
                <a:gd name="connsiteX2" fmla="*/ 411665 w 411665"/>
                <a:gd name="connsiteY2" fmla="*/ 0 h 2207437"/>
                <a:gd name="connsiteX0" fmla="*/ 411665 w 411665"/>
                <a:gd name="connsiteY0" fmla="*/ 2207437 h 2207437"/>
                <a:gd name="connsiteX1" fmla="*/ 0 w 411665"/>
                <a:gd name="connsiteY1" fmla="*/ 4 h 2207437"/>
                <a:gd name="connsiteX2" fmla="*/ 411665 w 411665"/>
                <a:gd name="connsiteY2" fmla="*/ 0 h 2207437"/>
                <a:gd name="connsiteX3" fmla="*/ 411665 w 411665"/>
                <a:gd name="connsiteY3" fmla="*/ 2207437 h 2207437"/>
                <a:gd name="connsiteX0" fmla="*/ 5264 w 411665"/>
                <a:gd name="connsiteY0" fmla="*/ 177412 h 2207437"/>
                <a:gd name="connsiteX1" fmla="*/ 0 w 411665"/>
                <a:gd name="connsiteY1" fmla="*/ 4 h 2207437"/>
                <a:gd name="connsiteX2" fmla="*/ 411665 w 411665"/>
                <a:gd name="connsiteY2" fmla="*/ 0 h 2207437"/>
                <a:gd name="connsiteX0" fmla="*/ 411665 w 411665"/>
                <a:gd name="connsiteY0" fmla="*/ 0 h 177412"/>
                <a:gd name="connsiteX1" fmla="*/ 0 w 411665"/>
                <a:gd name="connsiteY1" fmla="*/ 4 h 177412"/>
                <a:gd name="connsiteX2" fmla="*/ 411665 w 411665"/>
                <a:gd name="connsiteY2" fmla="*/ 0 h 177412"/>
                <a:gd name="connsiteX0" fmla="*/ 5264 w 411665"/>
                <a:gd name="connsiteY0" fmla="*/ 177412 h 177412"/>
                <a:gd name="connsiteX1" fmla="*/ 0 w 411665"/>
                <a:gd name="connsiteY1" fmla="*/ 4 h 177412"/>
                <a:gd name="connsiteX2" fmla="*/ 411665 w 411665"/>
                <a:gd name="connsiteY2" fmla="*/ 0 h 177412"/>
              </a:gdLst>
              <a:ahLst/>
              <a:cxnLst>
                <a:cxn ang="0">
                  <a:pos x="connsiteX0" y="connsiteY0"/>
                </a:cxn>
                <a:cxn ang="0">
                  <a:pos x="connsiteX1" y="connsiteY1"/>
                </a:cxn>
                <a:cxn ang="0">
                  <a:pos x="connsiteX2" y="connsiteY2"/>
                </a:cxn>
              </a:cxnLst>
              <a:rect l="l" t="t" r="r" b="b"/>
              <a:pathLst>
                <a:path w="411665" h="177412" stroke="0" extrusionOk="0">
                  <a:moveTo>
                    <a:pt x="411665" y="0"/>
                  </a:moveTo>
                  <a:lnTo>
                    <a:pt x="0" y="4"/>
                  </a:lnTo>
                  <a:cubicBezTo>
                    <a:pt x="0" y="2"/>
                    <a:pt x="184309" y="0"/>
                    <a:pt x="411665" y="0"/>
                  </a:cubicBezTo>
                  <a:close/>
                </a:path>
                <a:path w="411665" h="177412" fill="none">
                  <a:moveTo>
                    <a:pt x="5264" y="177412"/>
                  </a:moveTo>
                  <a:lnTo>
                    <a:pt x="0" y="4"/>
                  </a:lnTo>
                  <a:cubicBezTo>
                    <a:pt x="0" y="2"/>
                    <a:pt x="184309" y="0"/>
                    <a:pt x="411665" y="0"/>
                  </a:cubicBezTo>
                </a:path>
              </a:pathLst>
            </a:custGeom>
            <a:ln w="9525"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5" b="1"/>
            </a:p>
          </p:txBody>
        </p:sp>
        <p:sp>
          <p:nvSpPr>
            <p:cNvPr id="48" name="Left Bracket 22"/>
            <p:cNvSpPr/>
            <p:nvPr/>
          </p:nvSpPr>
          <p:spPr>
            <a:xfrm rot="5400000" flipH="1">
              <a:off x="2789893" y="2648760"/>
              <a:ext cx="411665" cy="506761"/>
            </a:xfrm>
            <a:custGeom>
              <a:avLst/>
              <a:gdLst>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0 w 411665"/>
                <a:gd name="connsiteY1" fmla="*/ 2207433 h 2207437"/>
                <a:gd name="connsiteX2" fmla="*/ 5264 w 411665"/>
                <a:gd name="connsiteY2" fmla="*/ 177412 h 2207437"/>
                <a:gd name="connsiteX3" fmla="*/ 0 w 411665"/>
                <a:gd name="connsiteY3" fmla="*/ 4 h 2207437"/>
                <a:gd name="connsiteX4" fmla="*/ 411665 w 411665"/>
                <a:gd name="connsiteY4"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5264 w 411665"/>
                <a:gd name="connsiteY1" fmla="*/ 177412 h 2207437"/>
                <a:gd name="connsiteX2" fmla="*/ 0 w 411665"/>
                <a:gd name="connsiteY2" fmla="*/ 4 h 2207437"/>
                <a:gd name="connsiteX3" fmla="*/ 411665 w 411665"/>
                <a:gd name="connsiteY3"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5264 w 411665"/>
                <a:gd name="connsiteY0" fmla="*/ 177412 h 2207437"/>
                <a:gd name="connsiteX1" fmla="*/ 0 w 411665"/>
                <a:gd name="connsiteY1" fmla="*/ 4 h 2207437"/>
                <a:gd name="connsiteX2" fmla="*/ 411665 w 411665"/>
                <a:gd name="connsiteY2" fmla="*/ 0 h 2207437"/>
                <a:gd name="connsiteX0" fmla="*/ 411665 w 411665"/>
                <a:gd name="connsiteY0" fmla="*/ 2207437 h 2207437"/>
                <a:gd name="connsiteX1" fmla="*/ 0 w 411665"/>
                <a:gd name="connsiteY1" fmla="*/ 4 h 2207437"/>
                <a:gd name="connsiteX2" fmla="*/ 411665 w 411665"/>
                <a:gd name="connsiteY2" fmla="*/ 0 h 2207437"/>
                <a:gd name="connsiteX3" fmla="*/ 411665 w 411665"/>
                <a:gd name="connsiteY3" fmla="*/ 2207437 h 2207437"/>
                <a:gd name="connsiteX0" fmla="*/ 5264 w 411665"/>
                <a:gd name="connsiteY0" fmla="*/ 177412 h 2207437"/>
                <a:gd name="connsiteX1" fmla="*/ 0 w 411665"/>
                <a:gd name="connsiteY1" fmla="*/ 4 h 2207437"/>
                <a:gd name="connsiteX2" fmla="*/ 411665 w 411665"/>
                <a:gd name="connsiteY2" fmla="*/ 0 h 2207437"/>
                <a:gd name="connsiteX0" fmla="*/ 411665 w 411665"/>
                <a:gd name="connsiteY0" fmla="*/ 0 h 177412"/>
                <a:gd name="connsiteX1" fmla="*/ 0 w 411665"/>
                <a:gd name="connsiteY1" fmla="*/ 4 h 177412"/>
                <a:gd name="connsiteX2" fmla="*/ 411665 w 411665"/>
                <a:gd name="connsiteY2" fmla="*/ 0 h 177412"/>
                <a:gd name="connsiteX0" fmla="*/ 5264 w 411665"/>
                <a:gd name="connsiteY0" fmla="*/ 177412 h 177412"/>
                <a:gd name="connsiteX1" fmla="*/ 0 w 411665"/>
                <a:gd name="connsiteY1" fmla="*/ 4 h 177412"/>
                <a:gd name="connsiteX2" fmla="*/ 411665 w 411665"/>
                <a:gd name="connsiteY2" fmla="*/ 0 h 177412"/>
              </a:gdLst>
              <a:ahLst/>
              <a:cxnLst>
                <a:cxn ang="0">
                  <a:pos x="connsiteX0" y="connsiteY0"/>
                </a:cxn>
                <a:cxn ang="0">
                  <a:pos x="connsiteX1" y="connsiteY1"/>
                </a:cxn>
                <a:cxn ang="0">
                  <a:pos x="connsiteX2" y="connsiteY2"/>
                </a:cxn>
              </a:cxnLst>
              <a:rect l="l" t="t" r="r" b="b"/>
              <a:pathLst>
                <a:path w="411665" h="177412" stroke="0" extrusionOk="0">
                  <a:moveTo>
                    <a:pt x="411665" y="0"/>
                  </a:moveTo>
                  <a:lnTo>
                    <a:pt x="0" y="4"/>
                  </a:lnTo>
                  <a:cubicBezTo>
                    <a:pt x="0" y="2"/>
                    <a:pt x="184309" y="0"/>
                    <a:pt x="411665" y="0"/>
                  </a:cubicBezTo>
                  <a:close/>
                </a:path>
                <a:path w="411665" h="177412" fill="none">
                  <a:moveTo>
                    <a:pt x="5264" y="177412"/>
                  </a:moveTo>
                  <a:lnTo>
                    <a:pt x="0" y="4"/>
                  </a:lnTo>
                  <a:cubicBezTo>
                    <a:pt x="0" y="2"/>
                    <a:pt x="184309" y="0"/>
                    <a:pt x="411665" y="0"/>
                  </a:cubicBezTo>
                </a:path>
              </a:pathLst>
            </a:custGeom>
            <a:ln w="9525"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5" b="1"/>
            </a:p>
          </p:txBody>
        </p:sp>
      </p:grpSp>
      <p:grpSp>
        <p:nvGrpSpPr>
          <p:cNvPr id="49" name="Group 48"/>
          <p:cNvGrpSpPr/>
          <p:nvPr/>
        </p:nvGrpSpPr>
        <p:grpSpPr>
          <a:xfrm>
            <a:off x="1025921" y="2923812"/>
            <a:ext cx="4130553" cy="1186645"/>
            <a:chOff x="5914154" y="2696307"/>
            <a:chExt cx="2543663" cy="440431"/>
          </a:xfrm>
        </p:grpSpPr>
        <p:sp>
          <p:nvSpPr>
            <p:cNvPr id="50" name="Left Bracket 22"/>
            <p:cNvSpPr/>
            <p:nvPr/>
          </p:nvSpPr>
          <p:spPr>
            <a:xfrm rot="16200000">
              <a:off x="6067517" y="2542944"/>
              <a:ext cx="440431" cy="747158"/>
            </a:xfrm>
            <a:custGeom>
              <a:avLst/>
              <a:gdLst>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0 w 411665"/>
                <a:gd name="connsiteY1" fmla="*/ 2207433 h 2207437"/>
                <a:gd name="connsiteX2" fmla="*/ 5264 w 411665"/>
                <a:gd name="connsiteY2" fmla="*/ 177412 h 2207437"/>
                <a:gd name="connsiteX3" fmla="*/ 0 w 411665"/>
                <a:gd name="connsiteY3" fmla="*/ 4 h 2207437"/>
                <a:gd name="connsiteX4" fmla="*/ 411665 w 411665"/>
                <a:gd name="connsiteY4"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5264 w 411665"/>
                <a:gd name="connsiteY1" fmla="*/ 177412 h 2207437"/>
                <a:gd name="connsiteX2" fmla="*/ 0 w 411665"/>
                <a:gd name="connsiteY2" fmla="*/ 4 h 2207437"/>
                <a:gd name="connsiteX3" fmla="*/ 411665 w 411665"/>
                <a:gd name="connsiteY3"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5264 w 411665"/>
                <a:gd name="connsiteY0" fmla="*/ 177412 h 2207437"/>
                <a:gd name="connsiteX1" fmla="*/ 0 w 411665"/>
                <a:gd name="connsiteY1" fmla="*/ 4 h 2207437"/>
                <a:gd name="connsiteX2" fmla="*/ 411665 w 411665"/>
                <a:gd name="connsiteY2" fmla="*/ 0 h 2207437"/>
                <a:gd name="connsiteX0" fmla="*/ 411665 w 411665"/>
                <a:gd name="connsiteY0" fmla="*/ 2207437 h 2207437"/>
                <a:gd name="connsiteX1" fmla="*/ 0 w 411665"/>
                <a:gd name="connsiteY1" fmla="*/ 4 h 2207437"/>
                <a:gd name="connsiteX2" fmla="*/ 411665 w 411665"/>
                <a:gd name="connsiteY2" fmla="*/ 0 h 2207437"/>
                <a:gd name="connsiteX3" fmla="*/ 411665 w 411665"/>
                <a:gd name="connsiteY3" fmla="*/ 2207437 h 2207437"/>
                <a:gd name="connsiteX0" fmla="*/ 5264 w 411665"/>
                <a:gd name="connsiteY0" fmla="*/ 177412 h 2207437"/>
                <a:gd name="connsiteX1" fmla="*/ 0 w 411665"/>
                <a:gd name="connsiteY1" fmla="*/ 4 h 2207437"/>
                <a:gd name="connsiteX2" fmla="*/ 411665 w 411665"/>
                <a:gd name="connsiteY2" fmla="*/ 0 h 2207437"/>
                <a:gd name="connsiteX0" fmla="*/ 411665 w 411665"/>
                <a:gd name="connsiteY0" fmla="*/ 0 h 177412"/>
                <a:gd name="connsiteX1" fmla="*/ 0 w 411665"/>
                <a:gd name="connsiteY1" fmla="*/ 4 h 177412"/>
                <a:gd name="connsiteX2" fmla="*/ 411665 w 411665"/>
                <a:gd name="connsiteY2" fmla="*/ 0 h 177412"/>
                <a:gd name="connsiteX0" fmla="*/ 5264 w 411665"/>
                <a:gd name="connsiteY0" fmla="*/ 177412 h 177412"/>
                <a:gd name="connsiteX1" fmla="*/ 0 w 411665"/>
                <a:gd name="connsiteY1" fmla="*/ 4 h 177412"/>
                <a:gd name="connsiteX2" fmla="*/ 411665 w 411665"/>
                <a:gd name="connsiteY2" fmla="*/ 0 h 177412"/>
              </a:gdLst>
              <a:ahLst/>
              <a:cxnLst>
                <a:cxn ang="0">
                  <a:pos x="connsiteX0" y="connsiteY0"/>
                </a:cxn>
                <a:cxn ang="0">
                  <a:pos x="connsiteX1" y="connsiteY1"/>
                </a:cxn>
                <a:cxn ang="0">
                  <a:pos x="connsiteX2" y="connsiteY2"/>
                </a:cxn>
              </a:cxnLst>
              <a:rect l="l" t="t" r="r" b="b"/>
              <a:pathLst>
                <a:path w="411665" h="177412" stroke="0" extrusionOk="0">
                  <a:moveTo>
                    <a:pt x="411665" y="0"/>
                  </a:moveTo>
                  <a:lnTo>
                    <a:pt x="0" y="4"/>
                  </a:lnTo>
                  <a:cubicBezTo>
                    <a:pt x="0" y="2"/>
                    <a:pt x="184309" y="0"/>
                    <a:pt x="411665" y="0"/>
                  </a:cubicBezTo>
                  <a:close/>
                </a:path>
                <a:path w="411665" h="177412" fill="none">
                  <a:moveTo>
                    <a:pt x="5264" y="177412"/>
                  </a:moveTo>
                  <a:lnTo>
                    <a:pt x="0" y="4"/>
                  </a:lnTo>
                  <a:cubicBezTo>
                    <a:pt x="0" y="2"/>
                    <a:pt x="184309" y="0"/>
                    <a:pt x="411665" y="0"/>
                  </a:cubicBezTo>
                </a:path>
              </a:pathLst>
            </a:custGeom>
            <a:ln w="9525"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5" b="1"/>
            </a:p>
          </p:txBody>
        </p:sp>
        <p:sp>
          <p:nvSpPr>
            <p:cNvPr id="51" name="Left Bracket 22"/>
            <p:cNvSpPr/>
            <p:nvPr/>
          </p:nvSpPr>
          <p:spPr>
            <a:xfrm rot="5400000" flipH="1">
              <a:off x="7895865" y="2565339"/>
              <a:ext cx="411665" cy="712238"/>
            </a:xfrm>
            <a:custGeom>
              <a:avLst/>
              <a:gdLst>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0 w 411665"/>
                <a:gd name="connsiteY1" fmla="*/ 2207433 h 2207437"/>
                <a:gd name="connsiteX2" fmla="*/ 5264 w 411665"/>
                <a:gd name="connsiteY2" fmla="*/ 177412 h 2207437"/>
                <a:gd name="connsiteX3" fmla="*/ 0 w 411665"/>
                <a:gd name="connsiteY3" fmla="*/ 4 h 2207437"/>
                <a:gd name="connsiteX4" fmla="*/ 411665 w 411665"/>
                <a:gd name="connsiteY4"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411665 w 411665"/>
                <a:gd name="connsiteY0" fmla="*/ 2207437 h 2207437"/>
                <a:gd name="connsiteX1" fmla="*/ 5264 w 411665"/>
                <a:gd name="connsiteY1" fmla="*/ 177412 h 2207437"/>
                <a:gd name="connsiteX2" fmla="*/ 0 w 411665"/>
                <a:gd name="connsiteY2" fmla="*/ 4 h 2207437"/>
                <a:gd name="connsiteX3" fmla="*/ 411665 w 411665"/>
                <a:gd name="connsiteY3" fmla="*/ 0 h 2207437"/>
                <a:gd name="connsiteX0" fmla="*/ 411665 w 411665"/>
                <a:gd name="connsiteY0" fmla="*/ 2207437 h 2207437"/>
                <a:gd name="connsiteX1" fmla="*/ 0 w 411665"/>
                <a:gd name="connsiteY1" fmla="*/ 2207433 h 2207437"/>
                <a:gd name="connsiteX2" fmla="*/ 0 w 411665"/>
                <a:gd name="connsiteY2" fmla="*/ 4 h 2207437"/>
                <a:gd name="connsiteX3" fmla="*/ 411665 w 411665"/>
                <a:gd name="connsiteY3" fmla="*/ 0 h 2207437"/>
                <a:gd name="connsiteX4" fmla="*/ 411665 w 411665"/>
                <a:gd name="connsiteY4" fmla="*/ 2207437 h 2207437"/>
                <a:gd name="connsiteX0" fmla="*/ 5264 w 411665"/>
                <a:gd name="connsiteY0" fmla="*/ 177412 h 2207437"/>
                <a:gd name="connsiteX1" fmla="*/ 0 w 411665"/>
                <a:gd name="connsiteY1" fmla="*/ 4 h 2207437"/>
                <a:gd name="connsiteX2" fmla="*/ 411665 w 411665"/>
                <a:gd name="connsiteY2" fmla="*/ 0 h 2207437"/>
                <a:gd name="connsiteX0" fmla="*/ 411665 w 411665"/>
                <a:gd name="connsiteY0" fmla="*/ 2207437 h 2207437"/>
                <a:gd name="connsiteX1" fmla="*/ 0 w 411665"/>
                <a:gd name="connsiteY1" fmla="*/ 4 h 2207437"/>
                <a:gd name="connsiteX2" fmla="*/ 411665 w 411665"/>
                <a:gd name="connsiteY2" fmla="*/ 0 h 2207437"/>
                <a:gd name="connsiteX3" fmla="*/ 411665 w 411665"/>
                <a:gd name="connsiteY3" fmla="*/ 2207437 h 2207437"/>
                <a:gd name="connsiteX0" fmla="*/ 5264 w 411665"/>
                <a:gd name="connsiteY0" fmla="*/ 177412 h 2207437"/>
                <a:gd name="connsiteX1" fmla="*/ 0 w 411665"/>
                <a:gd name="connsiteY1" fmla="*/ 4 h 2207437"/>
                <a:gd name="connsiteX2" fmla="*/ 411665 w 411665"/>
                <a:gd name="connsiteY2" fmla="*/ 0 h 2207437"/>
                <a:gd name="connsiteX0" fmla="*/ 411665 w 411665"/>
                <a:gd name="connsiteY0" fmla="*/ 0 h 177412"/>
                <a:gd name="connsiteX1" fmla="*/ 0 w 411665"/>
                <a:gd name="connsiteY1" fmla="*/ 4 h 177412"/>
                <a:gd name="connsiteX2" fmla="*/ 411665 w 411665"/>
                <a:gd name="connsiteY2" fmla="*/ 0 h 177412"/>
                <a:gd name="connsiteX0" fmla="*/ 5264 w 411665"/>
                <a:gd name="connsiteY0" fmla="*/ 177412 h 177412"/>
                <a:gd name="connsiteX1" fmla="*/ 0 w 411665"/>
                <a:gd name="connsiteY1" fmla="*/ 4 h 177412"/>
                <a:gd name="connsiteX2" fmla="*/ 411665 w 411665"/>
                <a:gd name="connsiteY2" fmla="*/ 0 h 177412"/>
              </a:gdLst>
              <a:ahLst/>
              <a:cxnLst>
                <a:cxn ang="0">
                  <a:pos x="connsiteX0" y="connsiteY0"/>
                </a:cxn>
                <a:cxn ang="0">
                  <a:pos x="connsiteX1" y="connsiteY1"/>
                </a:cxn>
                <a:cxn ang="0">
                  <a:pos x="connsiteX2" y="connsiteY2"/>
                </a:cxn>
              </a:cxnLst>
              <a:rect l="l" t="t" r="r" b="b"/>
              <a:pathLst>
                <a:path w="411665" h="177412" stroke="0" extrusionOk="0">
                  <a:moveTo>
                    <a:pt x="411665" y="0"/>
                  </a:moveTo>
                  <a:lnTo>
                    <a:pt x="0" y="4"/>
                  </a:lnTo>
                  <a:cubicBezTo>
                    <a:pt x="0" y="2"/>
                    <a:pt x="184309" y="0"/>
                    <a:pt x="411665" y="0"/>
                  </a:cubicBezTo>
                  <a:close/>
                </a:path>
                <a:path w="411665" h="177412" fill="none">
                  <a:moveTo>
                    <a:pt x="5264" y="177412"/>
                  </a:moveTo>
                  <a:lnTo>
                    <a:pt x="0" y="4"/>
                  </a:lnTo>
                  <a:cubicBezTo>
                    <a:pt x="0" y="2"/>
                    <a:pt x="184309" y="0"/>
                    <a:pt x="411665" y="0"/>
                  </a:cubicBezTo>
                </a:path>
              </a:pathLst>
            </a:custGeom>
            <a:ln w="9525"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5" b="1"/>
            </a:p>
          </p:txBody>
        </p:sp>
      </p:grpSp>
      <p:sp>
        <p:nvSpPr>
          <p:cNvPr id="6" name="TextBox 5"/>
          <p:cNvSpPr txBox="1"/>
          <p:nvPr/>
        </p:nvSpPr>
        <p:spPr>
          <a:xfrm>
            <a:off x="2145549" y="3244619"/>
            <a:ext cx="761144" cy="627948"/>
          </a:xfrm>
          <a:prstGeom prst="rect">
            <a:avLst/>
          </a:prstGeom>
          <a:noFill/>
        </p:spPr>
        <p:txBody>
          <a:bodyPr wrap="square" lIns="0" tIns="0" rIns="0" bIns="0" rtlCol="0">
            <a:noAutofit/>
          </a:bodyPr>
          <a:lstStyle/>
          <a:p>
            <a:pPr>
              <a:lnSpc>
                <a:spcPct val="90000"/>
              </a:lnSpc>
            </a:pPr>
            <a:r>
              <a:rPr lang="en-US" sz="1796" b="1" dirty="0"/>
              <a:t>WEEKS</a:t>
            </a:r>
          </a:p>
        </p:txBody>
      </p:sp>
      <p:sp>
        <p:nvSpPr>
          <p:cNvPr id="52" name="TextBox 51"/>
          <p:cNvSpPr txBox="1"/>
          <p:nvPr/>
        </p:nvSpPr>
        <p:spPr>
          <a:xfrm>
            <a:off x="2655385" y="3838761"/>
            <a:ext cx="937636" cy="627948"/>
          </a:xfrm>
          <a:prstGeom prst="rect">
            <a:avLst/>
          </a:prstGeom>
          <a:noFill/>
        </p:spPr>
        <p:txBody>
          <a:bodyPr wrap="square" lIns="0" tIns="0" rIns="0" bIns="0" rtlCol="0">
            <a:noAutofit/>
          </a:bodyPr>
          <a:lstStyle/>
          <a:p>
            <a:pPr>
              <a:lnSpc>
                <a:spcPct val="90000"/>
              </a:lnSpc>
            </a:pPr>
            <a:r>
              <a:rPr lang="en-US" b="1" dirty="0"/>
              <a:t>MONTHS</a:t>
            </a:r>
          </a:p>
        </p:txBody>
      </p:sp>
      <p:cxnSp>
        <p:nvCxnSpPr>
          <p:cNvPr id="53" name="Straight Connector 52"/>
          <p:cNvCxnSpPr/>
          <p:nvPr/>
        </p:nvCxnSpPr>
        <p:spPr>
          <a:xfrm flipH="1">
            <a:off x="1025923" y="4509117"/>
            <a:ext cx="4130551" cy="22025"/>
          </a:xfrm>
          <a:prstGeom prst="line">
            <a:avLst/>
          </a:prstGeom>
          <a:ln w="12700">
            <a:solidFill>
              <a:schemeClr val="accent2"/>
            </a:solidFill>
            <a:prstDash val="sysDash"/>
            <a:headEnd type="triangle"/>
            <a:tailEnd type="triangle"/>
          </a:ln>
          <a:effectLst>
            <a:glow rad="1562100">
              <a:schemeClr val="accent1">
                <a:alpha val="0"/>
              </a:schemeClr>
            </a:glow>
          </a:effectLst>
        </p:spPr>
        <p:style>
          <a:lnRef idx="1">
            <a:schemeClr val="accent1"/>
          </a:lnRef>
          <a:fillRef idx="0">
            <a:schemeClr val="accent1"/>
          </a:fillRef>
          <a:effectRef idx="0">
            <a:schemeClr val="accent1"/>
          </a:effectRef>
          <a:fontRef idx="minor">
            <a:schemeClr val="tx1"/>
          </a:fontRef>
        </p:style>
      </p:cxnSp>
      <p:sp>
        <p:nvSpPr>
          <p:cNvPr id="57" name="Up Arrow 56"/>
          <p:cNvSpPr/>
          <p:nvPr/>
        </p:nvSpPr>
        <p:spPr bwMode="gray">
          <a:xfrm>
            <a:off x="815358" y="4384616"/>
            <a:ext cx="433774" cy="409985"/>
          </a:xfrm>
          <a:prstGeom prst="upArrow">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38" tIns="45619" rIns="91238" bIns="45619" numCol="1" spcCol="0" rtlCol="0" fromWordArt="0" anchor="ctr" anchorCtr="0" forceAA="0" compatLnSpc="1">
            <a:prstTxWarp prst="textNoShape">
              <a:avLst/>
            </a:prstTxWarp>
            <a:noAutofit/>
          </a:bodyPr>
          <a:lstStyle/>
          <a:p>
            <a:pPr algn="ctr">
              <a:lnSpc>
                <a:spcPct val="90000"/>
              </a:lnSpc>
            </a:pPr>
            <a:endParaRPr lang="en-US" sz="1796"/>
          </a:p>
        </p:txBody>
      </p:sp>
      <p:sp>
        <p:nvSpPr>
          <p:cNvPr id="58" name="Oval 57"/>
          <p:cNvSpPr/>
          <p:nvPr/>
        </p:nvSpPr>
        <p:spPr>
          <a:xfrm>
            <a:off x="811886" y="3869994"/>
            <a:ext cx="513465" cy="594953"/>
          </a:xfrm>
          <a:prstGeom prst="ellipse">
            <a:avLst/>
          </a:prstGeom>
          <a:blipFill rotWithShape="1">
            <a:blip r:embed="rId11"/>
            <a:stretch>
              <a:fillRect/>
            </a:stretch>
          </a:blipFill>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sp>
      <p:sp>
        <p:nvSpPr>
          <p:cNvPr id="54" name="TextBox 53"/>
          <p:cNvSpPr txBox="1"/>
          <p:nvPr/>
        </p:nvSpPr>
        <p:spPr>
          <a:xfrm>
            <a:off x="6450576" y="1246519"/>
            <a:ext cx="5384277" cy="1467511"/>
          </a:xfrm>
          <a:prstGeom prst="rect">
            <a:avLst/>
          </a:prstGeom>
          <a:solidFill>
            <a:srgbClr val="535353"/>
          </a:solidFill>
          <a:ln w="28575">
            <a:solidFill>
              <a:srgbClr val="FFC000"/>
            </a:solidFill>
            <a:miter lim="800000"/>
          </a:ln>
        </p:spPr>
        <p:txBody>
          <a:bodyPr anchor="ctr"/>
          <a:lstStyle>
            <a:defPPr>
              <a:defRPr lang="en-US"/>
            </a:defPPr>
            <a:lvl1pPr>
              <a:defRPr sz="1400">
                <a:solidFill>
                  <a:srgbClr val="FFFFFF"/>
                </a:solidFill>
                <a:ea typeface="ＭＳ Ｐゴシック" charset="0"/>
                <a:cs typeface="ＭＳ Ｐゴシック" charset="0"/>
              </a:defRPr>
            </a:lvl1pPr>
          </a:lstStyle>
          <a:p>
            <a:pPr marL="285750" indent="-285750" eaLnBrk="1" hangingPunct="1">
              <a:lnSpc>
                <a:spcPct val="90000"/>
              </a:lnSpc>
              <a:spcBef>
                <a:spcPts val="400"/>
              </a:spcBef>
              <a:buFont typeface="Arial"/>
              <a:buChar char="•"/>
              <a:defRPr/>
            </a:pPr>
            <a:r>
              <a:rPr lang="en-US" sz="1600" kern="0" dirty="0">
                <a:solidFill>
                  <a:schemeClr val="bg1"/>
                </a:solidFill>
                <a:latin typeface="Calibri"/>
                <a:cs typeface="Calibri"/>
              </a:rPr>
              <a:t>Preemptively blocks attacker exploit techniques</a:t>
            </a:r>
          </a:p>
          <a:p>
            <a:pPr marL="285750" indent="-285750" eaLnBrk="1" hangingPunct="1">
              <a:lnSpc>
                <a:spcPct val="90000"/>
              </a:lnSpc>
              <a:spcBef>
                <a:spcPts val="400"/>
              </a:spcBef>
              <a:buFont typeface="Arial"/>
              <a:buChar char="•"/>
              <a:defRPr/>
            </a:pPr>
            <a:r>
              <a:rPr lang="en-US" altLang="en-US" sz="1600" dirty="0">
                <a:solidFill>
                  <a:schemeClr val="bg1"/>
                </a:solidFill>
              </a:rPr>
              <a:t>Works without signatures or knowledge of the vulnerability</a:t>
            </a:r>
          </a:p>
          <a:p>
            <a:pPr marL="285750" indent="-285750" eaLnBrk="1" hangingPunct="1">
              <a:lnSpc>
                <a:spcPct val="90000"/>
              </a:lnSpc>
              <a:spcBef>
                <a:spcPts val="400"/>
              </a:spcBef>
              <a:buFont typeface="Arial"/>
              <a:buChar char="•"/>
              <a:defRPr/>
            </a:pPr>
            <a:r>
              <a:rPr lang="en-US" altLang="en-US" sz="1600" kern="0" dirty="0">
                <a:solidFill>
                  <a:schemeClr val="bg2"/>
                </a:solidFill>
                <a:latin typeface="Calibri"/>
                <a:cs typeface="Calibri"/>
              </a:rPr>
              <a:t>Log-only mode supports testing individual techniques for individual applications</a:t>
            </a:r>
            <a:endParaRPr lang="en-US" altLang="en-US" sz="1600" dirty="0">
              <a:solidFill>
                <a:schemeClr val="bg1"/>
              </a:solidFill>
            </a:endParaRPr>
          </a:p>
        </p:txBody>
      </p:sp>
      <p:sp>
        <p:nvSpPr>
          <p:cNvPr id="63" name="Title 4"/>
          <p:cNvSpPr txBox="1">
            <a:spLocks/>
          </p:cNvSpPr>
          <p:nvPr/>
        </p:nvSpPr>
        <p:spPr>
          <a:xfrm>
            <a:off x="791481" y="762000"/>
            <a:ext cx="10498970" cy="8382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endParaRPr lang="en-US" sz="2400" i="1" dirty="0"/>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6074" y="2840230"/>
            <a:ext cx="4413280" cy="3534883"/>
          </a:xfrm>
          <a:prstGeom prst="rect">
            <a:avLst/>
          </a:prstGeom>
          <a:ln w="12700">
            <a:solidFill>
              <a:schemeClr val="accent1"/>
            </a:solidFill>
            <a:miter lim="800000"/>
          </a:ln>
          <a:effectLst/>
        </p:spPr>
      </p:pic>
      <p:grpSp>
        <p:nvGrpSpPr>
          <p:cNvPr id="5" name="Group 4"/>
          <p:cNvGrpSpPr/>
          <p:nvPr/>
        </p:nvGrpSpPr>
        <p:grpSpPr>
          <a:xfrm>
            <a:off x="503994" y="1687721"/>
            <a:ext cx="1634087" cy="850144"/>
            <a:chOff x="629911" y="2424578"/>
            <a:chExt cx="1884576" cy="850144"/>
          </a:xfrm>
        </p:grpSpPr>
        <p:sp>
          <p:nvSpPr>
            <p:cNvPr id="43" name="Pentagon 42"/>
            <p:cNvSpPr/>
            <p:nvPr/>
          </p:nvSpPr>
          <p:spPr bwMode="auto">
            <a:xfrm>
              <a:off x="629911" y="2424578"/>
              <a:ext cx="1884576" cy="850144"/>
            </a:xfrm>
            <a:prstGeom prst="homePlate">
              <a:avLst/>
            </a:prstGeom>
            <a:solidFill>
              <a:schemeClr val="tx1"/>
            </a:solidFill>
            <a:ln w="9525"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defTabSz="1216488" eaLnBrk="0" fontAlgn="base" hangingPunct="0">
                <a:lnSpc>
                  <a:spcPct val="90000"/>
                </a:lnSpc>
                <a:spcBef>
                  <a:spcPct val="0"/>
                </a:spcBef>
                <a:spcAft>
                  <a:spcPct val="0"/>
                </a:spcAft>
              </a:pPr>
              <a:endParaRPr lang="en-US" sz="1600" b="1" dirty="0">
                <a:solidFill>
                  <a:schemeClr val="bg1"/>
                </a:solidFill>
                <a:latin typeface="Calibri" panose="020F0502020204030204" pitchFamily="34" charset="0"/>
              </a:endParaRPr>
            </a:p>
          </p:txBody>
        </p:sp>
        <p:sp>
          <p:nvSpPr>
            <p:cNvPr id="4" name="TextBox 3"/>
            <p:cNvSpPr txBox="1"/>
            <p:nvPr/>
          </p:nvSpPr>
          <p:spPr>
            <a:xfrm>
              <a:off x="687867" y="2514093"/>
              <a:ext cx="1487897" cy="627864"/>
            </a:xfrm>
            <a:prstGeom prst="rect">
              <a:avLst/>
            </a:prstGeom>
            <a:noFill/>
          </p:spPr>
          <p:txBody>
            <a:bodyPr wrap="square" lIns="91440" tIns="91440" rIns="91440" bIns="91440" rtlCol="0" anchor="ctr" anchorCtr="0">
              <a:spAutoFit/>
            </a:bodyPr>
            <a:lstStyle/>
            <a:p>
              <a:pPr algn="l">
                <a:lnSpc>
                  <a:spcPct val="90000"/>
                </a:lnSpc>
              </a:pPr>
              <a:r>
                <a:rPr lang="en-US" sz="1600" b="1" dirty="0">
                  <a:solidFill>
                    <a:schemeClr val="bg1"/>
                  </a:solidFill>
                  <a:latin typeface="Calibri" panose="020F0502020204030204" pitchFamily="34" charset="0"/>
                </a:rPr>
                <a:t>Vulnerability Discovered</a:t>
              </a:r>
            </a:p>
          </p:txBody>
        </p:sp>
      </p:grpSp>
      <p:grpSp>
        <p:nvGrpSpPr>
          <p:cNvPr id="7" name="Group 6"/>
          <p:cNvGrpSpPr/>
          <p:nvPr/>
        </p:nvGrpSpPr>
        <p:grpSpPr>
          <a:xfrm>
            <a:off x="1703185" y="1687721"/>
            <a:ext cx="1754912" cy="850144"/>
            <a:chOff x="2356614" y="2420632"/>
            <a:chExt cx="2042907" cy="850144"/>
          </a:xfrm>
        </p:grpSpPr>
        <p:sp>
          <p:nvSpPr>
            <p:cNvPr id="44" name="Chevron 43"/>
            <p:cNvSpPr/>
            <p:nvPr/>
          </p:nvSpPr>
          <p:spPr bwMode="auto">
            <a:xfrm>
              <a:off x="2356614" y="2420632"/>
              <a:ext cx="2042907" cy="850144"/>
            </a:xfrm>
            <a:prstGeom prst="chevron">
              <a:avLst/>
            </a:prstGeom>
            <a:solidFill>
              <a:srgbClr val="FFC000"/>
            </a:solidFill>
            <a:ln w="9525"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defTabSz="1216488" eaLnBrk="0" fontAlgn="base" hangingPunct="0">
                <a:lnSpc>
                  <a:spcPct val="90000"/>
                </a:lnSpc>
                <a:spcBef>
                  <a:spcPct val="0"/>
                </a:spcBef>
                <a:spcAft>
                  <a:spcPct val="0"/>
                </a:spcAft>
              </a:pPr>
              <a:r>
                <a:rPr lang="en-US" sz="1996" b="1" dirty="0">
                  <a:solidFill>
                    <a:schemeClr val="bg1"/>
                  </a:solidFill>
                  <a:latin typeface="Calibri" panose="020F0502020204030204" pitchFamily="34" charset="0"/>
                </a:rPr>
                <a:t>    </a:t>
              </a:r>
              <a:endParaRPr lang="en-US" sz="1796" b="1" dirty="0">
                <a:latin typeface="Calibri" panose="020F0502020204030204" pitchFamily="34" charset="0"/>
              </a:endParaRPr>
            </a:p>
          </p:txBody>
        </p:sp>
        <p:sp>
          <p:nvSpPr>
            <p:cNvPr id="55" name="TextBox 54"/>
            <p:cNvSpPr txBox="1"/>
            <p:nvPr/>
          </p:nvSpPr>
          <p:spPr>
            <a:xfrm>
              <a:off x="2756536" y="2525365"/>
              <a:ext cx="1487896" cy="627864"/>
            </a:xfrm>
            <a:prstGeom prst="rect">
              <a:avLst/>
            </a:prstGeom>
            <a:noFill/>
          </p:spPr>
          <p:txBody>
            <a:bodyPr wrap="square" lIns="91440" tIns="91440" rIns="91440" bIns="91440" rtlCol="0" anchor="ctr" anchorCtr="0">
              <a:spAutoFit/>
            </a:bodyPr>
            <a:lstStyle/>
            <a:p>
              <a:pPr algn="l">
                <a:lnSpc>
                  <a:spcPct val="90000"/>
                </a:lnSpc>
              </a:pPr>
              <a:r>
                <a:rPr lang="en-US" sz="1600" b="1" dirty="0">
                  <a:latin typeface="Calibri" panose="020F0502020204030204" pitchFamily="34" charset="0"/>
                </a:rPr>
                <a:t>Vulnerability Discovered</a:t>
              </a:r>
            </a:p>
          </p:txBody>
        </p:sp>
      </p:grpSp>
      <p:grpSp>
        <p:nvGrpSpPr>
          <p:cNvPr id="9" name="Group 8"/>
          <p:cNvGrpSpPr/>
          <p:nvPr/>
        </p:nvGrpSpPr>
        <p:grpSpPr>
          <a:xfrm>
            <a:off x="3023203" y="1687721"/>
            <a:ext cx="1775306" cy="850144"/>
            <a:chOff x="4234065" y="2420632"/>
            <a:chExt cx="2080299" cy="850144"/>
          </a:xfrm>
        </p:grpSpPr>
        <p:sp>
          <p:nvSpPr>
            <p:cNvPr id="41" name="Chevron 40"/>
            <p:cNvSpPr/>
            <p:nvPr/>
          </p:nvSpPr>
          <p:spPr bwMode="auto">
            <a:xfrm>
              <a:off x="4234065" y="2420632"/>
              <a:ext cx="2042907" cy="850144"/>
            </a:xfrm>
            <a:prstGeom prst="chevron">
              <a:avLst/>
            </a:prstGeom>
            <a:solidFill>
              <a:schemeClr val="tx1"/>
            </a:solidFill>
            <a:ln w="9525"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defTabSz="1216488" eaLnBrk="0" fontAlgn="base" hangingPunct="0">
                <a:lnSpc>
                  <a:spcPct val="90000"/>
                </a:lnSpc>
                <a:spcBef>
                  <a:spcPct val="0"/>
                </a:spcBef>
                <a:spcAft>
                  <a:spcPct val="0"/>
                </a:spcAft>
              </a:pPr>
              <a:r>
                <a:rPr lang="en-US" sz="1996" b="1" dirty="0">
                  <a:solidFill>
                    <a:schemeClr val="bg1"/>
                  </a:solidFill>
                  <a:latin typeface="Calibri" panose="020F0502020204030204" pitchFamily="34" charset="0"/>
                </a:rPr>
                <a:t>   </a:t>
              </a:r>
              <a:endParaRPr lang="en-US" sz="1796" b="1" dirty="0">
                <a:solidFill>
                  <a:schemeClr val="bg1"/>
                </a:solidFill>
                <a:latin typeface="Calibri" panose="020F0502020204030204" pitchFamily="34" charset="0"/>
              </a:endParaRPr>
            </a:p>
          </p:txBody>
        </p:sp>
        <p:sp>
          <p:nvSpPr>
            <p:cNvPr id="59" name="TextBox 58"/>
            <p:cNvSpPr txBox="1"/>
            <p:nvPr/>
          </p:nvSpPr>
          <p:spPr>
            <a:xfrm>
              <a:off x="4826467" y="2525364"/>
              <a:ext cx="1487897" cy="627864"/>
            </a:xfrm>
            <a:prstGeom prst="rect">
              <a:avLst/>
            </a:prstGeom>
            <a:noFill/>
          </p:spPr>
          <p:txBody>
            <a:bodyPr wrap="square" lIns="91440" tIns="91440" rIns="91440" bIns="91440" rtlCol="0" anchor="ctr" anchorCtr="0">
              <a:spAutoFit/>
            </a:bodyPr>
            <a:lstStyle/>
            <a:p>
              <a:pPr algn="l">
                <a:lnSpc>
                  <a:spcPct val="90000"/>
                </a:lnSpc>
              </a:pPr>
              <a:r>
                <a:rPr lang="en-US" sz="1600" b="1" dirty="0">
                  <a:solidFill>
                    <a:schemeClr val="bg1"/>
                  </a:solidFill>
                  <a:latin typeface="Calibri" panose="020F0502020204030204" pitchFamily="34" charset="0"/>
                </a:rPr>
                <a:t>Patch</a:t>
              </a:r>
            </a:p>
            <a:p>
              <a:pPr algn="l">
                <a:lnSpc>
                  <a:spcPct val="90000"/>
                </a:lnSpc>
              </a:pPr>
              <a:r>
                <a:rPr lang="en-US" sz="1600" b="1" dirty="0">
                  <a:solidFill>
                    <a:schemeClr val="bg1"/>
                  </a:solidFill>
                  <a:latin typeface="Calibri" panose="020F0502020204030204" pitchFamily="34" charset="0"/>
                </a:rPr>
                <a:t>Released</a:t>
              </a:r>
            </a:p>
          </p:txBody>
        </p:sp>
      </p:grpSp>
      <p:grpSp>
        <p:nvGrpSpPr>
          <p:cNvPr id="10" name="Group 9"/>
          <p:cNvGrpSpPr/>
          <p:nvPr/>
        </p:nvGrpSpPr>
        <p:grpSpPr>
          <a:xfrm>
            <a:off x="4344954" y="1687721"/>
            <a:ext cx="1750288" cy="850144"/>
            <a:chOff x="6111515" y="2420632"/>
            <a:chExt cx="2041408" cy="850144"/>
          </a:xfrm>
        </p:grpSpPr>
        <p:sp>
          <p:nvSpPr>
            <p:cNvPr id="42" name="Chevron 41"/>
            <p:cNvSpPr/>
            <p:nvPr/>
          </p:nvSpPr>
          <p:spPr bwMode="auto">
            <a:xfrm>
              <a:off x="6111515" y="2420632"/>
              <a:ext cx="2041408" cy="850144"/>
            </a:xfrm>
            <a:prstGeom prst="chevron">
              <a:avLst/>
            </a:prstGeom>
            <a:solidFill>
              <a:srgbClr val="FFC000"/>
            </a:solidFill>
            <a:ln w="9525"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defTabSz="1216488" eaLnBrk="0" fontAlgn="base" hangingPunct="0">
                <a:lnSpc>
                  <a:spcPct val="90000"/>
                </a:lnSpc>
                <a:spcBef>
                  <a:spcPct val="0"/>
                </a:spcBef>
                <a:spcAft>
                  <a:spcPct val="0"/>
                </a:spcAft>
              </a:pPr>
              <a:endParaRPr lang="en-US" sz="1796" b="1" spc="-40" dirty="0">
                <a:latin typeface="Calibri" panose="020F0502020204030204" pitchFamily="34" charset="0"/>
              </a:endParaRPr>
            </a:p>
          </p:txBody>
        </p:sp>
        <p:sp>
          <p:nvSpPr>
            <p:cNvPr id="60" name="TextBox 59"/>
            <p:cNvSpPr txBox="1"/>
            <p:nvPr/>
          </p:nvSpPr>
          <p:spPr>
            <a:xfrm>
              <a:off x="6662192" y="2506959"/>
              <a:ext cx="1487897" cy="627864"/>
            </a:xfrm>
            <a:prstGeom prst="rect">
              <a:avLst/>
            </a:prstGeom>
            <a:noFill/>
          </p:spPr>
          <p:txBody>
            <a:bodyPr wrap="square" lIns="91440" tIns="91440" rIns="91440" bIns="91440" rtlCol="0" anchor="ctr" anchorCtr="0">
              <a:spAutoFit/>
            </a:bodyPr>
            <a:lstStyle/>
            <a:p>
              <a:pPr algn="l">
                <a:lnSpc>
                  <a:spcPct val="90000"/>
                </a:lnSpc>
              </a:pPr>
              <a:r>
                <a:rPr lang="en-US" sz="1600" b="1" dirty="0">
                  <a:solidFill>
                    <a:srgbClr val="000000"/>
                  </a:solidFill>
                  <a:latin typeface="Calibri" panose="020F0502020204030204" pitchFamily="34" charset="0"/>
                </a:rPr>
                <a:t>Patch</a:t>
              </a:r>
            </a:p>
            <a:p>
              <a:pPr algn="l">
                <a:lnSpc>
                  <a:spcPct val="90000"/>
                </a:lnSpc>
              </a:pPr>
              <a:r>
                <a:rPr lang="en-US" sz="1600" b="1" dirty="0">
                  <a:solidFill>
                    <a:srgbClr val="000000"/>
                  </a:solidFill>
                  <a:latin typeface="Calibri" panose="020F0502020204030204" pitchFamily="34" charset="0"/>
                </a:rPr>
                <a:t>Applied</a:t>
              </a:r>
            </a:p>
          </p:txBody>
        </p:sp>
      </p:grpSp>
    </p:spTree>
    <p:extLst>
      <p:ext uri="{BB962C8B-B14F-4D97-AF65-F5344CB8AC3E}">
        <p14:creationId xmlns:p14="http://schemas.microsoft.com/office/powerpoint/2010/main" val="7459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left)">
                                      <p:cBhvr>
                                        <p:cTn id="21" dur="3000"/>
                                        <p:tgtEl>
                                          <p:spTgt spid="53"/>
                                        </p:tgtEl>
                                      </p:cBhvr>
                                    </p:animEffect>
                                  </p:childTnLst>
                                </p:cTn>
                              </p:par>
                            </p:childTnLst>
                          </p:cTn>
                        </p:par>
                        <p:par>
                          <p:cTn id="22" fill="hold">
                            <p:stCondLst>
                              <p:cond delay="50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30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2" fill="hold" nodeType="clickEffect">
                                  <p:stCondLst>
                                    <p:cond delay="0"/>
                                  </p:stCondLst>
                                  <p:childTnLst>
                                    <p:animEffect transition="out" filter="wipe(right)">
                                      <p:cBhvr>
                                        <p:cTn id="29" dur="2000"/>
                                        <p:tgtEl>
                                          <p:spTgt spid="53"/>
                                        </p:tgtEl>
                                      </p:cBhvr>
                                    </p:animEffect>
                                    <p:set>
                                      <p:cBhvr>
                                        <p:cTn id="30" dur="1" fill="hold">
                                          <p:stCondLst>
                                            <p:cond delay="1999"/>
                                          </p:stCondLst>
                                        </p:cTn>
                                        <p:tgtEl>
                                          <p:spTgt spid="53"/>
                                        </p:tgtEl>
                                        <p:attrNameLst>
                                          <p:attrName>style.visibility</p:attrName>
                                        </p:attrNameLst>
                                      </p:cBhvr>
                                      <p:to>
                                        <p:strVal val="hidden"/>
                                      </p:to>
                                    </p:set>
                                  </p:childTnLst>
                                </p:cTn>
                              </p:par>
                            </p:childTnLst>
                          </p:cTn>
                        </p:par>
                        <p:par>
                          <p:cTn id="31" fill="hold">
                            <p:stCondLst>
                              <p:cond delay="2000"/>
                            </p:stCondLst>
                            <p:childTnLst>
                              <p:par>
                                <p:cTn id="32" presetID="22" presetClass="exit" presetSubtype="2" fill="hold" grpId="1" nodeType="afterEffect">
                                  <p:stCondLst>
                                    <p:cond delay="0"/>
                                  </p:stCondLst>
                                  <p:childTnLst>
                                    <p:animEffect transition="out" filter="wipe(right)">
                                      <p:cBhvr>
                                        <p:cTn id="33" dur="1000"/>
                                        <p:tgtEl>
                                          <p:spTgt spid="45"/>
                                        </p:tgtEl>
                                      </p:cBhvr>
                                    </p:animEffect>
                                    <p:set>
                                      <p:cBhvr>
                                        <p:cTn id="34" dur="1" fill="hold">
                                          <p:stCondLst>
                                            <p:cond delay="999"/>
                                          </p:stCondLst>
                                        </p:cTn>
                                        <p:tgtEl>
                                          <p:spTgt spid="45"/>
                                        </p:tgtEl>
                                        <p:attrNameLst>
                                          <p:attrName>style.visibility</p:attrName>
                                        </p:attrNameLst>
                                      </p:cBhvr>
                                      <p:to>
                                        <p:strVal val="hidden"/>
                                      </p:to>
                                    </p:set>
                                  </p:childTnLst>
                                </p:cTn>
                              </p:par>
                            </p:childTnLst>
                          </p:cTn>
                        </p:par>
                        <p:par>
                          <p:cTn id="35" fill="hold">
                            <p:stCondLst>
                              <p:cond delay="3000"/>
                            </p:stCondLst>
                            <p:childTnLst>
                              <p:par>
                                <p:cTn id="36" presetID="1" presetClass="entr" presetSubtype="0"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par>
                          <p:cTn id="38" fill="hold">
                            <p:stCondLst>
                              <p:cond delay="3000"/>
                            </p:stCondLst>
                            <p:childTnLst>
                              <p:par>
                                <p:cTn id="39" presetID="1" presetClass="entr" presetSubtype="0" fill="hold" nodeType="afterEffect">
                                  <p:stCondLst>
                                    <p:cond delay="50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6" grpId="0"/>
      <p:bldP spid="52" grpId="0"/>
      <p:bldP spid="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a:t>Behavioral Monitoring</a:t>
            </a:r>
            <a:endParaRPr lang="en-US" altLang="en-US" dirty="0"/>
          </a:p>
        </p:txBody>
      </p:sp>
      <p:sp>
        <p:nvSpPr>
          <p:cNvPr id="3" name="Text Placeholder 2"/>
          <p:cNvSpPr>
            <a:spLocks noGrp="1"/>
          </p:cNvSpPr>
          <p:nvPr>
            <p:ph type="body" sz="quarter" idx="13"/>
          </p:nvPr>
        </p:nvSpPr>
        <p:spPr>
          <a:xfrm>
            <a:off x="495302" y="914400"/>
            <a:ext cx="10972482" cy="332118"/>
          </a:xfrm>
          <a:noFill/>
          <a:ln w="9525">
            <a:noFill/>
            <a:miter lim="800000"/>
            <a:headEnd/>
            <a:tailEnd/>
          </a:ln>
        </p:spPr>
        <p:txBody>
          <a:bodyPr vert="horz" wrap="square" lIns="0" tIns="0" rIns="0" bIns="0" numCol="1" rtlCol="0" anchor="t" anchorCtr="0" compatLnSpc="1">
            <a:prstTxWarp prst="textNoShape">
              <a:avLst/>
            </a:prstTxWarp>
            <a:noAutofit/>
          </a:bodyPr>
          <a:lstStyle/>
          <a:p>
            <a:r>
              <a:rPr lang="en-US" b="1">
                <a:solidFill>
                  <a:srgbClr val="595959"/>
                </a:solidFill>
              </a:rPr>
              <a:t>Behavioral monitoring stops zero-day and unknown threats</a:t>
            </a:r>
            <a:endParaRPr lang="en-US" b="1" dirty="0">
              <a:solidFill>
                <a:srgbClr val="595959"/>
              </a:solidFill>
            </a:endParaRPr>
          </a:p>
        </p:txBody>
      </p:sp>
      <p:sp>
        <p:nvSpPr>
          <p:cNvPr id="4" name="Footer Placeholder 3"/>
          <p:cNvSpPr>
            <a:spLocks noGrp="1"/>
          </p:cNvSpPr>
          <p:nvPr>
            <p:ph type="ftr" sz="quarter" idx="15"/>
          </p:nvPr>
        </p:nvSpPr>
        <p:spPr/>
        <p:txBody>
          <a:bodyPr/>
          <a:lstStyle/>
          <a:p>
            <a:r>
              <a:rPr lang="en-US"/>
              <a:t>Symantec Endpoint Protection 14</a:t>
            </a:r>
            <a:endParaRPr lang="en-US" dirty="0"/>
          </a:p>
        </p:txBody>
      </p:sp>
      <p:sp>
        <p:nvSpPr>
          <p:cNvPr id="19462" name="TextBox 6"/>
          <p:cNvSpPr txBox="1">
            <a:spLocks noChangeArrowheads="1"/>
          </p:cNvSpPr>
          <p:nvPr/>
        </p:nvSpPr>
        <p:spPr bwMode="ltGray">
          <a:xfrm>
            <a:off x="4927886" y="1774370"/>
            <a:ext cx="2336230" cy="762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91440" tIns="91440" rIns="91440" bIns="91440" anchor="ctr" anchorCtr="0"/>
          <a:lstStyle>
            <a:lvl1pPr eaLnBrk="0" hangingPunct="0">
              <a:lnSpc>
                <a:spcPct val="90000"/>
              </a:lnSpc>
              <a:spcBef>
                <a:spcPts val="1800"/>
              </a:spcBef>
              <a:buClr>
                <a:srgbClr val="B3B3B3"/>
              </a:buClr>
              <a:buFont typeface="Arial" panose="020B0604020202020204" pitchFamily="34" charset="0"/>
              <a:buChar char="•"/>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eaLnBrk="0" hangingPunct="0">
              <a:lnSpc>
                <a:spcPct val="90000"/>
              </a:lnSpc>
              <a:spcBef>
                <a:spcPts val="800"/>
              </a:spcBef>
              <a:buClr>
                <a:srgbClr val="B3B3B3"/>
              </a:buClr>
              <a:buFont typeface="Arial" panose="020B0604020202020204" pitchFamily="34" charset="0"/>
              <a:buChar char="–"/>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eaLnBrk="0" hangingPunct="0">
              <a:lnSpc>
                <a:spcPct val="90000"/>
              </a:lnSpc>
              <a:spcBef>
                <a:spcPts val="600"/>
              </a:spcBef>
              <a:buClr>
                <a:srgbClr val="B3B3B3"/>
              </a:buClr>
              <a:buFont typeface="Arial" panose="020B0604020202020204" pitchFamily="34" charset="0"/>
              <a:buChar char="•"/>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lgn="ctr" eaLnBrk="1" hangingPunct="1">
              <a:spcBef>
                <a:spcPct val="0"/>
              </a:spcBef>
              <a:spcAft>
                <a:spcPts val="800"/>
              </a:spcAft>
              <a:buClrTx/>
              <a:buNone/>
            </a:pPr>
            <a:r>
              <a:rPr lang="en-US" altLang="en-US" sz="1800" b="1" dirty="0">
                <a:solidFill>
                  <a:schemeClr val="accent1">
                    <a:lumMod val="75000"/>
                  </a:schemeClr>
                </a:solidFill>
                <a:latin typeface="Calibri" panose="020F0502020204030204" pitchFamily="34" charset="0"/>
              </a:rPr>
              <a:t>Human-authored</a:t>
            </a:r>
            <a:br>
              <a:rPr lang="en-US" altLang="en-US" sz="1800" b="1" dirty="0">
                <a:solidFill>
                  <a:schemeClr val="accent1">
                    <a:lumMod val="75000"/>
                  </a:schemeClr>
                </a:solidFill>
                <a:latin typeface="Calibri" panose="020F0502020204030204" pitchFamily="34" charset="0"/>
              </a:rPr>
            </a:br>
            <a:r>
              <a:rPr lang="en-US" altLang="en-US" sz="1800" b="1" dirty="0">
                <a:solidFill>
                  <a:schemeClr val="accent1">
                    <a:lumMod val="75000"/>
                  </a:schemeClr>
                </a:solidFill>
                <a:latin typeface="Calibri" panose="020F0502020204030204" pitchFamily="34" charset="0"/>
              </a:rPr>
              <a:t>Behavioral Signatures</a:t>
            </a:r>
          </a:p>
        </p:txBody>
      </p:sp>
      <p:pic>
        <p:nvPicPr>
          <p:cNvPr id="1946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1590" y="2383970"/>
            <a:ext cx="1928822" cy="192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4210" y="2383970"/>
            <a:ext cx="1908134" cy="1903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5" name="TextBox 12"/>
          <p:cNvSpPr txBox="1">
            <a:spLocks noChangeArrowheads="1"/>
          </p:cNvSpPr>
          <p:nvPr/>
        </p:nvSpPr>
        <p:spPr bwMode="ltGray">
          <a:xfrm>
            <a:off x="7755869" y="1779137"/>
            <a:ext cx="2336230" cy="75247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91440" tIns="91440" rIns="91440" bIns="91440" anchor="ctr" anchorCtr="0"/>
          <a:lstStyle>
            <a:lvl1pPr eaLnBrk="0" hangingPunct="0">
              <a:lnSpc>
                <a:spcPct val="90000"/>
              </a:lnSpc>
              <a:spcBef>
                <a:spcPts val="1800"/>
              </a:spcBef>
              <a:buClr>
                <a:srgbClr val="B3B3B3"/>
              </a:buClr>
              <a:buFont typeface="Arial" panose="020B0604020202020204" pitchFamily="34" charset="0"/>
              <a:buChar char="•"/>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eaLnBrk="0" hangingPunct="0">
              <a:lnSpc>
                <a:spcPct val="90000"/>
              </a:lnSpc>
              <a:spcBef>
                <a:spcPts val="800"/>
              </a:spcBef>
              <a:buClr>
                <a:srgbClr val="B3B3B3"/>
              </a:buClr>
              <a:buFont typeface="Arial" panose="020B0604020202020204" pitchFamily="34" charset="0"/>
              <a:buChar char="–"/>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eaLnBrk="0" hangingPunct="0">
              <a:lnSpc>
                <a:spcPct val="90000"/>
              </a:lnSpc>
              <a:spcBef>
                <a:spcPts val="600"/>
              </a:spcBef>
              <a:buClr>
                <a:srgbClr val="B3B3B3"/>
              </a:buClr>
              <a:buFont typeface="Arial" panose="020B0604020202020204" pitchFamily="34" charset="0"/>
              <a:buChar char="•"/>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lgn="ctr" eaLnBrk="1" hangingPunct="1">
              <a:spcBef>
                <a:spcPct val="0"/>
              </a:spcBef>
              <a:spcAft>
                <a:spcPts val="800"/>
              </a:spcAft>
              <a:buClrTx/>
              <a:buNone/>
            </a:pPr>
            <a:r>
              <a:rPr lang="en-US" altLang="en-US" sz="1800" b="1" dirty="0">
                <a:solidFill>
                  <a:schemeClr val="accent1">
                    <a:lumMod val="75000"/>
                  </a:schemeClr>
                </a:solidFill>
                <a:latin typeface="Calibri" panose="020F0502020204030204" pitchFamily="34" charset="0"/>
              </a:rPr>
              <a:t>Behavioral Policy</a:t>
            </a:r>
            <a:br>
              <a:rPr lang="en-US" altLang="en-US" sz="1800" b="1" dirty="0">
                <a:solidFill>
                  <a:schemeClr val="accent1">
                    <a:lumMod val="75000"/>
                  </a:schemeClr>
                </a:solidFill>
                <a:latin typeface="Calibri" panose="020F0502020204030204" pitchFamily="34" charset="0"/>
              </a:rPr>
            </a:br>
            <a:r>
              <a:rPr lang="en-US" altLang="en-US" sz="1800" b="1" dirty="0">
                <a:solidFill>
                  <a:schemeClr val="accent1">
                    <a:lumMod val="75000"/>
                  </a:schemeClr>
                </a:solidFill>
                <a:latin typeface="Calibri" panose="020F0502020204030204" pitchFamily="34" charset="0"/>
              </a:rPr>
              <a:t>Lockdown</a:t>
            </a:r>
          </a:p>
        </p:txBody>
      </p:sp>
      <p:pic>
        <p:nvPicPr>
          <p:cNvPr id="19466"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85038" y="2383970"/>
            <a:ext cx="1877896" cy="187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Content Placeholder 6"/>
          <p:cNvSpPr txBox="1">
            <a:spLocks/>
          </p:cNvSpPr>
          <p:nvPr/>
        </p:nvSpPr>
        <p:spPr bwMode="auto">
          <a:xfrm>
            <a:off x="2028973" y="4315529"/>
            <a:ext cx="8134056" cy="692497"/>
          </a:xfrm>
          <a:prstGeom prst="rect">
            <a:avLst/>
          </a:prstGeom>
          <a:noFill/>
          <a:ln w="9525">
            <a:noFill/>
            <a:miter lim="800000"/>
            <a:headEnd/>
            <a:tailEnd/>
          </a:ln>
        </p:spPr>
        <p:txBody>
          <a:bodyPr wrap="square" lIns="91440" tIns="91440" rIns="91440" bIns="91440" anchor="ctr" anchorCtr="0">
            <a:spAutoFit/>
          </a:bodyPr>
          <a:lstStyle>
            <a:lvl1pPr marL="233310" indent="-233310" algn="l" rtl="0" eaLnBrk="1" fontAlgn="base" hangingPunct="1">
              <a:lnSpc>
                <a:spcPct val="90000"/>
              </a:lnSpc>
              <a:spcBef>
                <a:spcPct val="0"/>
              </a:spcBef>
              <a:spcAft>
                <a:spcPts val="1200"/>
              </a:spcAft>
              <a:buClr>
                <a:schemeClr val="bg2">
                  <a:lumMod val="50000"/>
                </a:schemeClr>
              </a:buClr>
              <a:buChar char="•"/>
              <a:defRPr sz="2400">
                <a:solidFill>
                  <a:schemeClr val="bg2">
                    <a:lumMod val="50000"/>
                  </a:schemeClr>
                </a:solidFill>
                <a:latin typeface="+mn-lt"/>
                <a:ea typeface="+mn-ea"/>
                <a:cs typeface="+mn-cs"/>
              </a:defRPr>
            </a:lvl1pPr>
            <a:lvl2pPr marL="517525" indent="-233363" algn="l" rtl="0" eaLnBrk="1" fontAlgn="base" hangingPunct="1">
              <a:lnSpc>
                <a:spcPct val="90000"/>
              </a:lnSpc>
              <a:spcBef>
                <a:spcPct val="0"/>
              </a:spcBef>
              <a:spcAft>
                <a:spcPts val="1000"/>
              </a:spcAft>
              <a:buClr>
                <a:schemeClr val="bg2">
                  <a:lumMod val="50000"/>
                </a:schemeClr>
              </a:buClr>
              <a:buFont typeface="Arial" charset="0"/>
              <a:buChar char="–"/>
              <a:defRPr sz="2000">
                <a:solidFill>
                  <a:schemeClr val="bg2">
                    <a:lumMod val="50000"/>
                  </a:schemeClr>
                </a:solidFill>
                <a:latin typeface="+mn-lt"/>
              </a:defRPr>
            </a:lvl2pPr>
            <a:lvl3pPr marL="688975" indent="-171450" algn="l" rtl="0" eaLnBrk="1" fontAlgn="base" hangingPunct="1">
              <a:lnSpc>
                <a:spcPct val="90000"/>
              </a:lnSpc>
              <a:spcBef>
                <a:spcPct val="0"/>
              </a:spcBef>
              <a:spcAft>
                <a:spcPts val="800"/>
              </a:spcAft>
              <a:buClr>
                <a:schemeClr val="bg2">
                  <a:lumMod val="50000"/>
                </a:schemeClr>
              </a:buClr>
              <a:buChar char="•"/>
              <a:tabLst/>
              <a:defRPr sz="1600">
                <a:solidFill>
                  <a:schemeClr val="bg2">
                    <a:lumMod val="50000"/>
                  </a:schemeClr>
                </a:solidFill>
                <a:latin typeface="+mn-lt"/>
              </a:defRPr>
            </a:lvl3pPr>
            <a:lvl4pPr marL="854075" indent="-165100" algn="l" rtl="0" eaLnBrk="1" fontAlgn="base" hangingPunct="1">
              <a:lnSpc>
                <a:spcPct val="90000"/>
              </a:lnSpc>
              <a:spcBef>
                <a:spcPct val="0"/>
              </a:spcBef>
              <a:spcAft>
                <a:spcPts val="600"/>
              </a:spcAft>
              <a:buClr>
                <a:schemeClr val="bg2">
                  <a:lumMod val="50000"/>
                </a:schemeClr>
              </a:buClr>
              <a:buChar char="–"/>
              <a:defRPr sz="1400">
                <a:solidFill>
                  <a:schemeClr val="bg2">
                    <a:lumMod val="50000"/>
                  </a:schemeClr>
                </a:solidFill>
                <a:latin typeface="+mn-lt"/>
              </a:defRPr>
            </a:lvl4pPr>
            <a:lvl5pPr marL="974725" indent="-120650" algn="l" rtl="0" eaLnBrk="1" fontAlgn="base" hangingPunct="1">
              <a:lnSpc>
                <a:spcPct val="90000"/>
              </a:lnSpc>
              <a:spcBef>
                <a:spcPct val="0"/>
              </a:spcBef>
              <a:spcAft>
                <a:spcPts val="600"/>
              </a:spcAft>
              <a:buClr>
                <a:schemeClr val="bg2">
                  <a:lumMod val="50000"/>
                </a:schemeClr>
              </a:buClr>
              <a:buFont typeface="Arial" pitchFamily="34" charset="0"/>
              <a:buChar char="•"/>
              <a:defRPr sz="1200">
                <a:solidFill>
                  <a:schemeClr val="bg2">
                    <a:lumMod val="50000"/>
                  </a:schemeClr>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None/>
              <a:defRPr/>
            </a:pPr>
            <a:r>
              <a:rPr lang="en-US" sz="3200" dirty="0">
                <a:solidFill>
                  <a:schemeClr val="tx1"/>
                </a:solidFill>
                <a:latin typeface="Calibri" panose="020F0502020204030204" pitchFamily="34" charset="0"/>
                <a:cs typeface="Calibri Light"/>
              </a:rPr>
              <a:t>Monitors nearly </a:t>
            </a:r>
            <a:r>
              <a:rPr lang="en-US" sz="3600" b="1" dirty="0">
                <a:solidFill>
                  <a:schemeClr val="accent1">
                    <a:lumMod val="75000"/>
                  </a:schemeClr>
                </a:solidFill>
                <a:latin typeface="Calibri" panose="020F0502020204030204" pitchFamily="34" charset="0"/>
                <a:cs typeface="Calibri Light"/>
              </a:rPr>
              <a:t>1400</a:t>
            </a:r>
            <a:r>
              <a:rPr lang="en-US" sz="3200" dirty="0">
                <a:solidFill>
                  <a:schemeClr val="tx1"/>
                </a:solidFill>
                <a:latin typeface="Calibri" panose="020F0502020204030204" pitchFamily="34" charset="0"/>
                <a:cs typeface="Calibri Light"/>
              </a:rPr>
              <a:t> file behaviors to answer:</a:t>
            </a:r>
            <a:endParaRPr lang="en-US" sz="3600" b="1" dirty="0">
              <a:solidFill>
                <a:schemeClr val="tx1"/>
              </a:solidFill>
              <a:latin typeface="Calibri" panose="020F0502020204030204" pitchFamily="34" charset="0"/>
            </a:endParaRPr>
          </a:p>
        </p:txBody>
      </p:sp>
      <p:grpSp>
        <p:nvGrpSpPr>
          <p:cNvPr id="11" name="Group 10">
            <a:extLst>
              <a:ext uri="{FF2B5EF4-FFF2-40B4-BE49-F238E27FC236}">
                <a16:creationId xmlns:a16="http://schemas.microsoft.com/office/drawing/2014/main" id="{A0B590EB-2619-4D81-99AE-D9E0E5850A37}"/>
              </a:ext>
            </a:extLst>
          </p:cNvPr>
          <p:cNvGrpSpPr/>
          <p:nvPr/>
        </p:nvGrpSpPr>
        <p:grpSpPr>
          <a:xfrm>
            <a:off x="2004415" y="5109778"/>
            <a:ext cx="8183171" cy="714375"/>
            <a:chOff x="1970995" y="5109774"/>
            <a:chExt cx="8183171" cy="714375"/>
          </a:xfrm>
        </p:grpSpPr>
        <p:sp>
          <p:nvSpPr>
            <p:cNvPr id="19" name="Rounded Rectangle 18"/>
            <p:cNvSpPr/>
            <p:nvPr/>
          </p:nvSpPr>
          <p:spPr bwMode="auto">
            <a:xfrm>
              <a:off x="8234893" y="5109774"/>
              <a:ext cx="1919273" cy="714375"/>
            </a:xfrm>
            <a:prstGeom prst="roundRect">
              <a:avLst>
                <a:gd name="adj" fmla="val 0"/>
              </a:avLst>
            </a:prstGeom>
            <a:solidFill>
              <a:srgbClr val="535353"/>
            </a:solidFill>
            <a:ln w="28575" cap="flat" cmpd="sng" algn="ctr">
              <a:solidFill>
                <a:schemeClr val="accent1"/>
              </a:solidFill>
              <a:prstDash val="solid"/>
              <a:miter lim="800000"/>
              <a:headEnd type="none" w="med" len="med"/>
              <a:tailEnd type="none" w="med" len="med"/>
            </a:ln>
            <a:effectLst/>
          </p:spPr>
          <p:txBody>
            <a:bodyPr lIns="91440" tIns="91440" rIns="91440" bIns="91440" anchor="ctr" anchorCtr="0"/>
            <a:lstStyle/>
            <a:p>
              <a:pPr algn="ctr">
                <a:lnSpc>
                  <a:spcPct val="90000"/>
                </a:lnSpc>
                <a:defRPr/>
              </a:pPr>
              <a:r>
                <a:rPr lang="en-US" sz="1600" dirty="0">
                  <a:solidFill>
                    <a:schemeClr val="bg1"/>
                  </a:solidFill>
                  <a:latin typeface="Calibri" panose="020F0502020204030204" pitchFamily="34" charset="0"/>
                  <a:cs typeface="Calibri Light"/>
                </a:rPr>
                <a:t>Who is it related to? </a:t>
              </a:r>
            </a:p>
          </p:txBody>
        </p:sp>
        <p:sp>
          <p:nvSpPr>
            <p:cNvPr id="20" name="Rounded Rectangle 19"/>
            <p:cNvSpPr/>
            <p:nvPr/>
          </p:nvSpPr>
          <p:spPr bwMode="auto">
            <a:xfrm>
              <a:off x="6145865" y="5109774"/>
              <a:ext cx="1924048" cy="714375"/>
            </a:xfrm>
            <a:prstGeom prst="roundRect">
              <a:avLst>
                <a:gd name="adj" fmla="val 0"/>
              </a:avLst>
            </a:prstGeom>
            <a:solidFill>
              <a:srgbClr val="535353"/>
            </a:solidFill>
            <a:ln w="28575" cap="flat" cmpd="sng" algn="ctr">
              <a:solidFill>
                <a:schemeClr val="accent1"/>
              </a:solidFill>
              <a:prstDash val="solid"/>
              <a:miter lim="800000"/>
              <a:headEnd type="none" w="med" len="med"/>
              <a:tailEnd type="none" w="med" len="med"/>
            </a:ln>
            <a:effectLst/>
          </p:spPr>
          <p:txBody>
            <a:bodyPr lIns="91440" tIns="91440" rIns="91440" bIns="91440" anchor="ctr" anchorCtr="0"/>
            <a:lstStyle/>
            <a:p>
              <a:pPr algn="ctr">
                <a:lnSpc>
                  <a:spcPct val="90000"/>
                </a:lnSpc>
                <a:defRPr/>
              </a:pPr>
              <a:r>
                <a:rPr lang="en-US" sz="1600" dirty="0">
                  <a:solidFill>
                    <a:schemeClr val="bg1"/>
                  </a:solidFill>
                  <a:latin typeface="Calibri" panose="020F0502020204030204" pitchFamily="34" charset="0"/>
                  <a:cs typeface="Calibri Light"/>
                </a:rPr>
                <a:t>What did it contain? </a:t>
              </a:r>
            </a:p>
          </p:txBody>
        </p:sp>
        <p:sp>
          <p:nvSpPr>
            <p:cNvPr id="21" name="Rounded Rectangle 20"/>
            <p:cNvSpPr/>
            <p:nvPr/>
          </p:nvSpPr>
          <p:spPr bwMode="auto">
            <a:xfrm>
              <a:off x="4058430" y="5109774"/>
              <a:ext cx="1922456" cy="714375"/>
            </a:xfrm>
            <a:prstGeom prst="roundRect">
              <a:avLst>
                <a:gd name="adj" fmla="val 0"/>
              </a:avLst>
            </a:prstGeom>
            <a:solidFill>
              <a:srgbClr val="535353"/>
            </a:solidFill>
            <a:ln w="28575" cap="flat" cmpd="sng" algn="ctr">
              <a:solidFill>
                <a:schemeClr val="accent1"/>
              </a:solidFill>
              <a:prstDash val="solid"/>
              <a:miter lim="800000"/>
              <a:headEnd type="none" w="med" len="med"/>
              <a:tailEnd type="none" w="med" len="med"/>
            </a:ln>
            <a:effectLst/>
          </p:spPr>
          <p:txBody>
            <a:bodyPr lIns="91440" tIns="91440" rIns="91440" bIns="91440" anchor="ctr" anchorCtr="0"/>
            <a:lstStyle/>
            <a:p>
              <a:pPr algn="ctr">
                <a:lnSpc>
                  <a:spcPct val="90000"/>
                </a:lnSpc>
                <a:defRPr/>
              </a:pPr>
              <a:r>
                <a:rPr lang="en-US" sz="1600" dirty="0">
                  <a:solidFill>
                    <a:schemeClr val="bg1"/>
                  </a:solidFill>
                  <a:latin typeface="Calibri" panose="020F0502020204030204" pitchFamily="34" charset="0"/>
                  <a:cs typeface="Calibri Light"/>
                </a:rPr>
                <a:t>Where did it come from? </a:t>
              </a:r>
            </a:p>
          </p:txBody>
        </p:sp>
        <p:sp>
          <p:nvSpPr>
            <p:cNvPr id="22" name="Rounded Rectangle 21"/>
            <p:cNvSpPr/>
            <p:nvPr/>
          </p:nvSpPr>
          <p:spPr bwMode="auto">
            <a:xfrm>
              <a:off x="1970995" y="5109774"/>
              <a:ext cx="1922456" cy="714375"/>
            </a:xfrm>
            <a:prstGeom prst="roundRect">
              <a:avLst>
                <a:gd name="adj" fmla="val 0"/>
              </a:avLst>
            </a:prstGeom>
            <a:solidFill>
              <a:srgbClr val="535353"/>
            </a:solidFill>
            <a:ln w="28575" cap="flat" cmpd="sng" algn="ctr">
              <a:solidFill>
                <a:schemeClr val="accent1"/>
              </a:solidFill>
              <a:prstDash val="solid"/>
              <a:miter lim="800000"/>
              <a:headEnd type="none" w="med" len="med"/>
              <a:tailEnd type="none" w="med" len="med"/>
            </a:ln>
            <a:effectLst/>
          </p:spPr>
          <p:txBody>
            <a:bodyPr lIns="91440" tIns="91440" rIns="91440" bIns="91440" anchor="ctr" anchorCtr="0"/>
            <a:lstStyle/>
            <a:p>
              <a:pPr algn="ctr">
                <a:lnSpc>
                  <a:spcPct val="90000"/>
                </a:lnSpc>
                <a:defRPr/>
              </a:pPr>
              <a:r>
                <a:rPr lang="en-US" sz="1600" dirty="0">
                  <a:solidFill>
                    <a:schemeClr val="bg1"/>
                  </a:solidFill>
                  <a:latin typeface="Calibri" panose="020F0502020204030204" pitchFamily="34" charset="0"/>
                  <a:cs typeface="Calibri Light"/>
                </a:rPr>
                <a:t>What has it done? </a:t>
              </a:r>
            </a:p>
          </p:txBody>
        </p:sp>
      </p:grpSp>
      <p:sp>
        <p:nvSpPr>
          <p:cNvPr id="19472" name="TextBox 6"/>
          <p:cNvSpPr txBox="1">
            <a:spLocks noChangeArrowheads="1"/>
          </p:cNvSpPr>
          <p:nvPr/>
        </p:nvSpPr>
        <p:spPr bwMode="ltGray">
          <a:xfrm>
            <a:off x="2200162" y="1774370"/>
            <a:ext cx="2336230" cy="762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91440" tIns="91440" rIns="91440" bIns="91440" anchor="ctr" anchorCtr="0"/>
          <a:lstStyle>
            <a:lvl1pPr eaLnBrk="0" hangingPunct="0">
              <a:lnSpc>
                <a:spcPct val="90000"/>
              </a:lnSpc>
              <a:spcBef>
                <a:spcPts val="1800"/>
              </a:spcBef>
              <a:buClr>
                <a:srgbClr val="B3B3B3"/>
              </a:buClr>
              <a:buFont typeface="Arial" panose="020B0604020202020204" pitchFamily="34" charset="0"/>
              <a:buChar char="•"/>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eaLnBrk="0" hangingPunct="0">
              <a:lnSpc>
                <a:spcPct val="90000"/>
              </a:lnSpc>
              <a:spcBef>
                <a:spcPts val="800"/>
              </a:spcBef>
              <a:buClr>
                <a:srgbClr val="B3B3B3"/>
              </a:buClr>
              <a:buFont typeface="Arial" panose="020B0604020202020204" pitchFamily="34" charset="0"/>
              <a:buChar char="–"/>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eaLnBrk="0" hangingPunct="0">
              <a:lnSpc>
                <a:spcPct val="90000"/>
              </a:lnSpc>
              <a:spcBef>
                <a:spcPts val="600"/>
              </a:spcBef>
              <a:buClr>
                <a:srgbClr val="B3B3B3"/>
              </a:buClr>
              <a:buFont typeface="Arial" panose="020B0604020202020204" pitchFamily="34" charset="0"/>
              <a:buChar char="•"/>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lgn="ctr" eaLnBrk="1" hangingPunct="1">
              <a:spcBef>
                <a:spcPct val="0"/>
              </a:spcBef>
              <a:spcAft>
                <a:spcPts val="800"/>
              </a:spcAft>
              <a:buClrTx/>
              <a:buNone/>
            </a:pPr>
            <a:r>
              <a:rPr lang="en-US" altLang="en-US" sz="1800" b="1" dirty="0">
                <a:solidFill>
                  <a:schemeClr val="accent1">
                    <a:lumMod val="75000"/>
                  </a:schemeClr>
                </a:solidFill>
                <a:latin typeface="Calibri" panose="020F0502020204030204" pitchFamily="34" charset="0"/>
              </a:rPr>
              <a:t>Artificial Intelligence</a:t>
            </a:r>
            <a:br>
              <a:rPr lang="en-US" altLang="en-US" sz="1800" b="1" dirty="0">
                <a:solidFill>
                  <a:schemeClr val="accent1">
                    <a:lumMod val="75000"/>
                  </a:schemeClr>
                </a:solidFill>
                <a:latin typeface="Calibri" panose="020F0502020204030204" pitchFamily="34" charset="0"/>
              </a:rPr>
            </a:br>
            <a:r>
              <a:rPr lang="en-US" altLang="en-US" sz="1800" b="1" dirty="0">
                <a:solidFill>
                  <a:schemeClr val="accent1">
                    <a:lumMod val="75000"/>
                  </a:schemeClr>
                </a:solidFill>
                <a:latin typeface="Calibri" panose="020F0502020204030204" pitchFamily="34" charset="0"/>
              </a:rPr>
              <a:t>Based Classification Engine</a:t>
            </a:r>
          </a:p>
        </p:txBody>
      </p:sp>
      <p:sp>
        <p:nvSpPr>
          <p:cNvPr id="26" name="Slide Number Placeholder 7">
            <a:extLst>
              <a:ext uri="{FF2B5EF4-FFF2-40B4-BE49-F238E27FC236}">
                <a16:creationId xmlns:a16="http://schemas.microsoft.com/office/drawing/2014/main" id="{6D081C94-BEC5-412D-8617-5E5A6EFA11F2}"/>
              </a:ext>
            </a:extLst>
          </p:cNvPr>
          <p:cNvSpPr>
            <a:spLocks noGrp="1"/>
          </p:cNvSpPr>
          <p:nvPr>
            <p:ph type="sldNum" sz="quarter" idx="16"/>
          </p:nvPr>
        </p:nvSpPr>
        <p:spPr>
          <a:xfrm>
            <a:off x="11747500" y="6305554"/>
            <a:ext cx="520700" cy="365125"/>
          </a:xfrm>
        </p:spPr>
        <p:txBody>
          <a:bodyPr/>
          <a:lstStyle/>
          <a:p>
            <a:fld id="{2D88F0F9-74A8-45E4-B405-052EDB68E8BD}" type="slidenum">
              <a:rPr lang="en-US" smtClean="0"/>
              <a:pPr/>
              <a:t>33</a:t>
            </a:fld>
            <a:endParaRPr lang="en-US"/>
          </a:p>
        </p:txBody>
      </p:sp>
    </p:spTree>
    <p:extLst>
      <p:ext uri="{BB962C8B-B14F-4D97-AF65-F5344CB8AC3E}">
        <p14:creationId xmlns:p14="http://schemas.microsoft.com/office/powerpoint/2010/main" val="114906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a:t>File Reputation Analysis </a:t>
            </a:r>
            <a:endParaRPr lang="en-US" altLang="en-US" dirty="0"/>
          </a:p>
        </p:txBody>
      </p:sp>
      <p:sp>
        <p:nvSpPr>
          <p:cNvPr id="9" name="Text Placeholder 8"/>
          <p:cNvSpPr>
            <a:spLocks noGrp="1"/>
          </p:cNvSpPr>
          <p:nvPr>
            <p:ph type="body" sz="quarter" idx="13"/>
          </p:nvPr>
        </p:nvSpPr>
        <p:spPr>
          <a:xfrm>
            <a:off x="495302" y="914400"/>
            <a:ext cx="10972482" cy="332118"/>
          </a:xfrm>
          <a:noFill/>
          <a:ln w="9525">
            <a:noFill/>
            <a:miter lim="800000"/>
            <a:headEnd/>
            <a:tailEnd/>
          </a:ln>
        </p:spPr>
        <p:txBody>
          <a:bodyPr vert="horz" wrap="square" lIns="0" tIns="0" rIns="0" bIns="0" numCol="1" rtlCol="0" anchor="t" anchorCtr="0" compatLnSpc="1">
            <a:prstTxWarp prst="textNoShape">
              <a:avLst/>
            </a:prstTxWarp>
            <a:noAutofit/>
          </a:bodyPr>
          <a:lstStyle/>
          <a:p>
            <a:r>
              <a:rPr lang="en-US" b="1">
                <a:solidFill>
                  <a:srgbClr val="595959"/>
                </a:solidFill>
              </a:rPr>
              <a:t>Age, frequency, and location are used to expose unknown threats</a:t>
            </a:r>
            <a:endParaRPr lang="en-US" b="1" dirty="0">
              <a:solidFill>
                <a:srgbClr val="595959"/>
              </a:solidFill>
            </a:endParaRPr>
          </a:p>
        </p:txBody>
      </p:sp>
      <p:sp>
        <p:nvSpPr>
          <p:cNvPr id="4" name="Footer Placeholder 3"/>
          <p:cNvSpPr>
            <a:spLocks noGrp="1"/>
          </p:cNvSpPr>
          <p:nvPr>
            <p:ph type="ftr" sz="quarter" idx="15"/>
          </p:nvPr>
        </p:nvSpPr>
        <p:spPr/>
        <p:txBody>
          <a:bodyPr/>
          <a:lstStyle/>
          <a:p>
            <a:r>
              <a:rPr lang="en-US"/>
              <a:t>Symantec Endpoint Protection 14</a:t>
            </a:r>
            <a:endParaRPr lang="en-US" dirty="0"/>
          </a:p>
        </p:txBody>
      </p:sp>
      <p:sp>
        <p:nvSpPr>
          <p:cNvPr id="79" name="Slide Number Placeholder 7">
            <a:extLst>
              <a:ext uri="{FF2B5EF4-FFF2-40B4-BE49-F238E27FC236}">
                <a16:creationId xmlns:a16="http://schemas.microsoft.com/office/drawing/2014/main" id="{0225DE3F-B3F6-43FB-879A-FC3DD8E9AAC7}"/>
              </a:ext>
            </a:extLst>
          </p:cNvPr>
          <p:cNvSpPr>
            <a:spLocks noGrp="1"/>
          </p:cNvSpPr>
          <p:nvPr>
            <p:ph type="sldNum" sz="quarter" idx="16"/>
          </p:nvPr>
        </p:nvSpPr>
        <p:spPr/>
        <p:txBody>
          <a:bodyPr/>
          <a:lstStyle/>
          <a:p>
            <a:fld id="{2D88F0F9-74A8-45E4-B405-052EDB68E8BD}" type="slidenum">
              <a:rPr lang="en-US" smtClean="0"/>
              <a:pPr/>
              <a:t>34</a:t>
            </a:fld>
            <a:endParaRPr lang="en-US"/>
          </a:p>
        </p:txBody>
      </p:sp>
      <p:sp>
        <p:nvSpPr>
          <p:cNvPr id="11" name="Left-Right Arrow 10"/>
          <p:cNvSpPr/>
          <p:nvPr/>
        </p:nvSpPr>
        <p:spPr bwMode="auto">
          <a:xfrm rot="16200000">
            <a:off x="5853525" y="3075097"/>
            <a:ext cx="490538" cy="227575"/>
          </a:xfrm>
          <a:prstGeom prst="leftRightArrow">
            <a:avLst/>
          </a:prstGeom>
          <a:solidFill>
            <a:schemeClr val="bg2">
              <a:lumMod val="60000"/>
              <a:lumOff val="40000"/>
            </a:schemeClr>
          </a:solidFill>
          <a:ln w="19050" cap="flat" cmpd="sng" algn="ctr">
            <a:noFill/>
            <a:prstDash val="solid"/>
            <a:round/>
            <a:headEnd type="none" w="med" len="med"/>
            <a:tailEnd type="none" w="med" len="med"/>
          </a:ln>
          <a:effectLst/>
        </p:spPr>
        <p:txBody>
          <a:bodyPr anchor="ctr"/>
          <a:lstStyle/>
          <a:p>
            <a:pPr algn="ctr">
              <a:lnSpc>
                <a:spcPct val="90000"/>
              </a:lnSpc>
              <a:defRPr/>
            </a:pPr>
            <a:endParaRPr lang="en-US" sz="1400" dirty="0">
              <a:solidFill>
                <a:schemeClr val="bg1"/>
              </a:solidFill>
              <a:latin typeface="Calibri Light"/>
              <a:ea typeface="ＭＳ Ｐゴシック" charset="0"/>
              <a:cs typeface="Calibri Light"/>
            </a:endParaRPr>
          </a:p>
        </p:txBody>
      </p:sp>
      <p:sp>
        <p:nvSpPr>
          <p:cNvPr id="12" name="Right Arrow 11"/>
          <p:cNvSpPr/>
          <p:nvPr/>
        </p:nvSpPr>
        <p:spPr bwMode="auto">
          <a:xfrm>
            <a:off x="6003308" y="2959100"/>
            <a:ext cx="1527780" cy="1860550"/>
          </a:xfrm>
          <a:prstGeom prst="rightArrow">
            <a:avLst>
              <a:gd name="adj1" fmla="val 45988"/>
              <a:gd name="adj2" fmla="val 50000"/>
            </a:avLst>
          </a:prstGeom>
          <a:solidFill>
            <a:schemeClr val="bg1">
              <a:lumMod val="75000"/>
            </a:schemeClr>
          </a:solidFill>
          <a:ln w="19050" cap="flat" cmpd="sng" algn="ctr">
            <a:noFill/>
            <a:prstDash val="solid"/>
            <a:round/>
            <a:headEnd type="none" w="med" len="med"/>
            <a:tailEnd type="none" w="med" len="med"/>
          </a:ln>
          <a:effectLst/>
        </p:spPr>
        <p:txBody>
          <a:bodyPr anchor="ctr"/>
          <a:lstStyle/>
          <a:p>
            <a:pPr algn="ctr">
              <a:lnSpc>
                <a:spcPct val="90000"/>
              </a:lnSpc>
              <a:defRPr/>
            </a:pPr>
            <a:endParaRPr lang="en-US" sz="1400" dirty="0">
              <a:solidFill>
                <a:schemeClr val="bg1"/>
              </a:solidFill>
              <a:latin typeface="Calibri Light"/>
              <a:ea typeface="ＭＳ Ｐゴシック" charset="0"/>
              <a:cs typeface="Calibri Light"/>
            </a:endParaRPr>
          </a:p>
        </p:txBody>
      </p:sp>
      <p:sp>
        <p:nvSpPr>
          <p:cNvPr id="13" name="Right Arrow 12"/>
          <p:cNvSpPr/>
          <p:nvPr/>
        </p:nvSpPr>
        <p:spPr bwMode="auto">
          <a:xfrm>
            <a:off x="5180538" y="3581401"/>
            <a:ext cx="475839" cy="358775"/>
          </a:xfrm>
          <a:prstGeom prst="rightArrow">
            <a:avLst/>
          </a:prstGeom>
          <a:gradFill>
            <a:gsLst>
              <a:gs pos="0">
                <a:schemeClr val="bg1"/>
              </a:gs>
              <a:gs pos="99000">
                <a:schemeClr val="bg2">
                  <a:lumMod val="60000"/>
                  <a:lumOff val="40000"/>
                </a:schemeClr>
              </a:gs>
            </a:gsLst>
            <a:lin ang="0" scaled="1"/>
          </a:gradFill>
          <a:ln w="19050" cap="flat" cmpd="sng" algn="ctr">
            <a:noFill/>
            <a:prstDash val="solid"/>
            <a:round/>
            <a:headEnd type="none" w="med" len="med"/>
            <a:tailEnd type="none" w="med" len="med"/>
          </a:ln>
          <a:effectLst/>
        </p:spPr>
        <p:txBody>
          <a:bodyPr anchor="ctr"/>
          <a:lstStyle/>
          <a:p>
            <a:pPr algn="ctr">
              <a:lnSpc>
                <a:spcPct val="90000"/>
              </a:lnSpc>
              <a:defRPr/>
            </a:pPr>
            <a:endParaRPr lang="en-US" sz="1400" dirty="0">
              <a:solidFill>
                <a:schemeClr val="bg1"/>
              </a:solidFill>
              <a:latin typeface="Calibri Light"/>
              <a:ea typeface="ＭＳ Ｐゴシック" charset="0"/>
              <a:cs typeface="Calibri Light"/>
            </a:endParaRPr>
          </a:p>
        </p:txBody>
      </p:sp>
      <p:sp>
        <p:nvSpPr>
          <p:cNvPr id="14" name="Right Arrow 13"/>
          <p:cNvSpPr/>
          <p:nvPr/>
        </p:nvSpPr>
        <p:spPr bwMode="auto">
          <a:xfrm rot="181715" flipV="1">
            <a:off x="3748242" y="3627439"/>
            <a:ext cx="986691" cy="155575"/>
          </a:xfrm>
          <a:prstGeom prst="rightArrow">
            <a:avLst/>
          </a:prstGeom>
          <a:gradFill>
            <a:gsLst>
              <a:gs pos="0">
                <a:schemeClr val="bg1"/>
              </a:gs>
              <a:gs pos="99000">
                <a:schemeClr val="bg2">
                  <a:lumMod val="60000"/>
                  <a:lumOff val="40000"/>
                </a:schemeClr>
              </a:gs>
            </a:gsLst>
            <a:lin ang="0" scaled="1"/>
          </a:gradFill>
          <a:ln w="19050" cap="flat" cmpd="sng" algn="ctr">
            <a:noFill/>
            <a:prstDash val="solid"/>
            <a:round/>
            <a:headEnd type="none" w="med" len="med"/>
            <a:tailEnd type="none" w="med" len="med"/>
          </a:ln>
          <a:effectLst/>
        </p:spPr>
        <p:txBody>
          <a:bodyPr anchor="ctr"/>
          <a:lstStyle/>
          <a:p>
            <a:pPr algn="ctr">
              <a:lnSpc>
                <a:spcPct val="90000"/>
              </a:lnSpc>
              <a:defRPr/>
            </a:pPr>
            <a:endParaRPr lang="en-US" sz="1400" dirty="0">
              <a:solidFill>
                <a:schemeClr val="bg1"/>
              </a:solidFill>
              <a:latin typeface="Calibri Light"/>
              <a:ea typeface="ＭＳ Ｐゴシック" charset="0"/>
              <a:cs typeface="Calibri Light"/>
            </a:endParaRPr>
          </a:p>
        </p:txBody>
      </p:sp>
      <p:sp>
        <p:nvSpPr>
          <p:cNvPr id="15" name="Right Arrow 14"/>
          <p:cNvSpPr/>
          <p:nvPr/>
        </p:nvSpPr>
        <p:spPr bwMode="auto">
          <a:xfrm rot="949939">
            <a:off x="3592283" y="3292481"/>
            <a:ext cx="1179254" cy="163513"/>
          </a:xfrm>
          <a:prstGeom prst="rightArrow">
            <a:avLst/>
          </a:prstGeom>
          <a:gradFill>
            <a:gsLst>
              <a:gs pos="0">
                <a:schemeClr val="bg1"/>
              </a:gs>
              <a:gs pos="99000">
                <a:schemeClr val="bg2">
                  <a:lumMod val="60000"/>
                  <a:lumOff val="40000"/>
                </a:schemeClr>
              </a:gs>
            </a:gsLst>
            <a:lin ang="0" scaled="1"/>
          </a:gradFill>
          <a:ln w="19050" cap="flat" cmpd="sng" algn="ctr">
            <a:noFill/>
            <a:prstDash val="solid"/>
            <a:round/>
            <a:headEnd type="none" w="med" len="med"/>
            <a:tailEnd type="none" w="med" len="med"/>
          </a:ln>
          <a:effectLst/>
        </p:spPr>
        <p:txBody>
          <a:bodyPr anchor="ctr"/>
          <a:lstStyle/>
          <a:p>
            <a:pPr algn="ctr">
              <a:lnSpc>
                <a:spcPct val="90000"/>
              </a:lnSpc>
              <a:defRPr/>
            </a:pPr>
            <a:endParaRPr lang="en-US" sz="1400" dirty="0">
              <a:solidFill>
                <a:schemeClr val="bg1"/>
              </a:solidFill>
              <a:latin typeface="Calibri Light"/>
              <a:ea typeface="ＭＳ Ｐゴシック" charset="0"/>
              <a:cs typeface="Calibri Light"/>
            </a:endParaRPr>
          </a:p>
        </p:txBody>
      </p:sp>
      <p:sp>
        <p:nvSpPr>
          <p:cNvPr id="16" name="Right Arrow 15"/>
          <p:cNvSpPr/>
          <p:nvPr/>
        </p:nvSpPr>
        <p:spPr bwMode="auto">
          <a:xfrm rot="21019417" flipV="1">
            <a:off x="3711642" y="3897313"/>
            <a:ext cx="1021703" cy="184150"/>
          </a:xfrm>
          <a:prstGeom prst="rightArrow">
            <a:avLst/>
          </a:prstGeom>
          <a:gradFill>
            <a:gsLst>
              <a:gs pos="0">
                <a:schemeClr val="bg1"/>
              </a:gs>
              <a:gs pos="99000">
                <a:schemeClr val="bg2">
                  <a:lumMod val="60000"/>
                  <a:lumOff val="40000"/>
                </a:schemeClr>
              </a:gs>
            </a:gsLst>
            <a:lin ang="0" scaled="1"/>
          </a:gradFill>
          <a:ln w="19050" cap="flat" cmpd="sng" algn="ctr">
            <a:noFill/>
            <a:prstDash val="solid"/>
            <a:round/>
            <a:headEnd type="none" w="med" len="med"/>
            <a:tailEnd type="none" w="med" len="med"/>
          </a:ln>
          <a:effectLst/>
        </p:spPr>
        <p:txBody>
          <a:bodyPr anchor="ctr"/>
          <a:lstStyle/>
          <a:p>
            <a:pPr algn="ctr">
              <a:lnSpc>
                <a:spcPct val="90000"/>
              </a:lnSpc>
              <a:defRPr/>
            </a:pPr>
            <a:endParaRPr lang="en-US" sz="1400" dirty="0">
              <a:solidFill>
                <a:schemeClr val="bg1"/>
              </a:solidFill>
              <a:latin typeface="Calibri Light"/>
              <a:ea typeface="ＭＳ Ｐゴシック" charset="0"/>
              <a:cs typeface="Calibri Light"/>
            </a:endParaRPr>
          </a:p>
        </p:txBody>
      </p:sp>
      <p:sp>
        <p:nvSpPr>
          <p:cNvPr id="17" name="Right Arrow 16"/>
          <p:cNvSpPr/>
          <p:nvPr/>
        </p:nvSpPr>
        <p:spPr bwMode="auto">
          <a:xfrm rot="20026389" flipV="1">
            <a:off x="3501572" y="4308475"/>
            <a:ext cx="1320893" cy="152400"/>
          </a:xfrm>
          <a:prstGeom prst="rightArrow">
            <a:avLst/>
          </a:prstGeom>
          <a:gradFill>
            <a:gsLst>
              <a:gs pos="0">
                <a:schemeClr val="bg1"/>
              </a:gs>
              <a:gs pos="99000">
                <a:schemeClr val="bg2">
                  <a:lumMod val="60000"/>
                  <a:lumOff val="40000"/>
                </a:schemeClr>
              </a:gs>
            </a:gsLst>
            <a:lin ang="0" scaled="1"/>
          </a:gradFill>
          <a:ln w="19050" cap="flat" cmpd="sng" algn="ctr">
            <a:noFill/>
            <a:prstDash val="solid"/>
            <a:round/>
            <a:headEnd type="none" w="med" len="med"/>
            <a:tailEnd type="none" w="med" len="med"/>
          </a:ln>
          <a:effectLst/>
        </p:spPr>
        <p:txBody>
          <a:bodyPr anchor="ctr"/>
          <a:lstStyle/>
          <a:p>
            <a:pPr algn="ctr">
              <a:lnSpc>
                <a:spcPct val="90000"/>
              </a:lnSpc>
              <a:defRPr/>
            </a:pPr>
            <a:endParaRPr lang="en-US" sz="1400" dirty="0">
              <a:solidFill>
                <a:schemeClr val="bg1"/>
              </a:solidFill>
              <a:latin typeface="Calibri Light"/>
              <a:ea typeface="ＭＳ Ｐゴシック" charset="0"/>
              <a:cs typeface="Calibri Light"/>
            </a:endParaRPr>
          </a:p>
        </p:txBody>
      </p:sp>
      <p:sp>
        <p:nvSpPr>
          <p:cNvPr id="18" name="Right Arrow 17"/>
          <p:cNvSpPr/>
          <p:nvPr/>
        </p:nvSpPr>
        <p:spPr bwMode="auto">
          <a:xfrm rot="2262500">
            <a:off x="3406085" y="2657481"/>
            <a:ext cx="1597803" cy="150813"/>
          </a:xfrm>
          <a:prstGeom prst="rightArrow">
            <a:avLst/>
          </a:prstGeom>
          <a:gradFill>
            <a:gsLst>
              <a:gs pos="0">
                <a:schemeClr val="bg1"/>
              </a:gs>
              <a:gs pos="99000">
                <a:schemeClr val="bg2">
                  <a:lumMod val="60000"/>
                  <a:lumOff val="40000"/>
                </a:schemeClr>
              </a:gs>
            </a:gsLst>
            <a:lin ang="0" scaled="1"/>
          </a:gradFill>
          <a:ln w="19050" cap="flat" cmpd="sng" algn="ctr">
            <a:noFill/>
            <a:prstDash val="solid"/>
            <a:round/>
            <a:headEnd type="none" w="med" len="med"/>
            <a:tailEnd type="none" w="med" len="med"/>
          </a:ln>
          <a:effectLst/>
        </p:spPr>
        <p:txBody>
          <a:bodyPr anchor="ctr"/>
          <a:lstStyle/>
          <a:p>
            <a:pPr algn="ctr">
              <a:lnSpc>
                <a:spcPct val="90000"/>
              </a:lnSpc>
              <a:defRPr/>
            </a:pPr>
            <a:endParaRPr lang="en-US" sz="1400" dirty="0">
              <a:solidFill>
                <a:schemeClr val="bg1"/>
              </a:solidFill>
              <a:latin typeface="Calibri Light"/>
              <a:ea typeface="ＭＳ Ｐゴシック" charset="0"/>
              <a:cs typeface="Calibri Light"/>
            </a:endParaRPr>
          </a:p>
        </p:txBody>
      </p:sp>
      <p:sp>
        <p:nvSpPr>
          <p:cNvPr id="19" name="Right Arrow 18"/>
          <p:cNvSpPr/>
          <p:nvPr/>
        </p:nvSpPr>
        <p:spPr bwMode="auto">
          <a:xfrm rot="1882392">
            <a:off x="3573184" y="2970213"/>
            <a:ext cx="1303386" cy="150812"/>
          </a:xfrm>
          <a:prstGeom prst="rightArrow">
            <a:avLst/>
          </a:prstGeom>
          <a:gradFill>
            <a:gsLst>
              <a:gs pos="0">
                <a:schemeClr val="bg1"/>
              </a:gs>
              <a:gs pos="99000">
                <a:schemeClr val="bg2">
                  <a:lumMod val="60000"/>
                  <a:lumOff val="40000"/>
                </a:schemeClr>
              </a:gs>
            </a:gsLst>
            <a:lin ang="0" scaled="1"/>
          </a:gradFill>
          <a:ln w="19050" cap="flat" cmpd="sng" algn="ctr">
            <a:noFill/>
            <a:prstDash val="solid"/>
            <a:round/>
            <a:headEnd type="none" w="med" len="med"/>
            <a:tailEnd type="none" w="med" len="med"/>
          </a:ln>
          <a:effectLst/>
        </p:spPr>
        <p:txBody>
          <a:bodyPr anchor="ctr"/>
          <a:lstStyle/>
          <a:p>
            <a:pPr algn="ctr">
              <a:lnSpc>
                <a:spcPct val="90000"/>
              </a:lnSpc>
              <a:defRPr/>
            </a:pPr>
            <a:endParaRPr lang="en-US" sz="1400" dirty="0">
              <a:solidFill>
                <a:schemeClr val="bg1"/>
              </a:solidFill>
              <a:latin typeface="Calibri Light"/>
              <a:ea typeface="ＭＳ Ｐゴシック" charset="0"/>
              <a:cs typeface="Calibri Light"/>
            </a:endParaRPr>
          </a:p>
        </p:txBody>
      </p:sp>
      <p:sp>
        <p:nvSpPr>
          <p:cNvPr id="18447" name="TextBox 23"/>
          <p:cNvSpPr txBox="1">
            <a:spLocks noChangeArrowheads="1"/>
          </p:cNvSpPr>
          <p:nvPr/>
        </p:nvSpPr>
        <p:spPr bwMode="ltGray">
          <a:xfrm>
            <a:off x="3995050" y="5129999"/>
            <a:ext cx="1615309" cy="350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91440" rIns="91440" bIns="91440" anchor="ctr" anchorCtr="0">
            <a:spAutoFit/>
          </a:bodyPr>
          <a:lstStyle>
            <a:lvl1pPr eaLnBrk="0" hangingPunct="0">
              <a:lnSpc>
                <a:spcPct val="90000"/>
              </a:lnSpc>
              <a:spcBef>
                <a:spcPts val="1800"/>
              </a:spcBef>
              <a:buClr>
                <a:srgbClr val="B3B3B3"/>
              </a:buClr>
              <a:buFont typeface="Arial" panose="020B0604020202020204" pitchFamily="34" charset="0"/>
              <a:buChar char="•"/>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eaLnBrk="0" hangingPunct="0">
              <a:lnSpc>
                <a:spcPct val="90000"/>
              </a:lnSpc>
              <a:spcBef>
                <a:spcPts val="800"/>
              </a:spcBef>
              <a:buClr>
                <a:srgbClr val="B3B3B3"/>
              </a:buClr>
              <a:buFont typeface="Arial" panose="020B0604020202020204" pitchFamily="34" charset="0"/>
              <a:buChar char="–"/>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eaLnBrk="0" hangingPunct="0">
              <a:lnSpc>
                <a:spcPct val="90000"/>
              </a:lnSpc>
              <a:spcBef>
                <a:spcPts val="600"/>
              </a:spcBef>
              <a:buClr>
                <a:srgbClr val="B3B3B3"/>
              </a:buClr>
              <a:buFont typeface="Arial" panose="020B0604020202020204" pitchFamily="34" charset="0"/>
              <a:buChar char="•"/>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lgn="ctr" eaLnBrk="1" hangingPunct="1">
              <a:spcBef>
                <a:spcPct val="0"/>
              </a:spcBef>
              <a:spcAft>
                <a:spcPts val="800"/>
              </a:spcAft>
              <a:buClrTx/>
              <a:buNone/>
            </a:pPr>
            <a:r>
              <a:rPr lang="en-US" altLang="en-US" sz="1200">
                <a:latin typeface="Calibri" panose="020F0502020204030204" pitchFamily="34" charset="0"/>
              </a:rPr>
              <a:t>Big Data Analytics</a:t>
            </a:r>
          </a:p>
        </p:txBody>
      </p:sp>
      <p:sp>
        <p:nvSpPr>
          <p:cNvPr id="25" name="Rounded Rectangle 24"/>
          <p:cNvSpPr/>
          <p:nvPr/>
        </p:nvSpPr>
        <p:spPr bwMode="auto">
          <a:xfrm>
            <a:off x="5665923" y="3470989"/>
            <a:ext cx="865742" cy="2015412"/>
          </a:xfrm>
          <a:prstGeom prst="rect">
            <a:avLst/>
          </a:prstGeom>
          <a:solidFill>
            <a:schemeClr val="bg1">
              <a:lumMod val="85000"/>
            </a:schemeClr>
          </a:solidFill>
          <a:ln w="28575" cap="flat" cmpd="sng" algn="ctr">
            <a:solidFill>
              <a:schemeClr val="tx1"/>
            </a:solidFill>
            <a:prstDash val="solid"/>
            <a:miter lim="800000"/>
            <a:headEnd type="none" w="med" len="med"/>
            <a:tailEnd type="none" w="med" len="med"/>
          </a:ln>
          <a:effectLst/>
        </p:spPr>
        <p:txBody>
          <a:bodyPr anchor="ctr"/>
          <a:lstStyle/>
          <a:p>
            <a:pPr>
              <a:lnSpc>
                <a:spcPct val="90000"/>
              </a:lnSpc>
              <a:defRPr/>
            </a:pPr>
            <a:endParaRPr lang="en-US" sz="1400" dirty="0">
              <a:solidFill>
                <a:schemeClr val="bg1"/>
              </a:solidFill>
              <a:latin typeface="Calibri Light"/>
              <a:ea typeface="ＭＳ Ｐゴシック" charset="0"/>
              <a:cs typeface="Calibri Light"/>
            </a:endParaRPr>
          </a:p>
        </p:txBody>
      </p:sp>
      <p:sp>
        <p:nvSpPr>
          <p:cNvPr id="26640" name="TextBox 27"/>
          <p:cNvSpPr txBox="1">
            <a:spLocks noChangeArrowheads="1"/>
          </p:cNvSpPr>
          <p:nvPr/>
        </p:nvSpPr>
        <p:spPr bwMode="ltGray">
          <a:xfrm>
            <a:off x="5678657" y="4211638"/>
            <a:ext cx="840279" cy="29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9" tIns="45710" rIns="91419" bIns="4571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spcAft>
                <a:spcPts val="800"/>
              </a:spcAft>
              <a:defRPr/>
            </a:pPr>
            <a:r>
              <a:rPr lang="en-US" sz="1000">
                <a:latin typeface="Calibri" panose="020F0502020204030204" pitchFamily="34" charset="0"/>
                <a:cs typeface="Calibri Light" charset="0"/>
              </a:rPr>
              <a:t>Analytics</a:t>
            </a:r>
          </a:p>
        </p:txBody>
      </p:sp>
      <p:sp>
        <p:nvSpPr>
          <p:cNvPr id="26641" name="TextBox 28"/>
          <p:cNvSpPr txBox="1">
            <a:spLocks noChangeArrowheads="1"/>
          </p:cNvSpPr>
          <p:nvPr/>
        </p:nvSpPr>
        <p:spPr bwMode="ltGray">
          <a:xfrm>
            <a:off x="5602268" y="5132394"/>
            <a:ext cx="99305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9" tIns="45710" rIns="91419" bIns="4571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spcAft>
                <a:spcPts val="800"/>
              </a:spcAft>
              <a:defRPr/>
            </a:pPr>
            <a:r>
              <a:rPr lang="en-US" sz="1000">
                <a:latin typeface="Calibri" panose="020F0502020204030204" pitchFamily="34" charset="0"/>
                <a:cs typeface="Calibri Light" charset="0"/>
              </a:rPr>
              <a:t>Warehouse</a:t>
            </a:r>
          </a:p>
        </p:txBody>
      </p:sp>
      <p:sp>
        <p:nvSpPr>
          <p:cNvPr id="32" name="Rounded Rectangle 31"/>
          <p:cNvSpPr/>
          <p:nvPr/>
        </p:nvSpPr>
        <p:spPr bwMode="auto">
          <a:xfrm>
            <a:off x="5665923" y="1905000"/>
            <a:ext cx="865742" cy="1054100"/>
          </a:xfrm>
          <a:prstGeom prst="rect">
            <a:avLst/>
          </a:prstGeom>
          <a:solidFill>
            <a:schemeClr val="bg1">
              <a:lumMod val="85000"/>
            </a:schemeClr>
          </a:solidFill>
          <a:ln w="28575" cap="flat" cmpd="sng" algn="ctr">
            <a:solidFill>
              <a:schemeClr val="tx1"/>
            </a:solidFill>
            <a:prstDash val="solid"/>
            <a:miter lim="800000"/>
            <a:headEnd type="none" w="med" len="med"/>
            <a:tailEnd type="none" w="med" len="med"/>
          </a:ln>
          <a:effectLst/>
        </p:spPr>
        <p:txBody>
          <a:bodyPr anchor="ctr"/>
          <a:lstStyle/>
          <a:p>
            <a:pPr>
              <a:lnSpc>
                <a:spcPct val="90000"/>
              </a:lnSpc>
              <a:defRPr/>
            </a:pPr>
            <a:endParaRPr lang="en-US" sz="1400" dirty="0">
              <a:solidFill>
                <a:schemeClr val="bg1"/>
              </a:solidFill>
              <a:latin typeface="Calibri Light"/>
              <a:ea typeface="ＭＳ Ｐゴシック" charset="0"/>
              <a:cs typeface="Calibri Light"/>
            </a:endParaRPr>
          </a:p>
        </p:txBody>
      </p:sp>
      <p:sp>
        <p:nvSpPr>
          <p:cNvPr id="26643" name="TextBox 32"/>
          <p:cNvSpPr txBox="1">
            <a:spLocks noChangeArrowheads="1"/>
          </p:cNvSpPr>
          <p:nvPr/>
        </p:nvSpPr>
        <p:spPr bwMode="ltGray">
          <a:xfrm>
            <a:off x="5678657" y="2671769"/>
            <a:ext cx="840279"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9" tIns="45710" rIns="91419" bIns="4571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spcAft>
                <a:spcPts val="800"/>
              </a:spcAft>
              <a:defRPr/>
            </a:pPr>
            <a:r>
              <a:rPr lang="en-US" sz="1000" dirty="0">
                <a:latin typeface="Calibri" panose="020F0502020204030204" pitchFamily="34" charset="0"/>
                <a:cs typeface="Calibri Light" charset="0"/>
              </a:rPr>
              <a:t>Analysts</a:t>
            </a:r>
          </a:p>
        </p:txBody>
      </p:sp>
      <p:sp>
        <p:nvSpPr>
          <p:cNvPr id="50" name="TextBox 49"/>
          <p:cNvSpPr txBox="1"/>
          <p:nvPr/>
        </p:nvSpPr>
        <p:spPr bwMode="ltGray">
          <a:xfrm>
            <a:off x="1950103" y="1871897"/>
            <a:ext cx="1427337" cy="517065"/>
          </a:xfrm>
          <a:prstGeom prst="rect">
            <a:avLst/>
          </a:prstGeom>
          <a:noFill/>
          <a:ln w="9525">
            <a:noFill/>
            <a:miter lim="800000"/>
            <a:headEnd/>
            <a:tailEnd/>
          </a:ln>
        </p:spPr>
        <p:txBody>
          <a:bodyPr wrap="square" lIns="91440" tIns="91440" rIns="91440" bIns="91440" anchor="ctr" anchorCtr="0">
            <a:spAutoFit/>
          </a:bodyPr>
          <a:lstStyle/>
          <a:p>
            <a:pPr algn="r">
              <a:lnSpc>
                <a:spcPct val="90000"/>
              </a:lnSpc>
              <a:spcAft>
                <a:spcPts val="800"/>
              </a:spcAft>
              <a:defRPr/>
            </a:pPr>
            <a:r>
              <a:rPr lang="en-US" sz="1200" dirty="0">
                <a:latin typeface="Calibri" panose="020F0502020204030204" pitchFamily="34" charset="0"/>
                <a:cs typeface="Calibri Light"/>
              </a:rPr>
              <a:t>Attack Quarantine System</a:t>
            </a:r>
          </a:p>
        </p:txBody>
      </p:sp>
      <p:sp>
        <p:nvSpPr>
          <p:cNvPr id="59" name="TextBox 58"/>
          <p:cNvSpPr txBox="1"/>
          <p:nvPr/>
        </p:nvSpPr>
        <p:spPr bwMode="ltGray">
          <a:xfrm>
            <a:off x="2116747" y="2536816"/>
            <a:ext cx="1260692" cy="350865"/>
          </a:xfrm>
          <a:prstGeom prst="rect">
            <a:avLst/>
          </a:prstGeom>
          <a:noFill/>
          <a:ln w="9525">
            <a:noFill/>
            <a:miter lim="800000"/>
            <a:headEnd/>
            <a:tailEnd/>
          </a:ln>
        </p:spPr>
        <p:txBody>
          <a:bodyPr wrap="square" lIns="91440" tIns="91440" rIns="91440" bIns="91440" anchor="ctr" anchorCtr="0">
            <a:spAutoFit/>
          </a:bodyPr>
          <a:lstStyle/>
          <a:p>
            <a:pPr algn="r">
              <a:lnSpc>
                <a:spcPct val="90000"/>
              </a:lnSpc>
              <a:spcAft>
                <a:spcPts val="800"/>
              </a:spcAft>
              <a:defRPr/>
            </a:pPr>
            <a:r>
              <a:rPr lang="en-US" sz="1200" dirty="0">
                <a:latin typeface="Calibri" panose="020F0502020204030204" pitchFamily="34" charset="0"/>
                <a:cs typeface="Calibri Light"/>
              </a:rPr>
              <a:t>Endpoints</a:t>
            </a:r>
          </a:p>
        </p:txBody>
      </p:sp>
      <p:sp>
        <p:nvSpPr>
          <p:cNvPr id="70" name="TextBox 69"/>
          <p:cNvSpPr txBox="1"/>
          <p:nvPr/>
        </p:nvSpPr>
        <p:spPr bwMode="ltGray">
          <a:xfrm>
            <a:off x="2194031" y="3015051"/>
            <a:ext cx="1183408" cy="350865"/>
          </a:xfrm>
          <a:prstGeom prst="rect">
            <a:avLst/>
          </a:prstGeom>
          <a:noFill/>
          <a:ln w="9525">
            <a:noFill/>
            <a:miter lim="800000"/>
            <a:headEnd/>
            <a:tailEnd/>
          </a:ln>
        </p:spPr>
        <p:txBody>
          <a:bodyPr wrap="square" lIns="91440" tIns="91440" rIns="91440" bIns="91440" anchor="ctr" anchorCtr="0">
            <a:spAutoFit/>
          </a:bodyPr>
          <a:lstStyle/>
          <a:p>
            <a:pPr algn="r">
              <a:lnSpc>
                <a:spcPct val="90000"/>
              </a:lnSpc>
              <a:spcAft>
                <a:spcPts val="800"/>
              </a:spcAft>
              <a:defRPr/>
            </a:pPr>
            <a:r>
              <a:rPr lang="en-US" sz="1200" dirty="0">
                <a:latin typeface="Calibri" panose="020F0502020204030204" pitchFamily="34" charset="0"/>
                <a:cs typeface="Calibri Light"/>
              </a:rPr>
              <a:t>Gateways</a:t>
            </a:r>
          </a:p>
        </p:txBody>
      </p:sp>
      <p:sp>
        <p:nvSpPr>
          <p:cNvPr id="71" name="TextBox 70"/>
          <p:cNvSpPr txBox="1"/>
          <p:nvPr/>
        </p:nvSpPr>
        <p:spPr bwMode="ltGray">
          <a:xfrm>
            <a:off x="2194031" y="4454016"/>
            <a:ext cx="1183408" cy="517065"/>
          </a:xfrm>
          <a:prstGeom prst="rect">
            <a:avLst/>
          </a:prstGeom>
          <a:noFill/>
          <a:ln w="9525">
            <a:noFill/>
            <a:miter lim="800000"/>
            <a:headEnd/>
            <a:tailEnd/>
          </a:ln>
        </p:spPr>
        <p:txBody>
          <a:bodyPr wrap="square" lIns="91440" tIns="91440" rIns="91440" bIns="91440" anchor="ctr" anchorCtr="0">
            <a:spAutoFit/>
          </a:bodyPr>
          <a:lstStyle/>
          <a:p>
            <a:pPr algn="r">
              <a:lnSpc>
                <a:spcPct val="90000"/>
              </a:lnSpc>
              <a:spcAft>
                <a:spcPts val="800"/>
              </a:spcAft>
              <a:defRPr/>
            </a:pPr>
            <a:r>
              <a:rPr lang="en-US" sz="1200" dirty="0">
                <a:latin typeface="Calibri" panose="020F0502020204030204" pitchFamily="34" charset="0"/>
                <a:cs typeface="Calibri Light"/>
              </a:rPr>
              <a:t>3</a:t>
            </a:r>
            <a:r>
              <a:rPr lang="en-US" sz="1200" baseline="30000" dirty="0">
                <a:latin typeface="Calibri" panose="020F0502020204030204" pitchFamily="34" charset="0"/>
                <a:cs typeface="Calibri Light"/>
              </a:rPr>
              <a:t>rd</a:t>
            </a:r>
            <a:r>
              <a:rPr lang="en-US" sz="1200" dirty="0">
                <a:latin typeface="Calibri" panose="020F0502020204030204" pitchFamily="34" charset="0"/>
                <a:cs typeface="Calibri Light"/>
              </a:rPr>
              <a:t> Party Affiliates</a:t>
            </a:r>
          </a:p>
        </p:txBody>
      </p:sp>
      <p:sp>
        <p:nvSpPr>
          <p:cNvPr id="72" name="TextBox 71"/>
          <p:cNvSpPr txBox="1"/>
          <p:nvPr/>
        </p:nvSpPr>
        <p:spPr bwMode="ltGray">
          <a:xfrm>
            <a:off x="1950106" y="3965454"/>
            <a:ext cx="1427335" cy="517065"/>
          </a:xfrm>
          <a:prstGeom prst="rect">
            <a:avLst/>
          </a:prstGeom>
          <a:noFill/>
          <a:ln w="9525">
            <a:noFill/>
            <a:miter lim="800000"/>
            <a:headEnd/>
            <a:tailEnd/>
          </a:ln>
        </p:spPr>
        <p:txBody>
          <a:bodyPr wrap="square" lIns="91440" tIns="91440" rIns="91440" bIns="91440" anchor="ctr" anchorCtr="0">
            <a:spAutoFit/>
          </a:bodyPr>
          <a:lstStyle/>
          <a:p>
            <a:pPr algn="r">
              <a:lnSpc>
                <a:spcPct val="90000"/>
              </a:lnSpc>
              <a:defRPr/>
            </a:pPr>
            <a:r>
              <a:rPr lang="en-US" sz="1200" dirty="0">
                <a:latin typeface="Calibri" panose="020F0502020204030204" pitchFamily="34" charset="0"/>
                <a:cs typeface="Calibri Light"/>
              </a:rPr>
              <a:t>Global Sensor</a:t>
            </a:r>
          </a:p>
          <a:p>
            <a:pPr algn="r">
              <a:lnSpc>
                <a:spcPct val="90000"/>
              </a:lnSpc>
              <a:defRPr/>
            </a:pPr>
            <a:r>
              <a:rPr lang="en-US" sz="1200" dirty="0">
                <a:latin typeface="Calibri" panose="020F0502020204030204" pitchFamily="34" charset="0"/>
                <a:cs typeface="Calibri Light"/>
              </a:rPr>
              <a:t>Network</a:t>
            </a:r>
          </a:p>
        </p:txBody>
      </p:sp>
      <p:sp>
        <p:nvSpPr>
          <p:cNvPr id="18458" name="Right Brace 72"/>
          <p:cNvSpPr>
            <a:spLocks/>
          </p:cNvSpPr>
          <p:nvPr/>
        </p:nvSpPr>
        <p:spPr bwMode="auto">
          <a:xfrm rot="5400000">
            <a:off x="3674760" y="4890973"/>
            <a:ext cx="419100" cy="390763"/>
          </a:xfrm>
          <a:prstGeom prst="rightBrace">
            <a:avLst>
              <a:gd name="adj1" fmla="val 10845"/>
              <a:gd name="adj2" fmla="val 50898"/>
            </a:avLst>
          </a:prstGeom>
          <a:noFill/>
          <a:ln w="190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1440" tIns="91440" rIns="91440" bIns="91440" anchor="ctr" anchorCtr="0">
            <a:spAutoFit/>
          </a:bodyPr>
          <a:lstStyle>
            <a:lvl1pPr eaLnBrk="0" hangingPunct="0">
              <a:lnSpc>
                <a:spcPct val="90000"/>
              </a:lnSpc>
              <a:spcBef>
                <a:spcPts val="1800"/>
              </a:spcBef>
              <a:buClr>
                <a:srgbClr val="B3B3B3"/>
              </a:buClr>
              <a:buFont typeface="Arial" panose="020B0604020202020204" pitchFamily="34" charset="0"/>
              <a:buChar char="•"/>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eaLnBrk="0" hangingPunct="0">
              <a:lnSpc>
                <a:spcPct val="90000"/>
              </a:lnSpc>
              <a:spcBef>
                <a:spcPts val="800"/>
              </a:spcBef>
              <a:buClr>
                <a:srgbClr val="B3B3B3"/>
              </a:buClr>
              <a:buFont typeface="Arial" panose="020B0604020202020204" pitchFamily="34" charset="0"/>
              <a:buChar char="–"/>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eaLnBrk="0" hangingPunct="0">
              <a:lnSpc>
                <a:spcPct val="90000"/>
              </a:lnSpc>
              <a:spcBef>
                <a:spcPts val="600"/>
              </a:spcBef>
              <a:buClr>
                <a:srgbClr val="B3B3B3"/>
              </a:buClr>
              <a:buFont typeface="Arial" panose="020B0604020202020204" pitchFamily="34" charset="0"/>
              <a:buChar char="•"/>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lgn="ctr" eaLnBrk="1" hangingPunct="1">
              <a:lnSpc>
                <a:spcPct val="100000"/>
              </a:lnSpc>
              <a:spcBef>
                <a:spcPct val="0"/>
              </a:spcBef>
              <a:buClrTx/>
              <a:buFontTx/>
              <a:buNone/>
            </a:pPr>
            <a:endParaRPr lang="en-US" altLang="en-US" sz="1200">
              <a:latin typeface="Calibri" panose="020F0502020204030204" pitchFamily="34" charset="0"/>
            </a:endParaRPr>
          </a:p>
        </p:txBody>
      </p:sp>
      <p:sp>
        <p:nvSpPr>
          <p:cNvPr id="18459" name="TextBox 73"/>
          <p:cNvSpPr txBox="1">
            <a:spLocks noChangeArrowheads="1"/>
          </p:cNvSpPr>
          <p:nvPr/>
        </p:nvSpPr>
        <p:spPr bwMode="ltGray">
          <a:xfrm>
            <a:off x="1733344" y="5638800"/>
            <a:ext cx="4032978" cy="304800"/>
          </a:xfrm>
          <a:prstGeom prst="rect">
            <a:avLst/>
          </a:prstGeom>
          <a:solidFill>
            <a:schemeClr val="bg1"/>
          </a:solidFill>
          <a:ln>
            <a:noFill/>
          </a:ln>
          <a:extLst>
            <a:ext uri="{91240B29-F687-4f45-9708-019B960494DF}">
              <a14:hiddenLine xmlns="" xmlns:a14="http://schemas.microsoft.com/office/drawing/2010/main" w="3175">
                <a:solidFill>
                  <a:srgbClr val="000000"/>
                </a:solidFill>
                <a:miter lim="800000"/>
                <a:headEnd/>
                <a:tailEnd/>
              </a14:hiddenLine>
            </a:ext>
          </a:extLst>
        </p:spPr>
        <p:txBody>
          <a:bodyPr lIns="91419" tIns="45710" rIns="91419" bIns="45710"/>
          <a:lstStyle>
            <a:lvl1pPr eaLnBrk="0" hangingPunct="0">
              <a:lnSpc>
                <a:spcPct val="90000"/>
              </a:lnSpc>
              <a:spcBef>
                <a:spcPts val="1800"/>
              </a:spcBef>
              <a:buClr>
                <a:srgbClr val="B3B3B3"/>
              </a:buClr>
              <a:buFont typeface="Arial" panose="020B0604020202020204" pitchFamily="34" charset="0"/>
              <a:buChar char="•"/>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eaLnBrk="0" hangingPunct="0">
              <a:lnSpc>
                <a:spcPct val="90000"/>
              </a:lnSpc>
              <a:spcBef>
                <a:spcPts val="800"/>
              </a:spcBef>
              <a:buClr>
                <a:srgbClr val="B3B3B3"/>
              </a:buClr>
              <a:buFont typeface="Arial" panose="020B0604020202020204" pitchFamily="34" charset="0"/>
              <a:buChar char="–"/>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eaLnBrk="0" hangingPunct="0">
              <a:lnSpc>
                <a:spcPct val="90000"/>
              </a:lnSpc>
              <a:spcBef>
                <a:spcPts val="600"/>
              </a:spcBef>
              <a:buClr>
                <a:srgbClr val="B3B3B3"/>
              </a:buClr>
              <a:buFont typeface="Arial" panose="020B0604020202020204" pitchFamily="34" charset="0"/>
              <a:buChar char="•"/>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lgn="ctr" eaLnBrk="1" hangingPunct="1">
              <a:spcBef>
                <a:spcPct val="0"/>
              </a:spcBef>
              <a:spcAft>
                <a:spcPts val="800"/>
              </a:spcAft>
              <a:buClrTx/>
              <a:buNone/>
            </a:pPr>
            <a:r>
              <a:rPr lang="en-US" altLang="en-US" sz="1400" b="1" dirty="0">
                <a:latin typeface="Calibri" panose="020F0502020204030204" pitchFamily="34" charset="0"/>
              </a:rPr>
              <a:t>SYMANTEC THREAT INTELLIGENCE NETWORK</a:t>
            </a:r>
          </a:p>
        </p:txBody>
      </p:sp>
      <p:sp>
        <p:nvSpPr>
          <p:cNvPr id="18460" name="TextBox 74"/>
          <p:cNvSpPr txBox="1">
            <a:spLocks noChangeArrowheads="1"/>
          </p:cNvSpPr>
          <p:nvPr/>
        </p:nvSpPr>
        <p:spPr bwMode="ltGray">
          <a:xfrm>
            <a:off x="2336637" y="5051661"/>
            <a:ext cx="1527780" cy="517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91440" rIns="91440" bIns="91440" anchor="ctr" anchorCtr="0">
            <a:spAutoFit/>
          </a:bodyPr>
          <a:lstStyle>
            <a:lvl1pPr eaLnBrk="0" hangingPunct="0">
              <a:lnSpc>
                <a:spcPct val="90000"/>
              </a:lnSpc>
              <a:spcBef>
                <a:spcPts val="1800"/>
              </a:spcBef>
              <a:buClr>
                <a:srgbClr val="B3B3B3"/>
              </a:buClr>
              <a:buFont typeface="Arial" panose="020B0604020202020204" pitchFamily="34" charset="0"/>
              <a:buChar char="•"/>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eaLnBrk="0" hangingPunct="0">
              <a:lnSpc>
                <a:spcPct val="90000"/>
              </a:lnSpc>
              <a:spcBef>
                <a:spcPts val="800"/>
              </a:spcBef>
              <a:buClr>
                <a:srgbClr val="B3B3B3"/>
              </a:buClr>
              <a:buFont typeface="Arial" panose="020B0604020202020204" pitchFamily="34" charset="0"/>
              <a:buChar char="–"/>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eaLnBrk="0" hangingPunct="0">
              <a:lnSpc>
                <a:spcPct val="90000"/>
              </a:lnSpc>
              <a:spcBef>
                <a:spcPts val="600"/>
              </a:spcBef>
              <a:buClr>
                <a:srgbClr val="B3B3B3"/>
              </a:buClr>
              <a:buFont typeface="Arial" panose="020B0604020202020204" pitchFamily="34" charset="0"/>
              <a:buChar char="•"/>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lgn="ctr" eaLnBrk="1" hangingPunct="1">
              <a:spcBef>
                <a:spcPct val="0"/>
              </a:spcBef>
              <a:spcAft>
                <a:spcPts val="800"/>
              </a:spcAft>
              <a:buClrTx/>
              <a:buNone/>
            </a:pPr>
            <a:r>
              <a:rPr lang="en-US" altLang="en-US" sz="1200">
                <a:latin typeface="Calibri" panose="020F0502020204030204" pitchFamily="34" charset="0"/>
              </a:rPr>
              <a:t>Global Data Collection</a:t>
            </a:r>
          </a:p>
        </p:txBody>
      </p:sp>
      <p:sp>
        <p:nvSpPr>
          <p:cNvPr id="76" name="TextBox 75"/>
          <p:cNvSpPr txBox="1"/>
          <p:nvPr/>
        </p:nvSpPr>
        <p:spPr bwMode="ltGray">
          <a:xfrm>
            <a:off x="2194031" y="3493285"/>
            <a:ext cx="1183408" cy="350865"/>
          </a:xfrm>
          <a:prstGeom prst="rect">
            <a:avLst/>
          </a:prstGeom>
          <a:noFill/>
          <a:ln w="9525">
            <a:noFill/>
            <a:miter lim="800000"/>
            <a:headEnd/>
            <a:tailEnd/>
          </a:ln>
        </p:spPr>
        <p:txBody>
          <a:bodyPr wrap="square" lIns="91440" tIns="91440" rIns="91440" bIns="91440" anchor="ctr" anchorCtr="0">
            <a:spAutoFit/>
          </a:bodyPr>
          <a:lstStyle/>
          <a:p>
            <a:pPr algn="r">
              <a:lnSpc>
                <a:spcPct val="90000"/>
              </a:lnSpc>
              <a:spcAft>
                <a:spcPts val="800"/>
              </a:spcAft>
              <a:defRPr/>
            </a:pPr>
            <a:r>
              <a:rPr lang="en-US" sz="1200" dirty="0">
                <a:latin typeface="Calibri" panose="020F0502020204030204" pitchFamily="34" charset="0"/>
                <a:cs typeface="Calibri Light"/>
              </a:rPr>
              <a:t>Honeypots</a:t>
            </a:r>
          </a:p>
        </p:txBody>
      </p:sp>
      <p:sp>
        <p:nvSpPr>
          <p:cNvPr id="91" name="TextBox 90"/>
          <p:cNvSpPr txBox="1"/>
          <p:nvPr/>
        </p:nvSpPr>
        <p:spPr>
          <a:xfrm>
            <a:off x="7683868" y="4495800"/>
            <a:ext cx="2444447" cy="990600"/>
          </a:xfrm>
          <a:prstGeom prst="rect">
            <a:avLst/>
          </a:prstGeom>
          <a:solidFill>
            <a:schemeClr val="bg1"/>
          </a:solidFill>
          <a:ln w="28575" cmpd="sng">
            <a:solidFill>
              <a:schemeClr val="accent1"/>
            </a:solidFill>
            <a:miter lim="800000"/>
          </a:ln>
        </p:spPr>
        <p:txBody>
          <a:bodyPr lIns="182880" rIns="182880" anchor="ctr"/>
          <a:lstStyle/>
          <a:p>
            <a:pPr>
              <a:lnSpc>
                <a:spcPct val="90000"/>
              </a:lnSpc>
              <a:defRPr/>
            </a:pPr>
            <a:r>
              <a:rPr lang="en-US" sz="1600" kern="0" dirty="0">
                <a:solidFill>
                  <a:schemeClr val="accent3"/>
                </a:solidFill>
                <a:latin typeface="Calibri" panose="020F0502020204030204" pitchFamily="34" charset="0"/>
                <a:cs typeface="Calibri Light"/>
              </a:rPr>
              <a:t>Bad</a:t>
            </a:r>
            <a:r>
              <a:rPr lang="en-US" sz="1600" kern="0" dirty="0">
                <a:latin typeface="Calibri" panose="020F0502020204030204" pitchFamily="34" charset="0"/>
                <a:cs typeface="Calibri Light"/>
              </a:rPr>
              <a:t> </a:t>
            </a:r>
            <a:r>
              <a:rPr lang="en-US" sz="1600" kern="0" dirty="0">
                <a:solidFill>
                  <a:srgbClr val="535353"/>
                </a:solidFill>
                <a:latin typeface="Calibri" panose="020F0502020204030204" pitchFamily="34" charset="0"/>
                <a:cs typeface="Calibri Light"/>
              </a:rPr>
              <a:t>safety rating</a:t>
            </a:r>
          </a:p>
          <a:p>
            <a:pPr>
              <a:lnSpc>
                <a:spcPct val="90000"/>
              </a:lnSpc>
              <a:defRPr/>
            </a:pPr>
            <a:r>
              <a:rPr lang="en-US" sz="1600" kern="0" dirty="0">
                <a:solidFill>
                  <a:srgbClr val="535353"/>
                </a:solidFill>
                <a:latin typeface="Calibri" panose="020F0502020204030204" pitchFamily="34" charset="0"/>
                <a:cs typeface="Calibri Light"/>
              </a:rPr>
              <a:t>File is</a:t>
            </a:r>
            <a:r>
              <a:rPr lang="en-US" sz="1600" kern="0" dirty="0">
                <a:solidFill>
                  <a:srgbClr val="404040"/>
                </a:solidFill>
                <a:latin typeface="Calibri" panose="020F0502020204030204" pitchFamily="34" charset="0"/>
                <a:cs typeface="Calibri Light"/>
              </a:rPr>
              <a:t> </a:t>
            </a:r>
            <a:r>
              <a:rPr lang="en-US" sz="1600" kern="0" dirty="0">
                <a:solidFill>
                  <a:schemeClr val="accent3"/>
                </a:solidFill>
                <a:latin typeface="Calibri" panose="020F0502020204030204" pitchFamily="34" charset="0"/>
                <a:cs typeface="Calibri Light"/>
              </a:rPr>
              <a:t>blocked</a:t>
            </a:r>
          </a:p>
        </p:txBody>
      </p:sp>
      <p:sp>
        <p:nvSpPr>
          <p:cNvPr id="92" name="TextBox 91"/>
          <p:cNvSpPr txBox="1"/>
          <p:nvPr/>
        </p:nvSpPr>
        <p:spPr>
          <a:xfrm>
            <a:off x="7683868" y="3399455"/>
            <a:ext cx="2444447" cy="990600"/>
          </a:xfrm>
          <a:prstGeom prst="rect">
            <a:avLst/>
          </a:prstGeom>
          <a:solidFill>
            <a:schemeClr val="bg1"/>
          </a:solidFill>
          <a:ln w="28575" cmpd="sng">
            <a:solidFill>
              <a:schemeClr val="accent1"/>
            </a:solidFill>
            <a:miter lim="800000"/>
          </a:ln>
        </p:spPr>
        <p:txBody>
          <a:bodyPr lIns="182880" rIns="182880" anchor="ctr"/>
          <a:lstStyle/>
          <a:p>
            <a:pPr>
              <a:lnSpc>
                <a:spcPct val="90000"/>
              </a:lnSpc>
              <a:defRPr/>
            </a:pPr>
            <a:r>
              <a:rPr lang="en-US" sz="1600" kern="0" dirty="0">
                <a:solidFill>
                  <a:schemeClr val="accent3"/>
                </a:solidFill>
                <a:latin typeface="Calibri" panose="020F0502020204030204" pitchFamily="34" charset="0"/>
                <a:cs typeface="Calibri Light"/>
              </a:rPr>
              <a:t>No safety</a:t>
            </a:r>
            <a:r>
              <a:rPr lang="en-US" sz="1600" kern="0" dirty="0">
                <a:solidFill>
                  <a:schemeClr val="tx2">
                    <a:lumMod val="85000"/>
                    <a:lumOff val="15000"/>
                  </a:schemeClr>
                </a:solidFill>
                <a:latin typeface="Calibri" panose="020F0502020204030204" pitchFamily="34" charset="0"/>
                <a:cs typeface="Calibri Light"/>
              </a:rPr>
              <a:t> </a:t>
            </a:r>
            <a:r>
              <a:rPr lang="en-US" sz="1600" kern="0" dirty="0">
                <a:solidFill>
                  <a:srgbClr val="535353"/>
                </a:solidFill>
                <a:latin typeface="Calibri" panose="020F0502020204030204" pitchFamily="34" charset="0"/>
                <a:cs typeface="Calibri Light"/>
              </a:rPr>
              <a:t>rating yet</a:t>
            </a:r>
          </a:p>
          <a:p>
            <a:pPr>
              <a:lnSpc>
                <a:spcPct val="90000"/>
              </a:lnSpc>
              <a:defRPr/>
            </a:pPr>
            <a:r>
              <a:rPr lang="en-US" sz="1600" kern="0" dirty="0">
                <a:solidFill>
                  <a:srgbClr val="535353"/>
                </a:solidFill>
                <a:latin typeface="Calibri" panose="020F0502020204030204" pitchFamily="34" charset="0"/>
                <a:cs typeface="Calibri Light"/>
              </a:rPr>
              <a:t>Can be </a:t>
            </a:r>
            <a:r>
              <a:rPr lang="en-US" sz="1600" kern="0" dirty="0">
                <a:solidFill>
                  <a:schemeClr val="accent3"/>
                </a:solidFill>
                <a:latin typeface="Calibri" panose="020F0502020204030204" pitchFamily="34" charset="0"/>
                <a:cs typeface="Calibri Light"/>
              </a:rPr>
              <a:t>blocked</a:t>
            </a:r>
          </a:p>
        </p:txBody>
      </p:sp>
      <p:sp>
        <p:nvSpPr>
          <p:cNvPr id="93" name="TextBox 92"/>
          <p:cNvSpPr txBox="1"/>
          <p:nvPr/>
        </p:nvSpPr>
        <p:spPr>
          <a:xfrm>
            <a:off x="7683868" y="2303110"/>
            <a:ext cx="2444447" cy="990600"/>
          </a:xfrm>
          <a:prstGeom prst="rect">
            <a:avLst/>
          </a:prstGeom>
          <a:solidFill>
            <a:schemeClr val="bg1"/>
          </a:solidFill>
          <a:ln w="28575" cmpd="sng">
            <a:solidFill>
              <a:schemeClr val="accent1"/>
            </a:solidFill>
            <a:miter lim="800000"/>
          </a:ln>
        </p:spPr>
        <p:txBody>
          <a:bodyPr lIns="182880" rIns="182880" anchor="ctr"/>
          <a:lstStyle/>
          <a:p>
            <a:pPr>
              <a:lnSpc>
                <a:spcPct val="90000"/>
              </a:lnSpc>
              <a:defRPr/>
            </a:pPr>
            <a:r>
              <a:rPr lang="en-US" sz="1600" kern="0" dirty="0">
                <a:solidFill>
                  <a:schemeClr val="accent2">
                    <a:lumMod val="75000"/>
                  </a:schemeClr>
                </a:solidFill>
                <a:latin typeface="Calibri" panose="020F0502020204030204" pitchFamily="34" charset="0"/>
                <a:cs typeface="Calibri Light"/>
              </a:rPr>
              <a:t>Good</a:t>
            </a:r>
            <a:r>
              <a:rPr lang="en-US" sz="1600" kern="0" dirty="0">
                <a:latin typeface="Calibri" panose="020F0502020204030204" pitchFamily="34" charset="0"/>
                <a:cs typeface="Calibri Light"/>
              </a:rPr>
              <a:t> </a:t>
            </a:r>
            <a:r>
              <a:rPr lang="en-US" sz="1600" kern="0" dirty="0">
                <a:solidFill>
                  <a:srgbClr val="535353"/>
                </a:solidFill>
                <a:latin typeface="Calibri" panose="020F0502020204030204" pitchFamily="34" charset="0"/>
                <a:cs typeface="Calibri Light"/>
              </a:rPr>
              <a:t>safety rating</a:t>
            </a:r>
          </a:p>
          <a:p>
            <a:pPr>
              <a:lnSpc>
                <a:spcPct val="90000"/>
              </a:lnSpc>
              <a:defRPr/>
            </a:pPr>
            <a:r>
              <a:rPr lang="en-US" sz="1600" kern="0" dirty="0">
                <a:solidFill>
                  <a:srgbClr val="535353"/>
                </a:solidFill>
                <a:latin typeface="Calibri" panose="020F0502020204030204" pitchFamily="34" charset="0"/>
                <a:cs typeface="Calibri Light"/>
              </a:rPr>
              <a:t>File is</a:t>
            </a:r>
            <a:r>
              <a:rPr lang="en-US" sz="1600" kern="0" dirty="0">
                <a:solidFill>
                  <a:schemeClr val="tx2">
                    <a:lumMod val="75000"/>
                    <a:lumOff val="25000"/>
                  </a:schemeClr>
                </a:solidFill>
                <a:latin typeface="Calibri" panose="020F0502020204030204" pitchFamily="34" charset="0"/>
                <a:cs typeface="Calibri Light"/>
              </a:rPr>
              <a:t> </a:t>
            </a:r>
            <a:r>
              <a:rPr lang="en-US" sz="1600" kern="0" dirty="0">
                <a:solidFill>
                  <a:schemeClr val="accent2">
                    <a:lumMod val="75000"/>
                  </a:schemeClr>
                </a:solidFill>
                <a:latin typeface="Calibri" panose="020F0502020204030204" pitchFamily="34" charset="0"/>
                <a:cs typeface="Calibri Light"/>
              </a:rPr>
              <a:t>whitelisted</a:t>
            </a:r>
          </a:p>
        </p:txBody>
      </p:sp>
      <p:pic>
        <p:nvPicPr>
          <p:cNvPr id="97" name="Picture 96" descr="insight.png"/>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862684" y="3597279"/>
            <a:ext cx="439238" cy="584201"/>
          </a:xfrm>
          <a:prstGeom prst="rect">
            <a:avLst/>
          </a:prstGeom>
        </p:spPr>
      </p:pic>
      <p:grpSp>
        <p:nvGrpSpPr>
          <p:cNvPr id="18466" name="Group 5"/>
          <p:cNvGrpSpPr>
            <a:grpSpLocks/>
          </p:cNvGrpSpPr>
          <p:nvPr/>
        </p:nvGrpSpPr>
        <p:grpSpPr bwMode="auto">
          <a:xfrm>
            <a:off x="3476902" y="1866906"/>
            <a:ext cx="611112" cy="603907"/>
            <a:chOff x="1665759" y="1867612"/>
            <a:chExt cx="632697" cy="575359"/>
          </a:xfrm>
        </p:grpSpPr>
        <p:sp>
          <p:nvSpPr>
            <p:cNvPr id="88" name="Oval 263"/>
            <p:cNvSpPr>
              <a:spLocks/>
            </p:cNvSpPr>
            <p:nvPr/>
          </p:nvSpPr>
          <p:spPr bwMode="auto">
            <a:xfrm>
              <a:off x="1665759" y="1867612"/>
              <a:ext cx="632697" cy="575359"/>
            </a:xfrm>
            <a:prstGeom prst="ellipse">
              <a:avLst/>
            </a:prstGeom>
            <a:solidFill>
              <a:schemeClr val="tx1"/>
            </a:solidFill>
            <a:ln w="25400" cap="flat">
              <a:solidFill>
                <a:schemeClr val="bg1">
                  <a:lumMod val="85000"/>
                </a:schemeClr>
              </a:solidFill>
              <a:round/>
              <a:headEnd type="none" w="med" len="med"/>
              <a:tailEnd type="none" w="med" len="med"/>
            </a:ln>
            <a:effectLst/>
          </p:spPr>
          <p:txBody>
            <a:bodyPr lIns="0" tIns="0" rIns="0" bIns="0"/>
            <a:lstStyle/>
            <a:p>
              <a:pPr eaLnBrk="0" hangingPunct="0">
                <a:lnSpc>
                  <a:spcPct val="90000"/>
                </a:lnSpc>
                <a:defRPr/>
              </a:pPr>
              <a:endParaRPr lang="en-US" sz="1400" kern="0" dirty="0">
                <a:latin typeface="Calibri" charset="0"/>
                <a:ea typeface="ＭＳ Ｐゴシック" charset="0"/>
                <a:cs typeface="ＭＳ Ｐゴシック" charset="0"/>
              </a:endParaRPr>
            </a:p>
          </p:txBody>
        </p:sp>
        <p:sp>
          <p:nvSpPr>
            <p:cNvPr id="18507" name="Freeform 20"/>
            <p:cNvSpPr>
              <a:spLocks noEditPoints="1"/>
            </p:cNvSpPr>
            <p:nvPr/>
          </p:nvSpPr>
          <p:spPr bwMode="auto">
            <a:xfrm>
              <a:off x="1761834" y="1974008"/>
              <a:ext cx="434825" cy="344886"/>
            </a:xfrm>
            <a:custGeom>
              <a:avLst/>
              <a:gdLst>
                <a:gd name="T0" fmla="*/ 2147483647 w 507"/>
                <a:gd name="T1" fmla="*/ 2147483647 h 444"/>
                <a:gd name="T2" fmla="*/ 2147483647 w 507"/>
                <a:gd name="T3" fmla="*/ 2147483647 h 444"/>
                <a:gd name="T4" fmla="*/ 2147483647 w 507"/>
                <a:gd name="T5" fmla="*/ 2147483647 h 444"/>
                <a:gd name="T6" fmla="*/ 2147483647 w 507"/>
                <a:gd name="T7" fmla="*/ 2147483647 h 444"/>
                <a:gd name="T8" fmla="*/ 2147483647 w 507"/>
                <a:gd name="T9" fmla="*/ 2147483647 h 444"/>
                <a:gd name="T10" fmla="*/ 2147483647 w 507"/>
                <a:gd name="T11" fmla="*/ 2147483647 h 444"/>
                <a:gd name="T12" fmla="*/ 2147483647 w 507"/>
                <a:gd name="T13" fmla="*/ 2147483647 h 444"/>
                <a:gd name="T14" fmla="*/ 2147483647 w 507"/>
                <a:gd name="T15" fmla="*/ 2147483647 h 444"/>
                <a:gd name="T16" fmla="*/ 2147483647 w 507"/>
                <a:gd name="T17" fmla="*/ 2147483647 h 444"/>
                <a:gd name="T18" fmla="*/ 2147483647 w 507"/>
                <a:gd name="T19" fmla="*/ 0 h 444"/>
                <a:gd name="T20" fmla="*/ 2147483647 w 507"/>
                <a:gd name="T21" fmla="*/ 2147483647 h 444"/>
                <a:gd name="T22" fmla="*/ 2147483647 w 507"/>
                <a:gd name="T23" fmla="*/ 2147483647 h 444"/>
                <a:gd name="T24" fmla="*/ 2147483647 w 507"/>
                <a:gd name="T25" fmla="*/ 2147483647 h 444"/>
                <a:gd name="T26" fmla="*/ 2147483647 w 507"/>
                <a:gd name="T27" fmla="*/ 2147483647 h 444"/>
                <a:gd name="T28" fmla="*/ 2147483647 w 507"/>
                <a:gd name="T29" fmla="*/ 2147483647 h 444"/>
                <a:gd name="T30" fmla="*/ 2147483647 w 507"/>
                <a:gd name="T31" fmla="*/ 2147483647 h 444"/>
                <a:gd name="T32" fmla="*/ 2147483647 w 507"/>
                <a:gd name="T33" fmla="*/ 2147483647 h 444"/>
                <a:gd name="T34" fmla="*/ 2147483647 w 507"/>
                <a:gd name="T35" fmla="*/ 2147483647 h 444"/>
                <a:gd name="T36" fmla="*/ 2147483647 w 507"/>
                <a:gd name="T37" fmla="*/ 2147483647 h 444"/>
                <a:gd name="T38" fmla="*/ 2147483647 w 507"/>
                <a:gd name="T39" fmla="*/ 2147483647 h 444"/>
                <a:gd name="T40" fmla="*/ 2147483647 w 507"/>
                <a:gd name="T41" fmla="*/ 2147483647 h 444"/>
                <a:gd name="T42" fmla="*/ 2147483647 w 507"/>
                <a:gd name="T43" fmla="*/ 2147483647 h 444"/>
                <a:gd name="T44" fmla="*/ 2147483647 w 507"/>
                <a:gd name="T45" fmla="*/ 2147483647 h 444"/>
                <a:gd name="T46" fmla="*/ 2147483647 w 507"/>
                <a:gd name="T47" fmla="*/ 2147483647 h 444"/>
                <a:gd name="T48" fmla="*/ 2147483647 w 507"/>
                <a:gd name="T49" fmla="*/ 2147483647 h 444"/>
                <a:gd name="T50" fmla="*/ 2147483647 w 507"/>
                <a:gd name="T51" fmla="*/ 2147483647 h 444"/>
                <a:gd name="T52" fmla="*/ 2147483647 w 507"/>
                <a:gd name="T53" fmla="*/ 2147483647 h 444"/>
                <a:gd name="T54" fmla="*/ 2147483647 w 507"/>
                <a:gd name="T55" fmla="*/ 2147483647 h 444"/>
                <a:gd name="T56" fmla="*/ 2147483647 w 507"/>
                <a:gd name="T57" fmla="*/ 2147483647 h 444"/>
                <a:gd name="T58" fmla="*/ 2147483647 w 507"/>
                <a:gd name="T59" fmla="*/ 2147483647 h 444"/>
                <a:gd name="T60" fmla="*/ 2147483647 w 507"/>
                <a:gd name="T61" fmla="*/ 2147483647 h 444"/>
                <a:gd name="T62" fmla="*/ 2147483647 w 507"/>
                <a:gd name="T63" fmla="*/ 2147483647 h 444"/>
                <a:gd name="T64" fmla="*/ 2147483647 w 507"/>
                <a:gd name="T65" fmla="*/ 2147483647 h 444"/>
                <a:gd name="T66" fmla="*/ 2147483647 w 507"/>
                <a:gd name="T67" fmla="*/ 2147483647 h 444"/>
                <a:gd name="T68" fmla="*/ 2147483647 w 507"/>
                <a:gd name="T69" fmla="*/ 2147483647 h 444"/>
                <a:gd name="T70" fmla="*/ 2147483647 w 507"/>
                <a:gd name="T71" fmla="*/ 2147483647 h 444"/>
                <a:gd name="T72" fmla="*/ 2147483647 w 507"/>
                <a:gd name="T73" fmla="*/ 2147483647 h 444"/>
                <a:gd name="T74" fmla="*/ 2147483647 w 507"/>
                <a:gd name="T75" fmla="*/ 2147483647 h 444"/>
                <a:gd name="T76" fmla="*/ 2147483647 w 507"/>
                <a:gd name="T77" fmla="*/ 2147483647 h 444"/>
                <a:gd name="T78" fmla="*/ 2147483647 w 507"/>
                <a:gd name="T79" fmla="*/ 2147483647 h 444"/>
                <a:gd name="T80" fmla="*/ 2147483647 w 507"/>
                <a:gd name="T81" fmla="*/ 0 h 444"/>
                <a:gd name="T82" fmla="*/ 2147483647 w 507"/>
                <a:gd name="T83" fmla="*/ 2147483647 h 444"/>
                <a:gd name="T84" fmla="*/ 2147483647 w 507"/>
                <a:gd name="T85" fmla="*/ 2147483647 h 444"/>
                <a:gd name="T86" fmla="*/ 2147483647 w 507"/>
                <a:gd name="T87" fmla="*/ 2147483647 h 444"/>
                <a:gd name="T88" fmla="*/ 2147483647 w 507"/>
                <a:gd name="T89" fmla="*/ 2147483647 h 444"/>
                <a:gd name="T90" fmla="*/ 2147483647 w 507"/>
                <a:gd name="T91" fmla="*/ 2147483647 h 444"/>
                <a:gd name="T92" fmla="*/ 2147483647 w 507"/>
                <a:gd name="T93" fmla="*/ 2147483647 h 444"/>
                <a:gd name="T94" fmla="*/ 2147483647 w 507"/>
                <a:gd name="T95" fmla="*/ 2147483647 h 444"/>
                <a:gd name="T96" fmla="*/ 2147483647 w 507"/>
                <a:gd name="T97" fmla="*/ 2147483647 h 444"/>
                <a:gd name="T98" fmla="*/ 2147483647 w 507"/>
                <a:gd name="T99" fmla="*/ 2147483647 h 444"/>
                <a:gd name="T100" fmla="*/ 2147483647 w 507"/>
                <a:gd name="T101" fmla="*/ 2147483647 h 444"/>
                <a:gd name="T102" fmla="*/ 2147483647 w 507"/>
                <a:gd name="T103" fmla="*/ 2147483647 h 444"/>
                <a:gd name="T104" fmla="*/ 2147483647 w 507"/>
                <a:gd name="T105" fmla="*/ 2147483647 h 444"/>
                <a:gd name="T106" fmla="*/ 2147483647 w 507"/>
                <a:gd name="T107" fmla="*/ 2147483647 h 444"/>
                <a:gd name="T108" fmla="*/ 2147483647 w 507"/>
                <a:gd name="T109" fmla="*/ 2147483647 h 444"/>
                <a:gd name="T110" fmla="*/ 2147483647 w 507"/>
                <a:gd name="T111" fmla="*/ 2147483647 h 4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FFFF"/>
            </a:solidFill>
            <a:ln>
              <a:noFill/>
            </a:ln>
            <a:extLst>
              <a:ext uri="{91240B29-F687-4f45-9708-019B960494DF}">
                <a14:hiddenLine xmlns="" xmlns:a14="http://schemas.microsoft.com/office/drawing/2010/main" w="3175">
                  <a:solidFill>
                    <a:srgbClr val="000000"/>
                  </a:solidFill>
                  <a:miter lim="800000"/>
                  <a:headEnd/>
                  <a:tailEnd/>
                </a14:hiddenLine>
              </a:ext>
            </a:extLst>
          </p:spPr>
          <p:txBody>
            <a:bodyPr wrap="none" lIns="73017" tIns="36506" rIns="73017" bIns="36506" anchor="ctr"/>
            <a:lstStyle/>
            <a:p>
              <a:endParaRPr lang="en-US"/>
            </a:p>
          </p:txBody>
        </p:sp>
      </p:grpSp>
      <p:grpSp>
        <p:nvGrpSpPr>
          <p:cNvPr id="18467" name="Group 6"/>
          <p:cNvGrpSpPr>
            <a:grpSpLocks/>
          </p:cNvGrpSpPr>
          <p:nvPr/>
        </p:nvGrpSpPr>
        <p:grpSpPr bwMode="auto">
          <a:xfrm>
            <a:off x="3476902" y="2374650"/>
            <a:ext cx="611112" cy="602243"/>
            <a:chOff x="1665759" y="2400532"/>
            <a:chExt cx="632697" cy="573861"/>
          </a:xfrm>
        </p:grpSpPr>
        <p:sp>
          <p:nvSpPr>
            <p:cNvPr id="98" name="Oval 86"/>
            <p:cNvSpPr>
              <a:spLocks/>
            </p:cNvSpPr>
            <p:nvPr/>
          </p:nvSpPr>
          <p:spPr bwMode="auto">
            <a:xfrm>
              <a:off x="1665759" y="2400532"/>
              <a:ext cx="632697" cy="573861"/>
            </a:xfrm>
            <a:prstGeom prst="ellipse">
              <a:avLst/>
            </a:prstGeom>
            <a:solidFill>
              <a:srgbClr val="404040"/>
            </a:solidFill>
            <a:ln w="25400" cap="flat">
              <a:solidFill>
                <a:schemeClr val="bg1">
                  <a:lumMod val="85000"/>
                </a:schemeClr>
              </a:solidFill>
              <a:round/>
              <a:headEnd type="none" w="med" len="med"/>
              <a:tailEnd type="none" w="med" len="med"/>
            </a:ln>
            <a:effectLst/>
          </p:spPr>
          <p:txBody>
            <a:bodyPr lIns="0" tIns="0" rIns="0" bIns="0"/>
            <a:lstStyle/>
            <a:p>
              <a:pPr eaLnBrk="0" hangingPunct="0">
                <a:lnSpc>
                  <a:spcPct val="90000"/>
                </a:lnSpc>
                <a:defRPr/>
              </a:pPr>
              <a:endParaRPr lang="en-US" sz="1400" kern="0" dirty="0">
                <a:latin typeface="Calibri" charset="0"/>
                <a:ea typeface="ＭＳ Ｐゴシック" charset="0"/>
                <a:cs typeface="ＭＳ Ｐゴシック" charset="0"/>
              </a:endParaRPr>
            </a:p>
          </p:txBody>
        </p:sp>
        <p:grpSp>
          <p:nvGrpSpPr>
            <p:cNvPr id="18501" name="Group 87"/>
            <p:cNvGrpSpPr>
              <a:grpSpLocks/>
            </p:cNvGrpSpPr>
            <p:nvPr/>
          </p:nvGrpSpPr>
          <p:grpSpPr bwMode="auto">
            <a:xfrm>
              <a:off x="1752600" y="2534633"/>
              <a:ext cx="458188" cy="268951"/>
              <a:chOff x="0" y="0"/>
              <a:chExt cx="554" cy="359"/>
            </a:xfrm>
          </p:grpSpPr>
          <p:sp>
            <p:nvSpPr>
              <p:cNvPr id="18503" name="AutoShape 88"/>
              <p:cNvSpPr>
                <a:spLocks/>
              </p:cNvSpPr>
              <p:nvPr/>
            </p:nvSpPr>
            <p:spPr bwMode="auto">
              <a:xfrm rot="10800000" flipH="1">
                <a:off x="0" y="260"/>
                <a:ext cx="554"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2491" y="21600"/>
                    </a:lnTo>
                    <a:lnTo>
                      <a:pt x="19109" y="21600"/>
                    </a:lnTo>
                    <a:lnTo>
                      <a:pt x="21600" y="0"/>
                    </a:lnTo>
                    <a:lnTo>
                      <a:pt x="0" y="0"/>
                    </a:lnTo>
                    <a:close/>
                    <a:moveTo>
                      <a:pt x="0" y="0"/>
                    </a:moveTo>
                  </a:path>
                </a:pathLst>
              </a:custGeom>
              <a:solidFill>
                <a:srgbClr val="FFFFFF"/>
              </a:solidFill>
              <a:ln>
                <a:noFill/>
              </a:ln>
              <a:extLst>
                <a:ext uri="{91240B29-F687-4f45-9708-019B960494DF}">
                  <a14:hiddenLine xmlns="" xmlns:a14="http://schemas.microsoft.com/office/drawing/2010/main" w="9525" cap="flat">
                    <a:solidFill>
                      <a:srgbClr val="000000"/>
                    </a:solidFill>
                    <a:miter lim="800000"/>
                    <a:headEnd type="none" w="med" len="med"/>
                    <a:tailEnd type="none" w="med" len="med"/>
                  </a14:hiddenLine>
                </a:ext>
              </a:extLst>
            </p:spPr>
            <p:txBody>
              <a:bodyPr lIns="0" tIns="0" rIns="0" bIns="0"/>
              <a:lstStyle/>
              <a:p>
                <a:endParaRPr lang="en-US"/>
              </a:p>
            </p:txBody>
          </p:sp>
          <p:sp>
            <p:nvSpPr>
              <p:cNvPr id="18504" name="Freeform 89"/>
              <p:cNvSpPr>
                <a:spLocks/>
              </p:cNvSpPr>
              <p:nvPr/>
            </p:nvSpPr>
            <p:spPr bwMode="auto">
              <a:xfrm>
                <a:off x="65" y="0"/>
                <a:ext cx="425" cy="2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21600"/>
                    </a:moveTo>
                    <a:cubicBezTo>
                      <a:pt x="21600" y="2427"/>
                      <a:pt x="21600" y="2427"/>
                      <a:pt x="21600" y="2427"/>
                    </a:cubicBezTo>
                    <a:cubicBezTo>
                      <a:pt x="21600" y="1092"/>
                      <a:pt x="20974" y="0"/>
                      <a:pt x="20209" y="0"/>
                    </a:cubicBezTo>
                    <a:cubicBezTo>
                      <a:pt x="1391" y="0"/>
                      <a:pt x="1391" y="0"/>
                      <a:pt x="1391" y="0"/>
                    </a:cubicBezTo>
                    <a:cubicBezTo>
                      <a:pt x="626" y="0"/>
                      <a:pt x="0" y="1092"/>
                      <a:pt x="0" y="2427"/>
                    </a:cubicBezTo>
                    <a:cubicBezTo>
                      <a:pt x="0" y="21600"/>
                      <a:pt x="0" y="21600"/>
                      <a:pt x="0" y="21600"/>
                    </a:cubicBezTo>
                    <a:lnTo>
                      <a:pt x="21600" y="21600"/>
                    </a:lnTo>
                    <a:close/>
                    <a:moveTo>
                      <a:pt x="21600" y="21600"/>
                    </a:moveTo>
                  </a:path>
                </a:pathLst>
              </a:custGeom>
              <a:solidFill>
                <a:srgbClr val="FFFFFF"/>
              </a:solidFill>
              <a:ln>
                <a:noFill/>
              </a:ln>
              <a:extLst>
                <a:ext uri="{91240B29-F687-4f45-9708-019B960494DF}">
                  <a14:hiddenLine xmlns="" xmlns:a14="http://schemas.microsoft.com/office/drawing/2010/main" w="15875" cap="flat">
                    <a:solidFill>
                      <a:srgbClr val="000000"/>
                    </a:solidFill>
                    <a:miter lim="800000"/>
                    <a:headEnd type="none" w="med" len="med"/>
                    <a:tailEnd type="none" w="med" len="med"/>
                  </a14:hiddenLine>
                </a:ext>
              </a:extLst>
            </p:spPr>
            <p:txBody>
              <a:bodyPr lIns="0" tIns="0" rIns="0" bIns="0"/>
              <a:lstStyle/>
              <a:p>
                <a:endParaRPr lang="en-US"/>
              </a:p>
            </p:txBody>
          </p:sp>
          <p:sp>
            <p:nvSpPr>
              <p:cNvPr id="18505" name="AutoShape 90"/>
              <p:cNvSpPr>
                <a:spLocks/>
              </p:cNvSpPr>
              <p:nvPr/>
            </p:nvSpPr>
            <p:spPr bwMode="auto">
              <a:xfrm>
                <a:off x="90" y="24"/>
                <a:ext cx="375" cy="197"/>
              </a:xfrm>
              <a:prstGeom prst="roundRect">
                <a:avLst>
                  <a:gd name="adj" fmla="val 10301"/>
                </a:avLst>
              </a:prstGeom>
              <a:solidFill>
                <a:srgbClr val="45505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lvl1pPr eaLnBrk="0" hangingPunct="0">
                  <a:lnSpc>
                    <a:spcPct val="90000"/>
                  </a:lnSpc>
                  <a:spcBef>
                    <a:spcPts val="1800"/>
                  </a:spcBef>
                  <a:buClr>
                    <a:srgbClr val="B3B3B3"/>
                  </a:buClr>
                  <a:buFont typeface="Arial" panose="020B0604020202020204" pitchFamily="34" charset="0"/>
                  <a:buChar char="•"/>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eaLnBrk="0" hangingPunct="0">
                  <a:lnSpc>
                    <a:spcPct val="90000"/>
                  </a:lnSpc>
                  <a:spcBef>
                    <a:spcPts val="800"/>
                  </a:spcBef>
                  <a:buClr>
                    <a:srgbClr val="B3B3B3"/>
                  </a:buClr>
                  <a:buFont typeface="Arial" panose="020B0604020202020204" pitchFamily="34" charset="0"/>
                  <a:buChar char="–"/>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eaLnBrk="0" hangingPunct="0">
                  <a:lnSpc>
                    <a:spcPct val="90000"/>
                  </a:lnSpc>
                  <a:spcBef>
                    <a:spcPts val="600"/>
                  </a:spcBef>
                  <a:buClr>
                    <a:srgbClr val="B3B3B3"/>
                  </a:buClr>
                  <a:buFont typeface="Arial" panose="020B0604020202020204" pitchFamily="34" charset="0"/>
                  <a:buChar char="•"/>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eaLnBrk="0" hangingPunct="0">
                  <a:lnSpc>
                    <a:spcPct val="90000"/>
                  </a:lnSpc>
                  <a:spcBef>
                    <a:spcPts val="600"/>
                  </a:spcBef>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eaLnBrk="0" fontAlgn="base" hangingPunct="0">
                  <a:lnSpc>
                    <a:spcPct val="90000"/>
                  </a:lnSpc>
                  <a:spcBef>
                    <a:spcPts val="600"/>
                  </a:spcBef>
                  <a:spcAft>
                    <a:spcPct val="0"/>
                  </a:spcAft>
                  <a:buClr>
                    <a:srgbClr val="B3B3B3"/>
                  </a:buClr>
                  <a:buFont typeface="Arial" panose="020B0604020202020204" pitchFamily="34" charset="0"/>
                  <a:buChar char="•"/>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eaLnBrk="1" hangingPunct="1">
                  <a:lnSpc>
                    <a:spcPct val="100000"/>
                  </a:lnSpc>
                  <a:spcBef>
                    <a:spcPct val="0"/>
                  </a:spcBef>
                  <a:buClrTx/>
                  <a:buFontTx/>
                  <a:buNone/>
                </a:pPr>
                <a:endParaRPr lang="en-US" altLang="en-US" sz="1400">
                  <a:latin typeface="Calibri" panose="020F0502020204030204" pitchFamily="34" charset="0"/>
                </a:endParaRPr>
              </a:p>
            </p:txBody>
          </p:sp>
        </p:grpSp>
        <p:pic>
          <p:nvPicPr>
            <p:cNvPr id="96" name="Picture 4" descr="https://encrypted-tbn2.google.com/images?q=tbn:ANd9GcShOn2mXv3FiUtTYRrA0_feWPd9suHTMbrYfzh5WvKzRGOMwAcZVA"/>
            <p:cNvPicPr>
              <a:picLocks noChangeAspect="1" noChangeArrowheads="1"/>
            </p:cNvPicPr>
            <p:nvPr/>
          </p:nvPicPr>
          <p:blipFill>
            <a:blip r:embed="rId4" cstate="print">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1879724" y="2579991"/>
              <a:ext cx="198116" cy="179458"/>
            </a:xfrm>
            <a:prstGeom prst="rect">
              <a:avLst/>
            </a:prstGeom>
            <a:noFill/>
            <a:ln>
              <a:noFill/>
            </a:ln>
          </p:spPr>
        </p:pic>
      </p:grpSp>
      <p:grpSp>
        <p:nvGrpSpPr>
          <p:cNvPr id="18468" name="Group 7"/>
          <p:cNvGrpSpPr>
            <a:grpSpLocks/>
          </p:cNvGrpSpPr>
          <p:nvPr/>
        </p:nvGrpSpPr>
        <p:grpSpPr bwMode="auto">
          <a:xfrm>
            <a:off x="3476902" y="2880730"/>
            <a:ext cx="611112" cy="602243"/>
            <a:chOff x="1676400" y="2886724"/>
            <a:chExt cx="632885" cy="574266"/>
          </a:xfrm>
        </p:grpSpPr>
        <p:sp>
          <p:nvSpPr>
            <p:cNvPr id="104" name="Oval 314"/>
            <p:cNvSpPr>
              <a:spLocks noChangeAspect="1"/>
            </p:cNvSpPr>
            <p:nvPr/>
          </p:nvSpPr>
          <p:spPr bwMode="auto">
            <a:xfrm>
              <a:off x="1676400" y="2886724"/>
              <a:ext cx="632885" cy="574266"/>
            </a:xfrm>
            <a:prstGeom prst="ellipse">
              <a:avLst/>
            </a:prstGeom>
            <a:solidFill>
              <a:srgbClr val="404040"/>
            </a:solidFill>
            <a:ln w="25400" cap="flat">
              <a:solidFill>
                <a:srgbClr val="D9D9D9"/>
              </a:solidFill>
              <a:round/>
              <a:headEnd type="none" w="med" len="med"/>
              <a:tailEnd type="none" w="med" len="med"/>
            </a:ln>
            <a:effectLst/>
          </p:spPr>
          <p:txBody>
            <a:bodyPr lIns="0" tIns="0" rIns="0" bIns="0"/>
            <a:lstStyle/>
            <a:p>
              <a:pPr eaLnBrk="0" hangingPunct="0">
                <a:lnSpc>
                  <a:spcPct val="90000"/>
                </a:lnSpc>
                <a:defRPr/>
              </a:pPr>
              <a:endParaRPr lang="en-US" sz="1400" kern="0" dirty="0">
                <a:latin typeface="Calibri" charset="0"/>
                <a:ea typeface="ＭＳ Ｐゴシック" charset="0"/>
                <a:cs typeface="ＭＳ Ｐゴシック" charset="0"/>
              </a:endParaRPr>
            </a:p>
          </p:txBody>
        </p:sp>
        <p:grpSp>
          <p:nvGrpSpPr>
            <p:cNvPr id="18495" name="Group 151"/>
            <p:cNvGrpSpPr>
              <a:grpSpLocks/>
            </p:cNvGrpSpPr>
            <p:nvPr/>
          </p:nvGrpSpPr>
          <p:grpSpPr bwMode="auto">
            <a:xfrm>
              <a:off x="1788338" y="3045074"/>
              <a:ext cx="409009" cy="257566"/>
              <a:chOff x="11117263" y="6007100"/>
              <a:chExt cx="463550" cy="322263"/>
            </a:xfrm>
          </p:grpSpPr>
          <p:sp>
            <p:nvSpPr>
              <p:cNvPr id="18496" name="Freeform 31"/>
              <p:cNvSpPr>
                <a:spLocks/>
              </p:cNvSpPr>
              <p:nvPr/>
            </p:nvSpPr>
            <p:spPr bwMode="auto">
              <a:xfrm>
                <a:off x="11117263" y="6035675"/>
                <a:ext cx="149225" cy="277813"/>
              </a:xfrm>
              <a:custGeom>
                <a:avLst/>
                <a:gdLst>
                  <a:gd name="T0" fmla="*/ 2147483647 w 40"/>
                  <a:gd name="T1" fmla="*/ 0 h 74"/>
                  <a:gd name="T2" fmla="*/ 0 w 40"/>
                  <a:gd name="T3" fmla="*/ 2147483647 h 74"/>
                  <a:gd name="T4" fmla="*/ 0 w 40"/>
                  <a:gd name="T5" fmla="*/ 2147483647 h 74"/>
                  <a:gd name="T6" fmla="*/ 2147483647 w 40"/>
                  <a:gd name="T7" fmla="*/ 2147483647 h 74"/>
                  <a:gd name="T8" fmla="*/ 2147483647 w 40"/>
                  <a:gd name="T9" fmla="*/ 2147483647 h 74"/>
                  <a:gd name="T10" fmla="*/ 2147483647 w 40"/>
                  <a:gd name="T11" fmla="*/ 0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74">
                    <a:moveTo>
                      <a:pt x="1" y="0"/>
                    </a:moveTo>
                    <a:cubicBezTo>
                      <a:pt x="1" y="0"/>
                      <a:pt x="0" y="1"/>
                      <a:pt x="0" y="1"/>
                    </a:cubicBezTo>
                    <a:cubicBezTo>
                      <a:pt x="0" y="71"/>
                      <a:pt x="0" y="71"/>
                      <a:pt x="0" y="71"/>
                    </a:cubicBezTo>
                    <a:cubicBezTo>
                      <a:pt x="0" y="72"/>
                      <a:pt x="1" y="73"/>
                      <a:pt x="1" y="74"/>
                    </a:cubicBezTo>
                    <a:cubicBezTo>
                      <a:pt x="40" y="32"/>
                      <a:pt x="40" y="32"/>
                      <a:pt x="40" y="32"/>
                    </a:cubicBezTo>
                    <a:lnTo>
                      <a:pt x="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97" name="Freeform 32"/>
              <p:cNvSpPr>
                <a:spLocks/>
              </p:cNvSpPr>
              <p:nvPr/>
            </p:nvSpPr>
            <p:spPr bwMode="auto">
              <a:xfrm>
                <a:off x="11431588" y="6035675"/>
                <a:ext cx="149225" cy="277813"/>
              </a:xfrm>
              <a:custGeom>
                <a:avLst/>
                <a:gdLst>
                  <a:gd name="T0" fmla="*/ 2147483647 w 40"/>
                  <a:gd name="T1" fmla="*/ 0 h 74"/>
                  <a:gd name="T2" fmla="*/ 2147483647 w 40"/>
                  <a:gd name="T3" fmla="*/ 2147483647 h 74"/>
                  <a:gd name="T4" fmla="*/ 2147483647 w 40"/>
                  <a:gd name="T5" fmla="*/ 2147483647 h 74"/>
                  <a:gd name="T6" fmla="*/ 2147483647 w 40"/>
                  <a:gd name="T7" fmla="*/ 2147483647 h 74"/>
                  <a:gd name="T8" fmla="*/ 0 w 40"/>
                  <a:gd name="T9" fmla="*/ 2147483647 h 74"/>
                  <a:gd name="T10" fmla="*/ 2147483647 w 40"/>
                  <a:gd name="T11" fmla="*/ 0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74">
                    <a:moveTo>
                      <a:pt x="40" y="0"/>
                    </a:moveTo>
                    <a:cubicBezTo>
                      <a:pt x="40" y="0"/>
                      <a:pt x="40" y="1"/>
                      <a:pt x="40" y="1"/>
                    </a:cubicBezTo>
                    <a:cubicBezTo>
                      <a:pt x="40" y="71"/>
                      <a:pt x="40" y="71"/>
                      <a:pt x="40" y="71"/>
                    </a:cubicBezTo>
                    <a:cubicBezTo>
                      <a:pt x="40" y="72"/>
                      <a:pt x="40" y="73"/>
                      <a:pt x="39" y="74"/>
                    </a:cubicBezTo>
                    <a:cubicBezTo>
                      <a:pt x="0" y="32"/>
                      <a:pt x="0" y="32"/>
                      <a:pt x="0" y="32"/>
                    </a:cubicBezTo>
                    <a:lnTo>
                      <a:pt x="4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98" name="Freeform 33"/>
              <p:cNvSpPr>
                <a:spLocks/>
              </p:cNvSpPr>
              <p:nvPr/>
            </p:nvSpPr>
            <p:spPr bwMode="auto">
              <a:xfrm>
                <a:off x="11153775" y="6178550"/>
                <a:ext cx="390525" cy="150813"/>
              </a:xfrm>
              <a:custGeom>
                <a:avLst/>
                <a:gdLst>
                  <a:gd name="T0" fmla="*/ 2147483647 w 104"/>
                  <a:gd name="T1" fmla="*/ 2147483647 h 40"/>
                  <a:gd name="T2" fmla="*/ 2147483647 w 104"/>
                  <a:gd name="T3" fmla="*/ 2147483647 h 40"/>
                  <a:gd name="T4" fmla="*/ 2147483647 w 104"/>
                  <a:gd name="T5" fmla="*/ 2147483647 h 40"/>
                  <a:gd name="T6" fmla="*/ 2147483647 w 104"/>
                  <a:gd name="T7" fmla="*/ 0 h 40"/>
                  <a:gd name="T8" fmla="*/ 2147483647 w 104"/>
                  <a:gd name="T9" fmla="*/ 2147483647 h 40"/>
                  <a:gd name="T10" fmla="*/ 2147483647 w 104"/>
                  <a:gd name="T11" fmla="*/ 2147483647 h 40"/>
                  <a:gd name="T12" fmla="*/ 2147483647 w 104"/>
                  <a:gd name="T13" fmla="*/ 2147483647 h 40"/>
                  <a:gd name="T14" fmla="*/ 2147483647 w 104"/>
                  <a:gd name="T15" fmla="*/ 0 h 40"/>
                  <a:gd name="T16" fmla="*/ 0 w 104"/>
                  <a:gd name="T17" fmla="*/ 2147483647 h 40"/>
                  <a:gd name="T18" fmla="*/ 2147483647 w 104"/>
                  <a:gd name="T19" fmla="*/ 2147483647 h 40"/>
                  <a:gd name="T20" fmla="*/ 2147483647 w 104"/>
                  <a:gd name="T21" fmla="*/ 2147483647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 h="40">
                    <a:moveTo>
                      <a:pt x="52" y="40"/>
                    </a:moveTo>
                    <a:cubicBezTo>
                      <a:pt x="104" y="40"/>
                      <a:pt x="104" y="40"/>
                      <a:pt x="104" y="40"/>
                    </a:cubicBezTo>
                    <a:cubicBezTo>
                      <a:pt x="104" y="40"/>
                      <a:pt x="104" y="40"/>
                      <a:pt x="104" y="40"/>
                    </a:cubicBezTo>
                    <a:cubicBezTo>
                      <a:pt x="67" y="0"/>
                      <a:pt x="67" y="0"/>
                      <a:pt x="67" y="0"/>
                    </a:cubicBezTo>
                    <a:cubicBezTo>
                      <a:pt x="55" y="10"/>
                      <a:pt x="55" y="10"/>
                      <a:pt x="55" y="10"/>
                    </a:cubicBezTo>
                    <a:cubicBezTo>
                      <a:pt x="54" y="11"/>
                      <a:pt x="53" y="11"/>
                      <a:pt x="52" y="11"/>
                    </a:cubicBezTo>
                    <a:cubicBezTo>
                      <a:pt x="51" y="11"/>
                      <a:pt x="50" y="11"/>
                      <a:pt x="50" y="10"/>
                    </a:cubicBezTo>
                    <a:cubicBezTo>
                      <a:pt x="38" y="0"/>
                      <a:pt x="38" y="0"/>
                      <a:pt x="38" y="0"/>
                    </a:cubicBezTo>
                    <a:cubicBezTo>
                      <a:pt x="0" y="40"/>
                      <a:pt x="0" y="40"/>
                      <a:pt x="0" y="40"/>
                    </a:cubicBezTo>
                    <a:cubicBezTo>
                      <a:pt x="0" y="40"/>
                      <a:pt x="0" y="40"/>
                      <a:pt x="1" y="40"/>
                    </a:cubicBezTo>
                    <a:lnTo>
                      <a:pt x="52" y="4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99" name="Freeform 34"/>
              <p:cNvSpPr>
                <a:spLocks/>
              </p:cNvSpPr>
              <p:nvPr/>
            </p:nvSpPr>
            <p:spPr bwMode="auto">
              <a:xfrm>
                <a:off x="11139488" y="6007100"/>
                <a:ext cx="423862" cy="168275"/>
              </a:xfrm>
              <a:custGeom>
                <a:avLst/>
                <a:gdLst>
                  <a:gd name="T0" fmla="*/ 2147483647 w 113"/>
                  <a:gd name="T1" fmla="*/ 2147483647 h 45"/>
                  <a:gd name="T2" fmla="*/ 2147483647 w 113"/>
                  <a:gd name="T3" fmla="*/ 2147483647 h 45"/>
                  <a:gd name="T4" fmla="*/ 2147483647 w 113"/>
                  <a:gd name="T5" fmla="*/ 0 h 45"/>
                  <a:gd name="T6" fmla="*/ 2147483647 w 113"/>
                  <a:gd name="T7" fmla="*/ 0 h 45"/>
                  <a:gd name="T8" fmla="*/ 2147483647 w 113"/>
                  <a:gd name="T9" fmla="*/ 0 h 45"/>
                  <a:gd name="T10" fmla="*/ 2147483647 w 113"/>
                  <a:gd name="T11" fmla="*/ 0 h 45"/>
                  <a:gd name="T12" fmla="*/ 0 w 113"/>
                  <a:gd name="T13" fmla="*/ 0 h 45"/>
                  <a:gd name="T14" fmla="*/ 2147483647 w 113"/>
                  <a:gd name="T15" fmla="*/ 2147483647 h 45"/>
                  <a:gd name="T16" fmla="*/ 2147483647 w 113"/>
                  <a:gd name="T17" fmla="*/ 214748364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3" h="45">
                    <a:moveTo>
                      <a:pt x="56" y="45"/>
                    </a:moveTo>
                    <a:cubicBezTo>
                      <a:pt x="58" y="45"/>
                      <a:pt x="59" y="44"/>
                      <a:pt x="60" y="43"/>
                    </a:cubicBezTo>
                    <a:cubicBezTo>
                      <a:pt x="113" y="0"/>
                      <a:pt x="113" y="0"/>
                      <a:pt x="113" y="0"/>
                    </a:cubicBezTo>
                    <a:cubicBezTo>
                      <a:pt x="112" y="0"/>
                      <a:pt x="111" y="0"/>
                      <a:pt x="111" y="0"/>
                    </a:cubicBezTo>
                    <a:cubicBezTo>
                      <a:pt x="56" y="0"/>
                      <a:pt x="56" y="0"/>
                      <a:pt x="56" y="0"/>
                    </a:cubicBezTo>
                    <a:cubicBezTo>
                      <a:pt x="2" y="0"/>
                      <a:pt x="2" y="0"/>
                      <a:pt x="2" y="0"/>
                    </a:cubicBezTo>
                    <a:cubicBezTo>
                      <a:pt x="1" y="0"/>
                      <a:pt x="0" y="0"/>
                      <a:pt x="0" y="0"/>
                    </a:cubicBezTo>
                    <a:cubicBezTo>
                      <a:pt x="52" y="43"/>
                      <a:pt x="52" y="43"/>
                      <a:pt x="52" y="43"/>
                    </a:cubicBezTo>
                    <a:cubicBezTo>
                      <a:pt x="53" y="44"/>
                      <a:pt x="55" y="45"/>
                      <a:pt x="56" y="4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grpSp>
        <p:nvGrpSpPr>
          <p:cNvPr id="18469" name="Group 9"/>
          <p:cNvGrpSpPr>
            <a:grpSpLocks/>
          </p:cNvGrpSpPr>
          <p:nvPr/>
        </p:nvGrpSpPr>
        <p:grpSpPr bwMode="auto">
          <a:xfrm>
            <a:off x="3477700" y="3386806"/>
            <a:ext cx="609521" cy="602243"/>
            <a:chOff x="1676400" y="3407123"/>
            <a:chExt cx="631495" cy="574266"/>
          </a:xfrm>
        </p:grpSpPr>
        <p:sp>
          <p:nvSpPr>
            <p:cNvPr id="111" name="Oval 263"/>
            <p:cNvSpPr>
              <a:spLocks noChangeAspect="1"/>
            </p:cNvSpPr>
            <p:nvPr/>
          </p:nvSpPr>
          <p:spPr bwMode="auto">
            <a:xfrm>
              <a:off x="1676400" y="3407123"/>
              <a:ext cx="631495" cy="574266"/>
            </a:xfrm>
            <a:prstGeom prst="ellipse">
              <a:avLst/>
            </a:prstGeom>
            <a:solidFill>
              <a:srgbClr val="404040"/>
            </a:solidFill>
            <a:ln w="25400" cap="flat">
              <a:solidFill>
                <a:srgbClr val="D9D9D9"/>
              </a:solidFill>
              <a:round/>
              <a:headEnd type="none" w="med" len="med"/>
              <a:tailEnd type="none" w="med" len="med"/>
            </a:ln>
            <a:effectLst/>
          </p:spPr>
          <p:txBody>
            <a:bodyPr lIns="0" tIns="0" rIns="0" bIns="0"/>
            <a:lstStyle/>
            <a:p>
              <a:pPr eaLnBrk="0" hangingPunct="0">
                <a:lnSpc>
                  <a:spcPct val="90000"/>
                </a:lnSpc>
                <a:defRPr/>
              </a:pPr>
              <a:endParaRPr lang="en-US" sz="1400" kern="0" dirty="0">
                <a:latin typeface="Calibri" charset="0"/>
                <a:ea typeface="ＭＳ Ｐゴシック" charset="0"/>
                <a:cs typeface="ＭＳ Ｐゴシック" charset="0"/>
              </a:endParaRPr>
            </a:p>
          </p:txBody>
        </p:sp>
        <p:sp>
          <p:nvSpPr>
            <p:cNvPr id="18493" name="Freeform 11"/>
            <p:cNvSpPr>
              <a:spLocks noChangeAspect="1" noEditPoints="1"/>
            </p:cNvSpPr>
            <p:nvPr/>
          </p:nvSpPr>
          <p:spPr bwMode="auto">
            <a:xfrm>
              <a:off x="1787943" y="3509423"/>
              <a:ext cx="408408" cy="369666"/>
            </a:xfrm>
            <a:custGeom>
              <a:avLst/>
              <a:gdLst>
                <a:gd name="T0" fmla="*/ 2147483647 w 1115"/>
                <a:gd name="T1" fmla="*/ 2147483647 h 1114"/>
                <a:gd name="T2" fmla="*/ 2147483647 w 1115"/>
                <a:gd name="T3" fmla="*/ 2147483647 h 1114"/>
                <a:gd name="T4" fmla="*/ 2147483647 w 1115"/>
                <a:gd name="T5" fmla="*/ 2147483647 h 1114"/>
                <a:gd name="T6" fmla="*/ 2147483647 w 1115"/>
                <a:gd name="T7" fmla="*/ 2147483647 h 1114"/>
                <a:gd name="T8" fmla="*/ 2147483647 w 1115"/>
                <a:gd name="T9" fmla="*/ 0 h 1114"/>
                <a:gd name="T10" fmla="*/ 2147483647 w 1115"/>
                <a:gd name="T11" fmla="*/ 2147483647 h 1114"/>
                <a:gd name="T12" fmla="*/ 2147483647 w 1115"/>
                <a:gd name="T13" fmla="*/ 2147483647 h 1114"/>
                <a:gd name="T14" fmla="*/ 2147483647 w 1115"/>
                <a:gd name="T15" fmla="*/ 2147483647 h 1114"/>
                <a:gd name="T16" fmla="*/ 2147483647 w 1115"/>
                <a:gd name="T17" fmla="*/ 2147483647 h 1114"/>
                <a:gd name="T18" fmla="*/ 2147483647 w 1115"/>
                <a:gd name="T19" fmla="*/ 2147483647 h 1114"/>
                <a:gd name="T20" fmla="*/ 2147483647 w 1115"/>
                <a:gd name="T21" fmla="*/ 2147483647 h 1114"/>
                <a:gd name="T22" fmla="*/ 2147483647 w 1115"/>
                <a:gd name="T23" fmla="*/ 2147483647 h 1114"/>
                <a:gd name="T24" fmla="*/ 2147483647 w 1115"/>
                <a:gd name="T25" fmla="*/ 2147483647 h 1114"/>
                <a:gd name="T26" fmla="*/ 2147483647 w 1115"/>
                <a:gd name="T27" fmla="*/ 2147483647 h 1114"/>
                <a:gd name="T28" fmla="*/ 2147483647 w 1115"/>
                <a:gd name="T29" fmla="*/ 2147483647 h 1114"/>
                <a:gd name="T30" fmla="*/ 2147483647 w 1115"/>
                <a:gd name="T31" fmla="*/ 2147483647 h 1114"/>
                <a:gd name="T32" fmla="*/ 2147483647 w 1115"/>
                <a:gd name="T33" fmla="*/ 2147483647 h 1114"/>
                <a:gd name="T34" fmla="*/ 2147483647 w 1115"/>
                <a:gd name="T35" fmla="*/ 2147483647 h 1114"/>
                <a:gd name="T36" fmla="*/ 2147483647 w 1115"/>
                <a:gd name="T37" fmla="*/ 2147483647 h 1114"/>
                <a:gd name="T38" fmla="*/ 2147483647 w 1115"/>
                <a:gd name="T39" fmla="*/ 2147483647 h 1114"/>
                <a:gd name="T40" fmla="*/ 2147483647 w 1115"/>
                <a:gd name="T41" fmla="*/ 2147483647 h 1114"/>
                <a:gd name="T42" fmla="*/ 2147483647 w 1115"/>
                <a:gd name="T43" fmla="*/ 2147483647 h 1114"/>
                <a:gd name="T44" fmla="*/ 2147483647 w 1115"/>
                <a:gd name="T45" fmla="*/ 2147483647 h 1114"/>
                <a:gd name="T46" fmla="*/ 2147483647 w 1115"/>
                <a:gd name="T47" fmla="*/ 2147483647 h 1114"/>
                <a:gd name="T48" fmla="*/ 2147483647 w 1115"/>
                <a:gd name="T49" fmla="*/ 2147483647 h 1114"/>
                <a:gd name="T50" fmla="*/ 2147483647 w 1115"/>
                <a:gd name="T51" fmla="*/ 2147483647 h 1114"/>
                <a:gd name="T52" fmla="*/ 2147483647 w 1115"/>
                <a:gd name="T53" fmla="*/ 2147483647 h 1114"/>
                <a:gd name="T54" fmla="*/ 2147483647 w 1115"/>
                <a:gd name="T55" fmla="*/ 2147483647 h 1114"/>
                <a:gd name="T56" fmla="*/ 2147483647 w 1115"/>
                <a:gd name="T57" fmla="*/ 2147483647 h 1114"/>
                <a:gd name="T58" fmla="*/ 2147483647 w 1115"/>
                <a:gd name="T59" fmla="*/ 2147483647 h 1114"/>
                <a:gd name="T60" fmla="*/ 2147483647 w 1115"/>
                <a:gd name="T61" fmla="*/ 2147483647 h 1114"/>
                <a:gd name="T62" fmla="*/ 2147483647 w 1115"/>
                <a:gd name="T63" fmla="*/ 2147483647 h 1114"/>
                <a:gd name="T64" fmla="*/ 2147483647 w 1115"/>
                <a:gd name="T65" fmla="*/ 2147483647 h 1114"/>
                <a:gd name="T66" fmla="*/ 2147483647 w 1115"/>
                <a:gd name="T67" fmla="*/ 2147483647 h 1114"/>
                <a:gd name="T68" fmla="*/ 2147483647 w 1115"/>
                <a:gd name="T69" fmla="*/ 2147483647 h 1114"/>
                <a:gd name="T70" fmla="*/ 2147483647 w 1115"/>
                <a:gd name="T71" fmla="*/ 2147483647 h 1114"/>
                <a:gd name="T72" fmla="*/ 0 w 1115"/>
                <a:gd name="T73" fmla="*/ 2147483647 h 1114"/>
                <a:gd name="T74" fmla="*/ 2147483647 w 1115"/>
                <a:gd name="T75" fmla="*/ 2147483647 h 1114"/>
                <a:gd name="T76" fmla="*/ 2147483647 w 1115"/>
                <a:gd name="T77" fmla="*/ 2147483647 h 1114"/>
                <a:gd name="T78" fmla="*/ 2147483647 w 1115"/>
                <a:gd name="T79" fmla="*/ 2147483647 h 1114"/>
                <a:gd name="T80" fmla="*/ 2147483647 w 1115"/>
                <a:gd name="T81" fmla="*/ 2147483647 h 1114"/>
                <a:gd name="T82" fmla="*/ 2147483647 w 1115"/>
                <a:gd name="T83" fmla="*/ 2147483647 h 1114"/>
                <a:gd name="T84" fmla="*/ 2147483647 w 1115"/>
                <a:gd name="T85" fmla="*/ 2147483647 h 1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FFFFFF"/>
            </a:solidFill>
            <a:ln>
              <a:noFill/>
            </a:ln>
            <a:extLst>
              <a:ext uri="{91240B29-F687-4f45-9708-019B960494DF}">
                <a14:hiddenLine xmlns="" xmlns:a14="http://schemas.microsoft.com/office/drawing/2010/main" w="25400" cap="flat" cmpd="sng">
                  <a:solidFill>
                    <a:srgbClr val="000000"/>
                  </a:solidFill>
                  <a:prstDash val="solid"/>
                  <a:round/>
                  <a:headEnd/>
                  <a:tailEnd/>
                </a14:hiddenLine>
              </a:ext>
            </a:extLst>
          </p:spPr>
          <p:txBody>
            <a:bodyPr anchor="ctr"/>
            <a:lstStyle/>
            <a:p>
              <a:endParaRPr lang="en-US"/>
            </a:p>
          </p:txBody>
        </p:sp>
      </p:grpSp>
      <p:grpSp>
        <p:nvGrpSpPr>
          <p:cNvPr id="18470" name="Group 19"/>
          <p:cNvGrpSpPr>
            <a:grpSpLocks/>
          </p:cNvGrpSpPr>
          <p:nvPr/>
        </p:nvGrpSpPr>
        <p:grpSpPr bwMode="auto">
          <a:xfrm>
            <a:off x="3477700" y="3892887"/>
            <a:ext cx="609521" cy="602243"/>
            <a:chOff x="1676400" y="3913637"/>
            <a:chExt cx="631495" cy="574266"/>
          </a:xfrm>
        </p:grpSpPr>
        <p:sp>
          <p:nvSpPr>
            <p:cNvPr id="114" name="Oval 263"/>
            <p:cNvSpPr>
              <a:spLocks/>
            </p:cNvSpPr>
            <p:nvPr/>
          </p:nvSpPr>
          <p:spPr bwMode="auto">
            <a:xfrm>
              <a:off x="1676400" y="3913637"/>
              <a:ext cx="631495" cy="574266"/>
            </a:xfrm>
            <a:prstGeom prst="ellipse">
              <a:avLst/>
            </a:prstGeom>
            <a:solidFill>
              <a:srgbClr val="404040"/>
            </a:solidFill>
            <a:ln w="25400" cap="flat">
              <a:solidFill>
                <a:srgbClr val="D9D9D9"/>
              </a:solidFill>
              <a:round/>
              <a:headEnd type="none" w="med" len="med"/>
              <a:tailEnd type="none" w="med" len="med"/>
            </a:ln>
            <a:effectLst/>
          </p:spPr>
          <p:txBody>
            <a:bodyPr lIns="0" tIns="0" rIns="0" bIns="0"/>
            <a:lstStyle/>
            <a:p>
              <a:pPr eaLnBrk="0" hangingPunct="0">
                <a:lnSpc>
                  <a:spcPct val="90000"/>
                </a:lnSpc>
                <a:defRPr/>
              </a:pPr>
              <a:endParaRPr lang="en-US" sz="1400" kern="0" dirty="0">
                <a:latin typeface="Calibri" charset="0"/>
                <a:ea typeface="ＭＳ Ｐゴシック" charset="0"/>
                <a:cs typeface="ＭＳ Ｐゴシック" charset="0"/>
              </a:endParaRPr>
            </a:p>
          </p:txBody>
        </p:sp>
        <p:sp>
          <p:nvSpPr>
            <p:cNvPr id="115" name="Freeform 7"/>
            <p:cNvSpPr>
              <a:spLocks noEditPoints="1"/>
            </p:cNvSpPr>
            <p:nvPr/>
          </p:nvSpPr>
          <p:spPr bwMode="auto">
            <a:xfrm>
              <a:off x="1935264" y="4089724"/>
              <a:ext cx="148393" cy="309343"/>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400">
                <a:solidFill>
                  <a:schemeClr val="tx1"/>
                </a:solidFill>
              </a:endParaRPr>
            </a:p>
          </p:txBody>
        </p:sp>
        <p:sp>
          <p:nvSpPr>
            <p:cNvPr id="116" name="Freeform 7"/>
            <p:cNvSpPr>
              <a:spLocks noEditPoints="1"/>
            </p:cNvSpPr>
            <p:nvPr/>
          </p:nvSpPr>
          <p:spPr bwMode="auto">
            <a:xfrm>
              <a:off x="1768733" y="4059583"/>
              <a:ext cx="108822" cy="225265"/>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400">
                <a:solidFill>
                  <a:schemeClr val="tx1"/>
                </a:solidFill>
              </a:endParaRPr>
            </a:p>
          </p:txBody>
        </p:sp>
        <p:sp>
          <p:nvSpPr>
            <p:cNvPr id="117" name="Freeform 7"/>
            <p:cNvSpPr>
              <a:spLocks noEditPoints="1"/>
            </p:cNvSpPr>
            <p:nvPr/>
          </p:nvSpPr>
          <p:spPr bwMode="auto">
            <a:xfrm>
              <a:off x="2113335" y="4059583"/>
              <a:ext cx="107172" cy="225265"/>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400">
                <a:solidFill>
                  <a:schemeClr val="tx1"/>
                </a:solidFill>
              </a:endParaRPr>
            </a:p>
          </p:txBody>
        </p:sp>
      </p:grpSp>
      <p:grpSp>
        <p:nvGrpSpPr>
          <p:cNvPr id="18471" name="Group 22"/>
          <p:cNvGrpSpPr>
            <a:grpSpLocks/>
          </p:cNvGrpSpPr>
          <p:nvPr/>
        </p:nvGrpSpPr>
        <p:grpSpPr bwMode="auto">
          <a:xfrm>
            <a:off x="3476902" y="4398969"/>
            <a:ext cx="611112" cy="602243"/>
            <a:chOff x="1676400" y="4398763"/>
            <a:chExt cx="632697" cy="575359"/>
          </a:xfrm>
        </p:grpSpPr>
        <p:sp>
          <p:nvSpPr>
            <p:cNvPr id="119" name="Oval 263"/>
            <p:cNvSpPr>
              <a:spLocks/>
            </p:cNvSpPr>
            <p:nvPr/>
          </p:nvSpPr>
          <p:spPr bwMode="auto">
            <a:xfrm>
              <a:off x="1676400" y="4398763"/>
              <a:ext cx="632697" cy="575359"/>
            </a:xfrm>
            <a:prstGeom prst="ellipse">
              <a:avLst/>
            </a:prstGeom>
            <a:solidFill>
              <a:srgbClr val="404040"/>
            </a:solidFill>
            <a:ln w="25400" cap="flat">
              <a:solidFill>
                <a:srgbClr val="D9D9D9"/>
              </a:solidFill>
              <a:round/>
              <a:headEnd type="none" w="med" len="med"/>
              <a:tailEnd type="none" w="med" len="med"/>
            </a:ln>
            <a:effectLst/>
          </p:spPr>
          <p:txBody>
            <a:bodyPr lIns="0" tIns="0" rIns="0" bIns="0"/>
            <a:lstStyle/>
            <a:p>
              <a:pPr eaLnBrk="0" hangingPunct="0">
                <a:lnSpc>
                  <a:spcPct val="90000"/>
                </a:lnSpc>
                <a:defRPr/>
              </a:pPr>
              <a:endParaRPr lang="en-US" sz="1400" kern="0" dirty="0">
                <a:latin typeface="Calibri" charset="0"/>
                <a:ea typeface="ＭＳ Ｐゴシック" charset="0"/>
                <a:cs typeface="ＭＳ Ｐゴシック" charset="0"/>
              </a:endParaRPr>
            </a:p>
          </p:txBody>
        </p:sp>
        <p:grpSp>
          <p:nvGrpSpPr>
            <p:cNvPr id="120" name="Group 296"/>
            <p:cNvGrpSpPr/>
            <p:nvPr/>
          </p:nvGrpSpPr>
          <p:grpSpPr>
            <a:xfrm>
              <a:off x="1798668" y="4490618"/>
              <a:ext cx="402343" cy="328800"/>
              <a:chOff x="12823844" y="4192586"/>
              <a:chExt cx="457183" cy="407990"/>
            </a:xfrm>
            <a:solidFill>
              <a:schemeClr val="bg1"/>
            </a:solidFill>
            <a:effectLst/>
          </p:grpSpPr>
          <p:sp>
            <p:nvSpPr>
              <p:cNvPr id="121" name="Freeform 96"/>
              <p:cNvSpPr>
                <a:spLocks/>
              </p:cNvSpPr>
              <p:nvPr/>
            </p:nvSpPr>
            <p:spPr bwMode="auto">
              <a:xfrm>
                <a:off x="12823844" y="4192586"/>
                <a:ext cx="263526" cy="347663"/>
              </a:xfrm>
              <a:custGeom>
                <a:avLst/>
                <a:gdLst/>
                <a:ahLst/>
                <a:cxnLst>
                  <a:cxn ang="0">
                    <a:pos x="101" y="126"/>
                  </a:cxn>
                  <a:cxn ang="0">
                    <a:pos x="93" y="96"/>
                  </a:cxn>
                  <a:cxn ang="0">
                    <a:pos x="139" y="39"/>
                  </a:cxn>
                  <a:cxn ang="0">
                    <a:pos x="86" y="0"/>
                  </a:cxn>
                  <a:cxn ang="0">
                    <a:pos x="31" y="56"/>
                  </a:cxn>
                  <a:cxn ang="0">
                    <a:pos x="45" y="92"/>
                  </a:cxn>
                  <a:cxn ang="0">
                    <a:pos x="0" y="162"/>
                  </a:cxn>
                  <a:cxn ang="0">
                    <a:pos x="67" y="183"/>
                  </a:cxn>
                  <a:cxn ang="0">
                    <a:pos x="101" y="126"/>
                  </a:cxn>
                </a:cxnLst>
                <a:rect l="0" t="0" r="r" b="b"/>
                <a:pathLst>
                  <a:path w="139" h="183">
                    <a:moveTo>
                      <a:pt x="101" y="126"/>
                    </a:moveTo>
                    <a:cubicBezTo>
                      <a:pt x="96" y="117"/>
                      <a:pt x="93" y="107"/>
                      <a:pt x="93" y="96"/>
                    </a:cubicBezTo>
                    <a:cubicBezTo>
                      <a:pt x="93" y="68"/>
                      <a:pt x="113" y="45"/>
                      <a:pt x="139" y="39"/>
                    </a:cubicBezTo>
                    <a:cubicBezTo>
                      <a:pt x="132" y="17"/>
                      <a:pt x="111" y="0"/>
                      <a:pt x="86" y="0"/>
                    </a:cubicBezTo>
                    <a:cubicBezTo>
                      <a:pt x="56" y="0"/>
                      <a:pt x="31" y="25"/>
                      <a:pt x="31" y="56"/>
                    </a:cubicBezTo>
                    <a:cubicBezTo>
                      <a:pt x="31" y="70"/>
                      <a:pt x="36" y="83"/>
                      <a:pt x="45" y="92"/>
                    </a:cubicBezTo>
                    <a:cubicBezTo>
                      <a:pt x="20" y="106"/>
                      <a:pt x="2" y="132"/>
                      <a:pt x="0" y="162"/>
                    </a:cubicBezTo>
                    <a:cubicBezTo>
                      <a:pt x="19" y="173"/>
                      <a:pt x="42" y="181"/>
                      <a:pt x="67" y="183"/>
                    </a:cubicBezTo>
                    <a:cubicBezTo>
                      <a:pt x="70" y="160"/>
                      <a:pt x="83" y="139"/>
                      <a:pt x="101" y="126"/>
                    </a:cubicBezTo>
                    <a:close/>
                  </a:path>
                </a:pathLst>
              </a:custGeom>
              <a:solidFill>
                <a:srgbClr val="FFFFFF"/>
              </a:solidFill>
              <a:ln w="9525">
                <a:noFill/>
                <a:round/>
                <a:headEnd/>
                <a:tailEnd/>
              </a:ln>
            </p:spPr>
            <p:txBody>
              <a:bodyPr/>
              <a:lstStyle/>
              <a:p>
                <a:pPr>
                  <a:defRPr/>
                </a:pPr>
                <a:endParaRPr lang="en-US" sz="1400" dirty="0">
                  <a:latin typeface="Calibri" charset="0"/>
                  <a:ea typeface="ＭＳ Ｐゴシック" charset="0"/>
                  <a:cs typeface="ＭＳ Ｐゴシック" charset="0"/>
                </a:endParaRPr>
              </a:p>
            </p:txBody>
          </p:sp>
          <p:sp>
            <p:nvSpPr>
              <p:cNvPr id="122" name="Freeform 97"/>
              <p:cNvSpPr>
                <a:spLocks/>
              </p:cNvSpPr>
              <p:nvPr/>
            </p:nvSpPr>
            <p:spPr bwMode="auto">
              <a:xfrm>
                <a:off x="12995276" y="4297363"/>
                <a:ext cx="285751" cy="303213"/>
              </a:xfrm>
              <a:custGeom>
                <a:avLst/>
                <a:gdLst/>
                <a:ahLst/>
                <a:cxnLst>
                  <a:cxn ang="0">
                    <a:pos x="0" y="140"/>
                  </a:cxn>
                  <a:cxn ang="0">
                    <a:pos x="75" y="160"/>
                  </a:cxn>
                  <a:cxn ang="0">
                    <a:pos x="151" y="140"/>
                  </a:cxn>
                  <a:cxn ang="0">
                    <a:pos x="112" y="80"/>
                  </a:cxn>
                  <a:cxn ang="0">
                    <a:pos x="124" y="48"/>
                  </a:cxn>
                  <a:cxn ang="0">
                    <a:pos x="75" y="0"/>
                  </a:cxn>
                  <a:cxn ang="0">
                    <a:pos x="27" y="48"/>
                  </a:cxn>
                  <a:cxn ang="0">
                    <a:pos x="39" y="80"/>
                  </a:cxn>
                  <a:cxn ang="0">
                    <a:pos x="0" y="140"/>
                  </a:cxn>
                </a:cxnLst>
                <a:rect l="0" t="0" r="r" b="b"/>
                <a:pathLst>
                  <a:path w="151" h="160">
                    <a:moveTo>
                      <a:pt x="0" y="140"/>
                    </a:moveTo>
                    <a:cubicBezTo>
                      <a:pt x="22" y="153"/>
                      <a:pt x="48" y="160"/>
                      <a:pt x="75" y="160"/>
                    </a:cubicBezTo>
                    <a:cubicBezTo>
                      <a:pt x="103" y="160"/>
                      <a:pt x="129" y="153"/>
                      <a:pt x="151" y="140"/>
                    </a:cubicBezTo>
                    <a:cubicBezTo>
                      <a:pt x="149" y="114"/>
                      <a:pt x="133" y="92"/>
                      <a:pt x="112" y="80"/>
                    </a:cubicBezTo>
                    <a:cubicBezTo>
                      <a:pt x="119" y="72"/>
                      <a:pt x="124" y="60"/>
                      <a:pt x="124" y="48"/>
                    </a:cubicBezTo>
                    <a:cubicBezTo>
                      <a:pt x="124" y="21"/>
                      <a:pt x="102" y="0"/>
                      <a:pt x="75" y="0"/>
                    </a:cubicBezTo>
                    <a:cubicBezTo>
                      <a:pt x="49" y="0"/>
                      <a:pt x="27" y="21"/>
                      <a:pt x="27" y="48"/>
                    </a:cubicBezTo>
                    <a:cubicBezTo>
                      <a:pt x="27" y="60"/>
                      <a:pt x="32" y="72"/>
                      <a:pt x="39" y="80"/>
                    </a:cubicBezTo>
                    <a:cubicBezTo>
                      <a:pt x="18" y="92"/>
                      <a:pt x="2" y="114"/>
                      <a:pt x="0" y="140"/>
                    </a:cubicBezTo>
                    <a:close/>
                  </a:path>
                </a:pathLst>
              </a:custGeom>
              <a:solidFill>
                <a:srgbClr val="FFFFFF"/>
              </a:solidFill>
              <a:ln w="9525">
                <a:noFill/>
                <a:round/>
                <a:headEnd/>
                <a:tailEnd/>
              </a:ln>
            </p:spPr>
            <p:txBody>
              <a:bodyPr/>
              <a:lstStyle/>
              <a:p>
                <a:pPr>
                  <a:defRPr/>
                </a:pPr>
                <a:endParaRPr lang="en-US" sz="1400" dirty="0">
                  <a:latin typeface="Calibri" charset="0"/>
                  <a:ea typeface="ＭＳ Ｐゴシック" charset="0"/>
                  <a:cs typeface="ＭＳ Ｐゴシック" charset="0"/>
                </a:endParaRPr>
              </a:p>
            </p:txBody>
          </p:sp>
        </p:grpSp>
      </p:grpSp>
      <p:grpSp>
        <p:nvGrpSpPr>
          <p:cNvPr id="18472" name="Group 29"/>
          <p:cNvGrpSpPr>
            <a:grpSpLocks/>
          </p:cNvGrpSpPr>
          <p:nvPr/>
        </p:nvGrpSpPr>
        <p:grpSpPr bwMode="auto">
          <a:xfrm>
            <a:off x="4497150" y="3578292"/>
            <a:ext cx="611112" cy="602243"/>
            <a:chOff x="2895600" y="3429000"/>
            <a:chExt cx="609600" cy="574266"/>
          </a:xfrm>
        </p:grpSpPr>
        <p:sp>
          <p:nvSpPr>
            <p:cNvPr id="124" name="Oval 314"/>
            <p:cNvSpPr>
              <a:spLocks noChangeAspect="1"/>
            </p:cNvSpPr>
            <p:nvPr/>
          </p:nvSpPr>
          <p:spPr bwMode="auto">
            <a:xfrm>
              <a:off x="2895600" y="3429000"/>
              <a:ext cx="609600" cy="574266"/>
            </a:xfrm>
            <a:prstGeom prst="ellipse">
              <a:avLst/>
            </a:prstGeom>
            <a:solidFill>
              <a:srgbClr val="404040"/>
            </a:solidFill>
            <a:ln w="25400" cap="flat">
              <a:solidFill>
                <a:srgbClr val="D9D9D9"/>
              </a:solidFill>
              <a:round/>
              <a:headEnd type="none" w="med" len="med"/>
              <a:tailEnd type="none" w="med" len="med"/>
            </a:ln>
            <a:effectLst/>
          </p:spPr>
          <p:txBody>
            <a:bodyPr lIns="0" tIns="0" rIns="0" bIns="0"/>
            <a:lstStyle/>
            <a:p>
              <a:pPr eaLnBrk="0" hangingPunct="0">
                <a:lnSpc>
                  <a:spcPct val="90000"/>
                </a:lnSpc>
                <a:defRPr/>
              </a:pPr>
              <a:endParaRPr lang="en-US" sz="1400" kern="0" dirty="0">
                <a:latin typeface="Calibri" charset="0"/>
                <a:ea typeface="ＭＳ Ｐゴシック" charset="0"/>
                <a:cs typeface="ＭＳ Ｐゴシック" charset="0"/>
              </a:endParaRPr>
            </a:p>
          </p:txBody>
        </p:sp>
        <p:sp>
          <p:nvSpPr>
            <p:cNvPr id="22" name="Freeform 176"/>
            <p:cNvSpPr>
              <a:spLocks/>
            </p:cNvSpPr>
            <p:nvPr/>
          </p:nvSpPr>
          <p:spPr bwMode="auto">
            <a:xfrm>
              <a:off x="3035300" y="3593982"/>
              <a:ext cx="336550" cy="228437"/>
            </a:xfrm>
            <a:custGeom>
              <a:avLst/>
              <a:gdLst>
                <a:gd name="T0" fmla="*/ 38740 w 673"/>
                <a:gd name="T1" fmla="*/ 11757 h 382"/>
                <a:gd name="T2" fmla="*/ 30064 w 673"/>
                <a:gd name="T3" fmla="*/ 4076 h 382"/>
                <a:gd name="T4" fmla="*/ 27192 w 673"/>
                <a:gd name="T5" fmla="*/ 4587 h 382"/>
                <a:gd name="T6" fmla="*/ 18038 w 673"/>
                <a:gd name="T7" fmla="*/ 0 h 382"/>
                <a:gd name="T8" fmla="*/ 6665 w 673"/>
                <a:gd name="T9" fmla="*/ 10325 h 382"/>
                <a:gd name="T10" fmla="*/ 0 w 673"/>
                <a:gd name="T11" fmla="*/ 19370 h 382"/>
                <a:gd name="T12" fmla="*/ 1977 w 673"/>
                <a:gd name="T13" fmla="*/ 25054 h 382"/>
                <a:gd name="T14" fmla="*/ 20186 w 673"/>
                <a:gd name="T15" fmla="*/ 25054 h 382"/>
                <a:gd name="T16" fmla="*/ 34935 w 673"/>
                <a:gd name="T17" fmla="*/ 25054 h 382"/>
                <a:gd name="T18" fmla="*/ 40664 w 673"/>
                <a:gd name="T19" fmla="*/ 25054 h 382"/>
                <a:gd name="T20" fmla="*/ 44439 w 673"/>
                <a:gd name="T21" fmla="*/ 18733 h 382"/>
                <a:gd name="T22" fmla="*/ 38740 w 673"/>
                <a:gd name="T23" fmla="*/ 11757 h 3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382"/>
                <a:gd name="T38" fmla="*/ 673 w 673"/>
                <a:gd name="T39" fmla="*/ 382 h 3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382">
                  <a:moveTo>
                    <a:pt x="587" y="179"/>
                  </a:moveTo>
                  <a:cubicBezTo>
                    <a:pt x="580" y="114"/>
                    <a:pt x="524" y="62"/>
                    <a:pt x="456" y="62"/>
                  </a:cubicBezTo>
                  <a:cubicBezTo>
                    <a:pt x="441" y="62"/>
                    <a:pt x="426" y="65"/>
                    <a:pt x="412" y="70"/>
                  </a:cubicBezTo>
                  <a:cubicBezTo>
                    <a:pt x="381" y="28"/>
                    <a:pt x="330" y="0"/>
                    <a:pt x="273" y="0"/>
                  </a:cubicBezTo>
                  <a:cubicBezTo>
                    <a:pt x="183" y="0"/>
                    <a:pt x="109" y="69"/>
                    <a:pt x="101" y="158"/>
                  </a:cubicBezTo>
                  <a:cubicBezTo>
                    <a:pt x="43" y="176"/>
                    <a:pt x="0" y="230"/>
                    <a:pt x="0" y="295"/>
                  </a:cubicBezTo>
                  <a:cubicBezTo>
                    <a:pt x="0" y="327"/>
                    <a:pt x="11" y="357"/>
                    <a:pt x="30" y="382"/>
                  </a:cubicBezTo>
                  <a:cubicBezTo>
                    <a:pt x="306" y="382"/>
                    <a:pt x="306" y="382"/>
                    <a:pt x="306" y="382"/>
                  </a:cubicBezTo>
                  <a:cubicBezTo>
                    <a:pt x="529" y="382"/>
                    <a:pt x="529" y="382"/>
                    <a:pt x="529" y="382"/>
                  </a:cubicBezTo>
                  <a:cubicBezTo>
                    <a:pt x="616" y="382"/>
                    <a:pt x="616" y="382"/>
                    <a:pt x="616" y="382"/>
                  </a:cubicBezTo>
                  <a:cubicBezTo>
                    <a:pt x="650" y="363"/>
                    <a:pt x="673" y="327"/>
                    <a:pt x="673" y="286"/>
                  </a:cubicBezTo>
                  <a:cubicBezTo>
                    <a:pt x="673" y="234"/>
                    <a:pt x="636" y="190"/>
                    <a:pt x="587" y="179"/>
                  </a:cubicBezTo>
                  <a:close/>
                </a:path>
              </a:pathLst>
            </a:custGeom>
            <a:solidFill>
              <a:srgbClr val="FFFFFF"/>
            </a:solidFill>
            <a:ln w="25400">
              <a:noFill/>
              <a:round/>
              <a:headEnd/>
              <a:tailEnd/>
            </a:ln>
            <a:effectLst/>
          </p:spPr>
          <p:txBody>
            <a:bodyPr lIns="130032" tIns="65017" rIns="130032" bIns="65017"/>
            <a:lstStyle/>
            <a:p>
              <a:pPr defTabSz="1300194">
                <a:defRPr/>
              </a:pPr>
              <a:endParaRPr lang="en-US" sz="1600" kern="0" dirty="0">
                <a:solidFill>
                  <a:sysClr val="windowText" lastClr="000000"/>
                </a:solidFill>
                <a:latin typeface="Calibri Light"/>
                <a:ea typeface="ＭＳ Ｐゴシック" charset="0"/>
                <a:cs typeface="Calibri Light"/>
              </a:endParaRPr>
            </a:p>
          </p:txBody>
        </p:sp>
      </p:grpSp>
      <p:grpSp>
        <p:nvGrpSpPr>
          <p:cNvPr id="18473" name="Group 30"/>
          <p:cNvGrpSpPr>
            <a:grpSpLocks/>
          </p:cNvGrpSpPr>
          <p:nvPr/>
        </p:nvGrpSpPr>
        <p:grpSpPr bwMode="auto">
          <a:xfrm>
            <a:off x="5793238" y="3562744"/>
            <a:ext cx="611112" cy="602243"/>
            <a:chOff x="3962400" y="3581400"/>
            <a:chExt cx="609600" cy="574266"/>
          </a:xfrm>
        </p:grpSpPr>
        <p:sp>
          <p:nvSpPr>
            <p:cNvPr id="133" name="Oval 314"/>
            <p:cNvSpPr>
              <a:spLocks noChangeAspect="1"/>
            </p:cNvSpPr>
            <p:nvPr/>
          </p:nvSpPr>
          <p:spPr bwMode="auto">
            <a:xfrm>
              <a:off x="3962400" y="3581400"/>
              <a:ext cx="609600" cy="574266"/>
            </a:xfrm>
            <a:prstGeom prst="ellipse">
              <a:avLst/>
            </a:prstGeom>
            <a:solidFill>
              <a:srgbClr val="404040"/>
            </a:solidFill>
            <a:ln w="25400" cap="flat">
              <a:solidFill>
                <a:srgbClr val="D9D9D9"/>
              </a:solidFill>
              <a:round/>
              <a:headEnd type="none" w="med" len="med"/>
              <a:tailEnd type="none" w="med" len="med"/>
            </a:ln>
            <a:effectLst/>
          </p:spPr>
          <p:txBody>
            <a:bodyPr lIns="0" tIns="0" rIns="0" bIns="0"/>
            <a:lstStyle/>
            <a:p>
              <a:pPr eaLnBrk="0" hangingPunct="0">
                <a:lnSpc>
                  <a:spcPct val="90000"/>
                </a:lnSpc>
                <a:defRPr/>
              </a:pPr>
              <a:endParaRPr lang="en-US" sz="1400" kern="0" dirty="0">
                <a:latin typeface="Calibri" charset="0"/>
                <a:ea typeface="ＭＳ Ｐゴシック" charset="0"/>
                <a:cs typeface="ＭＳ Ｐゴシック" charset="0"/>
              </a:endParaRPr>
            </a:p>
          </p:txBody>
        </p:sp>
        <p:pic>
          <p:nvPicPr>
            <p:cNvPr id="42" name="Picture 41" descr="algorithm.png"/>
            <p:cNvPicPr>
              <a:picLocks noChangeAspect="1"/>
            </p:cNvPicPr>
            <p:nvPr/>
          </p:nvPicPr>
          <p:blipFill>
            <a:blip r:embed="rId5" cstate="email">
              <a:duotone>
                <a:prstClr val="black"/>
                <a:srgbClr val="FFFFFF">
                  <a:tint val="45000"/>
                  <a:satMod val="400000"/>
                </a:srgbClr>
              </a:duotone>
              <a:lum bright="100000"/>
            </a:blip>
            <a:stretch>
              <a:fillRect/>
            </a:stretch>
          </p:blipFill>
          <p:spPr>
            <a:xfrm>
              <a:off x="4070350" y="3657600"/>
              <a:ext cx="409995" cy="449878"/>
            </a:xfrm>
            <a:prstGeom prst="rect">
              <a:avLst/>
            </a:prstGeom>
            <a:noFill/>
            <a:ln>
              <a:noFill/>
            </a:ln>
            <a:effectLst>
              <a:outerShdw blurRad="50800" dist="38100" dir="2700000" algn="tl" rotWithShape="0">
                <a:prstClr val="black">
                  <a:alpha val="40000"/>
                </a:prstClr>
              </a:outerShdw>
            </a:effectLst>
          </p:spPr>
        </p:pic>
      </p:grpSp>
      <p:grpSp>
        <p:nvGrpSpPr>
          <p:cNvPr id="18474" name="Group 42"/>
          <p:cNvGrpSpPr>
            <a:grpSpLocks/>
          </p:cNvGrpSpPr>
          <p:nvPr/>
        </p:nvGrpSpPr>
        <p:grpSpPr bwMode="auto">
          <a:xfrm>
            <a:off x="5793238" y="4534682"/>
            <a:ext cx="611112" cy="602243"/>
            <a:chOff x="3962400" y="4572000"/>
            <a:chExt cx="609600" cy="574266"/>
          </a:xfrm>
        </p:grpSpPr>
        <p:sp>
          <p:nvSpPr>
            <p:cNvPr id="134" name="Oval 314"/>
            <p:cNvSpPr>
              <a:spLocks noChangeAspect="1"/>
            </p:cNvSpPr>
            <p:nvPr/>
          </p:nvSpPr>
          <p:spPr bwMode="auto">
            <a:xfrm>
              <a:off x="3962400" y="4572000"/>
              <a:ext cx="609600" cy="574266"/>
            </a:xfrm>
            <a:prstGeom prst="ellipse">
              <a:avLst/>
            </a:prstGeom>
            <a:solidFill>
              <a:srgbClr val="404040"/>
            </a:solidFill>
            <a:ln w="25400" cap="flat">
              <a:solidFill>
                <a:srgbClr val="D9D9D9"/>
              </a:solidFill>
              <a:round/>
              <a:headEnd type="none" w="med" len="med"/>
              <a:tailEnd type="none" w="med" len="med"/>
            </a:ln>
            <a:effectLst/>
          </p:spPr>
          <p:txBody>
            <a:bodyPr lIns="0" tIns="0" rIns="0" bIns="0"/>
            <a:lstStyle/>
            <a:p>
              <a:pPr eaLnBrk="0" hangingPunct="0">
                <a:lnSpc>
                  <a:spcPct val="90000"/>
                </a:lnSpc>
                <a:defRPr/>
              </a:pPr>
              <a:endParaRPr lang="en-US" sz="1400" kern="0" dirty="0">
                <a:latin typeface="Calibri" charset="0"/>
                <a:ea typeface="ＭＳ Ｐゴシック" charset="0"/>
                <a:cs typeface="ＭＳ Ｐゴシック" charset="0"/>
              </a:endParaRPr>
            </a:p>
          </p:txBody>
        </p:sp>
        <p:pic>
          <p:nvPicPr>
            <p:cNvPr id="18481" name="Picture 39" descr="dru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30945" y="4673600"/>
              <a:ext cx="269605" cy="363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475" name="Group 43"/>
          <p:cNvGrpSpPr>
            <a:grpSpLocks/>
          </p:cNvGrpSpPr>
          <p:nvPr/>
        </p:nvGrpSpPr>
        <p:grpSpPr bwMode="auto">
          <a:xfrm>
            <a:off x="5793238" y="2057406"/>
            <a:ext cx="611112" cy="602243"/>
            <a:chOff x="3962400" y="2057400"/>
            <a:chExt cx="609600" cy="574266"/>
          </a:xfrm>
        </p:grpSpPr>
        <p:sp>
          <p:nvSpPr>
            <p:cNvPr id="131" name="Oval 314"/>
            <p:cNvSpPr>
              <a:spLocks noChangeAspect="1"/>
            </p:cNvSpPr>
            <p:nvPr/>
          </p:nvSpPr>
          <p:spPr bwMode="auto">
            <a:xfrm>
              <a:off x="3962400" y="2057400"/>
              <a:ext cx="609600" cy="574266"/>
            </a:xfrm>
            <a:prstGeom prst="ellipse">
              <a:avLst/>
            </a:prstGeom>
            <a:solidFill>
              <a:srgbClr val="404040"/>
            </a:solidFill>
            <a:ln w="25400" cap="flat">
              <a:solidFill>
                <a:srgbClr val="D9D9D9"/>
              </a:solidFill>
              <a:round/>
              <a:headEnd type="none" w="med" len="med"/>
              <a:tailEnd type="none" w="med" len="med"/>
            </a:ln>
            <a:effectLst/>
          </p:spPr>
          <p:txBody>
            <a:bodyPr lIns="0" tIns="0" rIns="0" bIns="0"/>
            <a:lstStyle/>
            <a:p>
              <a:pPr eaLnBrk="0" hangingPunct="0">
                <a:lnSpc>
                  <a:spcPct val="90000"/>
                </a:lnSpc>
                <a:defRPr/>
              </a:pPr>
              <a:endParaRPr lang="en-US" sz="1400" kern="0" dirty="0">
                <a:latin typeface="Calibri" charset="0"/>
                <a:ea typeface="ＭＳ Ｐゴシック" charset="0"/>
                <a:cs typeface="ＭＳ Ｐゴシック" charset="0"/>
              </a:endParaRPr>
            </a:p>
          </p:txBody>
        </p:sp>
        <p:grpSp>
          <p:nvGrpSpPr>
            <p:cNvPr id="18477" name="Group 156"/>
            <p:cNvGrpSpPr>
              <a:grpSpLocks/>
            </p:cNvGrpSpPr>
            <p:nvPr/>
          </p:nvGrpSpPr>
          <p:grpSpPr bwMode="auto">
            <a:xfrm>
              <a:off x="4209807" y="2156754"/>
              <a:ext cx="108785" cy="397502"/>
              <a:chOff x="3014906" y="4577822"/>
              <a:chExt cx="216969" cy="572558"/>
            </a:xfrm>
          </p:grpSpPr>
          <p:sp>
            <p:nvSpPr>
              <p:cNvPr id="37" name="Oval 36"/>
              <p:cNvSpPr/>
              <p:nvPr/>
            </p:nvSpPr>
            <p:spPr>
              <a:xfrm>
                <a:off x="3031223" y="4578668"/>
                <a:ext cx="183641" cy="18736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Calibri Light"/>
                  <a:cs typeface="Calibri Light"/>
                </a:endParaRPr>
              </a:p>
            </p:txBody>
          </p:sp>
          <p:sp>
            <p:nvSpPr>
              <p:cNvPr id="38" name="Trapezoid 37"/>
              <p:cNvSpPr/>
              <p:nvPr/>
            </p:nvSpPr>
            <p:spPr>
              <a:xfrm flipV="1">
                <a:off x="3015391" y="4795742"/>
                <a:ext cx="215304" cy="354175"/>
              </a:xfrm>
              <a:prstGeom prst="trapezoi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latin typeface="Calibri Light"/>
                  <a:cs typeface="Calibri Light"/>
                </a:endParaRPr>
              </a:p>
            </p:txBody>
          </p:sp>
        </p:grpSp>
      </p:grpSp>
    </p:spTree>
    <p:extLst>
      <p:ext uri="{BB962C8B-B14F-4D97-AF65-F5344CB8AC3E}">
        <p14:creationId xmlns:p14="http://schemas.microsoft.com/office/powerpoint/2010/main" val="34498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bwMode="ltGray">
          <a:xfrm>
            <a:off x="4427152" y="3799863"/>
            <a:ext cx="1490550" cy="1003846"/>
          </a:xfrm>
          <a:prstGeom prst="rect">
            <a:avLst/>
          </a:prstGeom>
          <a:solidFill>
            <a:schemeClr val="accent1">
              <a:alpha val="38000"/>
            </a:schemeClr>
          </a:solidFill>
          <a:ln>
            <a:headEnd/>
            <a:tailEnd/>
          </a:ln>
        </p:spPr>
        <p:style>
          <a:lnRef idx="1">
            <a:schemeClr val="accent1"/>
          </a:lnRef>
          <a:fillRef idx="2">
            <a:schemeClr val="accent1"/>
          </a:fillRef>
          <a:effectRef idx="1">
            <a:schemeClr val="accent1"/>
          </a:effectRef>
          <a:fontRef idx="minor">
            <a:schemeClr val="dk1"/>
          </a:fontRef>
        </p:style>
        <p:txBody>
          <a:bodyPr wrap="square" lIns="68582" tIns="34291" rIns="68582" bIns="34291" rtlCol="0" anchor="t" anchorCtr="0">
            <a:noAutofit/>
          </a:bodyPr>
          <a:lstStyle/>
          <a:p>
            <a:pPr algn="r"/>
            <a:r>
              <a:rPr lang="en-US" sz="1100" b="1" i="1" dirty="0">
                <a:latin typeface="Calibri"/>
                <a:cs typeface="Calibri"/>
              </a:rPr>
              <a:t>Executable</a:t>
            </a:r>
          </a:p>
        </p:txBody>
      </p:sp>
      <p:sp>
        <p:nvSpPr>
          <p:cNvPr id="27" name="Title 26"/>
          <p:cNvSpPr>
            <a:spLocks noGrp="1"/>
          </p:cNvSpPr>
          <p:nvPr>
            <p:ph type="title"/>
          </p:nvPr>
        </p:nvSpPr>
        <p:spPr/>
        <p:txBody>
          <a:bodyPr/>
          <a:lstStyle/>
          <a:p>
            <a:r>
              <a:rPr lang="en-US"/>
              <a:t>Emulation Capabilities</a:t>
            </a:r>
            <a:endParaRPr lang="en-US" dirty="0"/>
          </a:p>
        </p:txBody>
      </p:sp>
      <p:sp>
        <p:nvSpPr>
          <p:cNvPr id="3" name="Text Placeholder 2"/>
          <p:cNvSpPr>
            <a:spLocks noGrp="1"/>
          </p:cNvSpPr>
          <p:nvPr>
            <p:ph type="body" sz="quarter" idx="13"/>
          </p:nvPr>
        </p:nvSpPr>
        <p:spPr>
          <a:xfrm>
            <a:off x="495302" y="914400"/>
            <a:ext cx="10972482" cy="332118"/>
          </a:xfrm>
          <a:noFill/>
          <a:ln w="9525">
            <a:noFill/>
            <a:miter lim="800000"/>
            <a:headEnd/>
            <a:tailEnd/>
          </a:ln>
        </p:spPr>
        <p:txBody>
          <a:bodyPr vert="horz" wrap="square" lIns="0" tIns="0" rIns="0" bIns="0" numCol="1" rtlCol="0" anchor="t" anchorCtr="0" compatLnSpc="1">
            <a:prstTxWarp prst="textNoShape">
              <a:avLst/>
            </a:prstTxWarp>
            <a:noAutofit/>
          </a:bodyPr>
          <a:lstStyle/>
          <a:p>
            <a:r>
              <a:rPr lang="en-US" b="1">
                <a:solidFill>
                  <a:srgbClr val="595959"/>
                </a:solidFill>
              </a:rPr>
              <a:t>Fast and accurate detection of hidden malware </a:t>
            </a:r>
            <a:endParaRPr lang="en-US" b="1" dirty="0">
              <a:solidFill>
                <a:srgbClr val="595959"/>
              </a:solidFill>
            </a:endParaRPr>
          </a:p>
        </p:txBody>
      </p:sp>
      <p:sp>
        <p:nvSpPr>
          <p:cNvPr id="4" name="Footer Placeholder 3"/>
          <p:cNvSpPr>
            <a:spLocks noGrp="1"/>
          </p:cNvSpPr>
          <p:nvPr>
            <p:ph type="ftr" sz="quarter" idx="15"/>
          </p:nvPr>
        </p:nvSpPr>
        <p:spPr/>
        <p:txBody>
          <a:bodyPr/>
          <a:lstStyle/>
          <a:p>
            <a:r>
              <a:rPr lang="en-US"/>
              <a:t>Symantec Endpoint Protection 14</a:t>
            </a:r>
            <a:endParaRPr lang="en-US" dirty="0"/>
          </a:p>
        </p:txBody>
      </p:sp>
      <p:sp>
        <p:nvSpPr>
          <p:cNvPr id="39" name="Slide Number Placeholder 7">
            <a:extLst>
              <a:ext uri="{FF2B5EF4-FFF2-40B4-BE49-F238E27FC236}">
                <a16:creationId xmlns:a16="http://schemas.microsoft.com/office/drawing/2014/main" id="{DDB9F89E-A10A-43E1-871F-46E551E4B83E}"/>
              </a:ext>
            </a:extLst>
          </p:cNvPr>
          <p:cNvSpPr>
            <a:spLocks noGrp="1"/>
          </p:cNvSpPr>
          <p:nvPr>
            <p:ph type="sldNum" sz="quarter" idx="16"/>
          </p:nvPr>
        </p:nvSpPr>
        <p:spPr/>
        <p:txBody>
          <a:bodyPr/>
          <a:lstStyle/>
          <a:p>
            <a:fld id="{2D88F0F9-74A8-45E4-B405-052EDB68E8BD}" type="slidenum">
              <a:rPr lang="en-US" smtClean="0"/>
              <a:pPr/>
              <a:t>35</a:t>
            </a:fld>
            <a:endParaRPr lang="en-US"/>
          </a:p>
        </p:txBody>
      </p:sp>
      <p:sp>
        <p:nvSpPr>
          <p:cNvPr id="6" name="TextBox 5"/>
          <p:cNvSpPr txBox="1"/>
          <p:nvPr/>
        </p:nvSpPr>
        <p:spPr bwMode="ltGray">
          <a:xfrm>
            <a:off x="4294146" y="1951000"/>
            <a:ext cx="1623555" cy="1091719"/>
          </a:xfrm>
          <a:prstGeom prst="rect">
            <a:avLst/>
          </a:prstGeom>
          <a:solidFill>
            <a:schemeClr val="accent1">
              <a:alpha val="38000"/>
            </a:schemeClr>
          </a:solidFill>
          <a:ln>
            <a:headEnd/>
            <a:tailEnd/>
          </a:ln>
        </p:spPr>
        <p:style>
          <a:lnRef idx="1">
            <a:schemeClr val="accent1"/>
          </a:lnRef>
          <a:fillRef idx="2">
            <a:schemeClr val="accent1"/>
          </a:fillRef>
          <a:effectRef idx="1">
            <a:schemeClr val="accent1"/>
          </a:effectRef>
          <a:fontRef idx="minor">
            <a:schemeClr val="dk1"/>
          </a:fontRef>
        </p:style>
        <p:txBody>
          <a:bodyPr wrap="square" lIns="68561" tIns="34283" rIns="68561" bIns="34283" rtlCol="0" anchor="t" anchorCtr="0">
            <a:noAutofit/>
          </a:bodyPr>
          <a:lstStyle/>
          <a:p>
            <a:pPr algn="r"/>
            <a:r>
              <a:rPr lang="en-US" sz="1100" b="1" i="1" dirty="0">
                <a:latin typeface="Calibri"/>
                <a:cs typeface="Calibri"/>
              </a:rPr>
              <a:t>Executable</a:t>
            </a:r>
          </a:p>
        </p:txBody>
      </p:sp>
      <p:sp>
        <p:nvSpPr>
          <p:cNvPr id="7" name="TextBox 6"/>
          <p:cNvSpPr txBox="1"/>
          <p:nvPr/>
        </p:nvSpPr>
        <p:spPr bwMode="ltGray">
          <a:xfrm>
            <a:off x="4445791" y="2428165"/>
            <a:ext cx="1219308" cy="470549"/>
          </a:xfrm>
          <a:prstGeom prst="rect">
            <a:avLst/>
          </a:prstGeom>
          <a:solidFill>
            <a:schemeClr val="accent1"/>
          </a:solidFill>
          <a:ln w="9525">
            <a:noFill/>
            <a:miter lim="800000"/>
            <a:headEnd/>
            <a:tailEnd/>
          </a:ln>
        </p:spPr>
        <p:txBody>
          <a:bodyPr wrap="square" lIns="68561" tIns="34283" rIns="68561" bIns="34283" rtlCol="0" anchor="t" anchorCtr="0">
            <a:noAutofit/>
          </a:bodyPr>
          <a:lstStyle/>
          <a:p>
            <a:pPr algn="r"/>
            <a:r>
              <a:rPr lang="en-US" sz="1100" i="1" dirty="0">
                <a:latin typeface="Calibri"/>
                <a:cs typeface="Calibri"/>
              </a:rPr>
              <a:t>Packer</a:t>
            </a:r>
          </a:p>
        </p:txBody>
      </p:sp>
      <p:sp>
        <p:nvSpPr>
          <p:cNvPr id="8" name="TextBox 7"/>
          <p:cNvSpPr txBox="1"/>
          <p:nvPr/>
        </p:nvSpPr>
        <p:spPr bwMode="ltGray">
          <a:xfrm>
            <a:off x="2669049" y="1811696"/>
            <a:ext cx="1451391" cy="266726"/>
          </a:xfrm>
          <a:prstGeom prst="rect">
            <a:avLst/>
          </a:prstGeom>
          <a:noFill/>
          <a:ln w="9525">
            <a:noFill/>
            <a:miter lim="800000"/>
            <a:headEnd/>
            <a:tailEnd/>
          </a:ln>
        </p:spPr>
        <p:txBody>
          <a:bodyPr wrap="square" lIns="68561" tIns="34283" rIns="68561" bIns="34283" rtlCol="0" anchor="t" anchorCtr="0">
            <a:spAutoFit/>
          </a:bodyPr>
          <a:lstStyle/>
          <a:p>
            <a:pPr algn="ctr">
              <a:lnSpc>
                <a:spcPct val="90000"/>
              </a:lnSpc>
            </a:pPr>
            <a:r>
              <a:rPr lang="en-US" sz="1400" b="1" dirty="0"/>
              <a:t>NO EMULATION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35280" y="2498549"/>
            <a:ext cx="317903" cy="317117"/>
          </a:xfrm>
          <a:prstGeom prst="rect">
            <a:avLst/>
          </a:prstGeom>
        </p:spPr>
      </p:pic>
      <p:grpSp>
        <p:nvGrpSpPr>
          <p:cNvPr id="10" name="Group 9"/>
          <p:cNvGrpSpPr/>
          <p:nvPr/>
        </p:nvGrpSpPr>
        <p:grpSpPr>
          <a:xfrm>
            <a:off x="4445793" y="5367575"/>
            <a:ext cx="1433245" cy="807739"/>
            <a:chOff x="6932612" y="5395311"/>
            <a:chExt cx="1097280" cy="662156"/>
          </a:xfrm>
        </p:grpSpPr>
        <p:sp>
          <p:nvSpPr>
            <p:cNvPr id="11" name="TextBox 10"/>
            <p:cNvSpPr txBox="1"/>
            <p:nvPr/>
          </p:nvSpPr>
          <p:spPr bwMode="ltGray">
            <a:xfrm>
              <a:off x="6932612" y="5395311"/>
              <a:ext cx="1097280" cy="662156"/>
            </a:xfrm>
            <a:prstGeom prst="rect">
              <a:avLst/>
            </a:prstGeom>
            <a:solidFill>
              <a:schemeClr val="accent1">
                <a:alpha val="38000"/>
              </a:schemeClr>
            </a:solidFill>
            <a:ln>
              <a:headEnd/>
              <a:tailEnd/>
            </a:ln>
          </p:spPr>
          <p:style>
            <a:lnRef idx="1">
              <a:schemeClr val="accent1"/>
            </a:lnRef>
            <a:fillRef idx="2">
              <a:schemeClr val="accent1"/>
            </a:fillRef>
            <a:effectRef idx="1">
              <a:schemeClr val="accent1"/>
            </a:effectRef>
            <a:fontRef idx="minor">
              <a:schemeClr val="dk1"/>
            </a:fontRef>
          </p:style>
          <p:txBody>
            <a:bodyPr wrap="square" lIns="68582" tIns="34291" rIns="68582" bIns="34291" rtlCol="0" anchor="t" anchorCtr="0">
              <a:noAutofit/>
            </a:bodyPr>
            <a:lstStyle/>
            <a:p>
              <a:pPr algn="r"/>
              <a:r>
                <a:rPr lang="en-US" sz="1100" b="1" i="1" dirty="0">
                  <a:latin typeface="Calibri"/>
                  <a:cs typeface="Calibri"/>
                </a:rPr>
                <a:t>Executable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9214" y="5703856"/>
              <a:ext cx="253649" cy="253649"/>
            </a:xfrm>
            <a:prstGeom prst="rect">
              <a:avLst/>
            </a:prstGeom>
            <a:solidFill>
              <a:schemeClr val="accent1"/>
            </a:solidFill>
            <a:effectLst/>
          </p:spPr>
          <p:style>
            <a:lnRef idx="1">
              <a:schemeClr val="accent1"/>
            </a:lnRef>
            <a:fillRef idx="2">
              <a:schemeClr val="accent1"/>
            </a:fillRef>
            <a:effectRef idx="1">
              <a:schemeClr val="accent1"/>
            </a:effectRef>
            <a:fontRef idx="minor">
              <a:schemeClr val="dk1"/>
            </a:fontRef>
          </p:style>
        </p:pic>
      </p:grpSp>
      <p:sp>
        <p:nvSpPr>
          <p:cNvPr id="13" name="TextBox 12"/>
          <p:cNvSpPr txBox="1"/>
          <p:nvPr/>
        </p:nvSpPr>
        <p:spPr bwMode="ltGray">
          <a:xfrm>
            <a:off x="2841622" y="4173896"/>
            <a:ext cx="1106242" cy="266726"/>
          </a:xfrm>
          <a:prstGeom prst="rect">
            <a:avLst/>
          </a:prstGeom>
          <a:noFill/>
          <a:ln w="9525">
            <a:noFill/>
            <a:miter lim="800000"/>
            <a:headEnd/>
            <a:tailEnd/>
          </a:ln>
        </p:spPr>
        <p:txBody>
          <a:bodyPr wrap="square" lIns="68561" tIns="34283" rIns="68561" bIns="34283" rtlCol="0" anchor="t" anchorCtr="0">
            <a:spAutoFit/>
          </a:bodyPr>
          <a:lstStyle/>
          <a:p>
            <a:pPr algn="ctr">
              <a:lnSpc>
                <a:spcPct val="90000"/>
              </a:lnSpc>
            </a:pPr>
            <a:r>
              <a:rPr lang="en-US" sz="1400" b="1" dirty="0"/>
              <a:t>EMULATION</a:t>
            </a:r>
            <a:endParaRPr lang="en-US" sz="1400" b="1" dirty="0">
              <a:latin typeface="Calibri Light" panose="020F0302020204030204" pitchFamily="34" charset="0"/>
            </a:endParaRPr>
          </a:p>
        </p:txBody>
      </p:sp>
      <p:sp>
        <p:nvSpPr>
          <p:cNvPr id="18" name="Rectangle 17"/>
          <p:cNvSpPr/>
          <p:nvPr/>
        </p:nvSpPr>
        <p:spPr bwMode="auto">
          <a:xfrm>
            <a:off x="4231350" y="5092203"/>
            <a:ext cx="2073068" cy="1235506"/>
          </a:xfrm>
          <a:prstGeom prst="rect">
            <a:avLst/>
          </a:prstGeom>
          <a:noFill/>
          <a:ln w="28575" cap="flat" cmpd="sng" algn="ctr">
            <a:solidFill>
              <a:schemeClr val="accent2"/>
            </a:solidFill>
            <a:prstDash val="solid"/>
            <a:miter lim="800000"/>
            <a:headEnd type="none" w="med" len="med"/>
            <a:tailEnd type="none" w="med" len="med"/>
          </a:ln>
          <a:effectLst/>
        </p:spPr>
        <p:txBody>
          <a:bodyPr vert="horz" wrap="square" lIns="68577" tIns="34291" rIns="68577" bIns="34291" numCol="1" rtlCol="0" anchor="t" anchorCtr="0" compatLnSpc="1">
            <a:prstTxWarp prst="textNoShape">
              <a:avLst/>
            </a:prstTxWarp>
          </a:bodyPr>
          <a:lstStyle/>
          <a:p>
            <a:pPr algn="l">
              <a:lnSpc>
                <a:spcPct val="90000"/>
              </a:lnSpc>
            </a:pPr>
            <a:r>
              <a:rPr lang="en-US" sz="1100" i="1" dirty="0"/>
              <a:t>Emulation Environment</a:t>
            </a:r>
          </a:p>
        </p:txBody>
      </p:sp>
      <p:cxnSp>
        <p:nvCxnSpPr>
          <p:cNvPr id="19" name="Straight Connector 18"/>
          <p:cNvCxnSpPr/>
          <p:nvPr/>
        </p:nvCxnSpPr>
        <p:spPr>
          <a:xfrm flipV="1">
            <a:off x="1772178" y="3351017"/>
            <a:ext cx="6187507" cy="23933"/>
          </a:xfrm>
          <a:prstGeom prst="line">
            <a:avLst/>
          </a:prstGeom>
          <a:ln w="6350">
            <a:solidFill>
              <a:schemeClr val="accent6"/>
            </a:solidFill>
            <a:prstDash val="lgDash"/>
            <a:miter lim="800000"/>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ltGray">
          <a:xfrm>
            <a:off x="5992803" y="2344481"/>
            <a:ext cx="1890492" cy="238513"/>
          </a:xfrm>
          <a:prstGeom prst="rect">
            <a:avLst/>
          </a:prstGeom>
          <a:noFill/>
          <a:ln w="9525">
            <a:noFill/>
            <a:miter lim="800000"/>
            <a:headEnd/>
            <a:tailEnd/>
          </a:ln>
        </p:spPr>
        <p:txBody>
          <a:bodyPr wrap="square" lIns="68561" tIns="34283" rIns="68561" bIns="34283" rtlCol="0" anchor="t" anchorCtr="0">
            <a:spAutoFit/>
          </a:bodyPr>
          <a:lstStyle/>
          <a:p>
            <a:pPr>
              <a:lnSpc>
                <a:spcPct val="90000"/>
              </a:lnSpc>
            </a:pPr>
            <a:r>
              <a:rPr lang="en-US" sz="1200" b="1" dirty="0"/>
              <a:t>Packed, not recognized</a:t>
            </a:r>
            <a:endParaRPr lang="en-US" sz="1200" b="1" dirty="0">
              <a:latin typeface="Calibri Light" panose="020F0302020204030204" pitchFamily="34" charset="0"/>
            </a:endParaRPr>
          </a:p>
        </p:txBody>
      </p:sp>
      <p:sp>
        <p:nvSpPr>
          <p:cNvPr id="21" name="TextBox 20"/>
          <p:cNvSpPr txBox="1"/>
          <p:nvPr/>
        </p:nvSpPr>
        <p:spPr bwMode="ltGray">
          <a:xfrm>
            <a:off x="6373452" y="5654819"/>
            <a:ext cx="1051511" cy="401634"/>
          </a:xfrm>
          <a:prstGeom prst="rect">
            <a:avLst/>
          </a:prstGeom>
          <a:noFill/>
          <a:ln w="9525">
            <a:noFill/>
            <a:miter lim="800000"/>
            <a:headEnd/>
            <a:tailEnd/>
          </a:ln>
        </p:spPr>
        <p:txBody>
          <a:bodyPr wrap="square" lIns="68561" tIns="34283" rIns="68561" bIns="34283" rtlCol="0" anchor="t" anchorCtr="0">
            <a:spAutoFit/>
          </a:bodyPr>
          <a:lstStyle/>
          <a:p>
            <a:pPr>
              <a:lnSpc>
                <a:spcPct val="90000"/>
              </a:lnSpc>
            </a:pPr>
            <a:r>
              <a:rPr lang="en-US" sz="1200" b="1" dirty="0"/>
              <a:t>Payload Recognized</a:t>
            </a:r>
            <a:endParaRPr lang="en-US" sz="1200" b="1" dirty="0">
              <a:latin typeface="Calibri Light" panose="020F0302020204030204" pitchFamily="34" charset="0"/>
            </a:endParaRPr>
          </a:p>
        </p:txBody>
      </p:sp>
      <p:sp>
        <p:nvSpPr>
          <p:cNvPr id="22" name="Rectangle 21"/>
          <p:cNvSpPr/>
          <p:nvPr/>
        </p:nvSpPr>
        <p:spPr bwMode="auto">
          <a:xfrm>
            <a:off x="4231350" y="3508309"/>
            <a:ext cx="2073068" cy="1447800"/>
          </a:xfrm>
          <a:prstGeom prst="rect">
            <a:avLst/>
          </a:prstGeom>
          <a:noFill/>
          <a:ln w="28575" cap="flat" cmpd="sng" algn="ctr">
            <a:solidFill>
              <a:schemeClr val="accent2"/>
            </a:solidFill>
            <a:prstDash val="solid"/>
            <a:miter lim="800000"/>
            <a:headEnd type="none" w="med" len="med"/>
            <a:tailEnd type="none" w="med" len="med"/>
          </a:ln>
          <a:effectLst/>
        </p:spPr>
        <p:txBody>
          <a:bodyPr vert="horz" wrap="square" lIns="68577" tIns="34291" rIns="68577" bIns="34291" numCol="1" rtlCol="0" anchor="t" anchorCtr="0" compatLnSpc="1">
            <a:prstTxWarp prst="textNoShape">
              <a:avLst/>
            </a:prstTxWarp>
          </a:bodyPr>
          <a:lstStyle/>
          <a:p>
            <a:pPr algn="l">
              <a:lnSpc>
                <a:spcPct val="90000"/>
              </a:lnSpc>
            </a:pPr>
            <a:r>
              <a:rPr lang="en-US" sz="1100" i="1" dirty="0"/>
              <a:t>Emulation Environment</a:t>
            </a:r>
          </a:p>
        </p:txBody>
      </p:sp>
      <p:grpSp>
        <p:nvGrpSpPr>
          <p:cNvPr id="23" name="Group 22"/>
          <p:cNvGrpSpPr/>
          <p:nvPr/>
        </p:nvGrpSpPr>
        <p:grpSpPr>
          <a:xfrm>
            <a:off x="6356663" y="4108147"/>
            <a:ext cx="2137747" cy="1381362"/>
            <a:chOff x="8026844" y="4126995"/>
            <a:chExt cx="1705660" cy="1132393"/>
          </a:xfrm>
        </p:grpSpPr>
        <p:sp>
          <p:nvSpPr>
            <p:cNvPr id="24" name="TextBox 23"/>
            <p:cNvSpPr txBox="1"/>
            <p:nvPr/>
          </p:nvSpPr>
          <p:spPr>
            <a:xfrm>
              <a:off x="8818104" y="4541691"/>
              <a:ext cx="914400" cy="342900"/>
            </a:xfrm>
            <a:prstGeom prst="rect">
              <a:avLst/>
            </a:prstGeom>
            <a:noFill/>
          </p:spPr>
          <p:txBody>
            <a:bodyPr wrap="none" lIns="0" tIns="0" rIns="0" bIns="0" rtlCol="0">
              <a:noAutofit/>
            </a:bodyPr>
            <a:lstStyle/>
            <a:p>
              <a:pPr>
                <a:lnSpc>
                  <a:spcPct val="90000"/>
                </a:lnSpc>
              </a:pPr>
              <a:r>
                <a:rPr lang="en-US" sz="1300" i="1" dirty="0"/>
                <a:t>Unpacking</a:t>
              </a:r>
            </a:p>
          </p:txBody>
        </p:sp>
        <p:sp>
          <p:nvSpPr>
            <p:cNvPr id="25" name="Curved Left Arrow 24"/>
            <p:cNvSpPr/>
            <p:nvPr/>
          </p:nvSpPr>
          <p:spPr bwMode="auto">
            <a:xfrm>
              <a:off x="8026844" y="4126995"/>
              <a:ext cx="537720" cy="1132393"/>
            </a:xfrm>
            <a:prstGeom prst="curvedLeftArrow">
              <a:avLst/>
            </a:prstGeom>
            <a:solidFill>
              <a:schemeClr val="bg1">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algn="ctr">
                <a:lnSpc>
                  <a:spcPct val="90000"/>
                </a:lnSpc>
              </a:pPr>
              <a:endParaRPr lang="en-US" sz="1350" b="1" dirty="0"/>
            </a:p>
          </p:txBody>
        </p:sp>
      </p:grpSp>
      <p:sp>
        <p:nvSpPr>
          <p:cNvPr id="32" name="TextBox 31"/>
          <p:cNvSpPr txBox="1"/>
          <p:nvPr/>
        </p:nvSpPr>
        <p:spPr bwMode="ltGray">
          <a:xfrm>
            <a:off x="4581527" y="4180765"/>
            <a:ext cx="1219308" cy="470549"/>
          </a:xfrm>
          <a:prstGeom prst="rect">
            <a:avLst/>
          </a:prstGeom>
          <a:solidFill>
            <a:schemeClr val="accent1"/>
          </a:solidFill>
          <a:ln w="9525">
            <a:noFill/>
            <a:miter lim="800000"/>
            <a:headEnd/>
            <a:tailEnd/>
          </a:ln>
        </p:spPr>
        <p:txBody>
          <a:bodyPr wrap="square" lIns="68561" tIns="34283" rIns="68561" bIns="34283" rtlCol="0" anchor="t" anchorCtr="0">
            <a:noAutofit/>
          </a:bodyPr>
          <a:lstStyle/>
          <a:p>
            <a:pPr algn="r"/>
            <a:r>
              <a:rPr lang="en-US" sz="1100" i="1" dirty="0">
                <a:latin typeface="Calibri"/>
                <a:cs typeface="Calibri"/>
              </a:rPr>
              <a:t>Packer</a:t>
            </a:r>
          </a:p>
        </p:txBody>
      </p:sp>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1013" y="4251149"/>
            <a:ext cx="317903" cy="317117"/>
          </a:xfrm>
          <a:prstGeom prst="rect">
            <a:avLst/>
          </a:prstGeom>
        </p:spPr>
      </p:pic>
      <p:sp>
        <p:nvSpPr>
          <p:cNvPr id="34" name="TextBox 33"/>
          <p:cNvSpPr txBox="1"/>
          <p:nvPr/>
        </p:nvSpPr>
        <p:spPr>
          <a:xfrm>
            <a:off x="8570797" y="1831909"/>
            <a:ext cx="2843669" cy="1152906"/>
          </a:xfrm>
          <a:prstGeom prst="rect">
            <a:avLst/>
          </a:prstGeom>
          <a:solidFill>
            <a:srgbClr val="535353"/>
          </a:solidFill>
          <a:ln w="28575" cap="flat" cmpd="sng" algn="ctr">
            <a:solidFill>
              <a:schemeClr val="accent1"/>
            </a:solidFill>
            <a:prstDash val="solid"/>
            <a:miter lim="800000"/>
            <a:headEnd type="none" w="med" len="med"/>
            <a:tailEnd type="none" w="med" len="med"/>
          </a:ln>
          <a:effectLst/>
        </p:spPr>
        <p:txBody>
          <a:bodyPr lIns="91440" tIns="91440" rIns="91440" bIns="91440" anchor="ctr" anchorCtr="0"/>
          <a:lstStyle>
            <a:defPPr>
              <a:defRPr lang="en-US"/>
            </a:defPPr>
            <a:lvl1pPr algn="ctr">
              <a:lnSpc>
                <a:spcPct val="90000"/>
              </a:lnSpc>
              <a:defRPr sz="1600">
                <a:solidFill>
                  <a:schemeClr val="bg1"/>
                </a:solidFill>
                <a:latin typeface="Calibri" panose="020F0502020204030204" pitchFamily="34" charset="0"/>
                <a:cs typeface="Calibri Light"/>
              </a:defRPr>
            </a:lvl1pPr>
          </a:lstStyle>
          <a:p>
            <a:r>
              <a:rPr lang="en-US" dirty="0"/>
              <a:t>Emulates file execution to cause threats to reveal themselves </a:t>
            </a:r>
          </a:p>
        </p:txBody>
      </p:sp>
      <p:sp>
        <p:nvSpPr>
          <p:cNvPr id="35" name="TextBox 34"/>
          <p:cNvSpPr txBox="1"/>
          <p:nvPr/>
        </p:nvSpPr>
        <p:spPr>
          <a:xfrm>
            <a:off x="8570797" y="3650803"/>
            <a:ext cx="2843669" cy="1152906"/>
          </a:xfrm>
          <a:prstGeom prst="rect">
            <a:avLst/>
          </a:prstGeom>
          <a:solidFill>
            <a:srgbClr val="535353"/>
          </a:solidFill>
          <a:ln w="28575" cap="flat" cmpd="sng" algn="ctr">
            <a:solidFill>
              <a:schemeClr val="accent1"/>
            </a:solidFill>
            <a:prstDash val="solid"/>
            <a:miter lim="800000"/>
            <a:headEnd type="none" w="med" len="med"/>
            <a:tailEnd type="none" w="med" len="med"/>
          </a:ln>
          <a:effectLst/>
        </p:spPr>
        <p:txBody>
          <a:bodyPr lIns="91440" tIns="91440" rIns="91440" bIns="91440" anchor="ctr" anchorCtr="0"/>
          <a:lstStyle>
            <a:defPPr>
              <a:defRPr lang="en-US"/>
            </a:defPPr>
            <a:lvl1pPr algn="ctr">
              <a:lnSpc>
                <a:spcPct val="90000"/>
              </a:lnSpc>
              <a:defRPr sz="1600">
                <a:solidFill>
                  <a:schemeClr val="bg1"/>
                </a:solidFill>
                <a:latin typeface="Calibri" panose="020F0502020204030204" pitchFamily="34" charset="0"/>
                <a:cs typeface="Calibri Light"/>
              </a:defRPr>
            </a:lvl1pPr>
          </a:lstStyle>
          <a:p>
            <a:r>
              <a:rPr lang="en-US" dirty="0"/>
              <a:t>Lightweight solution runs in milliseconds with high efficacy</a:t>
            </a:r>
          </a:p>
        </p:txBody>
      </p:sp>
      <p:sp>
        <p:nvSpPr>
          <p:cNvPr id="36" name="Title 4"/>
          <p:cNvSpPr txBox="1">
            <a:spLocks/>
          </p:cNvSpPr>
          <p:nvPr/>
        </p:nvSpPr>
        <p:spPr>
          <a:xfrm>
            <a:off x="485371" y="489458"/>
            <a:ext cx="10498970" cy="8382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endParaRPr lang="en-US" sz="2400" i="1" dirty="0"/>
          </a:p>
        </p:txBody>
      </p:sp>
      <p:pic>
        <p:nvPicPr>
          <p:cNvPr id="16" name="Picture 15" descr="vm_icon.png"/>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532243" y="4498909"/>
            <a:ext cx="1452448" cy="1066800"/>
          </a:xfrm>
          <a:prstGeom prst="rect">
            <a:avLst/>
          </a:prstGeom>
        </p:spPr>
      </p:pic>
      <p:pic>
        <p:nvPicPr>
          <p:cNvPr id="17" name="Picture 16" descr="Computer No Virtual Environment-01.png"/>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860019" y="2136714"/>
            <a:ext cx="1069446" cy="1000231"/>
          </a:xfrm>
          <a:prstGeom prst="rect">
            <a:avLst/>
          </a:prstGeom>
        </p:spPr>
      </p:pic>
      <p:sp>
        <p:nvSpPr>
          <p:cNvPr id="31" name="Rectangle 30"/>
          <p:cNvSpPr/>
          <p:nvPr/>
        </p:nvSpPr>
        <p:spPr>
          <a:xfrm>
            <a:off x="855511" y="2136709"/>
            <a:ext cx="1986113" cy="760208"/>
          </a:xfrm>
          <a:prstGeom prst="rect">
            <a:avLst/>
          </a:prstGeom>
        </p:spPr>
        <p:txBody>
          <a:bodyPr wrap="square">
            <a:spAutoFit/>
          </a:bodyPr>
          <a:lstStyle/>
          <a:p>
            <a:pPr algn="r">
              <a:lnSpc>
                <a:spcPct val="90000"/>
              </a:lnSpc>
            </a:pPr>
            <a:r>
              <a:rPr lang="en-US" sz="1200" dirty="0"/>
              <a:t>Malware hides</a:t>
            </a:r>
            <a:br>
              <a:rPr lang="en-US" sz="1200" dirty="0"/>
            </a:br>
            <a:r>
              <a:rPr lang="en-US" sz="1200" dirty="0"/>
              <a:t> behind custom</a:t>
            </a:r>
            <a:br>
              <a:rPr lang="en-US" sz="1200" dirty="0"/>
            </a:br>
            <a:r>
              <a:rPr lang="en-US" sz="1200" dirty="0"/>
              <a:t>polymorphic </a:t>
            </a:r>
            <a:br>
              <a:rPr lang="en-US" sz="1200" dirty="0"/>
            </a:br>
            <a:r>
              <a:rPr lang="en-US" sz="1200" dirty="0"/>
              <a:t>packers</a:t>
            </a:r>
          </a:p>
        </p:txBody>
      </p:sp>
      <p:sp>
        <p:nvSpPr>
          <p:cNvPr id="38" name="Rectangle 37"/>
          <p:cNvSpPr/>
          <p:nvPr/>
        </p:nvSpPr>
        <p:spPr>
          <a:xfrm>
            <a:off x="549953" y="4666905"/>
            <a:ext cx="1986113" cy="594009"/>
          </a:xfrm>
          <a:prstGeom prst="rect">
            <a:avLst/>
          </a:prstGeom>
        </p:spPr>
        <p:txBody>
          <a:bodyPr wrap="square">
            <a:spAutoFit/>
          </a:bodyPr>
          <a:lstStyle/>
          <a:p>
            <a:pPr algn="r">
              <a:lnSpc>
                <a:spcPct val="90000"/>
              </a:lnSpc>
            </a:pPr>
            <a:r>
              <a:rPr lang="en-US" sz="1200" dirty="0"/>
              <a:t>Emulator ‘unpacks’ </a:t>
            </a:r>
            <a:br>
              <a:rPr lang="en-US" sz="1200" dirty="0"/>
            </a:br>
            <a:r>
              <a:rPr lang="en-US" sz="1200" dirty="0"/>
              <a:t>the malware  in a </a:t>
            </a:r>
            <a:br>
              <a:rPr lang="en-US" sz="1200" dirty="0"/>
            </a:br>
            <a:r>
              <a:rPr lang="en-US" sz="1200" dirty="0"/>
              <a:t>virtual environment</a:t>
            </a:r>
          </a:p>
        </p:txBody>
      </p:sp>
      <p:sp>
        <p:nvSpPr>
          <p:cNvPr id="41" name="Freeform 40"/>
          <p:cNvSpPr/>
          <p:nvPr/>
        </p:nvSpPr>
        <p:spPr>
          <a:xfrm>
            <a:off x="6771164" y="4501169"/>
            <a:ext cx="449709" cy="189557"/>
          </a:xfrm>
          <a:custGeom>
            <a:avLst/>
            <a:gdLst>
              <a:gd name="connsiteX0" fmla="*/ 0 w 448596"/>
              <a:gd name="connsiteY0" fmla="*/ 120053 h 189557"/>
              <a:gd name="connsiteX1" fmla="*/ 0 w 448596"/>
              <a:gd name="connsiteY1" fmla="*/ 50549 h 189557"/>
              <a:gd name="connsiteX2" fmla="*/ 303276 w 448596"/>
              <a:gd name="connsiteY2" fmla="*/ 0 h 189557"/>
              <a:gd name="connsiteX3" fmla="*/ 448596 w 448596"/>
              <a:gd name="connsiteY3" fmla="*/ 63186 h 189557"/>
              <a:gd name="connsiteX4" fmla="*/ 423323 w 448596"/>
              <a:gd name="connsiteY4" fmla="*/ 132690 h 189557"/>
              <a:gd name="connsiteX5" fmla="*/ 189547 w 448596"/>
              <a:gd name="connsiteY5" fmla="*/ 189557 h 189557"/>
              <a:gd name="connsiteX6" fmla="*/ 0 w 448596"/>
              <a:gd name="connsiteY6" fmla="*/ 120053 h 18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596" h="189557">
                <a:moveTo>
                  <a:pt x="0" y="120053"/>
                </a:moveTo>
                <a:lnTo>
                  <a:pt x="0" y="50549"/>
                </a:lnTo>
                <a:lnTo>
                  <a:pt x="303276" y="0"/>
                </a:lnTo>
                <a:lnTo>
                  <a:pt x="448596" y="63186"/>
                </a:lnTo>
                <a:lnTo>
                  <a:pt x="423323" y="132690"/>
                </a:lnTo>
                <a:lnTo>
                  <a:pt x="189547" y="189557"/>
                </a:lnTo>
                <a:lnTo>
                  <a:pt x="0" y="120053"/>
                </a:lnTo>
                <a:close/>
              </a:path>
            </a:pathLst>
          </a:custGeom>
          <a:solidFill>
            <a:schemeClr val="bg1"/>
          </a:solidFill>
        </p:spPr>
        <p:txBody>
          <a:bodyPr vert="horz" wrap="square" lIns="91440" tIns="45720" rIns="91440" bIns="45720" numCol="1" rtlCol="0" anchor="ctr" anchorCtr="0" compatLnSpc="1">
            <a:prstTxWarp prst="textNoShape">
              <a:avLst/>
            </a:prstTxWarp>
          </a:bodyPr>
          <a:lstStyle/>
          <a:p>
            <a:pPr algn="ctr">
              <a:lnSpc>
                <a:spcPct val="90000"/>
              </a:lnSpc>
            </a:pPr>
            <a:endParaRPr lang="en-US" sz="1800" b="1">
              <a:solidFill>
                <a:schemeClr val="bg1"/>
              </a:solidFill>
              <a:latin typeface="+mn-lt"/>
            </a:endParaRPr>
          </a:p>
        </p:txBody>
      </p:sp>
      <p:pic>
        <p:nvPicPr>
          <p:cNvPr id="40" name="Picture 39" descr="icon_packing.png"/>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6482832" y="4194109"/>
            <a:ext cx="1018520" cy="1016000"/>
          </a:xfrm>
          <a:prstGeom prst="rect">
            <a:avLst/>
          </a:prstGeom>
        </p:spPr>
      </p:pic>
    </p:spTree>
    <p:extLst>
      <p:ext uri="{BB962C8B-B14F-4D97-AF65-F5344CB8AC3E}">
        <p14:creationId xmlns:p14="http://schemas.microsoft.com/office/powerpoint/2010/main" val="237759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10301609" y="0"/>
            <a:ext cx="1890393" cy="1128792"/>
          </a:xfrm>
          <a:prstGeom prst="rect">
            <a:avLst/>
          </a:prstGeom>
          <a:solidFill>
            <a:schemeClr val="bg1"/>
          </a:solidFill>
          <a:ln w="12700">
            <a:noFill/>
            <a:miter lim="800000"/>
            <a:headEnd/>
            <a:tailEnd/>
          </a:ln>
        </p:spPr>
        <p:txBody>
          <a:bodyPr wrap="square" rtlCol="0" anchor="ctr"/>
          <a:lstStyle/>
          <a:p>
            <a:pPr algn="ctr"/>
            <a:endParaRPr lang="en-US" kern="0" dirty="0">
              <a:solidFill>
                <a:schemeClr val="bg1"/>
              </a:solidFill>
            </a:endParaRPr>
          </a:p>
        </p:txBody>
      </p:sp>
      <p:sp>
        <p:nvSpPr>
          <p:cNvPr id="114" name="Title 4"/>
          <p:cNvSpPr txBox="1">
            <a:spLocks/>
          </p:cNvSpPr>
          <p:nvPr/>
        </p:nvSpPr>
        <p:spPr>
          <a:xfrm>
            <a:off x="8283548" y="1274278"/>
            <a:ext cx="2485391" cy="451406"/>
          </a:xfrm>
          <a:prstGeom prst="rect">
            <a:avLst/>
          </a:prstGeom>
        </p:spPr>
        <p:txBody>
          <a:bodyPr wrap="none" lIns="0">
            <a:sp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pPr>
              <a:lnSpc>
                <a:spcPct val="80000"/>
              </a:lnSpc>
            </a:pPr>
            <a:r>
              <a:rPr lang="en-US" dirty="0">
                <a:solidFill>
                  <a:srgbClr val="FFC000"/>
                </a:solidFill>
                <a:latin typeface="Calibri"/>
                <a:ea typeface="+mn-ea"/>
                <a:cs typeface="Calibri"/>
              </a:rPr>
              <a:t>Why Symantec?</a:t>
            </a:r>
          </a:p>
        </p:txBody>
      </p:sp>
      <p:sp>
        <p:nvSpPr>
          <p:cNvPr id="115" name="Content Placeholder 5"/>
          <p:cNvSpPr txBox="1">
            <a:spLocks/>
          </p:cNvSpPr>
          <p:nvPr/>
        </p:nvSpPr>
        <p:spPr>
          <a:xfrm>
            <a:off x="8252194" y="1909135"/>
            <a:ext cx="3638104" cy="485047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spcAft>
                <a:spcPts val="600"/>
              </a:spcAft>
            </a:pPr>
            <a:r>
              <a:rPr lang="en-US" sz="2000" dirty="0">
                <a:solidFill>
                  <a:schemeClr val="tx1">
                    <a:lumMod val="65000"/>
                    <a:lumOff val="35000"/>
                  </a:schemeClr>
                </a:solidFill>
              </a:rPr>
              <a:t>Visibility into gray activity</a:t>
            </a:r>
          </a:p>
          <a:p>
            <a:pPr>
              <a:spcAft>
                <a:spcPts val="600"/>
              </a:spcAft>
            </a:pPr>
            <a:r>
              <a:rPr lang="en-US" sz="2000" dirty="0">
                <a:solidFill>
                  <a:schemeClr val="tx1">
                    <a:lumMod val="65000"/>
                    <a:lumOff val="35000"/>
                  </a:schemeClr>
                </a:solidFill>
              </a:rPr>
              <a:t>Easy tuning via slider controls</a:t>
            </a:r>
          </a:p>
          <a:p>
            <a:pPr>
              <a:spcAft>
                <a:spcPts val="600"/>
              </a:spcAft>
            </a:pPr>
            <a:r>
              <a:rPr lang="en-US" sz="2000" dirty="0">
                <a:solidFill>
                  <a:schemeClr val="tx1">
                    <a:lumMod val="65000"/>
                    <a:lumOff val="35000"/>
                  </a:schemeClr>
                </a:solidFill>
              </a:rPr>
              <a:t>Monitoring and blocking can be set at different levels to meet specific environment needs</a:t>
            </a:r>
          </a:p>
          <a:p>
            <a:pPr>
              <a:spcAft>
                <a:spcPts val="600"/>
              </a:spcAft>
            </a:pPr>
            <a:endParaRPr lang="en-US" sz="2000" dirty="0">
              <a:solidFill>
                <a:srgbClr val="FFFFFF"/>
              </a:solidFill>
            </a:endParaRPr>
          </a:p>
        </p:txBody>
      </p:sp>
      <p:sp>
        <p:nvSpPr>
          <p:cNvPr id="3" name="Title 2"/>
          <p:cNvSpPr>
            <a:spLocks noGrp="1"/>
          </p:cNvSpPr>
          <p:nvPr>
            <p:ph type="title"/>
          </p:nvPr>
        </p:nvSpPr>
        <p:spPr>
          <a:xfrm>
            <a:off x="609759" y="304800"/>
            <a:ext cx="7501291" cy="838200"/>
          </a:xfrm>
        </p:spPr>
        <p:txBody>
          <a:bodyPr/>
          <a:lstStyle/>
          <a:p>
            <a:r>
              <a:rPr lang="en-US" dirty="0"/>
              <a:t>Optimize Security by Fine-Tuning Protection</a:t>
            </a:r>
          </a:p>
        </p:txBody>
      </p:sp>
      <p:sp>
        <p:nvSpPr>
          <p:cNvPr id="82" name="TextBox 81"/>
          <p:cNvSpPr txBox="1"/>
          <p:nvPr/>
        </p:nvSpPr>
        <p:spPr>
          <a:xfrm>
            <a:off x="11253727" y="733450"/>
            <a:ext cx="630525" cy="148117"/>
          </a:xfrm>
          <a:prstGeom prst="rect">
            <a:avLst/>
          </a:prstGeom>
          <a:noFill/>
        </p:spPr>
        <p:txBody>
          <a:bodyPr wrap="none" lIns="0" tIns="0" rIns="0" bIns="0" rtlCol="0">
            <a:spAutoFit/>
          </a:bodyPr>
          <a:lstStyle/>
          <a:p>
            <a:pPr algn="ctr">
              <a:lnSpc>
                <a:spcPct val="90000"/>
              </a:lnSpc>
            </a:pPr>
            <a:r>
              <a:rPr lang="en-US" sz="1050" b="1" dirty="0">
                <a:solidFill>
                  <a:schemeClr val="bg2"/>
                </a:solidFill>
              </a:rPr>
              <a:t>LIST (USER)</a:t>
            </a:r>
          </a:p>
        </p:txBody>
      </p:sp>
      <p:sp>
        <p:nvSpPr>
          <p:cNvPr id="84" name="Footer Placeholder 7"/>
          <p:cNvSpPr txBox="1">
            <a:spLocks/>
          </p:cNvSpPr>
          <p:nvPr/>
        </p:nvSpPr>
        <p:spPr>
          <a:xfrm flipH="1">
            <a:off x="11830384" y="6430733"/>
            <a:ext cx="361616" cy="153888"/>
          </a:xfrm>
          <a:prstGeom prst="rect">
            <a:avLst/>
          </a:prstGeom>
        </p:spPr>
        <p:txBody>
          <a:bodyPr vert="horz" wrap="square" lIns="0" tIns="0" rIns="0" bIns="0" rtlCol="0" anchor="b">
            <a:spAutoFit/>
          </a:bodyPr>
          <a:lstStyle>
            <a:defPPr>
              <a:defRPr lang="en-US"/>
            </a:defPPr>
            <a:lvl1pPr marL="0" algn="l"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DA42248-2AD5-4973-A736-B434674C9FD5}" type="slidenum">
              <a:rPr lang="en-US" smtClean="0">
                <a:solidFill>
                  <a:schemeClr val="tx1">
                    <a:lumMod val="75000"/>
                  </a:schemeClr>
                </a:solidFill>
              </a:rPr>
              <a:pPr algn="ctr"/>
              <a:t>36</a:t>
            </a:fld>
            <a:endParaRPr lang="en-US" dirty="0">
              <a:solidFill>
                <a:schemeClr val="tx1">
                  <a:lumMod val="75000"/>
                </a:schemeClr>
              </a:solidFill>
            </a:endParaRPr>
          </a:p>
        </p:txBody>
      </p:sp>
      <p:cxnSp>
        <p:nvCxnSpPr>
          <p:cNvPr id="4" name="Straight Connector 3"/>
          <p:cNvCxnSpPr/>
          <p:nvPr/>
        </p:nvCxnSpPr>
        <p:spPr>
          <a:xfrm>
            <a:off x="7949005" y="1364156"/>
            <a:ext cx="0" cy="4703973"/>
          </a:xfrm>
          <a:prstGeom prst="line">
            <a:avLst/>
          </a:prstGeom>
          <a:ln w="28575" cmpd="sng">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bwMode="gray">
          <a:xfrm>
            <a:off x="2132569" y="1447801"/>
            <a:ext cx="5346081"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109538"/>
            <a:r>
              <a:rPr lang="en-US" sz="1600" dirty="0"/>
              <a:t>“I need enhanced visibility into suspicious files in my environment, so that I can fine-tune the protection to meet the distinct requirements of my deployment.”</a:t>
            </a:r>
          </a:p>
        </p:txBody>
      </p:sp>
      <p:sp>
        <p:nvSpPr>
          <p:cNvPr id="29" name="Rectangle 28"/>
          <p:cNvSpPr/>
          <p:nvPr/>
        </p:nvSpPr>
        <p:spPr bwMode="gray">
          <a:xfrm>
            <a:off x="2132569" y="2616200"/>
            <a:ext cx="5346081"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Need to see more and block more threats</a:t>
            </a:r>
          </a:p>
        </p:txBody>
      </p:sp>
      <p:sp>
        <p:nvSpPr>
          <p:cNvPr id="30" name="Rectangle 29"/>
          <p:cNvSpPr/>
          <p:nvPr/>
        </p:nvSpPr>
        <p:spPr bwMode="gray">
          <a:xfrm>
            <a:off x="2132569" y="3784600"/>
            <a:ext cx="5346081"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r>
              <a:rPr lang="en-US" sz="1600" dirty="0"/>
              <a:t>Symantec Endpoint Protection 14</a:t>
            </a:r>
          </a:p>
        </p:txBody>
      </p:sp>
      <p:sp>
        <p:nvSpPr>
          <p:cNvPr id="31" name="Rectangle 30"/>
          <p:cNvSpPr/>
          <p:nvPr/>
        </p:nvSpPr>
        <p:spPr bwMode="gray">
          <a:xfrm>
            <a:off x="2132569" y="4953000"/>
            <a:ext cx="5346081"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indent="-176213">
              <a:lnSpc>
                <a:spcPct val="90000"/>
              </a:lnSpc>
              <a:spcAft>
                <a:spcPts val="300"/>
              </a:spcAft>
              <a:buFont typeface="Arial" panose="020B0604020202020204" pitchFamily="34" charset="0"/>
              <a:buChar char="•"/>
            </a:pPr>
            <a:r>
              <a:rPr lang="en-US" sz="1600" dirty="0"/>
              <a:t>Suspicious activity detection</a:t>
            </a:r>
          </a:p>
          <a:p>
            <a:pPr marL="0" lvl="1" indent="-176213">
              <a:lnSpc>
                <a:spcPct val="90000"/>
              </a:lnSpc>
              <a:spcAft>
                <a:spcPts val="300"/>
              </a:spcAft>
              <a:buFont typeface="Arial" panose="020B0604020202020204" pitchFamily="34" charset="0"/>
              <a:buChar char="•"/>
            </a:pPr>
            <a:r>
              <a:rPr lang="en-US" sz="1600" dirty="0"/>
              <a:t>Easy tuning via separate sliders for monitoring and blocking</a:t>
            </a:r>
          </a:p>
          <a:p>
            <a:pPr marL="0" lvl="1" indent="-176213">
              <a:lnSpc>
                <a:spcPct val="90000"/>
              </a:lnSpc>
              <a:spcAft>
                <a:spcPts val="300"/>
              </a:spcAft>
              <a:buFont typeface="Arial" panose="020B0604020202020204" pitchFamily="34" charset="0"/>
              <a:buChar char="•"/>
            </a:pPr>
            <a:endParaRPr lang="en-US" sz="1600" dirty="0"/>
          </a:p>
        </p:txBody>
      </p:sp>
      <p:sp>
        <p:nvSpPr>
          <p:cNvPr id="32" name="Rectangle 31"/>
          <p:cNvSpPr/>
          <p:nvPr/>
        </p:nvSpPr>
        <p:spPr bwMode="gray">
          <a:xfrm>
            <a:off x="609761"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NEED</a:t>
            </a:r>
          </a:p>
        </p:txBody>
      </p:sp>
      <p:sp>
        <p:nvSpPr>
          <p:cNvPr id="33" name="Rectangle 32"/>
          <p:cNvSpPr/>
          <p:nvPr/>
        </p:nvSpPr>
        <p:spPr bwMode="gray">
          <a:xfrm>
            <a:off x="609601" y="26162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CHALLENGE</a:t>
            </a:r>
          </a:p>
        </p:txBody>
      </p:sp>
      <p:sp>
        <p:nvSpPr>
          <p:cNvPr id="34" name="Rectangle 33"/>
          <p:cNvSpPr/>
          <p:nvPr/>
        </p:nvSpPr>
        <p:spPr bwMode="gray">
          <a:xfrm>
            <a:off x="609761" y="3784599"/>
            <a:ext cx="15230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PRODUCT</a:t>
            </a:r>
          </a:p>
        </p:txBody>
      </p:sp>
      <p:sp>
        <p:nvSpPr>
          <p:cNvPr id="35" name="Rectangle 34"/>
          <p:cNvSpPr/>
          <p:nvPr/>
        </p:nvSpPr>
        <p:spPr bwMode="gray">
          <a:xfrm>
            <a:off x="609601" y="49530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CAPABILITIES</a:t>
            </a:r>
          </a:p>
        </p:txBody>
      </p:sp>
      <p:grpSp>
        <p:nvGrpSpPr>
          <p:cNvPr id="36" name="Group 35"/>
          <p:cNvGrpSpPr/>
          <p:nvPr/>
        </p:nvGrpSpPr>
        <p:grpSpPr>
          <a:xfrm rot="5400000">
            <a:off x="1951596" y="1784814"/>
            <a:ext cx="381000" cy="274391"/>
            <a:chOff x="1179513" y="4529455"/>
            <a:chExt cx="381000" cy="274320"/>
          </a:xfrm>
        </p:grpSpPr>
        <p:sp>
          <p:nvSpPr>
            <p:cNvPr id="37"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38"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39" name="Group 38"/>
          <p:cNvGrpSpPr/>
          <p:nvPr/>
        </p:nvGrpSpPr>
        <p:grpSpPr>
          <a:xfrm rot="5400000">
            <a:off x="1951596" y="2973534"/>
            <a:ext cx="381000" cy="274391"/>
            <a:chOff x="1179513" y="4529455"/>
            <a:chExt cx="381000" cy="274320"/>
          </a:xfrm>
        </p:grpSpPr>
        <p:sp>
          <p:nvSpPr>
            <p:cNvPr id="40" name="Pentagon 39"/>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41"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42" name="Group 41"/>
          <p:cNvGrpSpPr/>
          <p:nvPr/>
        </p:nvGrpSpPr>
        <p:grpSpPr>
          <a:xfrm rot="5400000">
            <a:off x="1951596" y="4147014"/>
            <a:ext cx="381000" cy="274391"/>
            <a:chOff x="1179513" y="4529455"/>
            <a:chExt cx="381000" cy="274320"/>
          </a:xfrm>
        </p:grpSpPr>
        <p:sp>
          <p:nvSpPr>
            <p:cNvPr id="43"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44"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45" name="Group 44"/>
          <p:cNvGrpSpPr/>
          <p:nvPr/>
        </p:nvGrpSpPr>
        <p:grpSpPr>
          <a:xfrm rot="5400000">
            <a:off x="1951596" y="5305254"/>
            <a:ext cx="381000" cy="274391"/>
            <a:chOff x="1179513" y="4529455"/>
            <a:chExt cx="381000" cy="274320"/>
          </a:xfrm>
        </p:grpSpPr>
        <p:sp>
          <p:nvSpPr>
            <p:cNvPr id="46"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47"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48" name="Group 47"/>
          <p:cNvGrpSpPr/>
          <p:nvPr/>
        </p:nvGrpSpPr>
        <p:grpSpPr>
          <a:xfrm>
            <a:off x="11217027" y="0"/>
            <a:ext cx="974975" cy="1141664"/>
            <a:chOff x="8133345" y="5361971"/>
            <a:chExt cx="974975" cy="1141664"/>
          </a:xfrm>
        </p:grpSpPr>
        <p:grpSp>
          <p:nvGrpSpPr>
            <p:cNvPr id="49" name="Group 48"/>
            <p:cNvGrpSpPr/>
            <p:nvPr/>
          </p:nvGrpSpPr>
          <p:grpSpPr>
            <a:xfrm>
              <a:off x="8275146" y="5631232"/>
              <a:ext cx="692917" cy="732073"/>
              <a:chOff x="8275146" y="5631232"/>
              <a:chExt cx="692917" cy="732073"/>
            </a:xfrm>
          </p:grpSpPr>
          <p:grpSp>
            <p:nvGrpSpPr>
              <p:cNvPr id="51" name="Group 50"/>
              <p:cNvGrpSpPr/>
              <p:nvPr/>
            </p:nvGrpSpPr>
            <p:grpSpPr bwMode="ltGray">
              <a:xfrm>
                <a:off x="8275146" y="5631232"/>
                <a:ext cx="550945" cy="434725"/>
                <a:chOff x="2916555" y="1923047"/>
                <a:chExt cx="1908466" cy="1505880"/>
              </a:xfrm>
            </p:grpSpPr>
            <p:sp>
              <p:nvSpPr>
                <p:cNvPr id="53" name="Rectangle 52"/>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4" name="Rectangle 53"/>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5" name="Rectangle 54"/>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6"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7" name="Rectangle 56"/>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8" name="Rectangle 57"/>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9"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0" name="Rectangle 59"/>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1" name="Rectangle 60"/>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2" name="Rectangle 61"/>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3" name="Rectangle 62"/>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4" name="Rectangle 63"/>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grpSp>
          <p:sp>
            <p:nvSpPr>
              <p:cNvPr id="52" name="TextBox 51"/>
              <p:cNvSpPr txBox="1"/>
              <p:nvPr/>
            </p:nvSpPr>
            <p:spPr>
              <a:xfrm>
                <a:off x="8288390" y="6069763"/>
                <a:ext cx="679673" cy="293542"/>
              </a:xfrm>
              <a:prstGeom prst="rect">
                <a:avLst/>
              </a:prstGeom>
              <a:noFill/>
            </p:spPr>
            <p:txBody>
              <a:bodyPr wrap="none" lIns="0" tIns="0" rIns="0" bIns="0" rtlCol="0">
                <a:spAutoFit/>
              </a:bodyPr>
              <a:lstStyle/>
              <a:p>
                <a:pPr algn="ctr">
                  <a:lnSpc>
                    <a:spcPct val="90000"/>
                  </a:lnSpc>
                </a:pPr>
                <a:r>
                  <a:rPr lang="en-US" sz="1050" b="1" dirty="0">
                    <a:solidFill>
                      <a:schemeClr val="accent1"/>
                    </a:solidFill>
                  </a:rPr>
                  <a:t>LIST </a:t>
                </a:r>
                <a:br>
                  <a:rPr lang="en-US" sz="1050" b="1" dirty="0">
                    <a:solidFill>
                      <a:schemeClr val="accent1"/>
                    </a:solidFill>
                  </a:rPr>
                </a:br>
                <a:r>
                  <a:rPr lang="en-US" sz="1050" b="1" dirty="0">
                    <a:solidFill>
                      <a:schemeClr val="accent1"/>
                    </a:solidFill>
                  </a:rPr>
                  <a:t>(ENDPOINT)</a:t>
                </a:r>
              </a:p>
            </p:txBody>
          </p:sp>
        </p:grpSp>
        <p:sp>
          <p:nvSpPr>
            <p:cNvPr id="50" name="Rectangle 49">
              <a:hlinkClick r:id="rId3" action="ppaction://hlinksldjump"/>
            </p:cNvPr>
            <p:cNvSpPr/>
            <p:nvPr/>
          </p:nvSpPr>
          <p:spPr>
            <a:xfrm>
              <a:off x="8133345" y="5361971"/>
              <a:ext cx="974975" cy="1141664"/>
            </a:xfrm>
            <a:prstGeom prst="rect">
              <a:avLst/>
            </a:prstGeom>
            <a:noFill/>
            <a:ln w="12700">
              <a:noFill/>
              <a:miter lim="800000"/>
              <a:headEnd/>
              <a:tailEnd/>
            </a:ln>
          </p:spPr>
          <p:txBody>
            <a:bodyPr wrap="square" rtlCol="0" anchor="ctr"/>
            <a:lstStyle/>
            <a:p>
              <a:pPr algn="ctr"/>
              <a:endParaRPr lang="en-US" kern="0" dirty="0">
                <a:solidFill>
                  <a:schemeClr val="bg1"/>
                </a:solidFill>
              </a:endParaRPr>
            </a:p>
          </p:txBody>
        </p:sp>
      </p:grpSp>
    </p:spTree>
    <p:extLst>
      <p:ext uri="{BB962C8B-B14F-4D97-AF65-F5344CB8AC3E}">
        <p14:creationId xmlns:p14="http://schemas.microsoft.com/office/powerpoint/2010/main" val="343656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Enhanced Visibility of Suspicious Activity</a:t>
            </a:r>
            <a:endParaRPr lang="en-US" dirty="0"/>
          </a:p>
        </p:txBody>
      </p:sp>
      <p:sp>
        <p:nvSpPr>
          <p:cNvPr id="9" name="Content Placeholder 8">
            <a:extLst>
              <a:ext uri="{FF2B5EF4-FFF2-40B4-BE49-F238E27FC236}">
                <a16:creationId xmlns:a16="http://schemas.microsoft.com/office/drawing/2014/main" id="{4EB903F0-1DCD-44CF-BF9A-0288F832DC83}"/>
              </a:ext>
            </a:extLst>
          </p:cNvPr>
          <p:cNvSpPr>
            <a:spLocks noGrp="1"/>
          </p:cNvSpPr>
          <p:nvPr>
            <p:ph idx="1"/>
          </p:nvPr>
        </p:nvSpPr>
        <p:spPr>
          <a:xfrm>
            <a:off x="609601" y="1752600"/>
            <a:ext cx="5251938" cy="4191002"/>
          </a:xfrm>
        </p:spPr>
        <p:txBody>
          <a:bodyPr/>
          <a:lstStyle/>
          <a:p>
            <a:r>
              <a:rPr lang="en-US"/>
              <a:t>Identify suspicious files detected by Advanced Machine Learning and Behavioral Analysis</a:t>
            </a:r>
          </a:p>
          <a:p>
            <a:r>
              <a:rPr lang="en-US"/>
              <a:t>Classify files by risk and prioritize remediation</a:t>
            </a:r>
          </a:p>
          <a:p>
            <a:r>
              <a:rPr lang="en-US"/>
              <a:t>Make informed policy decisions to reduce risk and attack surface</a:t>
            </a:r>
            <a:endParaRPr lang="en-US" dirty="0"/>
          </a:p>
        </p:txBody>
      </p:sp>
      <p:sp>
        <p:nvSpPr>
          <p:cNvPr id="10" name="Text Placeholder 9"/>
          <p:cNvSpPr>
            <a:spLocks noGrp="1"/>
          </p:cNvSpPr>
          <p:nvPr>
            <p:ph type="body" sz="quarter" idx="13"/>
          </p:nvPr>
        </p:nvSpPr>
        <p:spPr>
          <a:xfrm>
            <a:off x="495302" y="906658"/>
            <a:ext cx="10972482" cy="332118"/>
          </a:xfrm>
          <a:noFill/>
          <a:ln w="9525">
            <a:noFill/>
            <a:miter lim="800000"/>
            <a:headEnd/>
            <a:tailEnd/>
          </a:ln>
        </p:spPr>
        <p:txBody>
          <a:bodyPr vert="horz" wrap="square" lIns="0" tIns="0" rIns="0" bIns="0" numCol="1" rtlCol="0" anchor="t" anchorCtr="0" compatLnSpc="1">
            <a:prstTxWarp prst="textNoShape">
              <a:avLst/>
            </a:prstTxWarp>
            <a:noAutofit/>
          </a:bodyPr>
          <a:lstStyle/>
          <a:p>
            <a:r>
              <a:rPr lang="en-US" b="1">
                <a:solidFill>
                  <a:srgbClr val="595959"/>
                </a:solidFill>
              </a:rPr>
              <a:t>Discover and address emerging threats</a:t>
            </a:r>
            <a:endParaRPr lang="en-US" b="1" dirty="0">
              <a:solidFill>
                <a:srgbClr val="595959"/>
              </a:solidFill>
            </a:endParaRPr>
          </a:p>
        </p:txBody>
      </p:sp>
      <p:pic>
        <p:nvPicPr>
          <p:cNvPr id="11" name="Picture 10" descr="Screen Shot 2017-07-18 at 9.26.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073" y="1730779"/>
            <a:ext cx="3835384" cy="3140381"/>
          </a:xfrm>
          <a:prstGeom prst="rect">
            <a:avLst/>
          </a:prstGeom>
          <a:ln w="12700">
            <a:solidFill>
              <a:schemeClr val="accent1"/>
            </a:solidFill>
            <a:miter lim="800000"/>
          </a:ln>
          <a:effectLst/>
        </p:spPr>
      </p:pic>
      <p:pic>
        <p:nvPicPr>
          <p:cNvPr id="15" name="Picture 14" descr="Screen Shot 2017-06-16 at 11.08.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845" y="5044692"/>
            <a:ext cx="9040612" cy="1291516"/>
          </a:xfrm>
          <a:prstGeom prst="rect">
            <a:avLst/>
          </a:prstGeom>
          <a:ln w="12700">
            <a:solidFill>
              <a:schemeClr val="accent1"/>
            </a:solidFill>
            <a:miter lim="800000"/>
          </a:ln>
          <a:effectLst/>
        </p:spPr>
      </p:pic>
      <p:sp>
        <p:nvSpPr>
          <p:cNvPr id="8" name="Slide Number Placeholder 7">
            <a:extLst>
              <a:ext uri="{FF2B5EF4-FFF2-40B4-BE49-F238E27FC236}">
                <a16:creationId xmlns:a16="http://schemas.microsoft.com/office/drawing/2014/main" id="{AB65A3AD-293A-4EB4-B5BC-34397F47112B}"/>
              </a:ext>
            </a:extLst>
          </p:cNvPr>
          <p:cNvSpPr txBox="1">
            <a:spLocks/>
          </p:cNvSpPr>
          <p:nvPr/>
        </p:nvSpPr>
        <p:spPr>
          <a:xfrm>
            <a:off x="11747500" y="6305554"/>
            <a:ext cx="520700" cy="365125"/>
          </a:xfrm>
          <a:prstGeom prst="rect">
            <a:avLst/>
          </a:prstGeom>
        </p:spPr>
        <p:txBody>
          <a:bodyPr vert="horz" lIns="91440" tIns="45720" rIns="91440" bIns="45720" rtlCol="0" anchor="ctr"/>
          <a:lstStyle>
            <a:defPPr>
              <a:defRPr lang="en-US"/>
            </a:defPPr>
            <a:lvl1pPr algn="ctr" fontAlgn="auto">
              <a:spcBef>
                <a:spcPts val="0"/>
              </a:spcBef>
              <a:spcAft>
                <a:spcPts val="0"/>
              </a:spcAft>
              <a:defRPr sz="1200" b="1">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2D88F0F9-74A8-45E4-B405-052EDB68E8BD}" type="slidenum">
              <a:rPr lang="en-US"/>
              <a:pPr/>
              <a:t>37</a:t>
            </a:fld>
            <a:endParaRPr lang="en-US"/>
          </a:p>
        </p:txBody>
      </p:sp>
    </p:spTree>
    <p:extLst>
      <p:ext uri="{BB962C8B-B14F-4D97-AF65-F5344CB8AC3E}">
        <p14:creationId xmlns:p14="http://schemas.microsoft.com/office/powerpoint/2010/main" val="164813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Intensive Protection</a:t>
            </a:r>
            <a:endParaRPr lang="en-US" dirty="0"/>
          </a:p>
        </p:txBody>
      </p:sp>
      <p:sp>
        <p:nvSpPr>
          <p:cNvPr id="8" name="Content Placeholder 7"/>
          <p:cNvSpPr>
            <a:spLocks noGrp="1"/>
          </p:cNvSpPr>
          <p:nvPr>
            <p:ph idx="1"/>
          </p:nvPr>
        </p:nvSpPr>
        <p:spPr/>
        <p:txBody>
          <a:bodyPr/>
          <a:lstStyle/>
          <a:p>
            <a:pPr marL="0" indent="0">
              <a:buNone/>
            </a:pPr>
            <a:r>
              <a:rPr lang="en-US" b="1" dirty="0">
                <a:solidFill>
                  <a:schemeClr val="accent1">
                    <a:lumMod val="75000"/>
                  </a:schemeClr>
                </a:solidFill>
              </a:rPr>
              <a:t>Integrated workflow to block more threats</a:t>
            </a:r>
            <a:endParaRPr lang="en-US" dirty="0">
              <a:solidFill>
                <a:schemeClr val="accent1">
                  <a:lumMod val="75000"/>
                </a:schemeClr>
              </a:solidFill>
            </a:endParaRPr>
          </a:p>
          <a:p>
            <a:r>
              <a:rPr lang="en-US" sz="2000" dirty="0"/>
              <a:t>Review suspicious files</a:t>
            </a:r>
          </a:p>
          <a:p>
            <a:r>
              <a:rPr lang="en-US" sz="2000" dirty="0"/>
              <a:t>Whitelist potential false positives</a:t>
            </a:r>
          </a:p>
          <a:p>
            <a:r>
              <a:rPr lang="en-US" sz="2000" dirty="0"/>
              <a:t>Blacklist true positives</a:t>
            </a:r>
          </a:p>
          <a:p>
            <a:r>
              <a:rPr lang="en-US" sz="2000" dirty="0"/>
              <a:t>Set suitable protection (blocking) threshold</a:t>
            </a:r>
          </a:p>
          <a:p>
            <a:r>
              <a:rPr lang="en-US" sz="2000" dirty="0"/>
              <a:t>Apply to individual groups or globally</a:t>
            </a:r>
          </a:p>
        </p:txBody>
      </p:sp>
      <p:sp>
        <p:nvSpPr>
          <p:cNvPr id="10" name="Text Placeholder 9"/>
          <p:cNvSpPr>
            <a:spLocks noGrp="1"/>
          </p:cNvSpPr>
          <p:nvPr>
            <p:ph type="body" sz="quarter" idx="13"/>
          </p:nvPr>
        </p:nvSpPr>
        <p:spPr>
          <a:xfrm>
            <a:off x="495302" y="914400"/>
            <a:ext cx="10972482" cy="332118"/>
          </a:xfrm>
          <a:noFill/>
          <a:ln w="9525">
            <a:noFill/>
            <a:miter lim="800000"/>
            <a:headEnd/>
            <a:tailEnd/>
          </a:ln>
        </p:spPr>
        <p:txBody>
          <a:bodyPr vert="horz" wrap="square" lIns="0" tIns="0" rIns="0" bIns="0" numCol="1" rtlCol="0" anchor="t" anchorCtr="0" compatLnSpc="1">
            <a:prstTxWarp prst="textNoShape">
              <a:avLst/>
            </a:prstTxWarp>
            <a:noAutofit/>
          </a:bodyPr>
          <a:lstStyle/>
          <a:p>
            <a:r>
              <a:rPr lang="en-US" b="1" dirty="0">
                <a:solidFill>
                  <a:srgbClr val="595959"/>
                </a:solidFill>
              </a:rPr>
              <a:t>Tune machine learning and behavior analysis</a:t>
            </a:r>
          </a:p>
        </p:txBody>
      </p:sp>
      <p:sp>
        <p:nvSpPr>
          <p:cNvPr id="9" name="TextBox 8"/>
          <p:cNvSpPr txBox="1"/>
          <p:nvPr/>
        </p:nvSpPr>
        <p:spPr>
          <a:xfrm>
            <a:off x="4185960" y="2379852"/>
            <a:ext cx="914400" cy="914162"/>
          </a:xfrm>
          <a:prstGeom prst="rect">
            <a:avLst/>
          </a:prstGeom>
          <a:noFill/>
        </p:spPr>
        <p:txBody>
          <a:bodyPr wrap="none" lIns="0" tIns="0" rIns="0" bIns="0" rtlCol="0">
            <a:noAutofit/>
          </a:bodyPr>
          <a:lstStyle/>
          <a:p>
            <a:pPr>
              <a:lnSpc>
                <a:spcPct val="90000"/>
              </a:lnSpc>
            </a:pPr>
            <a:endParaRPr lang="en-US" sz="1799">
              <a:latin typeface="Arial" panose="020B0604020202020204" pitchFamily="34" charset="0"/>
            </a:endParaRPr>
          </a:p>
        </p:txBody>
      </p:sp>
      <p:pic>
        <p:nvPicPr>
          <p:cNvPr id="7" name="Picture 6" descr="Screen Shot 2017-06-08 at 3.36.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473" y="2267125"/>
            <a:ext cx="5925410" cy="3785343"/>
          </a:xfrm>
          <a:prstGeom prst="rect">
            <a:avLst/>
          </a:prstGeom>
          <a:ln w="12700">
            <a:solidFill>
              <a:schemeClr val="accent1"/>
            </a:solidFill>
            <a:miter lim="800000"/>
          </a:ln>
          <a:effectLst/>
        </p:spPr>
      </p:pic>
      <p:sp>
        <p:nvSpPr>
          <p:cNvPr id="11" name="Slide Number Placeholder 7">
            <a:extLst>
              <a:ext uri="{FF2B5EF4-FFF2-40B4-BE49-F238E27FC236}">
                <a16:creationId xmlns:a16="http://schemas.microsoft.com/office/drawing/2014/main" id="{5DF6D5EB-27B5-4E1C-A78B-933D3A8580E7}"/>
              </a:ext>
            </a:extLst>
          </p:cNvPr>
          <p:cNvSpPr txBox="1">
            <a:spLocks/>
          </p:cNvSpPr>
          <p:nvPr/>
        </p:nvSpPr>
        <p:spPr>
          <a:xfrm>
            <a:off x="11747500" y="6305554"/>
            <a:ext cx="520700" cy="365125"/>
          </a:xfrm>
          <a:prstGeom prst="rect">
            <a:avLst/>
          </a:prstGeom>
        </p:spPr>
        <p:txBody>
          <a:bodyPr vert="horz" lIns="91440" tIns="45720" rIns="91440" bIns="45720" rtlCol="0" anchor="ctr"/>
          <a:lstStyle>
            <a:defPPr>
              <a:defRPr lang="en-US"/>
            </a:defPPr>
            <a:lvl1pPr algn="ctr" fontAlgn="auto">
              <a:spcBef>
                <a:spcPts val="0"/>
              </a:spcBef>
              <a:spcAft>
                <a:spcPts val="0"/>
              </a:spcAft>
              <a:defRPr sz="1200" b="1">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2D88F0F9-74A8-45E4-B405-052EDB68E8BD}" type="slidenum">
              <a:rPr lang="en-US"/>
              <a:pPr/>
              <a:t>38</a:t>
            </a:fld>
            <a:endParaRPr lang="en-US"/>
          </a:p>
        </p:txBody>
      </p:sp>
    </p:spTree>
    <p:extLst>
      <p:ext uri="{BB962C8B-B14F-4D97-AF65-F5344CB8AC3E}">
        <p14:creationId xmlns:p14="http://schemas.microsoft.com/office/powerpoint/2010/main" val="184865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Internal Testing of SEP 14.1 with Malware Samples</a:t>
            </a:r>
          </a:p>
        </p:txBody>
      </p:sp>
      <p:sp>
        <p:nvSpPr>
          <p:cNvPr id="3" name="Title 2"/>
          <p:cNvSpPr>
            <a:spLocks noGrp="1"/>
          </p:cNvSpPr>
          <p:nvPr>
            <p:ph type="title"/>
          </p:nvPr>
        </p:nvSpPr>
        <p:spPr>
          <a:xfrm>
            <a:off x="495302" y="381000"/>
            <a:ext cx="9880600" cy="382588"/>
          </a:xfrm>
        </p:spPr>
        <p:txBody>
          <a:bodyPr/>
          <a:lstStyle/>
          <a:p>
            <a:r>
              <a:rPr lang="en-US" dirty="0"/>
              <a:t>SEP 14.1 Protection: Efficacy At Different Levels</a:t>
            </a:r>
          </a:p>
        </p:txBody>
      </p:sp>
      <p:sp>
        <p:nvSpPr>
          <p:cNvPr id="5" name="Slide Number Placeholder 4"/>
          <p:cNvSpPr>
            <a:spLocks noGrp="1"/>
          </p:cNvSpPr>
          <p:nvPr>
            <p:ph type="sldNum" sz="quarter" idx="14"/>
          </p:nvPr>
        </p:nvSpPr>
        <p:spPr/>
        <p:txBody>
          <a:bodyPr/>
          <a:lstStyle/>
          <a:p>
            <a:fld id="{766B8B1E-DC04-4D55-9F76-53688E630DA6}" type="slidenum">
              <a:rPr lang="en-US" altLang="en-US" smtClean="0"/>
              <a:pPr/>
              <a:t>39</a:t>
            </a:fld>
            <a:endParaRPr lang="en-US" alt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291" y="5193177"/>
            <a:ext cx="8484157" cy="437206"/>
          </a:xfrm>
          <a:prstGeom prst="rect">
            <a:avLst/>
          </a:prstGeom>
        </p:spPr>
      </p:pic>
      <p:grpSp>
        <p:nvGrpSpPr>
          <p:cNvPr id="16" name="Group 15"/>
          <p:cNvGrpSpPr/>
          <p:nvPr/>
        </p:nvGrpSpPr>
        <p:grpSpPr>
          <a:xfrm>
            <a:off x="3530541" y="1740404"/>
            <a:ext cx="5764637" cy="3123424"/>
            <a:chOff x="2549898" y="2346402"/>
            <a:chExt cx="6756148" cy="3660649"/>
          </a:xfrm>
          <a:effectLst>
            <a:outerShdw blurRad="50800" dist="76200" dir="2700000" algn="tl" rotWithShape="0">
              <a:prstClr val="black">
                <a:alpha val="40000"/>
              </a:prstClr>
            </a:outerShdw>
          </a:effectLst>
        </p:grpSpPr>
        <p:graphicFrame>
          <p:nvGraphicFramePr>
            <p:cNvPr id="6" name="Chart 5"/>
            <p:cNvGraphicFramePr>
              <a:graphicFrameLocks/>
            </p:cNvGraphicFramePr>
            <p:nvPr>
              <p:extLst>
                <p:ext uri="{D42A27DB-BD31-4B8C-83A1-F6EECF244321}">
                  <p14:modId xmlns:p14="http://schemas.microsoft.com/office/powerpoint/2010/main" val="2087376783"/>
                </p:ext>
              </p:extLst>
            </p:nvPr>
          </p:nvGraphicFramePr>
          <p:xfrm>
            <a:off x="2549898" y="2346402"/>
            <a:ext cx="6756148" cy="3660649"/>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4736267" y="3271650"/>
              <a:ext cx="763929" cy="396785"/>
            </a:xfrm>
            <a:prstGeom prst="rect">
              <a:avLst/>
            </a:prstGeom>
            <a:noFill/>
            <a:ln>
              <a:noFill/>
            </a:ln>
          </p:spPr>
          <p:txBody>
            <a:bodyPr wrap="square" rtlCol="0">
              <a:spAutoFit/>
            </a:bodyPr>
            <a:lstStyle/>
            <a:p>
              <a:pPr fontAlgn="base">
                <a:spcBef>
                  <a:spcPct val="0"/>
                </a:spcBef>
                <a:spcAft>
                  <a:spcPct val="0"/>
                </a:spcAft>
              </a:pPr>
              <a:r>
                <a:rPr lang="en-US" sz="1600" dirty="0">
                  <a:solidFill>
                    <a:srgbClr val="FFFFFF"/>
                  </a:solidFill>
                  <a:ea typeface="MS PGothic" panose="020B0600070205080204" pitchFamily="34" charset="-128"/>
                </a:rPr>
                <a:t>+19%</a:t>
              </a:r>
            </a:p>
          </p:txBody>
        </p:sp>
        <p:sp>
          <p:nvSpPr>
            <p:cNvPr id="13" name="TextBox 12"/>
            <p:cNvSpPr txBox="1"/>
            <p:nvPr/>
          </p:nvSpPr>
          <p:spPr>
            <a:xfrm>
              <a:off x="6310098" y="2950375"/>
              <a:ext cx="763929" cy="396785"/>
            </a:xfrm>
            <a:prstGeom prst="rect">
              <a:avLst/>
            </a:prstGeom>
            <a:noFill/>
            <a:ln>
              <a:noFill/>
            </a:ln>
          </p:spPr>
          <p:txBody>
            <a:bodyPr wrap="square" rtlCol="0">
              <a:spAutoFit/>
            </a:bodyPr>
            <a:lstStyle/>
            <a:p>
              <a:pPr fontAlgn="base">
                <a:spcBef>
                  <a:spcPct val="0"/>
                </a:spcBef>
                <a:spcAft>
                  <a:spcPct val="0"/>
                </a:spcAft>
              </a:pPr>
              <a:r>
                <a:rPr lang="en-US" sz="1600" dirty="0">
                  <a:solidFill>
                    <a:srgbClr val="FFFFFF"/>
                  </a:solidFill>
                  <a:ea typeface="MS PGothic" panose="020B0600070205080204" pitchFamily="34" charset="-128"/>
                </a:rPr>
                <a:t>+29%</a:t>
              </a:r>
            </a:p>
          </p:txBody>
        </p:sp>
        <p:sp>
          <p:nvSpPr>
            <p:cNvPr id="14" name="TextBox 13"/>
            <p:cNvSpPr txBox="1"/>
            <p:nvPr/>
          </p:nvSpPr>
          <p:spPr>
            <a:xfrm>
              <a:off x="7897496" y="2619868"/>
              <a:ext cx="763929" cy="396785"/>
            </a:xfrm>
            <a:prstGeom prst="rect">
              <a:avLst/>
            </a:prstGeom>
            <a:noFill/>
            <a:ln>
              <a:noFill/>
            </a:ln>
          </p:spPr>
          <p:txBody>
            <a:bodyPr wrap="square" rtlCol="0">
              <a:spAutoFit/>
            </a:bodyPr>
            <a:lstStyle/>
            <a:p>
              <a:pPr fontAlgn="base">
                <a:spcBef>
                  <a:spcPct val="0"/>
                </a:spcBef>
                <a:spcAft>
                  <a:spcPct val="0"/>
                </a:spcAft>
              </a:pPr>
              <a:r>
                <a:rPr lang="en-US" sz="1600" dirty="0">
                  <a:solidFill>
                    <a:srgbClr val="FFFFFF"/>
                  </a:solidFill>
                  <a:ea typeface="MS PGothic" panose="020B0600070205080204" pitchFamily="34" charset="-128"/>
                </a:rPr>
                <a:t>+40%</a:t>
              </a:r>
            </a:p>
          </p:txBody>
        </p:sp>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6293" y="5957682"/>
            <a:ext cx="8445142" cy="412821"/>
          </a:xfrm>
          <a:prstGeom prst="rect">
            <a:avLst/>
          </a:prstGeom>
        </p:spPr>
      </p:pic>
      <p:sp>
        <p:nvSpPr>
          <p:cNvPr id="19" name="TextBox 18"/>
          <p:cNvSpPr txBox="1"/>
          <p:nvPr/>
        </p:nvSpPr>
        <p:spPr>
          <a:xfrm>
            <a:off x="127322" y="5158452"/>
            <a:ext cx="1608969" cy="369332"/>
          </a:xfrm>
          <a:prstGeom prst="rect">
            <a:avLst/>
          </a:prstGeom>
          <a:noFill/>
        </p:spPr>
        <p:txBody>
          <a:bodyPr wrap="square" rtlCol="0">
            <a:spAutoFit/>
          </a:bodyPr>
          <a:lstStyle/>
          <a:p>
            <a:pPr fontAlgn="base">
              <a:spcBef>
                <a:spcPct val="0"/>
              </a:spcBef>
              <a:spcAft>
                <a:spcPct val="0"/>
              </a:spcAft>
            </a:pPr>
            <a:r>
              <a:rPr lang="en-US">
                <a:solidFill>
                  <a:srgbClr val="000000">
                    <a:lumMod val="65000"/>
                    <a:lumOff val="35000"/>
                  </a:srgbClr>
                </a:solidFill>
                <a:ea typeface="MS PGothic" panose="020B0600070205080204" pitchFamily="34" charset="-128"/>
              </a:rPr>
              <a:t>Blocking Level</a:t>
            </a:r>
            <a:endParaRPr lang="en-US" dirty="0" err="1">
              <a:solidFill>
                <a:srgbClr val="000000">
                  <a:lumMod val="65000"/>
                  <a:lumOff val="35000"/>
                </a:srgbClr>
              </a:solidFill>
              <a:ea typeface="MS PGothic" panose="020B0600070205080204" pitchFamily="34" charset="-128"/>
            </a:endParaRPr>
          </a:p>
        </p:txBody>
      </p:sp>
      <p:sp>
        <p:nvSpPr>
          <p:cNvPr id="20" name="TextBox 19"/>
          <p:cNvSpPr txBox="1"/>
          <p:nvPr/>
        </p:nvSpPr>
        <p:spPr>
          <a:xfrm>
            <a:off x="127324" y="5917659"/>
            <a:ext cx="1701478" cy="369332"/>
          </a:xfrm>
          <a:prstGeom prst="rect">
            <a:avLst/>
          </a:prstGeom>
          <a:noFill/>
        </p:spPr>
        <p:txBody>
          <a:bodyPr wrap="square" rtlCol="0">
            <a:spAutoFit/>
          </a:bodyPr>
          <a:lstStyle/>
          <a:p>
            <a:pPr fontAlgn="base">
              <a:spcBef>
                <a:spcPct val="0"/>
              </a:spcBef>
              <a:spcAft>
                <a:spcPct val="0"/>
              </a:spcAft>
            </a:pPr>
            <a:r>
              <a:rPr lang="en-US">
                <a:solidFill>
                  <a:srgbClr val="000000">
                    <a:lumMod val="65000"/>
                    <a:lumOff val="35000"/>
                  </a:srgbClr>
                </a:solidFill>
                <a:ea typeface="MS PGothic" panose="020B0600070205080204" pitchFamily="34" charset="-128"/>
              </a:rPr>
              <a:t>Detection Level</a:t>
            </a:r>
            <a:endParaRPr lang="en-US" dirty="0" err="1">
              <a:solidFill>
                <a:srgbClr val="000000">
                  <a:lumMod val="65000"/>
                  <a:lumOff val="35000"/>
                </a:srgbClr>
              </a:solidFill>
              <a:ea typeface="MS PGothic" panose="020B0600070205080204" pitchFamily="34" charset="-128"/>
            </a:endParaRPr>
          </a:p>
        </p:txBody>
      </p:sp>
      <p:sp>
        <p:nvSpPr>
          <p:cNvPr id="23" name="TextBox 22"/>
          <p:cNvSpPr txBox="1"/>
          <p:nvPr/>
        </p:nvSpPr>
        <p:spPr>
          <a:xfrm>
            <a:off x="431684" y="2699143"/>
            <a:ext cx="2687738" cy="923330"/>
          </a:xfrm>
          <a:prstGeom prst="rect">
            <a:avLst/>
          </a:prstGeom>
          <a:noFill/>
        </p:spPr>
        <p:txBody>
          <a:bodyPr wrap="square" rtlCol="0">
            <a:spAutoFit/>
          </a:bodyPr>
          <a:lstStyle/>
          <a:p>
            <a:pPr algn="ctr" fontAlgn="base">
              <a:spcBef>
                <a:spcPct val="0"/>
              </a:spcBef>
              <a:spcAft>
                <a:spcPct val="0"/>
              </a:spcAft>
            </a:pPr>
            <a:r>
              <a:rPr lang="en-US" dirty="0">
                <a:solidFill>
                  <a:srgbClr val="000000">
                    <a:lumMod val="65000"/>
                    <a:lumOff val="35000"/>
                  </a:srgbClr>
                </a:solidFill>
                <a:ea typeface="MS PGothic" panose="020B0600070205080204" pitchFamily="34" charset="-128"/>
              </a:rPr>
              <a:t>Up to 40% more detections compared to SEP 14 (Level 2)</a:t>
            </a:r>
          </a:p>
        </p:txBody>
      </p:sp>
    </p:spTree>
    <p:extLst>
      <p:ext uri="{BB962C8B-B14F-4D97-AF65-F5344CB8AC3E}">
        <p14:creationId xmlns:p14="http://schemas.microsoft.com/office/powerpoint/2010/main" val="2003181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rapezoid 50"/>
          <p:cNvSpPr/>
          <p:nvPr/>
        </p:nvSpPr>
        <p:spPr>
          <a:xfrm>
            <a:off x="2525271" y="6002139"/>
            <a:ext cx="7103075" cy="776107"/>
          </a:xfrm>
          <a:prstGeom prst="trapezoid">
            <a:avLst>
              <a:gd name="adj" fmla="val 0"/>
            </a:avLst>
          </a:prstGeom>
          <a:gradFill flip="none" rotWithShape="1">
            <a:gsLst>
              <a:gs pos="0">
                <a:schemeClr val="accent1">
                  <a:lumMod val="40000"/>
                  <a:lumOff val="60000"/>
                </a:schemeClr>
              </a:gs>
              <a:gs pos="74000">
                <a:schemeClr val="accent1">
                  <a:lumMod val="75000"/>
                </a:schemeClr>
              </a:gs>
              <a:gs pos="83000">
                <a:schemeClr val="accent1">
                  <a:lumMod val="75000"/>
                </a:schemeClr>
              </a:gs>
              <a:gs pos="100000">
                <a:schemeClr val="accent1">
                  <a:lumMod val="75000"/>
                </a:schemeClr>
              </a:gs>
            </a:gsLst>
            <a:lin ang="5400000" scaled="1"/>
            <a:tileRect/>
          </a:gradFill>
          <a:ln w="12700">
            <a:noFill/>
            <a:miter lim="800000"/>
            <a:headEnd/>
            <a:tailEnd/>
          </a:ln>
        </p:spPr>
        <p:txBody>
          <a:bodyPr wrap="square" rtlCol="0" anchor="ctr"/>
          <a:lstStyle/>
          <a:p>
            <a:pPr algn="ctr"/>
            <a:r>
              <a:rPr lang="en-US" sz="3200" b="1" kern="0" dirty="0">
                <a:solidFill>
                  <a:schemeClr val="bg1"/>
                </a:solidFill>
              </a:rPr>
              <a:t>OPERATIONAL COMPLEXITY</a:t>
            </a:r>
          </a:p>
        </p:txBody>
      </p:sp>
      <p:sp>
        <p:nvSpPr>
          <p:cNvPr id="171" name="Right Arrow 170"/>
          <p:cNvSpPr/>
          <p:nvPr/>
        </p:nvSpPr>
        <p:spPr>
          <a:xfrm>
            <a:off x="2102921" y="4738112"/>
            <a:ext cx="856792" cy="332243"/>
          </a:xfrm>
          <a:prstGeom prst="rightArrow">
            <a:avLst>
              <a:gd name="adj1" fmla="val 55599"/>
              <a:gd name="adj2" fmla="val 53531"/>
            </a:avLst>
          </a:prstGeom>
          <a:gradFill flip="none" rotWithShape="1">
            <a:gsLst>
              <a:gs pos="0">
                <a:schemeClr val="bg1">
                  <a:alpha val="0"/>
                </a:schemeClr>
              </a:gs>
              <a:gs pos="100000">
                <a:schemeClr val="accent4">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prstClr val="white"/>
              </a:solidFill>
            </a:endParaRPr>
          </a:p>
        </p:txBody>
      </p:sp>
      <p:sp>
        <p:nvSpPr>
          <p:cNvPr id="167" name="Trapezoid 166"/>
          <p:cNvSpPr/>
          <p:nvPr/>
        </p:nvSpPr>
        <p:spPr>
          <a:xfrm>
            <a:off x="2577679" y="740650"/>
            <a:ext cx="7036644" cy="537670"/>
          </a:xfrm>
          <a:prstGeom prst="trapezoid">
            <a:avLst>
              <a:gd name="adj" fmla="val 0"/>
            </a:avLst>
          </a:prstGeom>
          <a:gradFill>
            <a:gsLst>
              <a:gs pos="0">
                <a:schemeClr val="bg1">
                  <a:alpha val="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b" anchorCtr="0"/>
          <a:lstStyle/>
          <a:p>
            <a:pPr algn="ctr"/>
            <a:r>
              <a:rPr lang="en-US" b="1" dirty="0">
                <a:solidFill>
                  <a:schemeClr val="bg1"/>
                </a:solidFill>
              </a:rPr>
              <a:t>SHORTAGE OF SECURITY PERSONNEL</a:t>
            </a:r>
          </a:p>
        </p:txBody>
      </p:sp>
      <p:grpSp>
        <p:nvGrpSpPr>
          <p:cNvPr id="3" name="Group 157"/>
          <p:cNvGrpSpPr/>
          <p:nvPr/>
        </p:nvGrpSpPr>
        <p:grpSpPr>
          <a:xfrm>
            <a:off x="10324003" y="433723"/>
            <a:ext cx="1917201" cy="6156787"/>
            <a:chOff x="10325100" y="433720"/>
            <a:chExt cx="1917700" cy="6156787"/>
          </a:xfrm>
        </p:grpSpPr>
        <p:sp>
          <p:nvSpPr>
            <p:cNvPr id="133" name="TextBox 132"/>
            <p:cNvSpPr txBox="1"/>
            <p:nvPr/>
          </p:nvSpPr>
          <p:spPr>
            <a:xfrm>
              <a:off x="11752263" y="6452008"/>
              <a:ext cx="490537" cy="138499"/>
            </a:xfrm>
            <a:prstGeom prst="rect">
              <a:avLst/>
            </a:prstGeom>
            <a:noFill/>
          </p:spPr>
          <p:txBody>
            <a:bodyPr wrap="none" lIns="0" tIns="0" rIns="0" bIns="0" anchor="b" anchorCtr="0">
              <a:noAutofit/>
            </a:bodyPr>
            <a:lstStyle>
              <a:defPPr>
                <a:defRPr lang="en-US"/>
              </a:defPPr>
              <a:lvl1pPr algn="ctr">
                <a:lnSpc>
                  <a:spcPct val="90000"/>
                </a:lnSpc>
                <a:defRPr sz="900" b="0" i="0" spc="0">
                  <a:solidFill>
                    <a:srgbClr val="A79D97"/>
                  </a:solidFill>
                </a:defRPr>
              </a:lvl1pPr>
            </a:lstStyle>
            <a:p>
              <a:fld id="{4A3059D5-3978-4F52-B1B1-50A7215E55C6}" type="slidenum">
                <a:rPr lang="en-US" sz="1200">
                  <a:solidFill>
                    <a:schemeClr val="tx1"/>
                  </a:solidFill>
                </a:rPr>
                <a:pPr/>
                <a:t>4</a:t>
              </a:fld>
              <a:endParaRPr lang="en-US" sz="1200" dirty="0">
                <a:solidFill>
                  <a:schemeClr val="tx1"/>
                </a:solidFill>
              </a:endParaRPr>
            </a:p>
          </p:txBody>
        </p:sp>
        <p:grpSp>
          <p:nvGrpSpPr>
            <p:cNvPr id="6" name="Group 135">
              <a:extLst>
                <a:ext uri="{FF2B5EF4-FFF2-40B4-BE49-F238E27FC236}">
                  <a16:creationId xmlns:a16="http://schemas.microsoft.com/office/drawing/2014/main" id="{A5D53A61-DF9A-4643-B197-AB0014368B01}"/>
                </a:ext>
              </a:extLst>
            </p:cNvPr>
            <p:cNvGrpSpPr/>
            <p:nvPr/>
          </p:nvGrpSpPr>
          <p:grpSpPr>
            <a:xfrm>
              <a:off x="10325100" y="433720"/>
              <a:ext cx="1333500" cy="354014"/>
              <a:chOff x="590710" y="3178038"/>
              <a:chExt cx="13400723" cy="3557588"/>
            </a:xfrm>
          </p:grpSpPr>
          <p:sp>
            <p:nvSpPr>
              <p:cNvPr id="137" name="Freeform 5">
                <a:extLst>
                  <a:ext uri="{FF2B5EF4-FFF2-40B4-BE49-F238E27FC236}">
                    <a16:creationId xmlns:a16="http://schemas.microsoft.com/office/drawing/2014/main" id="{5FF9B675-A17B-4BA7-A45D-719290F575A8}"/>
                  </a:ext>
                </a:extLst>
              </p:cNvPr>
              <p:cNvSpPr>
                <a:spLocks/>
              </p:cNvSpPr>
              <p:nvPr/>
            </p:nvSpPr>
            <p:spPr bwMode="auto">
              <a:xfrm>
                <a:off x="3908984" y="4342630"/>
                <a:ext cx="1196488" cy="1722950"/>
              </a:xfrm>
              <a:custGeom>
                <a:avLst/>
                <a:gdLst>
                  <a:gd name="T0" fmla="*/ 61 w 119"/>
                  <a:gd name="T1" fmla="*/ 171 h 171"/>
                  <a:gd name="T2" fmla="*/ 1 w 119"/>
                  <a:gd name="T3" fmla="*/ 153 h 171"/>
                  <a:gd name="T4" fmla="*/ 0 w 119"/>
                  <a:gd name="T5" fmla="*/ 152 h 171"/>
                  <a:gd name="T6" fmla="*/ 1 w 119"/>
                  <a:gd name="T7" fmla="*/ 151 h 171"/>
                  <a:gd name="T8" fmla="*/ 14 w 119"/>
                  <a:gd name="T9" fmla="*/ 131 h 171"/>
                  <a:gd name="T10" fmla="*/ 14 w 119"/>
                  <a:gd name="T11" fmla="*/ 130 h 171"/>
                  <a:gd name="T12" fmla="*/ 15 w 119"/>
                  <a:gd name="T13" fmla="*/ 130 h 171"/>
                  <a:gd name="T14" fmla="*/ 60 w 119"/>
                  <a:gd name="T15" fmla="*/ 145 h 171"/>
                  <a:gd name="T16" fmla="*/ 89 w 119"/>
                  <a:gd name="T17" fmla="*/ 123 h 171"/>
                  <a:gd name="T18" fmla="*/ 54 w 119"/>
                  <a:gd name="T19" fmla="*/ 96 h 171"/>
                  <a:gd name="T20" fmla="*/ 52 w 119"/>
                  <a:gd name="T21" fmla="*/ 95 h 171"/>
                  <a:gd name="T22" fmla="*/ 8 w 119"/>
                  <a:gd name="T23" fmla="*/ 45 h 171"/>
                  <a:gd name="T24" fmla="*/ 62 w 119"/>
                  <a:gd name="T25" fmla="*/ 0 h 171"/>
                  <a:gd name="T26" fmla="*/ 109 w 119"/>
                  <a:gd name="T27" fmla="*/ 11 h 171"/>
                  <a:gd name="T28" fmla="*/ 110 w 119"/>
                  <a:gd name="T29" fmla="*/ 11 h 171"/>
                  <a:gd name="T30" fmla="*/ 110 w 119"/>
                  <a:gd name="T31" fmla="*/ 12 h 171"/>
                  <a:gd name="T32" fmla="*/ 100 w 119"/>
                  <a:gd name="T33" fmla="*/ 34 h 171"/>
                  <a:gd name="T34" fmla="*/ 99 w 119"/>
                  <a:gd name="T35" fmla="*/ 35 h 171"/>
                  <a:gd name="T36" fmla="*/ 98 w 119"/>
                  <a:gd name="T37" fmla="*/ 34 h 171"/>
                  <a:gd name="T38" fmla="*/ 62 w 119"/>
                  <a:gd name="T39" fmla="*/ 26 h 171"/>
                  <a:gd name="T40" fmla="*/ 37 w 119"/>
                  <a:gd name="T41" fmla="*/ 44 h 171"/>
                  <a:gd name="T42" fmla="*/ 70 w 119"/>
                  <a:gd name="T43" fmla="*/ 70 h 171"/>
                  <a:gd name="T44" fmla="*/ 119 w 119"/>
                  <a:gd name="T45" fmla="*/ 123 h 171"/>
                  <a:gd name="T46" fmla="*/ 61 w 119"/>
                  <a:gd name="T47"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8" name="Freeform 6">
                <a:extLst>
                  <a:ext uri="{FF2B5EF4-FFF2-40B4-BE49-F238E27FC236}">
                    <a16:creationId xmlns:a16="http://schemas.microsoft.com/office/drawing/2014/main" id="{8B0C49D7-2E8D-417B-A3C0-59BEB0AD8285}"/>
                  </a:ext>
                </a:extLst>
              </p:cNvPr>
              <p:cNvSpPr>
                <a:spLocks/>
              </p:cNvSpPr>
              <p:nvPr/>
            </p:nvSpPr>
            <p:spPr bwMode="auto">
              <a:xfrm>
                <a:off x="5105482" y="4821227"/>
                <a:ext cx="1100769" cy="1675095"/>
              </a:xfrm>
              <a:custGeom>
                <a:avLst/>
                <a:gdLst>
                  <a:gd name="T0" fmla="*/ 23 w 110"/>
                  <a:gd name="T1" fmla="*/ 166 h 166"/>
                  <a:gd name="T2" fmla="*/ 6 w 110"/>
                  <a:gd name="T3" fmla="*/ 164 h 166"/>
                  <a:gd name="T4" fmla="*/ 4 w 110"/>
                  <a:gd name="T5" fmla="*/ 163 h 166"/>
                  <a:gd name="T6" fmla="*/ 5 w 110"/>
                  <a:gd name="T7" fmla="*/ 162 h 166"/>
                  <a:gd name="T8" fmla="*/ 8 w 110"/>
                  <a:gd name="T9" fmla="*/ 142 h 166"/>
                  <a:gd name="T10" fmla="*/ 8 w 110"/>
                  <a:gd name="T11" fmla="*/ 141 h 166"/>
                  <a:gd name="T12" fmla="*/ 9 w 110"/>
                  <a:gd name="T13" fmla="*/ 141 h 166"/>
                  <a:gd name="T14" fmla="*/ 11 w 110"/>
                  <a:gd name="T15" fmla="*/ 141 h 166"/>
                  <a:gd name="T16" fmla="*/ 20 w 110"/>
                  <a:gd name="T17" fmla="*/ 142 h 166"/>
                  <a:gd name="T18" fmla="*/ 44 w 110"/>
                  <a:gd name="T19" fmla="*/ 128 h 166"/>
                  <a:gd name="T20" fmla="*/ 1 w 110"/>
                  <a:gd name="T21" fmla="*/ 2 h 166"/>
                  <a:gd name="T22" fmla="*/ 0 w 110"/>
                  <a:gd name="T23" fmla="*/ 0 h 166"/>
                  <a:gd name="T24" fmla="*/ 2 w 110"/>
                  <a:gd name="T25" fmla="*/ 0 h 166"/>
                  <a:gd name="T26" fmla="*/ 31 w 110"/>
                  <a:gd name="T27" fmla="*/ 0 h 166"/>
                  <a:gd name="T28" fmla="*/ 32 w 110"/>
                  <a:gd name="T29" fmla="*/ 0 h 166"/>
                  <a:gd name="T30" fmla="*/ 32 w 110"/>
                  <a:gd name="T31" fmla="*/ 1 h 166"/>
                  <a:gd name="T32" fmla="*/ 57 w 110"/>
                  <a:gd name="T33" fmla="*/ 90 h 166"/>
                  <a:gd name="T34" fmla="*/ 79 w 110"/>
                  <a:gd name="T35" fmla="*/ 1 h 166"/>
                  <a:gd name="T36" fmla="*/ 80 w 110"/>
                  <a:gd name="T37" fmla="*/ 0 h 166"/>
                  <a:gd name="T38" fmla="*/ 81 w 110"/>
                  <a:gd name="T39" fmla="*/ 0 h 166"/>
                  <a:gd name="T40" fmla="*/ 108 w 110"/>
                  <a:gd name="T41" fmla="*/ 0 h 166"/>
                  <a:gd name="T42" fmla="*/ 110 w 110"/>
                  <a:gd name="T43" fmla="*/ 0 h 166"/>
                  <a:gd name="T44" fmla="*/ 109 w 110"/>
                  <a:gd name="T45" fmla="*/ 2 h 166"/>
                  <a:gd name="T46" fmla="*/ 71 w 110"/>
                  <a:gd name="T47" fmla="*/ 127 h 166"/>
                  <a:gd name="T48" fmla="*/ 23 w 110"/>
                  <a:gd name="T49"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9" name="Freeform 7">
                <a:extLst>
                  <a:ext uri="{FF2B5EF4-FFF2-40B4-BE49-F238E27FC236}">
                    <a16:creationId xmlns:a16="http://schemas.microsoft.com/office/drawing/2014/main" id="{7762607D-9988-4F34-95E6-D68ADD332C8C}"/>
                  </a:ext>
                </a:extLst>
              </p:cNvPr>
              <p:cNvSpPr>
                <a:spLocks/>
              </p:cNvSpPr>
              <p:nvPr/>
            </p:nvSpPr>
            <p:spPr bwMode="auto">
              <a:xfrm>
                <a:off x="6317929" y="4805279"/>
                <a:ext cx="1643179" cy="1244353"/>
              </a:xfrm>
              <a:custGeom>
                <a:avLst/>
                <a:gdLst>
                  <a:gd name="T0" fmla="*/ 164 w 164"/>
                  <a:gd name="T1" fmla="*/ 124 h 124"/>
                  <a:gd name="T2" fmla="*/ 163 w 164"/>
                  <a:gd name="T3" fmla="*/ 124 h 124"/>
                  <a:gd name="T4" fmla="*/ 135 w 164"/>
                  <a:gd name="T5" fmla="*/ 124 h 124"/>
                  <a:gd name="T6" fmla="*/ 134 w 164"/>
                  <a:gd name="T7" fmla="*/ 124 h 124"/>
                  <a:gd name="T8" fmla="*/ 134 w 164"/>
                  <a:gd name="T9" fmla="*/ 123 h 124"/>
                  <a:gd name="T10" fmla="*/ 134 w 164"/>
                  <a:gd name="T11" fmla="*/ 43 h 124"/>
                  <a:gd name="T12" fmla="*/ 121 w 164"/>
                  <a:gd name="T13" fmla="*/ 26 h 124"/>
                  <a:gd name="T14" fmla="*/ 98 w 164"/>
                  <a:gd name="T15" fmla="*/ 38 h 124"/>
                  <a:gd name="T16" fmla="*/ 98 w 164"/>
                  <a:gd name="T17" fmla="*/ 123 h 124"/>
                  <a:gd name="T18" fmla="*/ 98 w 164"/>
                  <a:gd name="T19" fmla="*/ 124 h 124"/>
                  <a:gd name="T20" fmla="*/ 96 w 164"/>
                  <a:gd name="T21" fmla="*/ 124 h 124"/>
                  <a:gd name="T22" fmla="*/ 68 w 164"/>
                  <a:gd name="T23" fmla="*/ 124 h 124"/>
                  <a:gd name="T24" fmla="*/ 67 w 164"/>
                  <a:gd name="T25" fmla="*/ 124 h 124"/>
                  <a:gd name="T26" fmla="*/ 67 w 164"/>
                  <a:gd name="T27" fmla="*/ 123 h 124"/>
                  <a:gd name="T28" fmla="*/ 67 w 164"/>
                  <a:gd name="T29" fmla="*/ 43 h 124"/>
                  <a:gd name="T30" fmla="*/ 55 w 164"/>
                  <a:gd name="T31" fmla="*/ 26 h 124"/>
                  <a:gd name="T32" fmla="*/ 31 w 164"/>
                  <a:gd name="T33" fmla="*/ 38 h 124"/>
                  <a:gd name="T34" fmla="*/ 31 w 164"/>
                  <a:gd name="T35" fmla="*/ 123 h 124"/>
                  <a:gd name="T36" fmla="*/ 31 w 164"/>
                  <a:gd name="T37" fmla="*/ 124 h 124"/>
                  <a:gd name="T38" fmla="*/ 30 w 164"/>
                  <a:gd name="T39" fmla="*/ 124 h 124"/>
                  <a:gd name="T40" fmla="*/ 2 w 164"/>
                  <a:gd name="T41" fmla="*/ 124 h 124"/>
                  <a:gd name="T42" fmla="*/ 0 w 164"/>
                  <a:gd name="T43" fmla="*/ 124 h 124"/>
                  <a:gd name="T44" fmla="*/ 0 w 164"/>
                  <a:gd name="T45" fmla="*/ 123 h 124"/>
                  <a:gd name="T46" fmla="*/ 0 w 164"/>
                  <a:gd name="T47" fmla="*/ 4 h 124"/>
                  <a:gd name="T48" fmla="*/ 0 w 164"/>
                  <a:gd name="T49" fmla="*/ 2 h 124"/>
                  <a:gd name="T50" fmla="*/ 2 w 164"/>
                  <a:gd name="T51" fmla="*/ 2 h 124"/>
                  <a:gd name="T52" fmla="*/ 19 w 164"/>
                  <a:gd name="T53" fmla="*/ 2 h 124"/>
                  <a:gd name="T54" fmla="*/ 20 w 164"/>
                  <a:gd name="T55" fmla="*/ 2 h 124"/>
                  <a:gd name="T56" fmla="*/ 20 w 164"/>
                  <a:gd name="T57" fmla="*/ 3 h 124"/>
                  <a:gd name="T58" fmla="*/ 25 w 164"/>
                  <a:gd name="T59" fmla="*/ 20 h 124"/>
                  <a:gd name="T60" fmla="*/ 65 w 164"/>
                  <a:gd name="T61" fmla="*/ 0 h 124"/>
                  <a:gd name="T62" fmla="*/ 93 w 164"/>
                  <a:gd name="T63" fmla="*/ 18 h 124"/>
                  <a:gd name="T64" fmla="*/ 131 w 164"/>
                  <a:gd name="T65" fmla="*/ 0 h 124"/>
                  <a:gd name="T66" fmla="*/ 164 w 164"/>
                  <a:gd name="T67" fmla="*/ 43 h 124"/>
                  <a:gd name="T68" fmla="*/ 164 w 164"/>
                  <a:gd name="T69" fmla="*/ 123 h 124"/>
                  <a:gd name="T70" fmla="*/ 164 w 164"/>
                  <a:gd name="T7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0" name="Freeform 8">
                <a:extLst>
                  <a:ext uri="{FF2B5EF4-FFF2-40B4-BE49-F238E27FC236}">
                    <a16:creationId xmlns:a16="http://schemas.microsoft.com/office/drawing/2014/main" id="{9849B9FC-7AAA-4300-9DCD-AF3290EAD1D0}"/>
                  </a:ext>
                </a:extLst>
              </p:cNvPr>
              <p:cNvSpPr>
                <a:spLocks noEditPoints="1"/>
              </p:cNvSpPr>
              <p:nvPr/>
            </p:nvSpPr>
            <p:spPr bwMode="auto">
              <a:xfrm>
                <a:off x="8120640" y="4805279"/>
                <a:ext cx="973143" cy="1260311"/>
              </a:xfrm>
              <a:custGeom>
                <a:avLst/>
                <a:gdLst>
                  <a:gd name="T0" fmla="*/ 38 w 98"/>
                  <a:gd name="T1" fmla="*/ 126 h 126"/>
                  <a:gd name="T2" fmla="*/ 0 w 98"/>
                  <a:gd name="T3" fmla="*/ 91 h 126"/>
                  <a:gd name="T4" fmla="*/ 15 w 98"/>
                  <a:gd name="T5" fmla="*/ 62 h 126"/>
                  <a:gd name="T6" fmla="*/ 68 w 98"/>
                  <a:gd name="T7" fmla="*/ 46 h 126"/>
                  <a:gd name="T8" fmla="*/ 68 w 98"/>
                  <a:gd name="T9" fmla="*/ 43 h 126"/>
                  <a:gd name="T10" fmla="*/ 50 w 98"/>
                  <a:gd name="T11" fmla="*/ 25 h 126"/>
                  <a:gd name="T12" fmla="*/ 17 w 98"/>
                  <a:gd name="T13" fmla="*/ 34 h 126"/>
                  <a:gd name="T14" fmla="*/ 16 w 98"/>
                  <a:gd name="T15" fmla="*/ 35 h 126"/>
                  <a:gd name="T16" fmla="*/ 15 w 98"/>
                  <a:gd name="T17" fmla="*/ 34 h 126"/>
                  <a:gd name="T18" fmla="*/ 5 w 98"/>
                  <a:gd name="T19" fmla="*/ 15 h 126"/>
                  <a:gd name="T20" fmla="*/ 5 w 98"/>
                  <a:gd name="T21" fmla="*/ 14 h 126"/>
                  <a:gd name="T22" fmla="*/ 6 w 98"/>
                  <a:gd name="T23" fmla="*/ 14 h 126"/>
                  <a:gd name="T24" fmla="*/ 52 w 98"/>
                  <a:gd name="T25" fmla="*/ 0 h 126"/>
                  <a:gd name="T26" fmla="*/ 98 w 98"/>
                  <a:gd name="T27" fmla="*/ 45 h 126"/>
                  <a:gd name="T28" fmla="*/ 98 w 98"/>
                  <a:gd name="T29" fmla="*/ 123 h 126"/>
                  <a:gd name="T30" fmla="*/ 98 w 98"/>
                  <a:gd name="T31" fmla="*/ 124 h 126"/>
                  <a:gd name="T32" fmla="*/ 97 w 98"/>
                  <a:gd name="T33" fmla="*/ 124 h 126"/>
                  <a:gd name="T34" fmla="*/ 80 w 98"/>
                  <a:gd name="T35" fmla="*/ 124 h 126"/>
                  <a:gd name="T36" fmla="*/ 79 w 98"/>
                  <a:gd name="T37" fmla="*/ 124 h 126"/>
                  <a:gd name="T38" fmla="*/ 79 w 98"/>
                  <a:gd name="T39" fmla="*/ 123 h 126"/>
                  <a:gd name="T40" fmla="*/ 74 w 98"/>
                  <a:gd name="T41" fmla="*/ 112 h 126"/>
                  <a:gd name="T42" fmla="*/ 38 w 98"/>
                  <a:gd name="T43" fmla="*/ 126 h 126"/>
                  <a:gd name="T44" fmla="*/ 68 w 98"/>
                  <a:gd name="T45" fmla="*/ 67 h 126"/>
                  <a:gd name="T46" fmla="*/ 34 w 98"/>
                  <a:gd name="T47" fmla="*/ 79 h 126"/>
                  <a:gd name="T48" fmla="*/ 31 w 98"/>
                  <a:gd name="T49" fmla="*/ 89 h 126"/>
                  <a:gd name="T50" fmla="*/ 45 w 98"/>
                  <a:gd name="T51" fmla="*/ 103 h 126"/>
                  <a:gd name="T52" fmla="*/ 68 w 98"/>
                  <a:gd name="T53" fmla="*/ 94 h 126"/>
                  <a:gd name="T54" fmla="*/ 68 w 98"/>
                  <a:gd name="T55" fmla="*/ 6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1" name="Freeform 9">
                <a:extLst>
                  <a:ext uri="{FF2B5EF4-FFF2-40B4-BE49-F238E27FC236}">
                    <a16:creationId xmlns:a16="http://schemas.microsoft.com/office/drawing/2014/main" id="{DB8F3F56-BE61-43F9-B6F3-BC7477967548}"/>
                  </a:ext>
                </a:extLst>
              </p:cNvPr>
              <p:cNvSpPr>
                <a:spLocks/>
              </p:cNvSpPr>
              <p:nvPr/>
            </p:nvSpPr>
            <p:spPr bwMode="auto">
              <a:xfrm>
                <a:off x="9364993" y="4805279"/>
                <a:ext cx="1005049" cy="1244353"/>
              </a:xfrm>
              <a:custGeom>
                <a:avLst/>
                <a:gdLst>
                  <a:gd name="T0" fmla="*/ 101 w 101"/>
                  <a:gd name="T1" fmla="*/ 124 h 124"/>
                  <a:gd name="T2" fmla="*/ 99 w 101"/>
                  <a:gd name="T3" fmla="*/ 124 h 124"/>
                  <a:gd name="T4" fmla="*/ 71 w 101"/>
                  <a:gd name="T5" fmla="*/ 124 h 124"/>
                  <a:gd name="T6" fmla="*/ 70 w 101"/>
                  <a:gd name="T7" fmla="*/ 124 h 124"/>
                  <a:gd name="T8" fmla="*/ 70 w 101"/>
                  <a:gd name="T9" fmla="*/ 123 h 124"/>
                  <a:gd name="T10" fmla="*/ 70 w 101"/>
                  <a:gd name="T11" fmla="*/ 43 h 124"/>
                  <a:gd name="T12" fmla="*/ 56 w 101"/>
                  <a:gd name="T13" fmla="*/ 26 h 124"/>
                  <a:gd name="T14" fmla="*/ 31 w 101"/>
                  <a:gd name="T15" fmla="*/ 39 h 124"/>
                  <a:gd name="T16" fmla="*/ 31 w 101"/>
                  <a:gd name="T17" fmla="*/ 123 h 124"/>
                  <a:gd name="T18" fmla="*/ 31 w 101"/>
                  <a:gd name="T19" fmla="*/ 124 h 124"/>
                  <a:gd name="T20" fmla="*/ 30 w 101"/>
                  <a:gd name="T21" fmla="*/ 124 h 124"/>
                  <a:gd name="T22" fmla="*/ 2 w 101"/>
                  <a:gd name="T23" fmla="*/ 124 h 124"/>
                  <a:gd name="T24" fmla="*/ 0 w 101"/>
                  <a:gd name="T25" fmla="*/ 124 h 124"/>
                  <a:gd name="T26" fmla="*/ 0 w 101"/>
                  <a:gd name="T27" fmla="*/ 123 h 124"/>
                  <a:gd name="T28" fmla="*/ 0 w 101"/>
                  <a:gd name="T29" fmla="*/ 4 h 124"/>
                  <a:gd name="T30" fmla="*/ 0 w 101"/>
                  <a:gd name="T31" fmla="*/ 2 h 124"/>
                  <a:gd name="T32" fmla="*/ 2 w 101"/>
                  <a:gd name="T33" fmla="*/ 2 h 124"/>
                  <a:gd name="T34" fmla="*/ 19 w 101"/>
                  <a:gd name="T35" fmla="*/ 2 h 124"/>
                  <a:gd name="T36" fmla="*/ 20 w 101"/>
                  <a:gd name="T37" fmla="*/ 2 h 124"/>
                  <a:gd name="T38" fmla="*/ 20 w 101"/>
                  <a:gd name="T39" fmla="*/ 3 h 124"/>
                  <a:gd name="T40" fmla="*/ 25 w 101"/>
                  <a:gd name="T41" fmla="*/ 20 h 124"/>
                  <a:gd name="T42" fmla="*/ 66 w 101"/>
                  <a:gd name="T43" fmla="*/ 0 h 124"/>
                  <a:gd name="T44" fmla="*/ 101 w 101"/>
                  <a:gd name="T45" fmla="*/ 43 h 124"/>
                  <a:gd name="T46" fmla="*/ 101 w 101"/>
                  <a:gd name="T47" fmla="*/ 123 h 124"/>
                  <a:gd name="T48" fmla="*/ 101 w 101"/>
                  <a:gd name="T4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2" name="Freeform 10">
                <a:extLst>
                  <a:ext uri="{FF2B5EF4-FFF2-40B4-BE49-F238E27FC236}">
                    <a16:creationId xmlns:a16="http://schemas.microsoft.com/office/drawing/2014/main" id="{D921A091-E355-4003-ACA5-82426556C1E3}"/>
                  </a:ext>
                </a:extLst>
              </p:cNvPr>
              <p:cNvSpPr>
                <a:spLocks/>
              </p:cNvSpPr>
              <p:nvPr/>
            </p:nvSpPr>
            <p:spPr bwMode="auto">
              <a:xfrm>
                <a:off x="10481720" y="4470256"/>
                <a:ext cx="781704" cy="1595324"/>
              </a:xfrm>
              <a:custGeom>
                <a:avLst/>
                <a:gdLst>
                  <a:gd name="T0" fmla="*/ 54 w 78"/>
                  <a:gd name="T1" fmla="*/ 158 h 158"/>
                  <a:gd name="T2" fmla="*/ 18 w 78"/>
                  <a:gd name="T3" fmla="*/ 122 h 158"/>
                  <a:gd name="T4" fmla="*/ 18 w 78"/>
                  <a:gd name="T5" fmla="*/ 56 h 158"/>
                  <a:gd name="T6" fmla="*/ 2 w 78"/>
                  <a:gd name="T7" fmla="*/ 56 h 158"/>
                  <a:gd name="T8" fmla="*/ 0 w 78"/>
                  <a:gd name="T9" fmla="*/ 56 h 158"/>
                  <a:gd name="T10" fmla="*/ 0 w 78"/>
                  <a:gd name="T11" fmla="*/ 55 h 158"/>
                  <a:gd name="T12" fmla="*/ 0 w 78"/>
                  <a:gd name="T13" fmla="*/ 36 h 158"/>
                  <a:gd name="T14" fmla="*/ 0 w 78"/>
                  <a:gd name="T15" fmla="*/ 34 h 158"/>
                  <a:gd name="T16" fmla="*/ 2 w 78"/>
                  <a:gd name="T17" fmla="*/ 34 h 158"/>
                  <a:gd name="T18" fmla="*/ 19 w 78"/>
                  <a:gd name="T19" fmla="*/ 34 h 158"/>
                  <a:gd name="T20" fmla="*/ 24 w 78"/>
                  <a:gd name="T21" fmla="*/ 1 h 158"/>
                  <a:gd name="T22" fmla="*/ 24 w 78"/>
                  <a:gd name="T23" fmla="*/ 0 h 158"/>
                  <a:gd name="T24" fmla="*/ 25 w 78"/>
                  <a:gd name="T25" fmla="*/ 0 h 158"/>
                  <a:gd name="T26" fmla="*/ 47 w 78"/>
                  <a:gd name="T27" fmla="*/ 0 h 158"/>
                  <a:gd name="T28" fmla="*/ 49 w 78"/>
                  <a:gd name="T29" fmla="*/ 0 h 158"/>
                  <a:gd name="T30" fmla="*/ 49 w 78"/>
                  <a:gd name="T31" fmla="*/ 1 h 158"/>
                  <a:gd name="T32" fmla="*/ 49 w 78"/>
                  <a:gd name="T33" fmla="*/ 34 h 158"/>
                  <a:gd name="T34" fmla="*/ 73 w 78"/>
                  <a:gd name="T35" fmla="*/ 34 h 158"/>
                  <a:gd name="T36" fmla="*/ 74 w 78"/>
                  <a:gd name="T37" fmla="*/ 34 h 158"/>
                  <a:gd name="T38" fmla="*/ 74 w 78"/>
                  <a:gd name="T39" fmla="*/ 36 h 158"/>
                  <a:gd name="T40" fmla="*/ 74 w 78"/>
                  <a:gd name="T41" fmla="*/ 55 h 158"/>
                  <a:gd name="T42" fmla="*/ 74 w 78"/>
                  <a:gd name="T43" fmla="*/ 56 h 158"/>
                  <a:gd name="T44" fmla="*/ 73 w 78"/>
                  <a:gd name="T45" fmla="*/ 56 h 158"/>
                  <a:gd name="T46" fmla="*/ 49 w 78"/>
                  <a:gd name="T47" fmla="*/ 56 h 158"/>
                  <a:gd name="T48" fmla="*/ 49 w 78"/>
                  <a:gd name="T49" fmla="*/ 120 h 158"/>
                  <a:gd name="T50" fmla="*/ 61 w 78"/>
                  <a:gd name="T51" fmla="*/ 134 h 158"/>
                  <a:gd name="T52" fmla="*/ 73 w 78"/>
                  <a:gd name="T53" fmla="*/ 132 h 158"/>
                  <a:gd name="T54" fmla="*/ 74 w 78"/>
                  <a:gd name="T55" fmla="*/ 132 h 158"/>
                  <a:gd name="T56" fmla="*/ 75 w 78"/>
                  <a:gd name="T57" fmla="*/ 133 h 158"/>
                  <a:gd name="T58" fmla="*/ 78 w 78"/>
                  <a:gd name="T59" fmla="*/ 153 h 158"/>
                  <a:gd name="T60" fmla="*/ 78 w 78"/>
                  <a:gd name="T61" fmla="*/ 154 h 158"/>
                  <a:gd name="T62" fmla="*/ 77 w 78"/>
                  <a:gd name="T63" fmla="*/ 154 h 158"/>
                  <a:gd name="T64" fmla="*/ 54 w 78"/>
                  <a:gd name="T6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3" name="Freeform 11">
                <a:extLst>
                  <a:ext uri="{FF2B5EF4-FFF2-40B4-BE49-F238E27FC236}">
                    <a16:creationId xmlns:a16="http://schemas.microsoft.com/office/drawing/2014/main" id="{CB959473-338E-42BB-8F53-A1AD940C9C84}"/>
                  </a:ext>
                </a:extLst>
              </p:cNvPr>
              <p:cNvSpPr>
                <a:spLocks noEditPoints="1"/>
              </p:cNvSpPr>
              <p:nvPr/>
            </p:nvSpPr>
            <p:spPr bwMode="auto">
              <a:xfrm>
                <a:off x="11311288" y="4805279"/>
                <a:ext cx="1052914" cy="1260311"/>
              </a:xfrm>
              <a:custGeom>
                <a:avLst/>
                <a:gdLst>
                  <a:gd name="T0" fmla="*/ 55 w 105"/>
                  <a:gd name="T1" fmla="*/ 126 h 126"/>
                  <a:gd name="T2" fmla="*/ 0 w 105"/>
                  <a:gd name="T3" fmla="*/ 64 h 126"/>
                  <a:gd name="T4" fmla="*/ 53 w 105"/>
                  <a:gd name="T5" fmla="*/ 0 h 126"/>
                  <a:gd name="T6" fmla="*/ 105 w 105"/>
                  <a:gd name="T7" fmla="*/ 64 h 126"/>
                  <a:gd name="T8" fmla="*/ 105 w 105"/>
                  <a:gd name="T9" fmla="*/ 71 h 126"/>
                  <a:gd name="T10" fmla="*/ 105 w 105"/>
                  <a:gd name="T11" fmla="*/ 73 h 126"/>
                  <a:gd name="T12" fmla="*/ 104 w 105"/>
                  <a:gd name="T13" fmla="*/ 73 h 126"/>
                  <a:gd name="T14" fmla="*/ 32 w 105"/>
                  <a:gd name="T15" fmla="*/ 73 h 126"/>
                  <a:gd name="T16" fmla="*/ 58 w 105"/>
                  <a:gd name="T17" fmla="*/ 101 h 126"/>
                  <a:gd name="T18" fmla="*/ 89 w 105"/>
                  <a:gd name="T19" fmla="*/ 91 h 126"/>
                  <a:gd name="T20" fmla="*/ 90 w 105"/>
                  <a:gd name="T21" fmla="*/ 90 h 126"/>
                  <a:gd name="T22" fmla="*/ 90 w 105"/>
                  <a:gd name="T23" fmla="*/ 91 h 126"/>
                  <a:gd name="T24" fmla="*/ 102 w 105"/>
                  <a:gd name="T25" fmla="*/ 108 h 126"/>
                  <a:gd name="T26" fmla="*/ 102 w 105"/>
                  <a:gd name="T27" fmla="*/ 109 h 126"/>
                  <a:gd name="T28" fmla="*/ 101 w 105"/>
                  <a:gd name="T29" fmla="*/ 110 h 126"/>
                  <a:gd name="T30" fmla="*/ 55 w 105"/>
                  <a:gd name="T31" fmla="*/ 126 h 126"/>
                  <a:gd name="T32" fmla="*/ 32 w 105"/>
                  <a:gd name="T33" fmla="*/ 53 h 126"/>
                  <a:gd name="T34" fmla="*/ 74 w 105"/>
                  <a:gd name="T35" fmla="*/ 53 h 126"/>
                  <a:gd name="T36" fmla="*/ 53 w 105"/>
                  <a:gd name="T37" fmla="*/ 23 h 126"/>
                  <a:gd name="T38" fmla="*/ 32 w 105"/>
                  <a:gd name="T39"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4" name="Freeform 12">
                <a:extLst>
                  <a:ext uri="{FF2B5EF4-FFF2-40B4-BE49-F238E27FC236}">
                    <a16:creationId xmlns:a16="http://schemas.microsoft.com/office/drawing/2014/main" id="{05EC9635-618D-48FE-B229-08816CC3E247}"/>
                  </a:ext>
                </a:extLst>
              </p:cNvPr>
              <p:cNvSpPr>
                <a:spLocks/>
              </p:cNvSpPr>
              <p:nvPr/>
            </p:nvSpPr>
            <p:spPr bwMode="auto">
              <a:xfrm>
                <a:off x="12491828" y="4805279"/>
                <a:ext cx="973143" cy="1260311"/>
              </a:xfrm>
              <a:custGeom>
                <a:avLst/>
                <a:gdLst>
                  <a:gd name="T0" fmla="*/ 55 w 97"/>
                  <a:gd name="T1" fmla="*/ 126 h 126"/>
                  <a:gd name="T2" fmla="*/ 0 w 97"/>
                  <a:gd name="T3" fmla="*/ 64 h 126"/>
                  <a:gd name="T4" fmla="*/ 55 w 97"/>
                  <a:gd name="T5" fmla="*/ 0 h 126"/>
                  <a:gd name="T6" fmla="*/ 94 w 97"/>
                  <a:gd name="T7" fmla="*/ 13 h 126"/>
                  <a:gd name="T8" fmla="*/ 95 w 97"/>
                  <a:gd name="T9" fmla="*/ 14 h 126"/>
                  <a:gd name="T10" fmla="*/ 94 w 97"/>
                  <a:gd name="T11" fmla="*/ 15 h 126"/>
                  <a:gd name="T12" fmla="*/ 81 w 97"/>
                  <a:gd name="T13" fmla="*/ 33 h 126"/>
                  <a:gd name="T14" fmla="*/ 81 w 97"/>
                  <a:gd name="T15" fmla="*/ 34 h 126"/>
                  <a:gd name="T16" fmla="*/ 80 w 97"/>
                  <a:gd name="T17" fmla="*/ 34 h 126"/>
                  <a:gd name="T18" fmla="*/ 55 w 97"/>
                  <a:gd name="T19" fmla="*/ 25 h 126"/>
                  <a:gd name="T20" fmla="*/ 31 w 97"/>
                  <a:gd name="T21" fmla="*/ 64 h 126"/>
                  <a:gd name="T22" fmla="*/ 56 w 97"/>
                  <a:gd name="T23" fmla="*/ 101 h 126"/>
                  <a:gd name="T24" fmla="*/ 81 w 97"/>
                  <a:gd name="T25" fmla="*/ 91 h 126"/>
                  <a:gd name="T26" fmla="*/ 82 w 97"/>
                  <a:gd name="T27" fmla="*/ 90 h 126"/>
                  <a:gd name="T28" fmla="*/ 83 w 97"/>
                  <a:gd name="T29" fmla="*/ 91 h 126"/>
                  <a:gd name="T30" fmla="*/ 96 w 97"/>
                  <a:gd name="T31" fmla="*/ 108 h 126"/>
                  <a:gd name="T32" fmla="*/ 97 w 97"/>
                  <a:gd name="T33" fmla="*/ 109 h 126"/>
                  <a:gd name="T34" fmla="*/ 96 w 97"/>
                  <a:gd name="T35" fmla="*/ 110 h 126"/>
                  <a:gd name="T36" fmla="*/ 55 w 9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5" name="Freeform 13">
                <a:extLst>
                  <a:ext uri="{FF2B5EF4-FFF2-40B4-BE49-F238E27FC236}">
                    <a16:creationId xmlns:a16="http://schemas.microsoft.com/office/drawing/2014/main" id="{4484A51A-B892-4F7F-9CD2-5105FACE5FCD}"/>
                  </a:ext>
                </a:extLst>
              </p:cNvPr>
              <p:cNvSpPr>
                <a:spLocks noEditPoints="1"/>
              </p:cNvSpPr>
              <p:nvPr/>
            </p:nvSpPr>
            <p:spPr bwMode="auto">
              <a:xfrm>
                <a:off x="590710" y="3656645"/>
                <a:ext cx="3063022" cy="3078981"/>
              </a:xfrm>
              <a:custGeom>
                <a:avLst/>
                <a:gdLst>
                  <a:gd name="T0" fmla="*/ 153 w 305"/>
                  <a:gd name="T1" fmla="*/ 305 h 305"/>
                  <a:gd name="T2" fmla="*/ 0 w 305"/>
                  <a:gd name="T3" fmla="*/ 153 h 305"/>
                  <a:gd name="T4" fmla="*/ 153 w 305"/>
                  <a:gd name="T5" fmla="*/ 0 h 305"/>
                  <a:gd name="T6" fmla="*/ 305 w 305"/>
                  <a:gd name="T7" fmla="*/ 153 h 305"/>
                  <a:gd name="T8" fmla="*/ 153 w 305"/>
                  <a:gd name="T9" fmla="*/ 305 h 305"/>
                  <a:gd name="T10" fmla="*/ 153 w 305"/>
                  <a:gd name="T11" fmla="*/ 49 h 305"/>
                  <a:gd name="T12" fmla="*/ 79 w 305"/>
                  <a:gd name="T13" fmla="*/ 79 h 305"/>
                  <a:gd name="T14" fmla="*/ 49 w 305"/>
                  <a:gd name="T15" fmla="*/ 153 h 305"/>
                  <a:gd name="T16" fmla="*/ 79 w 305"/>
                  <a:gd name="T17" fmla="*/ 226 h 305"/>
                  <a:gd name="T18" fmla="*/ 153 w 305"/>
                  <a:gd name="T19" fmla="*/ 257 h 305"/>
                  <a:gd name="T20" fmla="*/ 226 w 305"/>
                  <a:gd name="T21" fmla="*/ 226 h 305"/>
                  <a:gd name="T22" fmla="*/ 257 w 305"/>
                  <a:gd name="T23" fmla="*/ 153 h 305"/>
                  <a:gd name="T24" fmla="*/ 226 w 305"/>
                  <a:gd name="T25" fmla="*/ 79 h 305"/>
                  <a:gd name="T26" fmla="*/ 153 w 305"/>
                  <a:gd name="T27" fmla="*/ 4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6" name="Freeform 14">
                <a:extLst>
                  <a:ext uri="{FF2B5EF4-FFF2-40B4-BE49-F238E27FC236}">
                    <a16:creationId xmlns:a16="http://schemas.microsoft.com/office/drawing/2014/main" id="{4D0E23CF-1A00-49AE-AF86-CD699544C9DD}"/>
                  </a:ext>
                </a:extLst>
              </p:cNvPr>
              <p:cNvSpPr>
                <a:spLocks noEditPoints="1"/>
              </p:cNvSpPr>
              <p:nvPr/>
            </p:nvSpPr>
            <p:spPr bwMode="auto">
              <a:xfrm>
                <a:off x="13640462" y="5842234"/>
                <a:ext cx="350971" cy="191439"/>
              </a:xfrm>
              <a:custGeom>
                <a:avLst/>
                <a:gdLst>
                  <a:gd name="T0" fmla="*/ 3 w 22"/>
                  <a:gd name="T1" fmla="*/ 2 h 12"/>
                  <a:gd name="T2" fmla="*/ 0 w 22"/>
                  <a:gd name="T3" fmla="*/ 2 h 12"/>
                  <a:gd name="T4" fmla="*/ 0 w 22"/>
                  <a:gd name="T5" fmla="*/ 0 h 12"/>
                  <a:gd name="T6" fmla="*/ 8 w 22"/>
                  <a:gd name="T7" fmla="*/ 0 h 12"/>
                  <a:gd name="T8" fmla="*/ 8 w 22"/>
                  <a:gd name="T9" fmla="*/ 2 h 12"/>
                  <a:gd name="T10" fmla="*/ 6 w 22"/>
                  <a:gd name="T11" fmla="*/ 2 h 12"/>
                  <a:gd name="T12" fmla="*/ 6 w 22"/>
                  <a:gd name="T13" fmla="*/ 12 h 12"/>
                  <a:gd name="T14" fmla="*/ 3 w 22"/>
                  <a:gd name="T15" fmla="*/ 12 h 12"/>
                  <a:gd name="T16" fmla="*/ 3 w 22"/>
                  <a:gd name="T17" fmla="*/ 2 h 12"/>
                  <a:gd name="T18" fmla="*/ 11 w 22"/>
                  <a:gd name="T19" fmla="*/ 0 h 12"/>
                  <a:gd name="T20" fmla="*/ 14 w 22"/>
                  <a:gd name="T21" fmla="*/ 0 h 12"/>
                  <a:gd name="T22" fmla="*/ 16 w 22"/>
                  <a:gd name="T23" fmla="*/ 9 h 12"/>
                  <a:gd name="T24" fmla="*/ 19 w 22"/>
                  <a:gd name="T25" fmla="*/ 0 h 12"/>
                  <a:gd name="T26" fmla="*/ 22 w 22"/>
                  <a:gd name="T27" fmla="*/ 0 h 12"/>
                  <a:gd name="T28" fmla="*/ 22 w 22"/>
                  <a:gd name="T29" fmla="*/ 12 h 12"/>
                  <a:gd name="T30" fmla="*/ 20 w 22"/>
                  <a:gd name="T31" fmla="*/ 12 h 12"/>
                  <a:gd name="T32" fmla="*/ 20 w 22"/>
                  <a:gd name="T33" fmla="*/ 3 h 12"/>
                  <a:gd name="T34" fmla="*/ 18 w 22"/>
                  <a:gd name="T35" fmla="*/ 12 h 12"/>
                  <a:gd name="T36" fmla="*/ 15 w 22"/>
                  <a:gd name="T37" fmla="*/ 12 h 12"/>
                  <a:gd name="T38" fmla="*/ 13 w 22"/>
                  <a:gd name="T39" fmla="*/ 3 h 12"/>
                  <a:gd name="T40" fmla="*/ 13 w 22"/>
                  <a:gd name="T41" fmla="*/ 12 h 12"/>
                  <a:gd name="T42" fmla="*/ 11 w 22"/>
                  <a:gd name="T43" fmla="*/ 12 h 12"/>
                  <a:gd name="T44" fmla="*/ 11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7" name="Rectangle 15">
                <a:extLst>
                  <a:ext uri="{FF2B5EF4-FFF2-40B4-BE49-F238E27FC236}">
                    <a16:creationId xmlns:a16="http://schemas.microsoft.com/office/drawing/2014/main" id="{76C339BC-B22C-4F11-A9F1-20BF7D0F483B}"/>
                  </a:ext>
                </a:extLst>
              </p:cNvPr>
              <p:cNvSpPr>
                <a:spLocks noChangeArrowheads="1"/>
              </p:cNvSpPr>
              <p:nvPr/>
            </p:nvSpPr>
            <p:spPr bwMode="auto">
              <a:xfrm>
                <a:off x="3797317" y="3433290"/>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8" name="Rectangle 16">
                <a:extLst>
                  <a:ext uri="{FF2B5EF4-FFF2-40B4-BE49-F238E27FC236}">
                    <a16:creationId xmlns:a16="http://schemas.microsoft.com/office/drawing/2014/main" id="{DBF8C3A5-F9B1-4E03-8BF7-8B20CF565351}"/>
                  </a:ext>
                </a:extLst>
              </p:cNvPr>
              <p:cNvSpPr>
                <a:spLocks noChangeArrowheads="1"/>
              </p:cNvSpPr>
              <p:nvPr/>
            </p:nvSpPr>
            <p:spPr bwMode="auto">
              <a:xfrm>
                <a:off x="3797317" y="3178038"/>
                <a:ext cx="111668" cy="127626"/>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9" name="Rectangle 17">
                <a:extLst>
                  <a:ext uri="{FF2B5EF4-FFF2-40B4-BE49-F238E27FC236}">
                    <a16:creationId xmlns:a16="http://schemas.microsoft.com/office/drawing/2014/main" id="{C2F029AA-C643-4560-A455-A76AB8C1B3C4}"/>
                  </a:ext>
                </a:extLst>
              </p:cNvPr>
              <p:cNvSpPr>
                <a:spLocks noChangeArrowheads="1"/>
              </p:cNvSpPr>
              <p:nvPr/>
            </p:nvSpPr>
            <p:spPr bwMode="auto">
              <a:xfrm>
                <a:off x="3446345" y="3544968"/>
                <a:ext cx="111668" cy="111678"/>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50" name="Rectangle 18">
                <a:extLst>
                  <a:ext uri="{FF2B5EF4-FFF2-40B4-BE49-F238E27FC236}">
                    <a16:creationId xmlns:a16="http://schemas.microsoft.com/office/drawing/2014/main" id="{FFD59141-B51E-4B53-BFB9-EF0DBABF57B6}"/>
                  </a:ext>
                </a:extLst>
              </p:cNvPr>
              <p:cNvSpPr>
                <a:spLocks noChangeArrowheads="1"/>
              </p:cNvSpPr>
              <p:nvPr/>
            </p:nvSpPr>
            <p:spPr bwMode="auto">
              <a:xfrm>
                <a:off x="3223000" y="3784271"/>
                <a:ext cx="111668"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51" name="Rectangle 19">
                <a:extLst>
                  <a:ext uri="{FF2B5EF4-FFF2-40B4-BE49-F238E27FC236}">
                    <a16:creationId xmlns:a16="http://schemas.microsoft.com/office/drawing/2014/main" id="{C0E41681-3CA1-474F-BA0F-13A8E696BE5B}"/>
                  </a:ext>
                </a:extLst>
              </p:cNvPr>
              <p:cNvSpPr>
                <a:spLocks noChangeArrowheads="1"/>
              </p:cNvSpPr>
              <p:nvPr/>
            </p:nvSpPr>
            <p:spPr bwMode="auto">
              <a:xfrm>
                <a:off x="3558013" y="3656645"/>
                <a:ext cx="127626" cy="127626"/>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52" name="Rectangle 20">
                <a:extLst>
                  <a:ext uri="{FF2B5EF4-FFF2-40B4-BE49-F238E27FC236}">
                    <a16:creationId xmlns:a16="http://schemas.microsoft.com/office/drawing/2014/main" id="{391D90A5-7BFD-4A0C-AD5E-96B8178E61C3}"/>
                  </a:ext>
                </a:extLst>
              </p:cNvPr>
              <p:cNvSpPr>
                <a:spLocks noChangeArrowheads="1"/>
              </p:cNvSpPr>
              <p:nvPr/>
            </p:nvSpPr>
            <p:spPr bwMode="auto">
              <a:xfrm>
                <a:off x="3111322" y="3672594"/>
                <a:ext cx="111668"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53" name="Rectangle 21">
                <a:extLst>
                  <a:ext uri="{FF2B5EF4-FFF2-40B4-BE49-F238E27FC236}">
                    <a16:creationId xmlns:a16="http://schemas.microsoft.com/office/drawing/2014/main" id="{7D3552C8-29BD-4776-94AC-1F9F00591B4F}"/>
                  </a:ext>
                </a:extLst>
              </p:cNvPr>
              <p:cNvSpPr>
                <a:spLocks noChangeArrowheads="1"/>
              </p:cNvSpPr>
              <p:nvPr/>
            </p:nvSpPr>
            <p:spPr bwMode="auto">
              <a:xfrm>
                <a:off x="3446345" y="3784271"/>
                <a:ext cx="111668"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54" name="Rectangle 22">
                <a:extLst>
                  <a:ext uri="{FF2B5EF4-FFF2-40B4-BE49-F238E27FC236}">
                    <a16:creationId xmlns:a16="http://schemas.microsoft.com/office/drawing/2014/main" id="{25E5EC0A-49A6-4B2B-81EF-EDC1E2B533F9}"/>
                  </a:ext>
                </a:extLst>
              </p:cNvPr>
              <p:cNvSpPr>
                <a:spLocks noChangeArrowheads="1"/>
              </p:cNvSpPr>
              <p:nvPr/>
            </p:nvSpPr>
            <p:spPr bwMode="auto">
              <a:xfrm>
                <a:off x="3669691" y="3305664"/>
                <a:ext cx="127626" cy="127626"/>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55" name="Rectangle 23">
                <a:extLst>
                  <a:ext uri="{FF2B5EF4-FFF2-40B4-BE49-F238E27FC236}">
                    <a16:creationId xmlns:a16="http://schemas.microsoft.com/office/drawing/2014/main" id="{4D3A9778-5774-4BEC-B5B3-EA05DF977A98}"/>
                  </a:ext>
                </a:extLst>
              </p:cNvPr>
              <p:cNvSpPr>
                <a:spLocks noChangeArrowheads="1"/>
              </p:cNvSpPr>
              <p:nvPr/>
            </p:nvSpPr>
            <p:spPr bwMode="auto">
              <a:xfrm>
                <a:off x="3446345" y="3433290"/>
                <a:ext cx="223345" cy="111678"/>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56" name="Rectangle 24">
                <a:extLst>
                  <a:ext uri="{FF2B5EF4-FFF2-40B4-BE49-F238E27FC236}">
                    <a16:creationId xmlns:a16="http://schemas.microsoft.com/office/drawing/2014/main" id="{C5E523F8-9E9A-4EB1-AF06-7E4F9AA07322}"/>
                  </a:ext>
                </a:extLst>
              </p:cNvPr>
              <p:cNvSpPr>
                <a:spLocks noChangeArrowheads="1"/>
              </p:cNvSpPr>
              <p:nvPr/>
            </p:nvSpPr>
            <p:spPr bwMode="auto">
              <a:xfrm>
                <a:off x="3334668" y="3544968"/>
                <a:ext cx="111668" cy="239304"/>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57" name="Freeform 25">
                <a:extLst>
                  <a:ext uri="{FF2B5EF4-FFF2-40B4-BE49-F238E27FC236}">
                    <a16:creationId xmlns:a16="http://schemas.microsoft.com/office/drawing/2014/main" id="{A41ED8CB-ABCE-4283-8B82-37A3881F116E}"/>
                  </a:ext>
                </a:extLst>
              </p:cNvPr>
              <p:cNvSpPr>
                <a:spLocks/>
              </p:cNvSpPr>
              <p:nvPr/>
            </p:nvSpPr>
            <p:spPr bwMode="auto">
              <a:xfrm>
                <a:off x="1372424" y="3895939"/>
                <a:ext cx="2073921" cy="1978202"/>
              </a:xfrm>
              <a:custGeom>
                <a:avLst/>
                <a:gdLst>
                  <a:gd name="T0" fmla="*/ 195 w 206"/>
                  <a:gd name="T1" fmla="*/ 0 h 197"/>
                  <a:gd name="T2" fmla="*/ 195 w 206"/>
                  <a:gd name="T3" fmla="*/ 11 h 197"/>
                  <a:gd name="T4" fmla="*/ 184 w 206"/>
                  <a:gd name="T5" fmla="*/ 11 h 197"/>
                  <a:gd name="T6" fmla="*/ 184 w 206"/>
                  <a:gd name="T7" fmla="*/ 0 h 197"/>
                  <a:gd name="T8" fmla="*/ 166 w 206"/>
                  <a:gd name="T9" fmla="*/ 0 h 197"/>
                  <a:gd name="T10" fmla="*/ 166 w 206"/>
                  <a:gd name="T11" fmla="*/ 8 h 197"/>
                  <a:gd name="T12" fmla="*/ 156 w 206"/>
                  <a:gd name="T13" fmla="*/ 8 h 197"/>
                  <a:gd name="T14" fmla="*/ 156 w 206"/>
                  <a:gd name="T15" fmla="*/ 18 h 197"/>
                  <a:gd name="T16" fmla="*/ 167 w 206"/>
                  <a:gd name="T17" fmla="*/ 18 h 197"/>
                  <a:gd name="T18" fmla="*/ 167 w 206"/>
                  <a:gd name="T19" fmla="*/ 29 h 197"/>
                  <a:gd name="T20" fmla="*/ 156 w 206"/>
                  <a:gd name="T21" fmla="*/ 29 h 197"/>
                  <a:gd name="T22" fmla="*/ 156 w 206"/>
                  <a:gd name="T23" fmla="*/ 18 h 197"/>
                  <a:gd name="T24" fmla="*/ 144 w 206"/>
                  <a:gd name="T25" fmla="*/ 18 h 197"/>
                  <a:gd name="T26" fmla="*/ 144 w 206"/>
                  <a:gd name="T27" fmla="*/ 35 h 197"/>
                  <a:gd name="T28" fmla="*/ 133 w 206"/>
                  <a:gd name="T29" fmla="*/ 35 h 197"/>
                  <a:gd name="T30" fmla="*/ 133 w 206"/>
                  <a:gd name="T31" fmla="*/ 46 h 197"/>
                  <a:gd name="T32" fmla="*/ 125 w 206"/>
                  <a:gd name="T33" fmla="*/ 46 h 197"/>
                  <a:gd name="T34" fmla="*/ 125 w 206"/>
                  <a:gd name="T35" fmla="*/ 57 h 197"/>
                  <a:gd name="T36" fmla="*/ 117 w 206"/>
                  <a:gd name="T37" fmla="*/ 57 h 197"/>
                  <a:gd name="T38" fmla="*/ 78 w 206"/>
                  <a:gd name="T39" fmla="*/ 130 h 197"/>
                  <a:gd name="T40" fmla="*/ 19 w 206"/>
                  <a:gd name="T41" fmla="*/ 77 h 197"/>
                  <a:gd name="T42" fmla="*/ 14 w 206"/>
                  <a:gd name="T43" fmla="*/ 98 h 197"/>
                  <a:gd name="T44" fmla="*/ 65 w 206"/>
                  <a:gd name="T45" fmla="*/ 184 h 197"/>
                  <a:gd name="T46" fmla="*/ 97 w 206"/>
                  <a:gd name="T47" fmla="*/ 185 h 197"/>
                  <a:gd name="T48" fmla="*/ 138 w 206"/>
                  <a:gd name="T49" fmla="*/ 106 h 197"/>
                  <a:gd name="T50" fmla="*/ 138 w 206"/>
                  <a:gd name="T51" fmla="*/ 94 h 197"/>
                  <a:gd name="T52" fmla="*/ 146 w 206"/>
                  <a:gd name="T53" fmla="*/ 94 h 197"/>
                  <a:gd name="T54" fmla="*/ 146 w 206"/>
                  <a:gd name="T55" fmla="*/ 83 h 197"/>
                  <a:gd name="T56" fmla="*/ 156 w 206"/>
                  <a:gd name="T57" fmla="*/ 83 h 197"/>
                  <a:gd name="T58" fmla="*/ 156 w 206"/>
                  <a:gd name="T59" fmla="*/ 70 h 197"/>
                  <a:gd name="T60" fmla="*/ 167 w 206"/>
                  <a:gd name="T61" fmla="*/ 70 h 197"/>
                  <a:gd name="T62" fmla="*/ 167 w 206"/>
                  <a:gd name="T63" fmla="*/ 57 h 197"/>
                  <a:gd name="T64" fmla="*/ 156 w 206"/>
                  <a:gd name="T65" fmla="*/ 57 h 197"/>
                  <a:gd name="T66" fmla="*/ 156 w 206"/>
                  <a:gd name="T67" fmla="*/ 46 h 197"/>
                  <a:gd name="T68" fmla="*/ 167 w 206"/>
                  <a:gd name="T69" fmla="*/ 46 h 197"/>
                  <a:gd name="T70" fmla="*/ 167 w 206"/>
                  <a:gd name="T71" fmla="*/ 57 h 197"/>
                  <a:gd name="T72" fmla="*/ 178 w 206"/>
                  <a:gd name="T73" fmla="*/ 57 h 197"/>
                  <a:gd name="T74" fmla="*/ 178 w 206"/>
                  <a:gd name="T75" fmla="*/ 46 h 197"/>
                  <a:gd name="T76" fmla="*/ 187 w 206"/>
                  <a:gd name="T77" fmla="*/ 46 h 197"/>
                  <a:gd name="T78" fmla="*/ 187 w 206"/>
                  <a:gd name="T79" fmla="*/ 33 h 197"/>
                  <a:gd name="T80" fmla="*/ 197 w 206"/>
                  <a:gd name="T81" fmla="*/ 33 h 197"/>
                  <a:gd name="T82" fmla="*/ 197 w 206"/>
                  <a:gd name="T83" fmla="*/ 23 h 197"/>
                  <a:gd name="T84" fmla="*/ 206 w 206"/>
                  <a:gd name="T85" fmla="*/ 23 h 197"/>
                  <a:gd name="T86" fmla="*/ 206 w 206"/>
                  <a:gd name="T87" fmla="*/ 0 h 197"/>
                  <a:gd name="T88" fmla="*/ 195 w 206"/>
                  <a:gd name="T8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sp>
        <p:nvSpPr>
          <p:cNvPr id="2" name="Title 1"/>
          <p:cNvSpPr>
            <a:spLocks noGrp="1"/>
          </p:cNvSpPr>
          <p:nvPr>
            <p:ph type="title"/>
          </p:nvPr>
        </p:nvSpPr>
        <p:spPr/>
        <p:txBody>
          <a:bodyPr/>
          <a:lstStyle/>
          <a:p>
            <a:r>
              <a:rPr lang="en-US"/>
              <a:t>Endpoint Security Challenges / Chaos</a:t>
            </a:r>
            <a:endParaRPr lang="en-US" dirty="0"/>
          </a:p>
        </p:txBody>
      </p:sp>
      <p:grpSp>
        <p:nvGrpSpPr>
          <p:cNvPr id="7" name="Group 161"/>
          <p:cNvGrpSpPr/>
          <p:nvPr/>
        </p:nvGrpSpPr>
        <p:grpSpPr>
          <a:xfrm>
            <a:off x="11010566" y="1393536"/>
            <a:ext cx="1179852" cy="4685410"/>
            <a:chOff x="11011841" y="1393536"/>
            <a:chExt cx="1180159" cy="4685410"/>
          </a:xfrm>
        </p:grpSpPr>
        <p:sp>
          <p:nvSpPr>
            <p:cNvPr id="160" name="Rectangle 159"/>
            <p:cNvSpPr/>
            <p:nvPr/>
          </p:nvSpPr>
          <p:spPr>
            <a:xfrm flipH="1">
              <a:off x="11011841" y="1393536"/>
              <a:ext cx="1180159" cy="4685410"/>
            </a:xfrm>
            <a:prstGeom prst="rect">
              <a:avLst/>
            </a:prstGeom>
            <a:gradFill flip="none" rotWithShape="1">
              <a:gsLst>
                <a:gs pos="0">
                  <a:schemeClr val="bg1"/>
                </a:gs>
                <a:gs pos="100000">
                  <a:schemeClr val="accent3">
                    <a:lumMod val="60000"/>
                    <a:lumOff val="40000"/>
                  </a:schemeClr>
                </a:gs>
              </a:gsLst>
              <a:lin ang="0" scaled="1"/>
              <a:tileRect/>
            </a:gradFill>
            <a:ln w="12700">
              <a:noFill/>
              <a:miter lim="800000"/>
              <a:headEnd/>
              <a:tailEnd/>
            </a:ln>
          </p:spPr>
          <p:txBody>
            <a:bodyPr wrap="square" rtlCol="0" anchor="ctr"/>
            <a:lstStyle/>
            <a:p>
              <a:pPr algn="ctr"/>
              <a:endParaRPr lang="en-US" kern="0" dirty="0">
                <a:solidFill>
                  <a:srgbClr val="FFFFFF"/>
                </a:solidFill>
              </a:endParaRPr>
            </a:p>
          </p:txBody>
        </p:sp>
        <p:sp>
          <p:nvSpPr>
            <p:cNvPr id="5" name="TextBox 4"/>
            <p:cNvSpPr txBox="1"/>
            <p:nvPr/>
          </p:nvSpPr>
          <p:spPr>
            <a:xfrm rot="16200000">
              <a:off x="9171184" y="3489885"/>
              <a:ext cx="4558073" cy="492711"/>
            </a:xfrm>
            <a:prstGeom prst="rect">
              <a:avLst/>
            </a:prstGeom>
            <a:noFill/>
          </p:spPr>
          <p:txBody>
            <a:bodyPr wrap="square" lIns="0" tIns="0" rIns="0" bIns="0" rtlCol="0" anchor="ctr" anchorCtr="0">
              <a:noAutofit/>
            </a:bodyPr>
            <a:lstStyle/>
            <a:p>
              <a:pPr algn="ctr"/>
              <a:r>
                <a:rPr lang="en-US" b="1" dirty="0">
                  <a:solidFill>
                    <a:schemeClr val="accent3">
                      <a:lumMod val="50000"/>
                    </a:schemeClr>
                  </a:solidFill>
                </a:rPr>
                <a:t>POINT PRODUCTS = DISJOINTED SECURITY</a:t>
              </a:r>
            </a:p>
          </p:txBody>
        </p:sp>
      </p:grpSp>
      <p:grpSp>
        <p:nvGrpSpPr>
          <p:cNvPr id="8" name="Group 160"/>
          <p:cNvGrpSpPr/>
          <p:nvPr/>
        </p:nvGrpSpPr>
        <p:grpSpPr>
          <a:xfrm>
            <a:off x="1589" y="1393536"/>
            <a:ext cx="1179852" cy="4685410"/>
            <a:chOff x="1" y="1393536"/>
            <a:chExt cx="1180159" cy="4685410"/>
          </a:xfrm>
        </p:grpSpPr>
        <p:sp>
          <p:nvSpPr>
            <p:cNvPr id="159" name="Rectangle 158"/>
            <p:cNvSpPr/>
            <p:nvPr/>
          </p:nvSpPr>
          <p:spPr>
            <a:xfrm>
              <a:off x="1" y="1393536"/>
              <a:ext cx="1180159" cy="4685410"/>
            </a:xfrm>
            <a:prstGeom prst="rect">
              <a:avLst/>
            </a:prstGeom>
            <a:gradFill flip="none" rotWithShape="1">
              <a:gsLst>
                <a:gs pos="0">
                  <a:schemeClr val="bg1"/>
                </a:gs>
                <a:gs pos="100000">
                  <a:schemeClr val="accent4">
                    <a:lumMod val="60000"/>
                    <a:lumOff val="40000"/>
                  </a:schemeClr>
                </a:gs>
              </a:gsLst>
              <a:lin ang="0" scaled="1"/>
              <a:tileRect/>
            </a:gradFill>
            <a:ln w="12700">
              <a:noFill/>
              <a:miter lim="800000"/>
              <a:headEnd/>
              <a:tailEnd/>
            </a:ln>
          </p:spPr>
          <p:txBody>
            <a:bodyPr wrap="square" rtlCol="0" anchor="ctr"/>
            <a:lstStyle/>
            <a:p>
              <a:pPr algn="ctr"/>
              <a:endParaRPr lang="en-US" kern="0" dirty="0">
                <a:solidFill>
                  <a:srgbClr val="FFFFFF"/>
                </a:solidFill>
              </a:endParaRPr>
            </a:p>
          </p:txBody>
        </p:sp>
        <p:sp>
          <p:nvSpPr>
            <p:cNvPr id="112" name="TextBox 111"/>
            <p:cNvSpPr txBox="1"/>
            <p:nvPr/>
          </p:nvSpPr>
          <p:spPr>
            <a:xfrm rot="16200000">
              <a:off x="-1526329" y="3500510"/>
              <a:ext cx="4557472" cy="471462"/>
            </a:xfrm>
            <a:prstGeom prst="rect">
              <a:avLst/>
            </a:prstGeom>
            <a:noFill/>
          </p:spPr>
          <p:txBody>
            <a:bodyPr wrap="square" lIns="0" tIns="0" rIns="0" bIns="0" rtlCol="0" anchor="ctr" anchorCtr="0">
              <a:noAutofit/>
            </a:bodyPr>
            <a:lstStyle/>
            <a:p>
              <a:pPr algn="ctr"/>
              <a:r>
                <a:rPr lang="en-US" b="1" dirty="0">
                  <a:solidFill>
                    <a:srgbClr val="FB4928">
                      <a:lumMod val="75000"/>
                    </a:srgbClr>
                  </a:solidFill>
                </a:rPr>
                <a:t>EVOLVING THREATS LANDSCAPE</a:t>
              </a:r>
            </a:p>
          </p:txBody>
        </p:sp>
      </p:grpSp>
      <p:sp>
        <p:nvSpPr>
          <p:cNvPr id="113" name="Right Arrow 112"/>
          <p:cNvSpPr/>
          <p:nvPr/>
        </p:nvSpPr>
        <p:spPr>
          <a:xfrm rot="1800000">
            <a:off x="2397333" y="3842316"/>
            <a:ext cx="856792" cy="332243"/>
          </a:xfrm>
          <a:prstGeom prst="rightArrow">
            <a:avLst>
              <a:gd name="adj1" fmla="val 55599"/>
              <a:gd name="adj2" fmla="val 53531"/>
            </a:avLst>
          </a:prstGeom>
          <a:gradFill flip="none" rotWithShape="1">
            <a:gsLst>
              <a:gs pos="0">
                <a:schemeClr val="bg1">
                  <a:alpha val="0"/>
                </a:schemeClr>
              </a:gs>
              <a:gs pos="100000">
                <a:schemeClr val="accent4">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prstClr val="white"/>
              </a:solidFill>
            </a:endParaRPr>
          </a:p>
        </p:txBody>
      </p:sp>
      <p:grpSp>
        <p:nvGrpSpPr>
          <p:cNvPr id="10" name="Group 86"/>
          <p:cNvGrpSpPr/>
          <p:nvPr/>
        </p:nvGrpSpPr>
        <p:grpSpPr>
          <a:xfrm>
            <a:off x="3369956" y="1332558"/>
            <a:ext cx="1151850" cy="1152150"/>
            <a:chOff x="3868510" y="1047890"/>
            <a:chExt cx="1152150" cy="1152150"/>
          </a:xfrm>
        </p:grpSpPr>
        <p:sp>
          <p:nvSpPr>
            <p:cNvPr id="76" name="Oval 75"/>
            <p:cNvSpPr/>
            <p:nvPr/>
          </p:nvSpPr>
          <p:spPr>
            <a:xfrm>
              <a:off x="3868510" y="1047890"/>
              <a:ext cx="1152150" cy="1152150"/>
            </a:xfrm>
            <a:prstGeom prst="ellipse">
              <a:avLst/>
            </a:prstGeom>
            <a:solidFill>
              <a:schemeClr val="accent4">
                <a:lumMod val="75000"/>
              </a:schemeClr>
            </a:solidFill>
            <a:ln w="12700">
              <a:noFill/>
              <a:miter lim="800000"/>
              <a:headEnd/>
              <a:tailEnd/>
            </a:ln>
          </p:spPr>
          <p:txBody>
            <a:bodyPr wrap="square" lIns="0" tIns="0" rIns="0" bIns="0" rtlCol="0" anchor="ctr" anchorCtr="0">
              <a:noAutofit/>
            </a:bodyPr>
            <a:lstStyle/>
            <a:p>
              <a:pPr algn="ctr">
                <a:lnSpc>
                  <a:spcPct val="85000"/>
                </a:lnSpc>
              </a:pPr>
              <a:endParaRPr lang="en-US" sz="1400" kern="0" dirty="0">
                <a:solidFill>
                  <a:srgbClr val="FFFFFF"/>
                </a:solidFill>
              </a:endParaRPr>
            </a:p>
          </p:txBody>
        </p:sp>
        <p:sp>
          <p:nvSpPr>
            <p:cNvPr id="77" name="TextBox 76"/>
            <p:cNvSpPr txBox="1"/>
            <p:nvPr/>
          </p:nvSpPr>
          <p:spPr>
            <a:xfrm>
              <a:off x="3868510" y="1393870"/>
              <a:ext cx="1152150" cy="460191"/>
            </a:xfrm>
            <a:prstGeom prst="rect">
              <a:avLst/>
            </a:prstGeom>
            <a:noFill/>
          </p:spPr>
          <p:txBody>
            <a:bodyPr wrap="square" lIns="0" tIns="0" rIns="0" bIns="0" rtlCol="0" anchor="ctr" anchorCtr="0">
              <a:noAutofit/>
            </a:bodyPr>
            <a:lstStyle/>
            <a:p>
              <a:pPr algn="ctr">
                <a:lnSpc>
                  <a:spcPct val="85000"/>
                </a:lnSpc>
              </a:pPr>
              <a:r>
                <a:rPr lang="en-US" sz="1400" b="1" dirty="0">
                  <a:solidFill>
                    <a:srgbClr val="FFFFFF"/>
                  </a:solidFill>
                </a:rPr>
                <a:t>MOBILE MALWARE</a:t>
              </a:r>
            </a:p>
          </p:txBody>
        </p:sp>
      </p:grpSp>
      <p:grpSp>
        <p:nvGrpSpPr>
          <p:cNvPr id="11" name="Group 82"/>
          <p:cNvGrpSpPr/>
          <p:nvPr/>
        </p:nvGrpSpPr>
        <p:grpSpPr>
          <a:xfrm>
            <a:off x="1603786" y="3137593"/>
            <a:ext cx="1151850" cy="1152150"/>
            <a:chOff x="1833045" y="2929735"/>
            <a:chExt cx="1152150" cy="1152150"/>
          </a:xfrm>
        </p:grpSpPr>
        <p:sp>
          <p:nvSpPr>
            <p:cNvPr id="53" name="Oval 52"/>
            <p:cNvSpPr/>
            <p:nvPr/>
          </p:nvSpPr>
          <p:spPr>
            <a:xfrm>
              <a:off x="1833045" y="2929735"/>
              <a:ext cx="1152150" cy="1152150"/>
            </a:xfrm>
            <a:prstGeom prst="ellipse">
              <a:avLst/>
            </a:prstGeom>
            <a:solidFill>
              <a:schemeClr val="accent4">
                <a:lumMod val="75000"/>
              </a:schemeClr>
            </a:solidFill>
            <a:ln w="12700">
              <a:noFill/>
              <a:miter lim="800000"/>
              <a:headEnd/>
              <a:tailEnd/>
            </a:ln>
          </p:spPr>
          <p:txBody>
            <a:bodyPr wrap="square" lIns="0" tIns="0" rIns="0" bIns="0" rtlCol="0" anchor="ctr" anchorCtr="0">
              <a:noAutofit/>
            </a:bodyPr>
            <a:lstStyle/>
            <a:p>
              <a:pPr algn="ctr">
                <a:lnSpc>
                  <a:spcPct val="85000"/>
                </a:lnSpc>
              </a:pPr>
              <a:endParaRPr lang="en-US" sz="1400" kern="0" dirty="0">
                <a:solidFill>
                  <a:srgbClr val="FFFFFF"/>
                </a:solidFill>
              </a:endParaRPr>
            </a:p>
          </p:txBody>
        </p:sp>
        <p:sp>
          <p:nvSpPr>
            <p:cNvPr id="65" name="TextBox 64"/>
            <p:cNvSpPr txBox="1"/>
            <p:nvPr/>
          </p:nvSpPr>
          <p:spPr>
            <a:xfrm>
              <a:off x="1833045" y="3275715"/>
              <a:ext cx="1152150" cy="460191"/>
            </a:xfrm>
            <a:prstGeom prst="rect">
              <a:avLst/>
            </a:prstGeom>
            <a:noFill/>
          </p:spPr>
          <p:txBody>
            <a:bodyPr wrap="square" lIns="0" tIns="0" rIns="0" bIns="0" rtlCol="0" anchor="ctr" anchorCtr="0">
              <a:noAutofit/>
            </a:bodyPr>
            <a:lstStyle/>
            <a:p>
              <a:pPr algn="ctr">
                <a:lnSpc>
                  <a:spcPct val="85000"/>
                </a:lnSpc>
              </a:pPr>
              <a:r>
                <a:rPr lang="en-US" sz="1400" b="1" dirty="0">
                  <a:solidFill>
                    <a:srgbClr val="FFFFFF"/>
                  </a:solidFill>
                </a:rPr>
                <a:t>STEALTHY ATTACKS</a:t>
              </a:r>
            </a:p>
          </p:txBody>
        </p:sp>
      </p:grpSp>
      <p:sp>
        <p:nvSpPr>
          <p:cNvPr id="91" name="Right Arrow 90"/>
          <p:cNvSpPr/>
          <p:nvPr/>
        </p:nvSpPr>
        <p:spPr>
          <a:xfrm rot="2700000">
            <a:off x="3016256" y="3007934"/>
            <a:ext cx="857015" cy="332156"/>
          </a:xfrm>
          <a:prstGeom prst="rightArrow">
            <a:avLst>
              <a:gd name="adj1" fmla="val 55599"/>
              <a:gd name="adj2" fmla="val 53531"/>
            </a:avLst>
          </a:prstGeom>
          <a:gradFill flip="none" rotWithShape="1">
            <a:gsLst>
              <a:gs pos="0">
                <a:schemeClr val="bg1">
                  <a:alpha val="0"/>
                </a:schemeClr>
              </a:gs>
              <a:gs pos="100000">
                <a:schemeClr val="accent4">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prstClr val="white"/>
              </a:solidFill>
            </a:endParaRPr>
          </a:p>
        </p:txBody>
      </p:sp>
      <p:grpSp>
        <p:nvGrpSpPr>
          <p:cNvPr id="12" name="Group 85"/>
          <p:cNvGrpSpPr/>
          <p:nvPr/>
        </p:nvGrpSpPr>
        <p:grpSpPr>
          <a:xfrm>
            <a:off x="2333291" y="2100658"/>
            <a:ext cx="1151850" cy="1152150"/>
            <a:chOff x="2639550" y="1854060"/>
            <a:chExt cx="1152150" cy="1152150"/>
          </a:xfrm>
        </p:grpSpPr>
        <p:sp>
          <p:nvSpPr>
            <p:cNvPr id="73" name="Oval 72"/>
            <p:cNvSpPr/>
            <p:nvPr/>
          </p:nvSpPr>
          <p:spPr>
            <a:xfrm>
              <a:off x="2639550" y="1854060"/>
              <a:ext cx="1152150" cy="1152150"/>
            </a:xfrm>
            <a:prstGeom prst="ellipse">
              <a:avLst/>
            </a:prstGeom>
            <a:solidFill>
              <a:schemeClr val="accent4">
                <a:lumMod val="75000"/>
              </a:schemeClr>
            </a:solidFill>
            <a:ln w="12700">
              <a:noFill/>
              <a:miter lim="800000"/>
              <a:headEnd/>
              <a:tailEnd/>
            </a:ln>
          </p:spPr>
          <p:txBody>
            <a:bodyPr wrap="square" lIns="0" tIns="0" rIns="0" bIns="0" rtlCol="0" anchor="ctr" anchorCtr="0">
              <a:noAutofit/>
            </a:bodyPr>
            <a:lstStyle/>
            <a:p>
              <a:pPr algn="ctr">
                <a:lnSpc>
                  <a:spcPct val="85000"/>
                </a:lnSpc>
              </a:pPr>
              <a:endParaRPr lang="en-US" sz="1400" kern="0" dirty="0">
                <a:solidFill>
                  <a:srgbClr val="FFFFFF"/>
                </a:solidFill>
              </a:endParaRPr>
            </a:p>
          </p:txBody>
        </p:sp>
        <p:sp>
          <p:nvSpPr>
            <p:cNvPr id="74" name="TextBox 73"/>
            <p:cNvSpPr txBox="1"/>
            <p:nvPr/>
          </p:nvSpPr>
          <p:spPr>
            <a:xfrm>
              <a:off x="2639550" y="2200040"/>
              <a:ext cx="1152150" cy="460191"/>
            </a:xfrm>
            <a:prstGeom prst="rect">
              <a:avLst/>
            </a:prstGeom>
            <a:noFill/>
          </p:spPr>
          <p:txBody>
            <a:bodyPr wrap="square" lIns="0" tIns="0" rIns="0" bIns="0" rtlCol="0" anchor="ctr" anchorCtr="0">
              <a:noAutofit/>
            </a:bodyPr>
            <a:lstStyle/>
            <a:p>
              <a:pPr algn="ctr">
                <a:lnSpc>
                  <a:spcPct val="85000"/>
                </a:lnSpc>
              </a:pPr>
              <a:r>
                <a:rPr lang="en-US" sz="1400" b="1" dirty="0">
                  <a:solidFill>
                    <a:srgbClr val="FFFFFF"/>
                  </a:solidFill>
                </a:rPr>
                <a:t>RANSOM-WARE</a:t>
              </a:r>
            </a:p>
          </p:txBody>
        </p:sp>
      </p:grpSp>
      <p:sp>
        <p:nvSpPr>
          <p:cNvPr id="92" name="Right Arrow 91"/>
          <p:cNvSpPr/>
          <p:nvPr/>
        </p:nvSpPr>
        <p:spPr>
          <a:xfrm rot="3600000">
            <a:off x="3850462" y="2388742"/>
            <a:ext cx="857015" cy="332156"/>
          </a:xfrm>
          <a:prstGeom prst="rightArrow">
            <a:avLst>
              <a:gd name="adj1" fmla="val 55599"/>
              <a:gd name="adj2" fmla="val 53531"/>
            </a:avLst>
          </a:prstGeom>
          <a:gradFill flip="none" rotWithShape="1">
            <a:gsLst>
              <a:gs pos="0">
                <a:schemeClr val="bg1">
                  <a:alpha val="0"/>
                </a:schemeClr>
              </a:gs>
              <a:gs pos="100000">
                <a:schemeClr val="accent4">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prstClr val="white"/>
              </a:solidFill>
            </a:endParaRPr>
          </a:p>
        </p:txBody>
      </p:sp>
      <p:grpSp>
        <p:nvGrpSpPr>
          <p:cNvPr id="13" name="Group 104"/>
          <p:cNvGrpSpPr/>
          <p:nvPr/>
        </p:nvGrpSpPr>
        <p:grpSpPr>
          <a:xfrm>
            <a:off x="7209455" y="1332558"/>
            <a:ext cx="1151850" cy="1152150"/>
            <a:chOff x="3868510" y="1047890"/>
            <a:chExt cx="1152150" cy="1152150"/>
          </a:xfrm>
        </p:grpSpPr>
        <p:sp>
          <p:nvSpPr>
            <p:cNvPr id="108" name="Oval 107"/>
            <p:cNvSpPr/>
            <p:nvPr/>
          </p:nvSpPr>
          <p:spPr>
            <a:xfrm>
              <a:off x="3868510" y="1047890"/>
              <a:ext cx="1152150" cy="1152150"/>
            </a:xfrm>
            <a:prstGeom prst="ellipse">
              <a:avLst/>
            </a:prstGeom>
            <a:solidFill>
              <a:schemeClr val="accent3">
                <a:lumMod val="75000"/>
              </a:schemeClr>
            </a:solidFill>
            <a:ln w="12700">
              <a:noFill/>
              <a:miter lim="800000"/>
              <a:headEnd/>
              <a:tailEnd/>
            </a:ln>
          </p:spPr>
          <p:txBody>
            <a:bodyPr wrap="square" lIns="0" tIns="0" rIns="0" bIns="0" rtlCol="0" anchor="ctr" anchorCtr="0">
              <a:noAutofit/>
            </a:bodyPr>
            <a:lstStyle/>
            <a:p>
              <a:pPr algn="ctr">
                <a:lnSpc>
                  <a:spcPct val="85000"/>
                </a:lnSpc>
              </a:pPr>
              <a:endParaRPr lang="en-US" sz="1400" kern="0" dirty="0">
                <a:solidFill>
                  <a:srgbClr val="FFFFFF"/>
                </a:solidFill>
              </a:endParaRPr>
            </a:p>
          </p:txBody>
        </p:sp>
        <p:sp>
          <p:nvSpPr>
            <p:cNvPr id="114" name="TextBox 113"/>
            <p:cNvSpPr txBox="1"/>
            <p:nvPr/>
          </p:nvSpPr>
          <p:spPr>
            <a:xfrm>
              <a:off x="3868510" y="1393870"/>
              <a:ext cx="1152150" cy="460191"/>
            </a:xfrm>
            <a:prstGeom prst="rect">
              <a:avLst/>
            </a:prstGeom>
            <a:noFill/>
          </p:spPr>
          <p:txBody>
            <a:bodyPr wrap="square" lIns="0" tIns="0" rIns="0" bIns="0" rtlCol="0" anchor="ctr" anchorCtr="0">
              <a:noAutofit/>
            </a:bodyPr>
            <a:lstStyle/>
            <a:p>
              <a:pPr algn="ctr">
                <a:lnSpc>
                  <a:spcPct val="85000"/>
                </a:lnSpc>
              </a:pPr>
              <a:r>
                <a:rPr lang="en-US" sz="1400" b="1" dirty="0">
                  <a:solidFill>
                    <a:srgbClr val="FFFFFF"/>
                  </a:solidFill>
                </a:rPr>
                <a:t>AV</a:t>
              </a:r>
              <a:br>
                <a:rPr lang="en-US" sz="1400" b="1" dirty="0">
                  <a:solidFill>
                    <a:srgbClr val="FFFFFF"/>
                  </a:solidFill>
                </a:rPr>
              </a:br>
              <a:r>
                <a:rPr lang="en-US" sz="1400" b="1" dirty="0">
                  <a:solidFill>
                    <a:srgbClr val="FFFFFF"/>
                  </a:solidFill>
                </a:rPr>
                <a:t>VENDOR</a:t>
              </a:r>
            </a:p>
          </p:txBody>
        </p:sp>
      </p:grpSp>
      <p:sp>
        <p:nvSpPr>
          <p:cNvPr id="117" name="Right Arrow 116"/>
          <p:cNvSpPr/>
          <p:nvPr/>
        </p:nvSpPr>
        <p:spPr>
          <a:xfrm rot="18000000" flipH="1">
            <a:off x="7037247" y="2388742"/>
            <a:ext cx="857015" cy="332156"/>
          </a:xfrm>
          <a:prstGeom prst="rightArrow">
            <a:avLst>
              <a:gd name="adj1" fmla="val 55599"/>
              <a:gd name="adj2" fmla="val 53531"/>
            </a:avLst>
          </a:prstGeom>
          <a:gradFill flip="none" rotWithShape="1">
            <a:gsLst>
              <a:gs pos="0">
                <a:schemeClr val="bg1">
                  <a:alpha val="0"/>
                </a:schemeClr>
              </a:gs>
              <a:gs pos="100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prstClr val="white"/>
              </a:solidFill>
            </a:endParaRPr>
          </a:p>
        </p:txBody>
      </p:sp>
      <p:sp>
        <p:nvSpPr>
          <p:cNvPr id="127" name="Right Arrow 126"/>
          <p:cNvSpPr/>
          <p:nvPr/>
        </p:nvSpPr>
        <p:spPr>
          <a:xfrm rot="18900000" flipH="1">
            <a:off x="7896507" y="3007898"/>
            <a:ext cx="856792" cy="332243"/>
          </a:xfrm>
          <a:prstGeom prst="rightArrow">
            <a:avLst>
              <a:gd name="adj1" fmla="val 55599"/>
              <a:gd name="adj2" fmla="val 53531"/>
            </a:avLst>
          </a:prstGeom>
          <a:gradFill flip="none" rotWithShape="1">
            <a:gsLst>
              <a:gs pos="0">
                <a:schemeClr val="bg1">
                  <a:alpha val="0"/>
                </a:schemeClr>
              </a:gs>
              <a:gs pos="100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prstClr val="white"/>
              </a:solidFill>
            </a:endParaRPr>
          </a:p>
        </p:txBody>
      </p:sp>
      <p:grpSp>
        <p:nvGrpSpPr>
          <p:cNvPr id="14" name="Group 117"/>
          <p:cNvGrpSpPr/>
          <p:nvPr/>
        </p:nvGrpSpPr>
        <p:grpSpPr>
          <a:xfrm>
            <a:off x="8284515" y="2100658"/>
            <a:ext cx="1151850" cy="1152150"/>
            <a:chOff x="2639550" y="1854060"/>
            <a:chExt cx="1152150" cy="1152150"/>
          </a:xfrm>
        </p:grpSpPr>
        <p:sp>
          <p:nvSpPr>
            <p:cNvPr id="120" name="Oval 119"/>
            <p:cNvSpPr/>
            <p:nvPr/>
          </p:nvSpPr>
          <p:spPr>
            <a:xfrm>
              <a:off x="2639550" y="1854060"/>
              <a:ext cx="1152150" cy="1152150"/>
            </a:xfrm>
            <a:prstGeom prst="ellipse">
              <a:avLst/>
            </a:prstGeom>
            <a:solidFill>
              <a:schemeClr val="accent3">
                <a:lumMod val="75000"/>
              </a:schemeClr>
            </a:solidFill>
            <a:ln w="12700">
              <a:noFill/>
              <a:miter lim="800000"/>
              <a:headEnd/>
              <a:tailEnd/>
            </a:ln>
          </p:spPr>
          <p:txBody>
            <a:bodyPr wrap="square" lIns="0" tIns="0" rIns="0" bIns="0" rtlCol="0" anchor="ctr" anchorCtr="0">
              <a:noAutofit/>
            </a:bodyPr>
            <a:lstStyle/>
            <a:p>
              <a:pPr algn="ctr">
                <a:lnSpc>
                  <a:spcPct val="85000"/>
                </a:lnSpc>
              </a:pPr>
              <a:endParaRPr lang="en-US" sz="1400" kern="0" dirty="0">
                <a:solidFill>
                  <a:srgbClr val="FFFFFF"/>
                </a:solidFill>
              </a:endParaRPr>
            </a:p>
          </p:txBody>
        </p:sp>
        <p:sp>
          <p:nvSpPr>
            <p:cNvPr id="124" name="TextBox 123"/>
            <p:cNvSpPr txBox="1"/>
            <p:nvPr/>
          </p:nvSpPr>
          <p:spPr>
            <a:xfrm>
              <a:off x="2639550" y="2200040"/>
              <a:ext cx="1152150" cy="460191"/>
            </a:xfrm>
            <a:prstGeom prst="rect">
              <a:avLst/>
            </a:prstGeom>
            <a:noFill/>
          </p:spPr>
          <p:txBody>
            <a:bodyPr wrap="square" lIns="0" tIns="0" rIns="0" bIns="0" rtlCol="0" anchor="ctr" anchorCtr="0">
              <a:noAutofit/>
            </a:bodyPr>
            <a:lstStyle/>
            <a:p>
              <a:pPr algn="ctr">
                <a:lnSpc>
                  <a:spcPct val="85000"/>
                </a:lnSpc>
              </a:pPr>
              <a:r>
                <a:rPr lang="en-US" sz="1400" b="1" dirty="0">
                  <a:solidFill>
                    <a:srgbClr val="FFFFFF"/>
                  </a:solidFill>
                </a:rPr>
                <a:t>EDR</a:t>
              </a:r>
              <a:br>
                <a:rPr lang="en-US" sz="1400" b="1" dirty="0">
                  <a:solidFill>
                    <a:srgbClr val="FFFFFF"/>
                  </a:solidFill>
                </a:rPr>
              </a:br>
              <a:r>
                <a:rPr lang="en-US" sz="1400" b="1" dirty="0">
                  <a:solidFill>
                    <a:srgbClr val="FFFFFF"/>
                  </a:solidFill>
                </a:rPr>
                <a:t>VENDOR</a:t>
              </a:r>
            </a:p>
          </p:txBody>
        </p:sp>
      </p:grpSp>
      <p:sp>
        <p:nvSpPr>
          <p:cNvPr id="131" name="Right Arrow 130"/>
          <p:cNvSpPr/>
          <p:nvPr/>
        </p:nvSpPr>
        <p:spPr>
          <a:xfrm rot="19800000" flipH="1">
            <a:off x="8515536" y="3842316"/>
            <a:ext cx="856792" cy="332243"/>
          </a:xfrm>
          <a:prstGeom prst="rightArrow">
            <a:avLst>
              <a:gd name="adj1" fmla="val 55599"/>
              <a:gd name="adj2" fmla="val 53531"/>
            </a:avLst>
          </a:prstGeom>
          <a:gradFill flip="none" rotWithShape="1">
            <a:gsLst>
              <a:gs pos="0">
                <a:schemeClr val="bg1">
                  <a:alpha val="0"/>
                </a:schemeClr>
              </a:gs>
              <a:gs pos="100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prstClr val="white"/>
              </a:solidFill>
            </a:endParaRPr>
          </a:p>
        </p:txBody>
      </p:sp>
      <p:grpSp>
        <p:nvGrpSpPr>
          <p:cNvPr id="15" name="Group 127"/>
          <p:cNvGrpSpPr/>
          <p:nvPr/>
        </p:nvGrpSpPr>
        <p:grpSpPr>
          <a:xfrm>
            <a:off x="9052415" y="3137593"/>
            <a:ext cx="1151850" cy="1152150"/>
            <a:chOff x="1833045" y="2929735"/>
            <a:chExt cx="1152150" cy="1152150"/>
          </a:xfrm>
        </p:grpSpPr>
        <p:sp>
          <p:nvSpPr>
            <p:cNvPr id="129" name="Oval 128"/>
            <p:cNvSpPr/>
            <p:nvPr/>
          </p:nvSpPr>
          <p:spPr>
            <a:xfrm>
              <a:off x="1833045" y="2929735"/>
              <a:ext cx="1152150" cy="1152150"/>
            </a:xfrm>
            <a:prstGeom prst="ellipse">
              <a:avLst/>
            </a:prstGeom>
            <a:solidFill>
              <a:schemeClr val="accent3">
                <a:lumMod val="75000"/>
              </a:schemeClr>
            </a:solidFill>
            <a:ln w="12700">
              <a:noFill/>
              <a:miter lim="800000"/>
              <a:headEnd/>
              <a:tailEnd/>
            </a:ln>
          </p:spPr>
          <p:txBody>
            <a:bodyPr wrap="square" lIns="0" tIns="0" rIns="0" bIns="0" rtlCol="0" anchor="ctr" anchorCtr="0">
              <a:noAutofit/>
            </a:bodyPr>
            <a:lstStyle/>
            <a:p>
              <a:pPr algn="ctr">
                <a:lnSpc>
                  <a:spcPct val="85000"/>
                </a:lnSpc>
              </a:pPr>
              <a:endParaRPr lang="en-US" sz="1400" kern="0" dirty="0">
                <a:solidFill>
                  <a:srgbClr val="FFFFFF"/>
                </a:solidFill>
              </a:endParaRPr>
            </a:p>
          </p:txBody>
        </p:sp>
        <p:sp>
          <p:nvSpPr>
            <p:cNvPr id="130" name="TextBox 129"/>
            <p:cNvSpPr txBox="1"/>
            <p:nvPr/>
          </p:nvSpPr>
          <p:spPr>
            <a:xfrm>
              <a:off x="1833045" y="3275715"/>
              <a:ext cx="1152150" cy="460191"/>
            </a:xfrm>
            <a:prstGeom prst="rect">
              <a:avLst/>
            </a:prstGeom>
            <a:noFill/>
          </p:spPr>
          <p:txBody>
            <a:bodyPr wrap="square" lIns="0" tIns="0" rIns="0" bIns="0" rtlCol="0" anchor="ctr" anchorCtr="0">
              <a:noAutofit/>
            </a:bodyPr>
            <a:lstStyle/>
            <a:p>
              <a:pPr algn="ctr">
                <a:lnSpc>
                  <a:spcPct val="85000"/>
                </a:lnSpc>
              </a:pPr>
              <a:r>
                <a:rPr lang="en-US" sz="1400" b="1" dirty="0">
                  <a:solidFill>
                    <a:srgbClr val="FFFFFF"/>
                  </a:solidFill>
                </a:rPr>
                <a:t>WEB</a:t>
              </a:r>
              <a:br>
                <a:rPr lang="en-US" sz="1400" b="1" dirty="0">
                  <a:solidFill>
                    <a:srgbClr val="FFFFFF"/>
                  </a:solidFill>
                </a:rPr>
              </a:br>
              <a:r>
                <a:rPr lang="en-US" sz="1400" b="1" dirty="0">
                  <a:solidFill>
                    <a:srgbClr val="FFFFFF"/>
                  </a:solidFill>
                </a:rPr>
                <a:t>VENDOR</a:t>
              </a:r>
            </a:p>
          </p:txBody>
        </p:sp>
      </p:grpSp>
      <p:sp>
        <p:nvSpPr>
          <p:cNvPr id="132" name="Right Arrow 131"/>
          <p:cNvSpPr/>
          <p:nvPr/>
        </p:nvSpPr>
        <p:spPr>
          <a:xfrm flipH="1">
            <a:off x="8822050" y="4738112"/>
            <a:ext cx="856792" cy="332243"/>
          </a:xfrm>
          <a:prstGeom prst="rightArrow">
            <a:avLst>
              <a:gd name="adj1" fmla="val 55599"/>
              <a:gd name="adj2" fmla="val 53531"/>
            </a:avLst>
          </a:prstGeom>
          <a:gradFill flip="none" rotWithShape="1">
            <a:gsLst>
              <a:gs pos="0">
                <a:schemeClr val="bg1">
                  <a:alpha val="0"/>
                </a:schemeClr>
              </a:gs>
              <a:gs pos="100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prstClr val="white"/>
              </a:solidFill>
            </a:endParaRPr>
          </a:p>
        </p:txBody>
      </p:sp>
      <p:grpSp>
        <p:nvGrpSpPr>
          <p:cNvPr id="16" name="Group 87"/>
          <p:cNvGrpSpPr/>
          <p:nvPr/>
        </p:nvGrpSpPr>
        <p:grpSpPr>
          <a:xfrm>
            <a:off x="9397970" y="4328148"/>
            <a:ext cx="1151850" cy="1152150"/>
            <a:chOff x="1833045" y="2929735"/>
            <a:chExt cx="1152150" cy="1152150"/>
          </a:xfrm>
        </p:grpSpPr>
        <p:sp>
          <p:nvSpPr>
            <p:cNvPr id="89" name="Oval 88"/>
            <p:cNvSpPr/>
            <p:nvPr/>
          </p:nvSpPr>
          <p:spPr>
            <a:xfrm>
              <a:off x="1833045" y="2929735"/>
              <a:ext cx="1152150" cy="1152150"/>
            </a:xfrm>
            <a:prstGeom prst="ellipse">
              <a:avLst/>
            </a:prstGeom>
            <a:solidFill>
              <a:schemeClr val="accent3">
                <a:lumMod val="75000"/>
              </a:schemeClr>
            </a:solidFill>
            <a:ln w="12700">
              <a:noFill/>
              <a:miter lim="800000"/>
              <a:headEnd/>
              <a:tailEnd/>
            </a:ln>
          </p:spPr>
          <p:txBody>
            <a:bodyPr wrap="square" lIns="0" tIns="0" rIns="0" bIns="0" rtlCol="0" anchor="ctr" anchorCtr="0">
              <a:noAutofit/>
            </a:bodyPr>
            <a:lstStyle/>
            <a:p>
              <a:pPr algn="ctr">
                <a:lnSpc>
                  <a:spcPct val="85000"/>
                </a:lnSpc>
              </a:pPr>
              <a:endParaRPr lang="en-US" sz="1400" kern="0" dirty="0">
                <a:solidFill>
                  <a:srgbClr val="FFFFFF"/>
                </a:solidFill>
              </a:endParaRPr>
            </a:p>
          </p:txBody>
        </p:sp>
        <p:sp>
          <p:nvSpPr>
            <p:cNvPr id="90" name="TextBox 89"/>
            <p:cNvSpPr txBox="1"/>
            <p:nvPr/>
          </p:nvSpPr>
          <p:spPr>
            <a:xfrm>
              <a:off x="1833045" y="3275715"/>
              <a:ext cx="1152150" cy="460191"/>
            </a:xfrm>
            <a:prstGeom prst="rect">
              <a:avLst/>
            </a:prstGeom>
            <a:noFill/>
          </p:spPr>
          <p:txBody>
            <a:bodyPr wrap="square" lIns="0" tIns="0" rIns="0" bIns="0" rtlCol="0" anchor="ctr" anchorCtr="0">
              <a:noAutofit/>
            </a:bodyPr>
            <a:lstStyle/>
            <a:p>
              <a:pPr algn="ctr">
                <a:lnSpc>
                  <a:spcPct val="85000"/>
                </a:lnSpc>
                <a:spcBef>
                  <a:spcPts val="600"/>
                </a:spcBef>
              </a:pPr>
              <a:r>
                <a:rPr lang="en-US" sz="1400" b="1" dirty="0">
                  <a:solidFill>
                    <a:srgbClr val="FFFFFF"/>
                  </a:solidFill>
                </a:rPr>
                <a:t>EMAIL </a:t>
              </a:r>
            </a:p>
            <a:p>
              <a:pPr algn="ctr">
                <a:lnSpc>
                  <a:spcPct val="85000"/>
                </a:lnSpc>
                <a:spcBef>
                  <a:spcPts val="600"/>
                </a:spcBef>
              </a:pPr>
              <a:r>
                <a:rPr lang="en-US" sz="1400" b="1" dirty="0">
                  <a:solidFill>
                    <a:srgbClr val="FFFFFF"/>
                  </a:solidFill>
                </a:rPr>
                <a:t>VENDOR</a:t>
              </a:r>
            </a:p>
          </p:txBody>
        </p:sp>
      </p:grpSp>
      <p:grpSp>
        <p:nvGrpSpPr>
          <p:cNvPr id="17" name="Group 167"/>
          <p:cNvGrpSpPr/>
          <p:nvPr/>
        </p:nvGrpSpPr>
        <p:grpSpPr>
          <a:xfrm>
            <a:off x="1219836" y="4328148"/>
            <a:ext cx="1151850" cy="1152150"/>
            <a:chOff x="1833045" y="2929735"/>
            <a:chExt cx="1152150" cy="1152150"/>
          </a:xfrm>
        </p:grpSpPr>
        <p:sp>
          <p:nvSpPr>
            <p:cNvPr id="169" name="Oval 168"/>
            <p:cNvSpPr/>
            <p:nvPr/>
          </p:nvSpPr>
          <p:spPr>
            <a:xfrm>
              <a:off x="1833045" y="2929735"/>
              <a:ext cx="1152150" cy="1152150"/>
            </a:xfrm>
            <a:prstGeom prst="ellipse">
              <a:avLst/>
            </a:prstGeom>
            <a:solidFill>
              <a:schemeClr val="accent4">
                <a:lumMod val="75000"/>
              </a:schemeClr>
            </a:solidFill>
            <a:ln w="12700">
              <a:noFill/>
              <a:miter lim="800000"/>
              <a:headEnd/>
              <a:tailEnd/>
            </a:ln>
          </p:spPr>
          <p:txBody>
            <a:bodyPr wrap="square" lIns="0" tIns="0" rIns="0" bIns="0" rtlCol="0" anchor="ctr" anchorCtr="0">
              <a:noAutofit/>
            </a:bodyPr>
            <a:lstStyle/>
            <a:p>
              <a:pPr algn="ctr">
                <a:lnSpc>
                  <a:spcPct val="85000"/>
                </a:lnSpc>
              </a:pPr>
              <a:endParaRPr lang="en-US" sz="1400" kern="0" dirty="0">
                <a:solidFill>
                  <a:srgbClr val="FFFFFF"/>
                </a:solidFill>
              </a:endParaRPr>
            </a:p>
          </p:txBody>
        </p:sp>
        <p:sp>
          <p:nvSpPr>
            <p:cNvPr id="170" name="TextBox 169"/>
            <p:cNvSpPr txBox="1"/>
            <p:nvPr/>
          </p:nvSpPr>
          <p:spPr>
            <a:xfrm>
              <a:off x="1833045" y="3275715"/>
              <a:ext cx="1152150" cy="460191"/>
            </a:xfrm>
            <a:prstGeom prst="rect">
              <a:avLst/>
            </a:prstGeom>
            <a:noFill/>
          </p:spPr>
          <p:txBody>
            <a:bodyPr wrap="square" lIns="0" tIns="0" rIns="0" bIns="0" rtlCol="0" anchor="ctr" anchorCtr="0">
              <a:noAutofit/>
            </a:bodyPr>
            <a:lstStyle/>
            <a:p>
              <a:pPr algn="ctr">
                <a:lnSpc>
                  <a:spcPct val="85000"/>
                </a:lnSpc>
              </a:pPr>
              <a:r>
                <a:rPr lang="en-US" sz="1400" b="1" dirty="0">
                  <a:solidFill>
                    <a:srgbClr val="FFFFFF"/>
                  </a:solidFill>
                </a:rPr>
                <a:t>TARGETED</a:t>
              </a:r>
              <a:br>
                <a:rPr lang="en-US" sz="1400" b="1" dirty="0">
                  <a:solidFill>
                    <a:srgbClr val="FFFFFF"/>
                  </a:solidFill>
                </a:rPr>
              </a:br>
              <a:r>
                <a:rPr lang="en-US" sz="1400" b="1" dirty="0">
                  <a:solidFill>
                    <a:srgbClr val="FFFFFF"/>
                  </a:solidFill>
                </a:rPr>
                <a:t>THREATS</a:t>
              </a:r>
            </a:p>
          </p:txBody>
        </p:sp>
      </p:grpSp>
      <p:pic>
        <p:nvPicPr>
          <p:cNvPr id="104" name="Picture 103" descr="https://www.wolfvision.com/vsolution/images/products/features/byod.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08161" y="2900654"/>
            <a:ext cx="708133" cy="67843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6186565" y="3645340"/>
            <a:ext cx="599298" cy="280846"/>
          </a:xfrm>
          <a:prstGeom prst="rect">
            <a:avLst/>
          </a:prstGeom>
          <a:noFill/>
        </p:spPr>
        <p:txBody>
          <a:bodyPr wrap="none" rtlCol="0">
            <a:spAutoFit/>
          </a:bodyPr>
          <a:lstStyle/>
          <a:p>
            <a:pPr>
              <a:lnSpc>
                <a:spcPct val="85000"/>
              </a:lnSpc>
            </a:pPr>
            <a:r>
              <a:rPr lang="en-US" sz="1400" dirty="0">
                <a:solidFill>
                  <a:srgbClr val="000000"/>
                </a:solidFill>
              </a:rPr>
              <a:t>BYOD</a:t>
            </a:r>
          </a:p>
        </p:txBody>
      </p:sp>
      <p:sp>
        <p:nvSpPr>
          <p:cNvPr id="106" name="Freeform 16"/>
          <p:cNvSpPr>
            <a:spLocks noEditPoints="1"/>
          </p:cNvSpPr>
          <p:nvPr/>
        </p:nvSpPr>
        <p:spPr bwMode="auto">
          <a:xfrm>
            <a:off x="5172633" y="3032708"/>
            <a:ext cx="546409" cy="449347"/>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2929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pPr defTabSz="913852">
              <a:defRPr/>
            </a:pPr>
            <a:endParaRPr lang="en-US" sz="1400" kern="0" dirty="0">
              <a:solidFill>
                <a:srgbClr val="000000"/>
              </a:solidFill>
              <a:latin typeface="Arial"/>
            </a:endParaRPr>
          </a:p>
        </p:txBody>
      </p:sp>
      <p:sp>
        <p:nvSpPr>
          <p:cNvPr id="107" name="TextBox 106"/>
          <p:cNvSpPr txBox="1"/>
          <p:nvPr/>
        </p:nvSpPr>
        <p:spPr>
          <a:xfrm>
            <a:off x="4967519" y="3537216"/>
            <a:ext cx="1008729" cy="460191"/>
          </a:xfrm>
          <a:prstGeom prst="rect">
            <a:avLst/>
          </a:prstGeom>
          <a:noFill/>
        </p:spPr>
        <p:txBody>
          <a:bodyPr wrap="square" rtlCol="0">
            <a:spAutoFit/>
          </a:bodyPr>
          <a:lstStyle/>
          <a:p>
            <a:pPr algn="ctr">
              <a:lnSpc>
                <a:spcPct val="85000"/>
              </a:lnSpc>
            </a:pPr>
            <a:r>
              <a:rPr lang="en-US" sz="1400" dirty="0">
                <a:solidFill>
                  <a:srgbClr val="000000"/>
                </a:solidFill>
              </a:rPr>
              <a:t>ROAMING </a:t>
            </a:r>
            <a:br>
              <a:rPr lang="en-US" sz="1400" dirty="0">
                <a:solidFill>
                  <a:srgbClr val="000000"/>
                </a:solidFill>
              </a:rPr>
            </a:br>
            <a:r>
              <a:rPr lang="en-US" sz="1400" dirty="0">
                <a:solidFill>
                  <a:srgbClr val="000000"/>
                </a:solidFill>
              </a:rPr>
              <a:t>USERS</a:t>
            </a:r>
          </a:p>
        </p:txBody>
      </p:sp>
      <p:sp>
        <p:nvSpPr>
          <p:cNvPr id="69" name="TextBox 68"/>
          <p:cNvSpPr txBox="1"/>
          <p:nvPr/>
        </p:nvSpPr>
        <p:spPr>
          <a:xfrm>
            <a:off x="1164169" y="5249079"/>
            <a:ext cx="9874250" cy="461665"/>
          </a:xfrm>
          <a:prstGeom prst="rect">
            <a:avLst/>
          </a:prstGeom>
          <a:noFill/>
        </p:spPr>
        <p:txBody>
          <a:bodyPr wrap="square" rtlCol="0">
            <a:spAutoFit/>
          </a:bodyPr>
          <a:lstStyle/>
          <a:p>
            <a:pPr algn="ctr"/>
            <a:r>
              <a:rPr lang="en-US" sz="2400" b="1" dirty="0">
                <a:solidFill>
                  <a:schemeClr val="tx1">
                    <a:lumMod val="85000"/>
                    <a:lumOff val="15000"/>
                  </a:schemeClr>
                </a:solidFill>
              </a:rPr>
              <a:t>VULNERABLE MOBILE WORKFORCE</a:t>
            </a:r>
            <a:endParaRPr lang="en-US" b="1" dirty="0">
              <a:solidFill>
                <a:schemeClr val="tx1">
                  <a:lumMod val="85000"/>
                  <a:lumOff val="15000"/>
                </a:schemeClr>
              </a:solidFill>
            </a:endParaRPr>
          </a:p>
        </p:txBody>
      </p:sp>
      <p:sp>
        <p:nvSpPr>
          <p:cNvPr id="87" name="Freeform 20"/>
          <p:cNvSpPr>
            <a:spLocks noChangeArrowheads="1"/>
          </p:cNvSpPr>
          <p:nvPr/>
        </p:nvSpPr>
        <p:spPr bwMode="auto">
          <a:xfrm>
            <a:off x="4202346" y="4113474"/>
            <a:ext cx="485196" cy="478604"/>
          </a:xfrm>
          <a:custGeom>
            <a:avLst/>
            <a:gdLst>
              <a:gd name="T0" fmla="*/ 0 w 609"/>
              <a:gd name="T1" fmla="*/ 516 h 601"/>
              <a:gd name="T2" fmla="*/ 248 w 609"/>
              <a:gd name="T3" fmla="*/ 551 h 601"/>
              <a:gd name="T4" fmla="*/ 248 w 609"/>
              <a:gd name="T5" fmla="*/ 318 h 601"/>
              <a:gd name="T6" fmla="*/ 0 w 609"/>
              <a:gd name="T7" fmla="*/ 318 h 601"/>
              <a:gd name="T8" fmla="*/ 0 w 609"/>
              <a:gd name="T9" fmla="*/ 516 h 601"/>
              <a:gd name="T10" fmla="*/ 0 w 609"/>
              <a:gd name="T11" fmla="*/ 282 h 601"/>
              <a:gd name="T12" fmla="*/ 248 w 609"/>
              <a:gd name="T13" fmla="*/ 282 h 601"/>
              <a:gd name="T14" fmla="*/ 248 w 609"/>
              <a:gd name="T15" fmla="*/ 49 h 601"/>
              <a:gd name="T16" fmla="*/ 0 w 609"/>
              <a:gd name="T17" fmla="*/ 85 h 601"/>
              <a:gd name="T18" fmla="*/ 0 w 609"/>
              <a:gd name="T19" fmla="*/ 282 h 601"/>
              <a:gd name="T20" fmla="*/ 276 w 609"/>
              <a:gd name="T21" fmla="*/ 558 h 601"/>
              <a:gd name="T22" fmla="*/ 608 w 609"/>
              <a:gd name="T23" fmla="*/ 600 h 601"/>
              <a:gd name="T24" fmla="*/ 608 w 609"/>
              <a:gd name="T25" fmla="*/ 318 h 601"/>
              <a:gd name="T26" fmla="*/ 276 w 609"/>
              <a:gd name="T27" fmla="*/ 318 h 601"/>
              <a:gd name="T28" fmla="*/ 276 w 609"/>
              <a:gd name="T29" fmla="*/ 558 h 601"/>
              <a:gd name="T30" fmla="*/ 276 w 609"/>
              <a:gd name="T31" fmla="*/ 49 h 601"/>
              <a:gd name="T32" fmla="*/ 276 w 609"/>
              <a:gd name="T33" fmla="*/ 282 h 601"/>
              <a:gd name="T34" fmla="*/ 608 w 609"/>
              <a:gd name="T35" fmla="*/ 282 h 601"/>
              <a:gd name="T36" fmla="*/ 608 w 609"/>
              <a:gd name="T37" fmla="*/ 0 h 601"/>
              <a:gd name="T38" fmla="*/ 276 w 609"/>
              <a:gd name="T39" fmla="*/ 4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9" h="601">
                <a:moveTo>
                  <a:pt x="0" y="516"/>
                </a:moveTo>
                <a:lnTo>
                  <a:pt x="248" y="551"/>
                </a:lnTo>
                <a:lnTo>
                  <a:pt x="248" y="318"/>
                </a:lnTo>
                <a:lnTo>
                  <a:pt x="0" y="318"/>
                </a:lnTo>
                <a:lnTo>
                  <a:pt x="0" y="516"/>
                </a:lnTo>
                <a:close/>
                <a:moveTo>
                  <a:pt x="0" y="282"/>
                </a:moveTo>
                <a:lnTo>
                  <a:pt x="248" y="282"/>
                </a:lnTo>
                <a:lnTo>
                  <a:pt x="248" y="49"/>
                </a:lnTo>
                <a:lnTo>
                  <a:pt x="0" y="85"/>
                </a:lnTo>
                <a:lnTo>
                  <a:pt x="0" y="282"/>
                </a:lnTo>
                <a:close/>
                <a:moveTo>
                  <a:pt x="276" y="558"/>
                </a:moveTo>
                <a:lnTo>
                  <a:pt x="608" y="600"/>
                </a:lnTo>
                <a:lnTo>
                  <a:pt x="608" y="318"/>
                </a:lnTo>
                <a:lnTo>
                  <a:pt x="276" y="318"/>
                </a:lnTo>
                <a:lnTo>
                  <a:pt x="276" y="558"/>
                </a:lnTo>
                <a:close/>
                <a:moveTo>
                  <a:pt x="276" y="49"/>
                </a:moveTo>
                <a:lnTo>
                  <a:pt x="276" y="282"/>
                </a:lnTo>
                <a:lnTo>
                  <a:pt x="608" y="282"/>
                </a:lnTo>
                <a:lnTo>
                  <a:pt x="608" y="0"/>
                </a:lnTo>
                <a:lnTo>
                  <a:pt x="276" y="49"/>
                </a:ln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sp>
        <p:nvSpPr>
          <p:cNvPr id="88" name="Freeform 23"/>
          <p:cNvSpPr>
            <a:spLocks noChangeArrowheads="1"/>
          </p:cNvSpPr>
          <p:nvPr/>
        </p:nvSpPr>
        <p:spPr bwMode="auto">
          <a:xfrm>
            <a:off x="6530487" y="4092978"/>
            <a:ext cx="446960" cy="485196"/>
          </a:xfrm>
          <a:custGeom>
            <a:avLst/>
            <a:gdLst>
              <a:gd name="T0" fmla="*/ 474 w 559"/>
              <a:gd name="T1" fmla="*/ 318 h 609"/>
              <a:gd name="T2" fmla="*/ 474 w 559"/>
              <a:gd name="T3" fmla="*/ 318 h 609"/>
              <a:gd name="T4" fmla="*/ 558 w 559"/>
              <a:gd name="T5" fmla="*/ 445 h 609"/>
              <a:gd name="T6" fmla="*/ 516 w 559"/>
              <a:gd name="T7" fmla="*/ 530 h 609"/>
              <a:gd name="T8" fmla="*/ 417 w 559"/>
              <a:gd name="T9" fmla="*/ 600 h 609"/>
              <a:gd name="T10" fmla="*/ 311 w 559"/>
              <a:gd name="T11" fmla="*/ 579 h 609"/>
              <a:gd name="T12" fmla="*/ 205 w 559"/>
              <a:gd name="T13" fmla="*/ 600 h 609"/>
              <a:gd name="T14" fmla="*/ 99 w 559"/>
              <a:gd name="T15" fmla="*/ 530 h 609"/>
              <a:gd name="T16" fmla="*/ 64 w 559"/>
              <a:gd name="T17" fmla="*/ 226 h 609"/>
              <a:gd name="T18" fmla="*/ 191 w 559"/>
              <a:gd name="T19" fmla="*/ 148 h 609"/>
              <a:gd name="T20" fmla="*/ 304 w 559"/>
              <a:gd name="T21" fmla="*/ 176 h 609"/>
              <a:gd name="T22" fmla="*/ 424 w 559"/>
              <a:gd name="T23" fmla="*/ 148 h 609"/>
              <a:gd name="T24" fmla="*/ 544 w 559"/>
              <a:gd name="T25" fmla="*/ 205 h 609"/>
              <a:gd name="T26" fmla="*/ 474 w 559"/>
              <a:gd name="T27" fmla="*/ 318 h 609"/>
              <a:gd name="T28" fmla="*/ 297 w 559"/>
              <a:gd name="T29" fmla="*/ 141 h 609"/>
              <a:gd name="T30" fmla="*/ 297 w 559"/>
              <a:gd name="T31" fmla="*/ 141 h 609"/>
              <a:gd name="T32" fmla="*/ 332 w 559"/>
              <a:gd name="T33" fmla="*/ 42 h 609"/>
              <a:gd name="T34" fmla="*/ 424 w 559"/>
              <a:gd name="T35" fmla="*/ 0 h 609"/>
              <a:gd name="T36" fmla="*/ 389 w 559"/>
              <a:gd name="T37" fmla="*/ 99 h 609"/>
              <a:gd name="T38" fmla="*/ 297 w 559"/>
              <a:gd name="T39" fmla="*/ 14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9" h="609">
                <a:moveTo>
                  <a:pt x="474" y="318"/>
                </a:moveTo>
                <a:lnTo>
                  <a:pt x="474" y="318"/>
                </a:lnTo>
                <a:cubicBezTo>
                  <a:pt x="474" y="410"/>
                  <a:pt x="558" y="445"/>
                  <a:pt x="558" y="445"/>
                </a:cubicBezTo>
                <a:cubicBezTo>
                  <a:pt x="558" y="445"/>
                  <a:pt x="544" y="487"/>
                  <a:pt x="516" y="530"/>
                </a:cubicBezTo>
                <a:cubicBezTo>
                  <a:pt x="488" y="565"/>
                  <a:pt x="460" y="600"/>
                  <a:pt x="417" y="600"/>
                </a:cubicBezTo>
                <a:cubicBezTo>
                  <a:pt x="375" y="600"/>
                  <a:pt x="361" y="579"/>
                  <a:pt x="311" y="579"/>
                </a:cubicBezTo>
                <a:cubicBezTo>
                  <a:pt x="262" y="579"/>
                  <a:pt x="247" y="600"/>
                  <a:pt x="205" y="600"/>
                </a:cubicBezTo>
                <a:cubicBezTo>
                  <a:pt x="163" y="608"/>
                  <a:pt x="127" y="565"/>
                  <a:pt x="99" y="530"/>
                </a:cubicBezTo>
                <a:cubicBezTo>
                  <a:pt x="43" y="452"/>
                  <a:pt x="0" y="318"/>
                  <a:pt x="64" y="226"/>
                </a:cubicBezTo>
                <a:cubicBezTo>
                  <a:pt x="92" y="176"/>
                  <a:pt x="142" y="148"/>
                  <a:pt x="191" y="148"/>
                </a:cubicBezTo>
                <a:cubicBezTo>
                  <a:pt x="233" y="148"/>
                  <a:pt x="276" y="176"/>
                  <a:pt x="304" y="176"/>
                </a:cubicBezTo>
                <a:cubicBezTo>
                  <a:pt x="325" y="176"/>
                  <a:pt x="375" y="141"/>
                  <a:pt x="424" y="148"/>
                </a:cubicBezTo>
                <a:cubicBezTo>
                  <a:pt x="445" y="148"/>
                  <a:pt x="509" y="155"/>
                  <a:pt x="544" y="205"/>
                </a:cubicBezTo>
                <a:cubicBezTo>
                  <a:pt x="544" y="205"/>
                  <a:pt x="474" y="247"/>
                  <a:pt x="474" y="318"/>
                </a:cubicBezTo>
                <a:close/>
                <a:moveTo>
                  <a:pt x="297" y="141"/>
                </a:moveTo>
                <a:lnTo>
                  <a:pt x="297" y="141"/>
                </a:lnTo>
                <a:cubicBezTo>
                  <a:pt x="290" y="106"/>
                  <a:pt x="311" y="71"/>
                  <a:pt x="332" y="42"/>
                </a:cubicBezTo>
                <a:cubicBezTo>
                  <a:pt x="354" y="21"/>
                  <a:pt x="396" y="0"/>
                  <a:pt x="424" y="0"/>
                </a:cubicBezTo>
                <a:cubicBezTo>
                  <a:pt x="431" y="35"/>
                  <a:pt x="417" y="71"/>
                  <a:pt x="389" y="99"/>
                </a:cubicBezTo>
                <a:cubicBezTo>
                  <a:pt x="368" y="120"/>
                  <a:pt x="332" y="141"/>
                  <a:pt x="297" y="141"/>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sp>
        <p:nvSpPr>
          <p:cNvPr id="93" name="Freeform 24"/>
          <p:cNvSpPr>
            <a:spLocks noChangeArrowheads="1"/>
          </p:cNvSpPr>
          <p:nvPr/>
        </p:nvSpPr>
        <p:spPr bwMode="auto">
          <a:xfrm>
            <a:off x="7652327" y="4130653"/>
            <a:ext cx="400814" cy="478604"/>
          </a:xfrm>
          <a:custGeom>
            <a:avLst/>
            <a:gdLst>
              <a:gd name="T0" fmla="*/ 466 w 502"/>
              <a:gd name="T1" fmla="*/ 410 h 601"/>
              <a:gd name="T2" fmla="*/ 431 w 502"/>
              <a:gd name="T3" fmla="*/ 226 h 601"/>
              <a:gd name="T4" fmla="*/ 501 w 502"/>
              <a:gd name="T5" fmla="*/ 226 h 601"/>
              <a:gd name="T6" fmla="*/ 466 w 502"/>
              <a:gd name="T7" fmla="*/ 410 h 601"/>
              <a:gd name="T8" fmla="*/ 374 w 502"/>
              <a:gd name="T9" fmla="*/ 487 h 601"/>
              <a:gd name="T10" fmla="*/ 353 w 502"/>
              <a:gd name="T11" fmla="*/ 495 h 601"/>
              <a:gd name="T12" fmla="*/ 353 w 502"/>
              <a:gd name="T13" fmla="*/ 509 h 601"/>
              <a:gd name="T14" fmla="*/ 318 w 502"/>
              <a:gd name="T15" fmla="*/ 600 h 601"/>
              <a:gd name="T16" fmla="*/ 282 w 502"/>
              <a:gd name="T17" fmla="*/ 509 h 601"/>
              <a:gd name="T18" fmla="*/ 282 w 502"/>
              <a:gd name="T19" fmla="*/ 495 h 601"/>
              <a:gd name="T20" fmla="*/ 219 w 502"/>
              <a:gd name="T21" fmla="*/ 487 h 601"/>
              <a:gd name="T22" fmla="*/ 219 w 502"/>
              <a:gd name="T23" fmla="*/ 495 h 601"/>
              <a:gd name="T24" fmla="*/ 219 w 502"/>
              <a:gd name="T25" fmla="*/ 565 h 601"/>
              <a:gd name="T26" fmla="*/ 155 w 502"/>
              <a:gd name="T27" fmla="*/ 565 h 601"/>
              <a:gd name="T28" fmla="*/ 155 w 502"/>
              <a:gd name="T29" fmla="*/ 495 h 601"/>
              <a:gd name="T30" fmla="*/ 155 w 502"/>
              <a:gd name="T31" fmla="*/ 487 h 601"/>
              <a:gd name="T32" fmla="*/ 92 w 502"/>
              <a:gd name="T33" fmla="*/ 445 h 601"/>
              <a:gd name="T34" fmla="*/ 92 w 502"/>
              <a:gd name="T35" fmla="*/ 219 h 601"/>
              <a:gd name="T36" fmla="*/ 99 w 502"/>
              <a:gd name="T37" fmla="*/ 191 h 601"/>
              <a:gd name="T38" fmla="*/ 410 w 502"/>
              <a:gd name="T39" fmla="*/ 191 h 601"/>
              <a:gd name="T40" fmla="*/ 410 w 502"/>
              <a:gd name="T41" fmla="*/ 240 h 601"/>
              <a:gd name="T42" fmla="*/ 374 w 502"/>
              <a:gd name="T43" fmla="*/ 487 h 601"/>
              <a:gd name="T44" fmla="*/ 176 w 502"/>
              <a:gd name="T45" fmla="*/ 49 h 601"/>
              <a:gd name="T46" fmla="*/ 162 w 502"/>
              <a:gd name="T47" fmla="*/ 28 h 601"/>
              <a:gd name="T48" fmla="*/ 148 w 502"/>
              <a:gd name="T49" fmla="*/ 0 h 601"/>
              <a:gd name="T50" fmla="*/ 169 w 502"/>
              <a:gd name="T51" fmla="*/ 28 h 601"/>
              <a:gd name="T52" fmla="*/ 183 w 502"/>
              <a:gd name="T53" fmla="*/ 42 h 601"/>
              <a:gd name="T54" fmla="*/ 318 w 502"/>
              <a:gd name="T55" fmla="*/ 42 h 601"/>
              <a:gd name="T56" fmla="*/ 332 w 502"/>
              <a:gd name="T57" fmla="*/ 28 h 601"/>
              <a:gd name="T58" fmla="*/ 353 w 502"/>
              <a:gd name="T59" fmla="*/ 0 h 601"/>
              <a:gd name="T60" fmla="*/ 346 w 502"/>
              <a:gd name="T61" fmla="*/ 28 h 601"/>
              <a:gd name="T62" fmla="*/ 332 w 502"/>
              <a:gd name="T63" fmla="*/ 49 h 601"/>
              <a:gd name="T64" fmla="*/ 92 w 502"/>
              <a:gd name="T65" fmla="*/ 169 h 601"/>
              <a:gd name="T66" fmla="*/ 318 w 502"/>
              <a:gd name="T67" fmla="*/ 120 h 601"/>
              <a:gd name="T68" fmla="*/ 339 w 502"/>
              <a:gd name="T69" fmla="*/ 106 h 601"/>
              <a:gd name="T70" fmla="*/ 304 w 502"/>
              <a:gd name="T71" fmla="*/ 106 h 601"/>
              <a:gd name="T72" fmla="*/ 183 w 502"/>
              <a:gd name="T73" fmla="*/ 120 h 601"/>
              <a:gd name="T74" fmla="*/ 197 w 502"/>
              <a:gd name="T75" fmla="*/ 106 h 601"/>
              <a:gd name="T76" fmla="*/ 169 w 502"/>
              <a:gd name="T77" fmla="*/ 106 h 601"/>
              <a:gd name="T78" fmla="*/ 35 w 502"/>
              <a:gd name="T79" fmla="*/ 410 h 601"/>
              <a:gd name="T80" fmla="*/ 0 w 502"/>
              <a:gd name="T81" fmla="*/ 374 h 601"/>
              <a:gd name="T82" fmla="*/ 35 w 502"/>
              <a:gd name="T83" fmla="*/ 191 h 601"/>
              <a:gd name="T84" fmla="*/ 70 w 502"/>
              <a:gd name="T85"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2" h="601">
                <a:moveTo>
                  <a:pt x="466" y="410"/>
                </a:moveTo>
                <a:lnTo>
                  <a:pt x="466" y="410"/>
                </a:lnTo>
                <a:cubicBezTo>
                  <a:pt x="452" y="410"/>
                  <a:pt x="431" y="396"/>
                  <a:pt x="431" y="374"/>
                </a:cubicBezTo>
                <a:cubicBezTo>
                  <a:pt x="431" y="226"/>
                  <a:pt x="431" y="226"/>
                  <a:pt x="431" y="226"/>
                </a:cubicBezTo>
                <a:cubicBezTo>
                  <a:pt x="431" y="205"/>
                  <a:pt x="452" y="191"/>
                  <a:pt x="466" y="191"/>
                </a:cubicBezTo>
                <a:cubicBezTo>
                  <a:pt x="487" y="191"/>
                  <a:pt x="501" y="205"/>
                  <a:pt x="501" y="226"/>
                </a:cubicBezTo>
                <a:cubicBezTo>
                  <a:pt x="501" y="374"/>
                  <a:pt x="501" y="374"/>
                  <a:pt x="501" y="374"/>
                </a:cubicBezTo>
                <a:cubicBezTo>
                  <a:pt x="501" y="396"/>
                  <a:pt x="487" y="410"/>
                  <a:pt x="466" y="410"/>
                </a:cubicBezTo>
                <a:close/>
                <a:moveTo>
                  <a:pt x="374" y="487"/>
                </a:moveTo>
                <a:lnTo>
                  <a:pt x="374" y="487"/>
                </a:lnTo>
                <a:cubicBezTo>
                  <a:pt x="346" y="487"/>
                  <a:pt x="346" y="487"/>
                  <a:pt x="346" y="487"/>
                </a:cubicBezTo>
                <a:cubicBezTo>
                  <a:pt x="353" y="487"/>
                  <a:pt x="353" y="487"/>
                  <a:pt x="353" y="495"/>
                </a:cubicBezTo>
                <a:lnTo>
                  <a:pt x="353" y="495"/>
                </a:lnTo>
                <a:cubicBezTo>
                  <a:pt x="353" y="509"/>
                  <a:pt x="353" y="509"/>
                  <a:pt x="353" y="509"/>
                </a:cubicBezTo>
                <a:cubicBezTo>
                  <a:pt x="353" y="565"/>
                  <a:pt x="353" y="565"/>
                  <a:pt x="353" y="565"/>
                </a:cubicBezTo>
                <a:cubicBezTo>
                  <a:pt x="353" y="586"/>
                  <a:pt x="332" y="600"/>
                  <a:pt x="318" y="600"/>
                </a:cubicBezTo>
                <a:cubicBezTo>
                  <a:pt x="297" y="600"/>
                  <a:pt x="282" y="586"/>
                  <a:pt x="282" y="565"/>
                </a:cubicBezTo>
                <a:cubicBezTo>
                  <a:pt x="282" y="509"/>
                  <a:pt x="282" y="509"/>
                  <a:pt x="282" y="509"/>
                </a:cubicBezTo>
                <a:cubicBezTo>
                  <a:pt x="282" y="495"/>
                  <a:pt x="282" y="495"/>
                  <a:pt x="282" y="495"/>
                </a:cubicBezTo>
                <a:lnTo>
                  <a:pt x="282" y="495"/>
                </a:lnTo>
                <a:cubicBezTo>
                  <a:pt x="282" y="487"/>
                  <a:pt x="282" y="487"/>
                  <a:pt x="282" y="487"/>
                </a:cubicBezTo>
                <a:cubicBezTo>
                  <a:pt x="219" y="487"/>
                  <a:pt x="219" y="487"/>
                  <a:pt x="219" y="487"/>
                </a:cubicBezTo>
                <a:cubicBezTo>
                  <a:pt x="219" y="487"/>
                  <a:pt x="219" y="487"/>
                  <a:pt x="219" y="495"/>
                </a:cubicBezTo>
                <a:lnTo>
                  <a:pt x="219" y="495"/>
                </a:lnTo>
                <a:cubicBezTo>
                  <a:pt x="219" y="509"/>
                  <a:pt x="219" y="509"/>
                  <a:pt x="219" y="509"/>
                </a:cubicBezTo>
                <a:cubicBezTo>
                  <a:pt x="219" y="565"/>
                  <a:pt x="219" y="565"/>
                  <a:pt x="219" y="565"/>
                </a:cubicBezTo>
                <a:cubicBezTo>
                  <a:pt x="219" y="586"/>
                  <a:pt x="205" y="600"/>
                  <a:pt x="190" y="600"/>
                </a:cubicBezTo>
                <a:cubicBezTo>
                  <a:pt x="169" y="600"/>
                  <a:pt x="155" y="586"/>
                  <a:pt x="155" y="565"/>
                </a:cubicBezTo>
                <a:cubicBezTo>
                  <a:pt x="155" y="509"/>
                  <a:pt x="155" y="509"/>
                  <a:pt x="155" y="509"/>
                </a:cubicBezTo>
                <a:cubicBezTo>
                  <a:pt x="155" y="495"/>
                  <a:pt x="155" y="495"/>
                  <a:pt x="155" y="495"/>
                </a:cubicBezTo>
                <a:lnTo>
                  <a:pt x="155" y="495"/>
                </a:lnTo>
                <a:cubicBezTo>
                  <a:pt x="155" y="487"/>
                  <a:pt x="155" y="487"/>
                  <a:pt x="155" y="487"/>
                </a:cubicBezTo>
                <a:cubicBezTo>
                  <a:pt x="127" y="487"/>
                  <a:pt x="127" y="487"/>
                  <a:pt x="127" y="487"/>
                </a:cubicBezTo>
                <a:cubicBezTo>
                  <a:pt x="106" y="487"/>
                  <a:pt x="92" y="466"/>
                  <a:pt x="92" y="445"/>
                </a:cubicBezTo>
                <a:cubicBezTo>
                  <a:pt x="92" y="240"/>
                  <a:pt x="92" y="240"/>
                  <a:pt x="92" y="240"/>
                </a:cubicBezTo>
                <a:cubicBezTo>
                  <a:pt x="92" y="219"/>
                  <a:pt x="92" y="219"/>
                  <a:pt x="92" y="219"/>
                </a:cubicBezTo>
                <a:cubicBezTo>
                  <a:pt x="92" y="191"/>
                  <a:pt x="92" y="191"/>
                  <a:pt x="92" y="191"/>
                </a:cubicBezTo>
                <a:cubicBezTo>
                  <a:pt x="99" y="191"/>
                  <a:pt x="99" y="191"/>
                  <a:pt x="99" y="191"/>
                </a:cubicBezTo>
                <a:cubicBezTo>
                  <a:pt x="410" y="191"/>
                  <a:pt x="410" y="191"/>
                  <a:pt x="410" y="191"/>
                </a:cubicBezTo>
                <a:lnTo>
                  <a:pt x="410" y="191"/>
                </a:lnTo>
                <a:cubicBezTo>
                  <a:pt x="410" y="219"/>
                  <a:pt x="410" y="219"/>
                  <a:pt x="410" y="219"/>
                </a:cubicBezTo>
                <a:cubicBezTo>
                  <a:pt x="410" y="240"/>
                  <a:pt x="410" y="240"/>
                  <a:pt x="410" y="240"/>
                </a:cubicBezTo>
                <a:cubicBezTo>
                  <a:pt x="410" y="445"/>
                  <a:pt x="410" y="445"/>
                  <a:pt x="410" y="445"/>
                </a:cubicBezTo>
                <a:cubicBezTo>
                  <a:pt x="410" y="466"/>
                  <a:pt x="395" y="487"/>
                  <a:pt x="374" y="487"/>
                </a:cubicBezTo>
                <a:close/>
                <a:moveTo>
                  <a:pt x="176" y="49"/>
                </a:moveTo>
                <a:lnTo>
                  <a:pt x="176" y="49"/>
                </a:lnTo>
                <a:cubicBezTo>
                  <a:pt x="169" y="42"/>
                  <a:pt x="169" y="42"/>
                  <a:pt x="169" y="42"/>
                </a:cubicBezTo>
                <a:cubicBezTo>
                  <a:pt x="162" y="28"/>
                  <a:pt x="162" y="28"/>
                  <a:pt x="162" y="28"/>
                </a:cubicBezTo>
                <a:cubicBezTo>
                  <a:pt x="148" y="7"/>
                  <a:pt x="148" y="7"/>
                  <a:pt x="148" y="7"/>
                </a:cubicBezTo>
                <a:lnTo>
                  <a:pt x="148" y="0"/>
                </a:lnTo>
                <a:lnTo>
                  <a:pt x="155" y="0"/>
                </a:lnTo>
                <a:cubicBezTo>
                  <a:pt x="169" y="28"/>
                  <a:pt x="169" y="28"/>
                  <a:pt x="169" y="28"/>
                </a:cubicBezTo>
                <a:cubicBezTo>
                  <a:pt x="176" y="35"/>
                  <a:pt x="176" y="35"/>
                  <a:pt x="176" y="35"/>
                </a:cubicBezTo>
                <a:cubicBezTo>
                  <a:pt x="183" y="42"/>
                  <a:pt x="183" y="42"/>
                  <a:pt x="183" y="42"/>
                </a:cubicBezTo>
                <a:cubicBezTo>
                  <a:pt x="205" y="35"/>
                  <a:pt x="226" y="35"/>
                  <a:pt x="254" y="35"/>
                </a:cubicBezTo>
                <a:cubicBezTo>
                  <a:pt x="275" y="35"/>
                  <a:pt x="297" y="35"/>
                  <a:pt x="318" y="42"/>
                </a:cubicBezTo>
                <a:cubicBezTo>
                  <a:pt x="325" y="35"/>
                  <a:pt x="325" y="35"/>
                  <a:pt x="325" y="35"/>
                </a:cubicBezTo>
                <a:cubicBezTo>
                  <a:pt x="332" y="28"/>
                  <a:pt x="332" y="28"/>
                  <a:pt x="332" y="28"/>
                </a:cubicBezTo>
                <a:cubicBezTo>
                  <a:pt x="346" y="0"/>
                  <a:pt x="346" y="0"/>
                  <a:pt x="346" y="0"/>
                </a:cubicBezTo>
                <a:lnTo>
                  <a:pt x="353" y="0"/>
                </a:lnTo>
                <a:cubicBezTo>
                  <a:pt x="360" y="0"/>
                  <a:pt x="360" y="7"/>
                  <a:pt x="360" y="7"/>
                </a:cubicBezTo>
                <a:cubicBezTo>
                  <a:pt x="346" y="28"/>
                  <a:pt x="346" y="28"/>
                  <a:pt x="346" y="28"/>
                </a:cubicBezTo>
                <a:cubicBezTo>
                  <a:pt x="339" y="42"/>
                  <a:pt x="339" y="42"/>
                  <a:pt x="339" y="42"/>
                </a:cubicBezTo>
                <a:cubicBezTo>
                  <a:pt x="332" y="49"/>
                  <a:pt x="332" y="49"/>
                  <a:pt x="332" y="49"/>
                </a:cubicBezTo>
                <a:cubicBezTo>
                  <a:pt x="381" y="71"/>
                  <a:pt x="410" y="120"/>
                  <a:pt x="410" y="169"/>
                </a:cubicBezTo>
                <a:cubicBezTo>
                  <a:pt x="92" y="169"/>
                  <a:pt x="92" y="169"/>
                  <a:pt x="92" y="169"/>
                </a:cubicBezTo>
                <a:cubicBezTo>
                  <a:pt x="92" y="120"/>
                  <a:pt x="127" y="71"/>
                  <a:pt x="176" y="49"/>
                </a:cubicBezTo>
                <a:close/>
                <a:moveTo>
                  <a:pt x="318" y="120"/>
                </a:moveTo>
                <a:lnTo>
                  <a:pt x="318" y="120"/>
                </a:lnTo>
                <a:cubicBezTo>
                  <a:pt x="332" y="120"/>
                  <a:pt x="339" y="113"/>
                  <a:pt x="339" y="106"/>
                </a:cubicBezTo>
                <a:cubicBezTo>
                  <a:pt x="339" y="92"/>
                  <a:pt x="332" y="85"/>
                  <a:pt x="318" y="85"/>
                </a:cubicBezTo>
                <a:cubicBezTo>
                  <a:pt x="311" y="85"/>
                  <a:pt x="304" y="92"/>
                  <a:pt x="304" y="106"/>
                </a:cubicBezTo>
                <a:cubicBezTo>
                  <a:pt x="304" y="113"/>
                  <a:pt x="311" y="120"/>
                  <a:pt x="318" y="120"/>
                </a:cubicBezTo>
                <a:close/>
                <a:moveTo>
                  <a:pt x="183" y="120"/>
                </a:moveTo>
                <a:lnTo>
                  <a:pt x="183" y="120"/>
                </a:lnTo>
                <a:cubicBezTo>
                  <a:pt x="190" y="120"/>
                  <a:pt x="197" y="113"/>
                  <a:pt x="197" y="106"/>
                </a:cubicBezTo>
                <a:cubicBezTo>
                  <a:pt x="197" y="92"/>
                  <a:pt x="190" y="85"/>
                  <a:pt x="183" y="85"/>
                </a:cubicBezTo>
                <a:cubicBezTo>
                  <a:pt x="176" y="85"/>
                  <a:pt x="169" y="92"/>
                  <a:pt x="169" y="106"/>
                </a:cubicBezTo>
                <a:cubicBezTo>
                  <a:pt x="169" y="113"/>
                  <a:pt x="176" y="120"/>
                  <a:pt x="183" y="120"/>
                </a:cubicBezTo>
                <a:close/>
                <a:moveTo>
                  <a:pt x="35" y="410"/>
                </a:moveTo>
                <a:lnTo>
                  <a:pt x="35" y="410"/>
                </a:lnTo>
                <a:cubicBezTo>
                  <a:pt x="21" y="410"/>
                  <a:pt x="0" y="396"/>
                  <a:pt x="0" y="374"/>
                </a:cubicBezTo>
                <a:cubicBezTo>
                  <a:pt x="0" y="226"/>
                  <a:pt x="0" y="226"/>
                  <a:pt x="0" y="226"/>
                </a:cubicBezTo>
                <a:cubicBezTo>
                  <a:pt x="0" y="205"/>
                  <a:pt x="21" y="191"/>
                  <a:pt x="35" y="191"/>
                </a:cubicBezTo>
                <a:cubicBezTo>
                  <a:pt x="56" y="191"/>
                  <a:pt x="70" y="205"/>
                  <a:pt x="70" y="226"/>
                </a:cubicBezTo>
                <a:cubicBezTo>
                  <a:pt x="70" y="374"/>
                  <a:pt x="70" y="374"/>
                  <a:pt x="70" y="374"/>
                </a:cubicBezTo>
                <a:cubicBezTo>
                  <a:pt x="70" y="396"/>
                  <a:pt x="56" y="410"/>
                  <a:pt x="35" y="410"/>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grpSp>
        <p:nvGrpSpPr>
          <p:cNvPr id="94" name="Group 93"/>
          <p:cNvGrpSpPr/>
          <p:nvPr/>
        </p:nvGrpSpPr>
        <p:grpSpPr>
          <a:xfrm>
            <a:off x="4978680" y="4140334"/>
            <a:ext cx="561975" cy="503238"/>
            <a:chOff x="4690675" y="4103451"/>
            <a:chExt cx="561975" cy="503238"/>
          </a:xfrm>
        </p:grpSpPr>
        <p:sp>
          <p:nvSpPr>
            <p:cNvPr id="101" name="Freeform 145"/>
            <p:cNvSpPr>
              <a:spLocks noChangeArrowheads="1"/>
            </p:cNvSpPr>
            <p:nvPr/>
          </p:nvSpPr>
          <p:spPr bwMode="auto">
            <a:xfrm>
              <a:off x="4849953" y="4168697"/>
              <a:ext cx="243418" cy="220428"/>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sp>
          <p:nvSpPr>
            <p:cNvPr id="102" name="Freeform 45"/>
            <p:cNvSpPr>
              <a:spLocks noChangeArrowheads="1"/>
            </p:cNvSpPr>
            <p:nvPr/>
          </p:nvSpPr>
          <p:spPr bwMode="auto">
            <a:xfrm>
              <a:off x="4690675" y="4103451"/>
              <a:ext cx="561975" cy="503238"/>
            </a:xfrm>
            <a:custGeom>
              <a:avLst/>
              <a:gdLst>
                <a:gd name="T0" fmla="*/ 2147483646 w 588"/>
                <a:gd name="T1" fmla="*/ 2147483646 h 524"/>
                <a:gd name="T2" fmla="*/ 2147483646 w 588"/>
                <a:gd name="T3" fmla="*/ 2147483646 h 524"/>
                <a:gd name="T4" fmla="*/ 2147483646 w 588"/>
                <a:gd name="T5" fmla="*/ 2147483646 h 524"/>
                <a:gd name="T6" fmla="*/ 2147483646 w 588"/>
                <a:gd name="T7" fmla="*/ 2147483646 h 524"/>
                <a:gd name="T8" fmla="*/ 2147483646 w 588"/>
                <a:gd name="T9" fmla="*/ 2147483646 h 524"/>
                <a:gd name="T10" fmla="*/ 2147483646 w 588"/>
                <a:gd name="T11" fmla="*/ 2147483646 h 524"/>
                <a:gd name="T12" fmla="*/ 2147483646 w 588"/>
                <a:gd name="T13" fmla="*/ 2147483646 h 524"/>
                <a:gd name="T14" fmla="*/ 2147483646 w 588"/>
                <a:gd name="T15" fmla="*/ 2147483646 h 524"/>
                <a:gd name="T16" fmla="*/ 2147483646 w 588"/>
                <a:gd name="T17" fmla="*/ 2147483646 h 524"/>
                <a:gd name="T18" fmla="*/ 2147483646 w 588"/>
                <a:gd name="T19" fmla="*/ 2147483646 h 524"/>
                <a:gd name="T20" fmla="*/ 2147483646 w 588"/>
                <a:gd name="T21" fmla="*/ 2147483646 h 524"/>
                <a:gd name="T22" fmla="*/ 2147483646 w 588"/>
                <a:gd name="T23" fmla="*/ 2147483646 h 524"/>
                <a:gd name="T24" fmla="*/ 2147483646 w 588"/>
                <a:gd name="T25" fmla="*/ 2147483646 h 524"/>
                <a:gd name="T26" fmla="*/ 0 w 588"/>
                <a:gd name="T27" fmla="*/ 2147483646 h 524"/>
                <a:gd name="T28" fmla="*/ 0 w 588"/>
                <a:gd name="T29" fmla="*/ 2147483646 h 524"/>
                <a:gd name="T30" fmla="*/ 2147483646 w 588"/>
                <a:gd name="T31" fmla="*/ 0 h 524"/>
                <a:gd name="T32" fmla="*/ 2147483646 w 588"/>
                <a:gd name="T33" fmla="*/ 0 h 524"/>
                <a:gd name="T34" fmla="*/ 2147483646 w 588"/>
                <a:gd name="T35" fmla="*/ 2147483646 h 524"/>
                <a:gd name="T36" fmla="*/ 2147483646 w 588"/>
                <a:gd name="T37" fmla="*/ 2147483646 h 524"/>
                <a:gd name="T38" fmla="*/ 2147483646 w 588"/>
                <a:gd name="T39" fmla="*/ 2147483646 h 524"/>
                <a:gd name="T40" fmla="*/ 2147483646 w 588"/>
                <a:gd name="T41" fmla="*/ 2147483646 h 524"/>
                <a:gd name="T42" fmla="*/ 2147483646 w 588"/>
                <a:gd name="T43" fmla="*/ 2147483646 h 524"/>
                <a:gd name="T44" fmla="*/ 2147483646 w 588"/>
                <a:gd name="T45" fmla="*/ 2147483646 h 524"/>
                <a:gd name="T46" fmla="*/ 2147483646 w 588"/>
                <a:gd name="T47" fmla="*/ 2147483646 h 524"/>
                <a:gd name="T48" fmla="*/ 2147483646 w 588"/>
                <a:gd name="T49" fmla="*/ 2147483646 h 524"/>
                <a:gd name="T50" fmla="*/ 2147483646 w 588"/>
                <a:gd name="T51" fmla="*/ 2147483646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tx1"/>
            </a:solidFill>
            <a:ln>
              <a:noFill/>
            </a:ln>
          </p:spPr>
          <p:txBody>
            <a:bodyPr wrap="none" anchor="ctr"/>
            <a:lstStyle/>
            <a:p>
              <a:endParaRPr lang="en-US"/>
            </a:p>
          </p:txBody>
        </p:sp>
      </p:grpSp>
      <p:grpSp>
        <p:nvGrpSpPr>
          <p:cNvPr id="95" name="Group 94"/>
          <p:cNvGrpSpPr/>
          <p:nvPr/>
        </p:nvGrpSpPr>
        <p:grpSpPr>
          <a:xfrm>
            <a:off x="5803528" y="4203717"/>
            <a:ext cx="579438" cy="358775"/>
            <a:chOff x="5408958" y="4192486"/>
            <a:chExt cx="579438" cy="358775"/>
          </a:xfrm>
        </p:grpSpPr>
        <p:sp>
          <p:nvSpPr>
            <p:cNvPr id="99" name="Freeform 46"/>
            <p:cNvSpPr>
              <a:spLocks noChangeArrowheads="1"/>
            </p:cNvSpPr>
            <p:nvPr/>
          </p:nvSpPr>
          <p:spPr bwMode="auto">
            <a:xfrm>
              <a:off x="5408958" y="4192486"/>
              <a:ext cx="579438" cy="358775"/>
            </a:xfrm>
            <a:custGeom>
              <a:avLst/>
              <a:gdLst>
                <a:gd name="T0" fmla="*/ 2147483646 w 602"/>
                <a:gd name="T1" fmla="*/ 2147483646 h 376"/>
                <a:gd name="T2" fmla="*/ 2147483646 w 602"/>
                <a:gd name="T3" fmla="*/ 2147483646 h 376"/>
                <a:gd name="T4" fmla="*/ 2147483646 w 602"/>
                <a:gd name="T5" fmla="*/ 2147483646 h 376"/>
                <a:gd name="T6" fmla="*/ 2147483646 w 602"/>
                <a:gd name="T7" fmla="*/ 2147483646 h 376"/>
                <a:gd name="T8" fmla="*/ 2147483646 w 602"/>
                <a:gd name="T9" fmla="*/ 2147483646 h 376"/>
                <a:gd name="T10" fmla="*/ 0 w 602"/>
                <a:gd name="T11" fmla="*/ 2147483646 h 376"/>
                <a:gd name="T12" fmla="*/ 0 w 602"/>
                <a:gd name="T13" fmla="*/ 2147483646 h 376"/>
                <a:gd name="T14" fmla="*/ 2147483646 w 602"/>
                <a:gd name="T15" fmla="*/ 2147483646 h 376"/>
                <a:gd name="T16" fmla="*/ 2147483646 w 602"/>
                <a:gd name="T17" fmla="*/ 2147483646 h 376"/>
                <a:gd name="T18" fmla="*/ 2147483646 w 602"/>
                <a:gd name="T19" fmla="*/ 0 h 376"/>
                <a:gd name="T20" fmla="*/ 2147483646 w 602"/>
                <a:gd name="T21" fmla="*/ 0 h 376"/>
                <a:gd name="T22" fmla="*/ 2147483646 w 602"/>
                <a:gd name="T23" fmla="*/ 2147483646 h 376"/>
                <a:gd name="T24" fmla="*/ 2147483646 w 602"/>
                <a:gd name="T25" fmla="*/ 2147483646 h 376"/>
                <a:gd name="T26" fmla="*/ 2147483646 w 602"/>
                <a:gd name="T27" fmla="*/ 2147483646 h 376"/>
                <a:gd name="T28" fmla="*/ 2147483646 w 602"/>
                <a:gd name="T29" fmla="*/ 2147483646 h 376"/>
                <a:gd name="T30" fmla="*/ 2147483646 w 602"/>
                <a:gd name="T31" fmla="*/ 2147483646 h 376"/>
                <a:gd name="T32" fmla="*/ 2147483646 w 602"/>
                <a:gd name="T33" fmla="*/ 2147483646 h 376"/>
                <a:gd name="T34" fmla="*/ 2147483646 w 602"/>
                <a:gd name="T35" fmla="*/ 2147483646 h 376"/>
                <a:gd name="T36" fmla="*/ 2147483646 w 602"/>
                <a:gd name="T37" fmla="*/ 2147483646 h 376"/>
                <a:gd name="T38" fmla="*/ 2147483646 w 602"/>
                <a:gd name="T39" fmla="*/ 2147483646 h 376"/>
                <a:gd name="T40" fmla="*/ 2147483646 w 602"/>
                <a:gd name="T41" fmla="*/ 2147483646 h 376"/>
                <a:gd name="T42" fmla="*/ 2147483646 w 602"/>
                <a:gd name="T43" fmla="*/ 2147483646 h 376"/>
                <a:gd name="T44" fmla="*/ 2147483646 w 602"/>
                <a:gd name="T45" fmla="*/ 2147483646 h 376"/>
                <a:gd name="T46" fmla="*/ 2147483646 w 602"/>
                <a:gd name="T47" fmla="*/ 2147483646 h 376"/>
                <a:gd name="T48" fmla="*/ 2147483646 w 602"/>
                <a:gd name="T49" fmla="*/ 2147483646 h 376"/>
                <a:gd name="T50" fmla="*/ 2147483646 w 602"/>
                <a:gd name="T51" fmla="*/ 2147483646 h 376"/>
                <a:gd name="T52" fmla="*/ 2147483646 w 602"/>
                <a:gd name="T53" fmla="*/ 2147483646 h 376"/>
                <a:gd name="T54" fmla="*/ 2147483646 w 602"/>
                <a:gd name="T55" fmla="*/ 2147483646 h 3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2" h="376">
                  <a:moveTo>
                    <a:pt x="573" y="375"/>
                  </a:moveTo>
                  <a:lnTo>
                    <a:pt x="573" y="375"/>
                  </a:lnTo>
                  <a:cubicBezTo>
                    <a:pt x="544" y="375"/>
                    <a:pt x="544" y="375"/>
                    <a:pt x="544" y="375"/>
                  </a:cubicBezTo>
                  <a:cubicBezTo>
                    <a:pt x="57" y="375"/>
                    <a:pt x="57" y="375"/>
                    <a:pt x="57" y="375"/>
                  </a:cubicBezTo>
                  <a:cubicBezTo>
                    <a:pt x="29" y="375"/>
                    <a:pt x="29" y="375"/>
                    <a:pt x="29" y="375"/>
                  </a:cubicBezTo>
                  <a:cubicBezTo>
                    <a:pt x="7" y="375"/>
                    <a:pt x="0" y="361"/>
                    <a:pt x="0" y="347"/>
                  </a:cubicBezTo>
                  <a:cubicBezTo>
                    <a:pt x="0" y="297"/>
                    <a:pt x="0" y="297"/>
                    <a:pt x="0" y="297"/>
                  </a:cubicBezTo>
                  <a:cubicBezTo>
                    <a:pt x="57" y="297"/>
                    <a:pt x="57" y="297"/>
                    <a:pt x="57" y="297"/>
                  </a:cubicBezTo>
                  <a:cubicBezTo>
                    <a:pt x="57" y="29"/>
                    <a:pt x="57" y="29"/>
                    <a:pt x="57" y="29"/>
                  </a:cubicBezTo>
                  <a:cubicBezTo>
                    <a:pt x="57" y="7"/>
                    <a:pt x="64" y="0"/>
                    <a:pt x="85" y="0"/>
                  </a:cubicBezTo>
                  <a:cubicBezTo>
                    <a:pt x="516" y="0"/>
                    <a:pt x="516" y="0"/>
                    <a:pt x="516" y="0"/>
                  </a:cubicBezTo>
                  <a:cubicBezTo>
                    <a:pt x="530" y="0"/>
                    <a:pt x="544" y="7"/>
                    <a:pt x="544" y="29"/>
                  </a:cubicBezTo>
                  <a:cubicBezTo>
                    <a:pt x="544" y="297"/>
                    <a:pt x="544" y="297"/>
                    <a:pt x="544" y="297"/>
                  </a:cubicBezTo>
                  <a:cubicBezTo>
                    <a:pt x="601" y="297"/>
                    <a:pt x="601" y="297"/>
                    <a:pt x="601" y="297"/>
                  </a:cubicBezTo>
                  <a:cubicBezTo>
                    <a:pt x="601" y="347"/>
                    <a:pt x="601" y="347"/>
                    <a:pt x="601" y="347"/>
                  </a:cubicBezTo>
                  <a:cubicBezTo>
                    <a:pt x="601" y="361"/>
                    <a:pt x="587" y="375"/>
                    <a:pt x="573" y="375"/>
                  </a:cubicBezTo>
                  <a:close/>
                  <a:moveTo>
                    <a:pt x="233" y="347"/>
                  </a:moveTo>
                  <a:lnTo>
                    <a:pt x="233" y="347"/>
                  </a:lnTo>
                  <a:cubicBezTo>
                    <a:pt x="368" y="347"/>
                    <a:pt x="368" y="347"/>
                    <a:pt x="368" y="347"/>
                  </a:cubicBezTo>
                  <a:cubicBezTo>
                    <a:pt x="368" y="325"/>
                    <a:pt x="368" y="325"/>
                    <a:pt x="368" y="325"/>
                  </a:cubicBezTo>
                  <a:cubicBezTo>
                    <a:pt x="233" y="325"/>
                    <a:pt x="233" y="325"/>
                    <a:pt x="233" y="325"/>
                  </a:cubicBezTo>
                  <a:lnTo>
                    <a:pt x="233" y="347"/>
                  </a:lnTo>
                  <a:close/>
                  <a:moveTo>
                    <a:pt x="509" y="36"/>
                  </a:moveTo>
                  <a:lnTo>
                    <a:pt x="509" y="36"/>
                  </a:lnTo>
                  <a:cubicBezTo>
                    <a:pt x="92" y="36"/>
                    <a:pt x="92" y="36"/>
                    <a:pt x="92" y="36"/>
                  </a:cubicBezTo>
                  <a:cubicBezTo>
                    <a:pt x="92" y="283"/>
                    <a:pt x="92" y="283"/>
                    <a:pt x="92" y="283"/>
                  </a:cubicBezTo>
                  <a:cubicBezTo>
                    <a:pt x="509" y="283"/>
                    <a:pt x="509" y="283"/>
                    <a:pt x="509" y="283"/>
                  </a:cubicBezTo>
                  <a:lnTo>
                    <a:pt x="509" y="36"/>
                  </a:lnTo>
                  <a:close/>
                </a:path>
              </a:pathLst>
            </a:custGeom>
            <a:solidFill>
              <a:schemeClr val="tx1"/>
            </a:solidFill>
            <a:ln>
              <a:noFill/>
            </a:ln>
          </p:spPr>
          <p:txBody>
            <a:bodyPr wrap="none" anchor="ctr"/>
            <a:lstStyle/>
            <a:p>
              <a:endParaRPr lang="en-US"/>
            </a:p>
          </p:txBody>
        </p:sp>
        <p:sp>
          <p:nvSpPr>
            <p:cNvPr id="100" name="Freeform 145"/>
            <p:cNvSpPr>
              <a:spLocks noChangeArrowheads="1"/>
            </p:cNvSpPr>
            <p:nvPr/>
          </p:nvSpPr>
          <p:spPr bwMode="auto">
            <a:xfrm>
              <a:off x="5596032" y="4245681"/>
              <a:ext cx="205291" cy="185902"/>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grpSp>
      <p:grpSp>
        <p:nvGrpSpPr>
          <p:cNvPr id="96" name="Group 95"/>
          <p:cNvGrpSpPr/>
          <p:nvPr/>
        </p:nvGrpSpPr>
        <p:grpSpPr>
          <a:xfrm>
            <a:off x="7131124" y="4122049"/>
            <a:ext cx="257837" cy="444500"/>
            <a:chOff x="6858544" y="4097994"/>
            <a:chExt cx="257837" cy="444500"/>
          </a:xfrm>
        </p:grpSpPr>
        <p:sp>
          <p:nvSpPr>
            <p:cNvPr id="97" name="Freeform 48"/>
            <p:cNvSpPr>
              <a:spLocks noChangeArrowheads="1"/>
            </p:cNvSpPr>
            <p:nvPr/>
          </p:nvSpPr>
          <p:spPr bwMode="auto">
            <a:xfrm>
              <a:off x="6858544" y="4097994"/>
              <a:ext cx="257837" cy="444500"/>
            </a:xfrm>
            <a:custGeom>
              <a:avLst/>
              <a:gdLst>
                <a:gd name="T0" fmla="*/ 2147483646 w 319"/>
                <a:gd name="T1" fmla="*/ 2147483646 h 545"/>
                <a:gd name="T2" fmla="*/ 2147483646 w 319"/>
                <a:gd name="T3" fmla="*/ 2147483646 h 545"/>
                <a:gd name="T4" fmla="*/ 2147483646 w 319"/>
                <a:gd name="T5" fmla="*/ 2147483646 h 545"/>
                <a:gd name="T6" fmla="*/ 0 w 319"/>
                <a:gd name="T7" fmla="*/ 2147483646 h 545"/>
                <a:gd name="T8" fmla="*/ 0 w 319"/>
                <a:gd name="T9" fmla="*/ 2147483646 h 545"/>
                <a:gd name="T10" fmla="*/ 2147483646 w 319"/>
                <a:gd name="T11" fmla="*/ 0 h 545"/>
                <a:gd name="T12" fmla="*/ 2147483646 w 319"/>
                <a:gd name="T13" fmla="*/ 0 h 545"/>
                <a:gd name="T14" fmla="*/ 2147483646 w 319"/>
                <a:gd name="T15" fmla="*/ 2147483646 h 545"/>
                <a:gd name="T16" fmla="*/ 2147483646 w 319"/>
                <a:gd name="T17" fmla="*/ 2147483646 h 545"/>
                <a:gd name="T18" fmla="*/ 2147483646 w 319"/>
                <a:gd name="T19" fmla="*/ 2147483646 h 545"/>
                <a:gd name="T20" fmla="*/ 2147483646 w 319"/>
                <a:gd name="T21" fmla="*/ 2147483646 h 545"/>
                <a:gd name="T22" fmla="*/ 2147483646 w 319"/>
                <a:gd name="T23" fmla="*/ 2147483646 h 545"/>
                <a:gd name="T24" fmla="*/ 2147483646 w 319"/>
                <a:gd name="T25" fmla="*/ 2147483646 h 545"/>
                <a:gd name="T26" fmla="*/ 2147483646 w 319"/>
                <a:gd name="T27" fmla="*/ 2147483646 h 545"/>
                <a:gd name="T28" fmla="*/ 2147483646 w 319"/>
                <a:gd name="T29" fmla="*/ 2147483646 h 545"/>
                <a:gd name="T30" fmla="*/ 2147483646 w 319"/>
                <a:gd name="T31" fmla="*/ 2147483646 h 545"/>
                <a:gd name="T32" fmla="*/ 2147483646 w 319"/>
                <a:gd name="T33" fmla="*/ 2147483646 h 545"/>
                <a:gd name="T34" fmla="*/ 2147483646 w 319"/>
                <a:gd name="T35" fmla="*/ 2147483646 h 545"/>
                <a:gd name="T36" fmla="*/ 2147483646 w 319"/>
                <a:gd name="T37" fmla="*/ 2147483646 h 545"/>
                <a:gd name="T38" fmla="*/ 2147483646 w 319"/>
                <a:gd name="T39" fmla="*/ 2147483646 h 545"/>
                <a:gd name="T40" fmla="*/ 2147483646 w 319"/>
                <a:gd name="T41" fmla="*/ 2147483646 h 545"/>
                <a:gd name="T42" fmla="*/ 2147483646 w 319"/>
                <a:gd name="T43" fmla="*/ 2147483646 h 545"/>
                <a:gd name="T44" fmla="*/ 2147483646 w 319"/>
                <a:gd name="T45" fmla="*/ 2147483646 h 545"/>
                <a:gd name="T46" fmla="*/ 2147483646 w 319"/>
                <a:gd name="T47" fmla="*/ 2147483646 h 545"/>
                <a:gd name="T48" fmla="*/ 2147483646 w 319"/>
                <a:gd name="T49" fmla="*/ 2147483646 h 545"/>
                <a:gd name="T50" fmla="*/ 2147483646 w 319"/>
                <a:gd name="T51" fmla="*/ 2147483646 h 5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9" h="545">
                  <a:moveTo>
                    <a:pt x="290" y="544"/>
                  </a:moveTo>
                  <a:lnTo>
                    <a:pt x="290" y="544"/>
                  </a:lnTo>
                  <a:cubicBezTo>
                    <a:pt x="29" y="544"/>
                    <a:pt x="29" y="544"/>
                    <a:pt x="29" y="544"/>
                  </a:cubicBezTo>
                  <a:cubicBezTo>
                    <a:pt x="15" y="544"/>
                    <a:pt x="0" y="530"/>
                    <a:pt x="0" y="515"/>
                  </a:cubicBezTo>
                  <a:cubicBezTo>
                    <a:pt x="0" y="28"/>
                    <a:pt x="0" y="28"/>
                    <a:pt x="0" y="28"/>
                  </a:cubicBezTo>
                  <a:cubicBezTo>
                    <a:pt x="0" y="7"/>
                    <a:pt x="15" y="0"/>
                    <a:pt x="29" y="0"/>
                  </a:cubicBezTo>
                  <a:cubicBezTo>
                    <a:pt x="290" y="0"/>
                    <a:pt x="290" y="0"/>
                    <a:pt x="290" y="0"/>
                  </a:cubicBezTo>
                  <a:cubicBezTo>
                    <a:pt x="311" y="0"/>
                    <a:pt x="318" y="7"/>
                    <a:pt x="318" y="28"/>
                  </a:cubicBezTo>
                  <a:cubicBezTo>
                    <a:pt x="318" y="515"/>
                    <a:pt x="318" y="515"/>
                    <a:pt x="318" y="515"/>
                  </a:cubicBezTo>
                  <a:cubicBezTo>
                    <a:pt x="318" y="530"/>
                    <a:pt x="311" y="544"/>
                    <a:pt x="290" y="544"/>
                  </a:cubicBezTo>
                  <a:close/>
                  <a:moveTo>
                    <a:pt x="163" y="515"/>
                  </a:moveTo>
                  <a:lnTo>
                    <a:pt x="163" y="515"/>
                  </a:lnTo>
                  <a:cubicBezTo>
                    <a:pt x="170" y="515"/>
                    <a:pt x="177" y="508"/>
                    <a:pt x="177" y="494"/>
                  </a:cubicBezTo>
                  <a:cubicBezTo>
                    <a:pt x="177" y="487"/>
                    <a:pt x="170" y="480"/>
                    <a:pt x="163" y="480"/>
                  </a:cubicBezTo>
                  <a:cubicBezTo>
                    <a:pt x="149" y="480"/>
                    <a:pt x="142" y="487"/>
                    <a:pt x="142" y="494"/>
                  </a:cubicBezTo>
                  <a:cubicBezTo>
                    <a:pt x="142" y="508"/>
                    <a:pt x="149" y="515"/>
                    <a:pt x="163" y="515"/>
                  </a:cubicBezTo>
                  <a:close/>
                  <a:moveTo>
                    <a:pt x="290" y="56"/>
                  </a:moveTo>
                  <a:lnTo>
                    <a:pt x="290" y="56"/>
                  </a:lnTo>
                  <a:cubicBezTo>
                    <a:pt x="283" y="56"/>
                    <a:pt x="283" y="56"/>
                    <a:pt x="283" y="56"/>
                  </a:cubicBezTo>
                  <a:cubicBezTo>
                    <a:pt x="36" y="56"/>
                    <a:pt x="36" y="56"/>
                    <a:pt x="36" y="56"/>
                  </a:cubicBezTo>
                  <a:cubicBezTo>
                    <a:pt x="29" y="56"/>
                    <a:pt x="29" y="56"/>
                    <a:pt x="29" y="56"/>
                  </a:cubicBezTo>
                  <a:cubicBezTo>
                    <a:pt x="29" y="452"/>
                    <a:pt x="29" y="452"/>
                    <a:pt x="29" y="452"/>
                  </a:cubicBezTo>
                  <a:cubicBezTo>
                    <a:pt x="36" y="452"/>
                    <a:pt x="36" y="452"/>
                    <a:pt x="36" y="452"/>
                  </a:cubicBezTo>
                  <a:cubicBezTo>
                    <a:pt x="283" y="452"/>
                    <a:pt x="283" y="452"/>
                    <a:pt x="283" y="452"/>
                  </a:cubicBezTo>
                  <a:cubicBezTo>
                    <a:pt x="290" y="452"/>
                    <a:pt x="290" y="452"/>
                    <a:pt x="290" y="452"/>
                  </a:cubicBezTo>
                  <a:lnTo>
                    <a:pt x="290" y="56"/>
                  </a:lnTo>
                  <a:close/>
                </a:path>
              </a:pathLst>
            </a:custGeom>
            <a:solidFill>
              <a:schemeClr val="tx1"/>
            </a:solidFill>
            <a:ln>
              <a:noFill/>
            </a:ln>
          </p:spPr>
          <p:txBody>
            <a:bodyPr wrap="none" anchor="ctr"/>
            <a:lstStyle/>
            <a:p>
              <a:endParaRPr lang="en-US"/>
            </a:p>
          </p:txBody>
        </p:sp>
        <p:sp>
          <p:nvSpPr>
            <p:cNvPr id="98" name="Freeform 145"/>
            <p:cNvSpPr>
              <a:spLocks noChangeArrowheads="1"/>
            </p:cNvSpPr>
            <p:nvPr/>
          </p:nvSpPr>
          <p:spPr bwMode="auto">
            <a:xfrm>
              <a:off x="6893926" y="4224945"/>
              <a:ext cx="187073" cy="169405"/>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grpSp>
      <p:sp>
        <p:nvSpPr>
          <p:cNvPr id="103" name="TextBox 102"/>
          <p:cNvSpPr txBox="1"/>
          <p:nvPr/>
        </p:nvSpPr>
        <p:spPr>
          <a:xfrm>
            <a:off x="1206501" y="4775799"/>
            <a:ext cx="9778999" cy="460191"/>
          </a:xfrm>
          <a:prstGeom prst="rect">
            <a:avLst/>
          </a:prstGeom>
          <a:noFill/>
        </p:spPr>
        <p:txBody>
          <a:bodyPr wrap="square" lIns="0" tIns="0" rIns="0" bIns="0" rtlCol="0">
            <a:noAutofit/>
          </a:bodyPr>
          <a:lstStyle/>
          <a:p>
            <a:pPr algn="ctr" fontAlgn="auto">
              <a:lnSpc>
                <a:spcPct val="85000"/>
              </a:lnSpc>
              <a:spcBef>
                <a:spcPts val="0"/>
              </a:spcBef>
              <a:spcAft>
                <a:spcPts val="0"/>
              </a:spcAft>
            </a:pPr>
            <a:r>
              <a:rPr lang="en-US" sz="1400">
                <a:solidFill>
                  <a:srgbClr val="000000"/>
                </a:solidFill>
                <a:latin typeface="Calibri"/>
                <a:ea typeface="+mn-ea"/>
                <a:cs typeface="+mn-cs"/>
              </a:rPr>
              <a:t>Ownership               Form-factor                 Location</a:t>
            </a:r>
            <a:endParaRPr lang="en-US" sz="1400" dirty="0">
              <a:solidFill>
                <a:srgbClr val="000000"/>
              </a:solidFill>
              <a:latin typeface="Calibri"/>
              <a:ea typeface="+mn-ea"/>
              <a:cs typeface="+mn-cs"/>
            </a:endParaRPr>
          </a:p>
        </p:txBody>
      </p:sp>
    </p:spTree>
    <p:extLst>
      <p:ext uri="{BB962C8B-B14F-4D97-AF65-F5344CB8AC3E}">
        <p14:creationId xmlns:p14="http://schemas.microsoft.com/office/powerpoint/2010/main" val="421955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1"/>
                                        </p:tgtEl>
                                        <p:attrNameLst>
                                          <p:attrName>style.visibility</p:attrName>
                                        </p:attrNameLst>
                                      </p:cBhvr>
                                      <p:to>
                                        <p:strVal val="visible"/>
                                      </p:to>
                                    </p:set>
                                    <p:animEffect transition="in" filter="wipe(left)">
                                      <p:cBhvr>
                                        <p:cTn id="15" dur="500"/>
                                        <p:tgtEl>
                                          <p:spTgt spid="17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3"/>
                                        </p:tgtEl>
                                        <p:attrNameLst>
                                          <p:attrName>style.visibility</p:attrName>
                                        </p:attrNameLst>
                                      </p:cBhvr>
                                      <p:to>
                                        <p:strVal val="visible"/>
                                      </p:to>
                                    </p:set>
                                    <p:animEffect transition="in" filter="wipe(left)">
                                      <p:cBhvr>
                                        <p:cTn id="23" dur="500"/>
                                        <p:tgtEl>
                                          <p:spTgt spid="1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wipe(left)">
                                      <p:cBhvr>
                                        <p:cTn id="31" dur="500"/>
                                        <p:tgtEl>
                                          <p:spTgt spid="9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92"/>
                                        </p:tgtEl>
                                        <p:attrNameLst>
                                          <p:attrName>style.visibility</p:attrName>
                                        </p:attrNameLst>
                                      </p:cBhvr>
                                      <p:to>
                                        <p:strVal val="visible"/>
                                      </p:to>
                                    </p:set>
                                    <p:animEffect transition="in" filter="wipe(up)">
                                      <p:cBhvr>
                                        <p:cTn id="39" dur="500"/>
                                        <p:tgtEl>
                                          <p:spTgt spid="9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right)">
                                      <p:cBhvr>
                                        <p:cTn id="44" dur="500"/>
                                        <p:tgtEl>
                                          <p:spTgt spid="7"/>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1000"/>
                            </p:stCondLst>
                            <p:childTnLst>
                              <p:par>
                                <p:cTn id="50" presetID="22" presetClass="entr" presetSubtype="1" fill="hold" grpId="0" nodeType="afterEffect">
                                  <p:stCondLst>
                                    <p:cond delay="0"/>
                                  </p:stCondLst>
                                  <p:childTnLst>
                                    <p:set>
                                      <p:cBhvr>
                                        <p:cTn id="51" dur="1" fill="hold">
                                          <p:stCondLst>
                                            <p:cond delay="0"/>
                                          </p:stCondLst>
                                        </p:cTn>
                                        <p:tgtEl>
                                          <p:spTgt spid="117"/>
                                        </p:tgtEl>
                                        <p:attrNameLst>
                                          <p:attrName>style.visibility</p:attrName>
                                        </p:attrNameLst>
                                      </p:cBhvr>
                                      <p:to>
                                        <p:strVal val="visible"/>
                                      </p:to>
                                    </p:set>
                                    <p:animEffect transition="in" filter="wipe(up)">
                                      <p:cBhvr>
                                        <p:cTn id="52" dur="500"/>
                                        <p:tgtEl>
                                          <p:spTgt spid="117"/>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par>
                          <p:cTn id="57" fill="hold">
                            <p:stCondLst>
                              <p:cond delay="2000"/>
                            </p:stCondLst>
                            <p:childTnLst>
                              <p:par>
                                <p:cTn id="58" presetID="22" presetClass="entr" presetSubtype="1" fill="hold" grpId="0" nodeType="afterEffect">
                                  <p:stCondLst>
                                    <p:cond delay="0"/>
                                  </p:stCondLst>
                                  <p:childTnLst>
                                    <p:set>
                                      <p:cBhvr>
                                        <p:cTn id="59" dur="1" fill="hold">
                                          <p:stCondLst>
                                            <p:cond delay="0"/>
                                          </p:stCondLst>
                                        </p:cTn>
                                        <p:tgtEl>
                                          <p:spTgt spid="127"/>
                                        </p:tgtEl>
                                        <p:attrNameLst>
                                          <p:attrName>style.visibility</p:attrName>
                                        </p:attrNameLst>
                                      </p:cBhvr>
                                      <p:to>
                                        <p:strVal val="visible"/>
                                      </p:to>
                                    </p:set>
                                    <p:animEffect transition="in" filter="wipe(up)">
                                      <p:cBhvr>
                                        <p:cTn id="60" dur="500"/>
                                        <p:tgtEl>
                                          <p:spTgt spid="127"/>
                                        </p:tgtEl>
                                      </p:cBhvr>
                                    </p:animEffect>
                                  </p:childTnLst>
                                </p:cTn>
                              </p:par>
                            </p:childTnLst>
                          </p:cTn>
                        </p:par>
                        <p:par>
                          <p:cTn id="61" fill="hold">
                            <p:stCondLst>
                              <p:cond delay="2500"/>
                            </p:stCondLst>
                            <p:childTnLst>
                              <p:par>
                                <p:cTn id="62" presetID="10" presetClass="entr" presetSubtype="0"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par>
                          <p:cTn id="65" fill="hold">
                            <p:stCondLst>
                              <p:cond delay="3000"/>
                            </p:stCondLst>
                            <p:childTnLst>
                              <p:par>
                                <p:cTn id="66" presetID="22" presetClass="entr" presetSubtype="2" fill="hold" grpId="0" nodeType="afterEffect">
                                  <p:stCondLst>
                                    <p:cond delay="0"/>
                                  </p:stCondLst>
                                  <p:childTnLst>
                                    <p:set>
                                      <p:cBhvr>
                                        <p:cTn id="67" dur="1" fill="hold">
                                          <p:stCondLst>
                                            <p:cond delay="0"/>
                                          </p:stCondLst>
                                        </p:cTn>
                                        <p:tgtEl>
                                          <p:spTgt spid="131"/>
                                        </p:tgtEl>
                                        <p:attrNameLst>
                                          <p:attrName>style.visibility</p:attrName>
                                        </p:attrNameLst>
                                      </p:cBhvr>
                                      <p:to>
                                        <p:strVal val="visible"/>
                                      </p:to>
                                    </p:set>
                                    <p:animEffect transition="in" filter="wipe(right)">
                                      <p:cBhvr>
                                        <p:cTn id="68" dur="500"/>
                                        <p:tgtEl>
                                          <p:spTgt spid="131"/>
                                        </p:tgtEl>
                                      </p:cBhvr>
                                    </p:animEffect>
                                  </p:childTnLst>
                                </p:cTn>
                              </p:par>
                            </p:childTnLst>
                          </p:cTn>
                        </p:par>
                        <p:par>
                          <p:cTn id="69" fill="hold">
                            <p:stCondLst>
                              <p:cond delay="3500"/>
                            </p:stCondLst>
                            <p:childTnLst>
                              <p:par>
                                <p:cTn id="70" presetID="10" presetClass="entr" presetSubtype="0"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par>
                          <p:cTn id="73" fill="hold">
                            <p:stCondLst>
                              <p:cond delay="4000"/>
                            </p:stCondLst>
                            <p:childTnLst>
                              <p:par>
                                <p:cTn id="74" presetID="22" presetClass="entr" presetSubtype="2" fill="hold" grpId="0" nodeType="afterEffect">
                                  <p:stCondLst>
                                    <p:cond delay="0"/>
                                  </p:stCondLst>
                                  <p:childTnLst>
                                    <p:set>
                                      <p:cBhvr>
                                        <p:cTn id="75" dur="1" fill="hold">
                                          <p:stCondLst>
                                            <p:cond delay="0"/>
                                          </p:stCondLst>
                                        </p:cTn>
                                        <p:tgtEl>
                                          <p:spTgt spid="132"/>
                                        </p:tgtEl>
                                        <p:attrNameLst>
                                          <p:attrName>style.visibility</p:attrName>
                                        </p:attrNameLst>
                                      </p:cBhvr>
                                      <p:to>
                                        <p:strVal val="visible"/>
                                      </p:to>
                                    </p:set>
                                    <p:animEffect transition="in" filter="wipe(right)">
                                      <p:cBhvr>
                                        <p:cTn id="76" dur="500"/>
                                        <p:tgtEl>
                                          <p:spTgt spid="132"/>
                                        </p:tgtEl>
                                      </p:cBhvr>
                                    </p:animEffect>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167"/>
                                        </p:tgtEl>
                                        <p:attrNameLst>
                                          <p:attrName>style.visibility</p:attrName>
                                        </p:attrNameLst>
                                      </p:cBhvr>
                                      <p:to>
                                        <p:strVal val="visible"/>
                                      </p:to>
                                    </p:set>
                                    <p:animEffect transition="in" filter="slide(fromBottom)">
                                      <p:cBhvr>
                                        <p:cTn id="81" dur="500"/>
                                        <p:tgtEl>
                                          <p:spTgt spid="167"/>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grpId="0" nodeType="click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slide(fromBottom)">
                                      <p:cBhvr>
                                        <p:cTn id="86" dur="500"/>
                                        <p:tgtEl>
                                          <p:spTgt spid="5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03"/>
                                        </p:tgtEl>
                                        <p:attrNameLst>
                                          <p:attrName>style.visibility</p:attrName>
                                        </p:attrNameLst>
                                      </p:cBhvr>
                                      <p:to>
                                        <p:strVal val="visible"/>
                                      </p:to>
                                    </p:set>
                                    <p:animEffect transition="in" filter="fade">
                                      <p:cBhvr>
                                        <p:cTn id="8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71" grpId="0" animBg="1"/>
      <p:bldP spid="167" grpId="0" animBg="1"/>
      <p:bldP spid="113" grpId="0" animBg="1"/>
      <p:bldP spid="91" grpId="0" animBg="1"/>
      <p:bldP spid="92" grpId="0" animBg="1"/>
      <p:bldP spid="117" grpId="0" animBg="1"/>
      <p:bldP spid="127" grpId="0" animBg="1"/>
      <p:bldP spid="131" grpId="0" animBg="1"/>
      <p:bldP spid="132" grpId="0" animBg="1"/>
      <p:bldP spid="10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Low Bandwidth Mode</a:t>
            </a:r>
            <a:endParaRPr lang="en-US" dirty="0"/>
          </a:p>
        </p:txBody>
      </p:sp>
      <p:sp>
        <p:nvSpPr>
          <p:cNvPr id="3" name="Content Placeholder 2"/>
          <p:cNvSpPr>
            <a:spLocks noGrp="1"/>
          </p:cNvSpPr>
          <p:nvPr>
            <p:ph idx="1"/>
            <p:extLst/>
          </p:nvPr>
        </p:nvSpPr>
        <p:spPr>
          <a:xfrm>
            <a:off x="609602" y="1752601"/>
            <a:ext cx="7846336" cy="2013642"/>
          </a:xfrm>
        </p:spPr>
        <p:txBody>
          <a:bodyPr>
            <a:normAutofit lnSpcReduction="10000"/>
          </a:bodyPr>
          <a:lstStyle/>
          <a:p>
            <a:r>
              <a:rPr lang="en-US"/>
              <a:t>Designed for sites with low bandwidth</a:t>
            </a:r>
          </a:p>
          <a:p>
            <a:r>
              <a:rPr lang="en-US"/>
              <a:t>Reduces frequency of updates from 3x daily to 1x weekly</a:t>
            </a:r>
          </a:p>
          <a:p>
            <a:r>
              <a:rPr lang="en-US"/>
              <a:t>Advanced Machine Learning on the endpoint ensures excellent protection without frequent updates</a:t>
            </a:r>
          </a:p>
          <a:p>
            <a:r>
              <a:rPr lang="en-US"/>
              <a:t>Apply to specific groups of devices</a:t>
            </a:r>
            <a:endParaRPr lang="en-US" dirty="0"/>
          </a:p>
        </p:txBody>
      </p:sp>
      <p:sp>
        <p:nvSpPr>
          <p:cNvPr id="4" name="Text Placeholder 3"/>
          <p:cNvSpPr>
            <a:spLocks noGrp="1"/>
          </p:cNvSpPr>
          <p:nvPr>
            <p:ph type="body" sz="quarter" idx="13"/>
          </p:nvPr>
        </p:nvSpPr>
        <p:spPr>
          <a:xfrm>
            <a:off x="495302" y="914400"/>
            <a:ext cx="10972482" cy="332118"/>
          </a:xfrm>
          <a:noFill/>
          <a:ln w="9525">
            <a:noFill/>
            <a:miter lim="800000"/>
            <a:headEnd/>
            <a:tailEnd/>
          </a:ln>
        </p:spPr>
        <p:txBody>
          <a:bodyPr vert="horz" wrap="square" lIns="0" tIns="0" rIns="0" bIns="0" numCol="1" rtlCol="0" anchor="t" anchorCtr="0" compatLnSpc="1">
            <a:prstTxWarp prst="textNoShape">
              <a:avLst/>
            </a:prstTxWarp>
            <a:noAutofit/>
          </a:bodyPr>
          <a:lstStyle/>
          <a:p>
            <a:r>
              <a:rPr lang="en-US" b="1">
                <a:solidFill>
                  <a:srgbClr val="595959"/>
                </a:solidFill>
              </a:rPr>
              <a:t>Reduce required updates by relying on machine learning</a:t>
            </a:r>
            <a:endParaRPr lang="en-US" b="1" dirty="0">
              <a:solidFill>
                <a:srgbClr val="595959"/>
              </a:solidFill>
            </a:endParaRPr>
          </a:p>
        </p:txBody>
      </p:sp>
      <p:pic>
        <p:nvPicPr>
          <p:cNvPr id="6" name="Picture 5" descr="Screen Shot 2017-07-18 at 9.53.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52" y="4692978"/>
            <a:ext cx="3530600" cy="660400"/>
          </a:xfrm>
          <a:prstGeom prst="rect">
            <a:avLst/>
          </a:prstGeom>
          <a:ln w="12700">
            <a:solidFill>
              <a:schemeClr val="accent1"/>
            </a:solidFill>
            <a:miter lim="800000"/>
          </a:ln>
          <a:effectLst/>
        </p:spPr>
      </p:pic>
      <p:pic>
        <p:nvPicPr>
          <p:cNvPr id="11" name="Picture 10" descr="Screen Shot 2017-07-18 at 10.01.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165" y="4466872"/>
            <a:ext cx="6662826" cy="1773012"/>
          </a:xfrm>
          <a:prstGeom prst="rect">
            <a:avLst/>
          </a:prstGeom>
          <a:ln w="12700">
            <a:solidFill>
              <a:schemeClr val="accent1"/>
            </a:solidFill>
            <a:miter lim="800000"/>
          </a:ln>
          <a:effectLst/>
        </p:spPr>
      </p:pic>
      <p:sp>
        <p:nvSpPr>
          <p:cNvPr id="14" name="Slide Number Placeholder 7">
            <a:extLst>
              <a:ext uri="{FF2B5EF4-FFF2-40B4-BE49-F238E27FC236}">
                <a16:creationId xmlns:a16="http://schemas.microsoft.com/office/drawing/2014/main" id="{1616C1B0-17F9-4B8C-9372-2A19DFE3B527}"/>
              </a:ext>
            </a:extLst>
          </p:cNvPr>
          <p:cNvSpPr txBox="1">
            <a:spLocks/>
          </p:cNvSpPr>
          <p:nvPr/>
        </p:nvSpPr>
        <p:spPr>
          <a:xfrm>
            <a:off x="11747500" y="6305554"/>
            <a:ext cx="520700" cy="365125"/>
          </a:xfrm>
          <a:prstGeom prst="rect">
            <a:avLst/>
          </a:prstGeom>
        </p:spPr>
        <p:txBody>
          <a:bodyPr vert="horz" lIns="91440" tIns="45720" rIns="91440" bIns="45720" rtlCol="0" anchor="ctr"/>
          <a:lstStyle>
            <a:defPPr>
              <a:defRPr lang="en-US"/>
            </a:defPPr>
            <a:lvl1pPr algn="ctr" fontAlgn="auto">
              <a:spcBef>
                <a:spcPts val="0"/>
              </a:spcBef>
              <a:spcAft>
                <a:spcPts val="0"/>
              </a:spcAft>
              <a:defRPr sz="1200" b="1">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2D88F0F9-74A8-45E4-B405-052EDB68E8BD}" type="slidenum">
              <a:rPr lang="en-US"/>
              <a:pPr/>
              <a:t>40</a:t>
            </a:fld>
            <a:endParaRPr lang="en-US"/>
          </a:p>
        </p:txBody>
      </p:sp>
    </p:spTree>
    <p:extLst>
      <p:ext uri="{BB962C8B-B14F-4D97-AF65-F5344CB8AC3E}">
        <p14:creationId xmlns:p14="http://schemas.microsoft.com/office/powerpoint/2010/main" val="29541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0301609" y="0"/>
            <a:ext cx="1890393" cy="1128792"/>
          </a:xfrm>
          <a:prstGeom prst="rect">
            <a:avLst/>
          </a:prstGeom>
          <a:solidFill>
            <a:schemeClr val="bg1"/>
          </a:solidFill>
          <a:ln w="12700">
            <a:noFill/>
            <a:miter lim="800000"/>
            <a:headEnd/>
            <a:tailEnd/>
          </a:ln>
        </p:spPr>
        <p:txBody>
          <a:bodyPr wrap="square" rtlCol="0" anchor="ctr"/>
          <a:lstStyle/>
          <a:p>
            <a:pPr algn="ctr"/>
            <a:endParaRPr lang="en-US" kern="0" dirty="0">
              <a:solidFill>
                <a:schemeClr val="bg1"/>
              </a:solidFill>
            </a:endParaRPr>
          </a:p>
        </p:txBody>
      </p:sp>
      <p:sp>
        <p:nvSpPr>
          <p:cNvPr id="114" name="Title 4"/>
          <p:cNvSpPr txBox="1">
            <a:spLocks/>
          </p:cNvSpPr>
          <p:nvPr/>
        </p:nvSpPr>
        <p:spPr>
          <a:xfrm>
            <a:off x="8283548" y="1215488"/>
            <a:ext cx="2485391" cy="451406"/>
          </a:xfrm>
          <a:prstGeom prst="rect">
            <a:avLst/>
          </a:prstGeom>
        </p:spPr>
        <p:txBody>
          <a:bodyPr wrap="none" lIns="0">
            <a:sp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pPr>
              <a:lnSpc>
                <a:spcPct val="80000"/>
              </a:lnSpc>
            </a:pPr>
            <a:r>
              <a:rPr lang="en-US" dirty="0">
                <a:solidFill>
                  <a:srgbClr val="FFC000"/>
                </a:solidFill>
                <a:latin typeface="Calibri"/>
                <a:ea typeface="+mn-ea"/>
                <a:cs typeface="Calibri"/>
              </a:rPr>
              <a:t>Why Symantec?</a:t>
            </a:r>
          </a:p>
        </p:txBody>
      </p:sp>
      <p:sp>
        <p:nvSpPr>
          <p:cNvPr id="115" name="Content Placeholder 5"/>
          <p:cNvSpPr txBox="1">
            <a:spLocks/>
          </p:cNvSpPr>
          <p:nvPr/>
        </p:nvSpPr>
        <p:spPr>
          <a:xfrm>
            <a:off x="8252194" y="1850345"/>
            <a:ext cx="3638104" cy="485047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spcAft>
                <a:spcPts val="600"/>
              </a:spcAft>
            </a:pPr>
            <a:r>
              <a:rPr lang="en-US" sz="2000" dirty="0">
                <a:solidFill>
                  <a:schemeClr val="tx1">
                    <a:lumMod val="65000"/>
                    <a:lumOff val="35000"/>
                  </a:schemeClr>
                </a:solidFill>
              </a:rPr>
              <a:t>Single agent for the entire security framework: prevention, detection &amp; response, deception, and adaptation</a:t>
            </a:r>
          </a:p>
          <a:p>
            <a:pPr>
              <a:spcAft>
                <a:spcPts val="600"/>
              </a:spcAft>
            </a:pPr>
            <a:r>
              <a:rPr lang="en-US" sz="2000" dirty="0">
                <a:solidFill>
                  <a:schemeClr val="tx1">
                    <a:lumMod val="65000"/>
                    <a:lumOff val="35000"/>
                  </a:schemeClr>
                </a:solidFill>
              </a:rPr>
              <a:t>Improved performance and reduced network bandwidth requirements</a:t>
            </a:r>
          </a:p>
          <a:p>
            <a:pPr>
              <a:spcAft>
                <a:spcPts val="600"/>
              </a:spcAft>
            </a:pPr>
            <a:endParaRPr lang="en-US" sz="2000" dirty="0">
              <a:solidFill>
                <a:srgbClr val="FFFFFF"/>
              </a:solidFill>
            </a:endParaRPr>
          </a:p>
        </p:txBody>
      </p:sp>
      <p:sp>
        <p:nvSpPr>
          <p:cNvPr id="3" name="Title 2"/>
          <p:cNvSpPr>
            <a:spLocks noGrp="1"/>
          </p:cNvSpPr>
          <p:nvPr>
            <p:ph type="title"/>
          </p:nvPr>
        </p:nvSpPr>
        <p:spPr>
          <a:xfrm>
            <a:off x="609759" y="304800"/>
            <a:ext cx="7501291" cy="838200"/>
          </a:xfrm>
        </p:spPr>
        <p:txBody>
          <a:bodyPr/>
          <a:lstStyle/>
          <a:p>
            <a:r>
              <a:rPr lang="en-US" dirty="0"/>
              <a:t>Reducing Cost &amp; Complexity</a:t>
            </a:r>
          </a:p>
        </p:txBody>
      </p:sp>
      <p:sp>
        <p:nvSpPr>
          <p:cNvPr id="82" name="TextBox 81"/>
          <p:cNvSpPr txBox="1"/>
          <p:nvPr/>
        </p:nvSpPr>
        <p:spPr>
          <a:xfrm>
            <a:off x="11253727" y="733450"/>
            <a:ext cx="630525" cy="148117"/>
          </a:xfrm>
          <a:prstGeom prst="rect">
            <a:avLst/>
          </a:prstGeom>
          <a:noFill/>
        </p:spPr>
        <p:txBody>
          <a:bodyPr wrap="none" lIns="0" tIns="0" rIns="0" bIns="0" rtlCol="0">
            <a:spAutoFit/>
          </a:bodyPr>
          <a:lstStyle/>
          <a:p>
            <a:pPr algn="ctr">
              <a:lnSpc>
                <a:spcPct val="90000"/>
              </a:lnSpc>
            </a:pPr>
            <a:r>
              <a:rPr lang="en-US" sz="1050" b="1" dirty="0">
                <a:solidFill>
                  <a:schemeClr val="bg2"/>
                </a:solidFill>
              </a:rPr>
              <a:t>LIST (USER)</a:t>
            </a:r>
          </a:p>
        </p:txBody>
      </p:sp>
      <p:sp>
        <p:nvSpPr>
          <p:cNvPr id="84" name="Footer Placeholder 7"/>
          <p:cNvSpPr txBox="1">
            <a:spLocks/>
          </p:cNvSpPr>
          <p:nvPr/>
        </p:nvSpPr>
        <p:spPr>
          <a:xfrm>
            <a:off x="11635001" y="6460905"/>
            <a:ext cx="130028" cy="153888"/>
          </a:xfrm>
          <a:prstGeom prst="rect">
            <a:avLst/>
          </a:prstGeom>
        </p:spPr>
        <p:txBody>
          <a:bodyPr vert="horz" wrap="none" lIns="0" tIns="0" rIns="0" bIns="0" rtlCol="0" anchor="b">
            <a:spAutoFit/>
          </a:bodyPr>
          <a:lstStyle>
            <a:defPPr>
              <a:defRPr lang="en-US"/>
            </a:defPPr>
            <a:lvl1pPr marL="0" algn="l"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DA42248-2AD5-4973-A736-B434674C9FD5}" type="slidenum">
              <a:rPr lang="en-US" smtClean="0">
                <a:solidFill>
                  <a:schemeClr val="tx1">
                    <a:lumMod val="75000"/>
                  </a:schemeClr>
                </a:solidFill>
              </a:rPr>
              <a:pPr algn="ctr"/>
              <a:t>41</a:t>
            </a:fld>
            <a:endParaRPr lang="en-US" dirty="0">
              <a:solidFill>
                <a:schemeClr val="tx1">
                  <a:lumMod val="75000"/>
                </a:schemeClr>
              </a:solidFill>
            </a:endParaRPr>
          </a:p>
        </p:txBody>
      </p:sp>
      <p:cxnSp>
        <p:nvCxnSpPr>
          <p:cNvPr id="4" name="Straight Connector 3"/>
          <p:cNvCxnSpPr/>
          <p:nvPr/>
        </p:nvCxnSpPr>
        <p:spPr>
          <a:xfrm>
            <a:off x="7949005" y="1364156"/>
            <a:ext cx="0" cy="4703973"/>
          </a:xfrm>
          <a:prstGeom prst="line">
            <a:avLst/>
          </a:prstGeom>
          <a:ln w="28575" cmpd="sng">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bwMode="gray">
          <a:xfrm>
            <a:off x="2132568" y="1447801"/>
            <a:ext cx="5377438"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a:lnSpc>
                <a:spcPct val="90000"/>
              </a:lnSpc>
              <a:spcAft>
                <a:spcPts val="300"/>
              </a:spcAft>
            </a:pPr>
            <a:r>
              <a:rPr lang="en-US" sz="1600" dirty="0"/>
              <a:t>“I need to reduce endpoint costs and complexity.”</a:t>
            </a:r>
          </a:p>
        </p:txBody>
      </p:sp>
      <p:sp>
        <p:nvSpPr>
          <p:cNvPr id="49" name="Rectangle 48"/>
          <p:cNvSpPr/>
          <p:nvPr/>
        </p:nvSpPr>
        <p:spPr bwMode="gray">
          <a:xfrm>
            <a:off x="2132568" y="2616200"/>
            <a:ext cx="5377438"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285750" lvl="1" indent="-285750">
              <a:lnSpc>
                <a:spcPct val="90000"/>
              </a:lnSpc>
              <a:spcAft>
                <a:spcPts val="300"/>
              </a:spcAft>
              <a:buFont typeface="Arial"/>
              <a:buChar char="•"/>
            </a:pPr>
            <a:r>
              <a:rPr lang="en-US" sz="1600" dirty="0"/>
              <a:t>Dealing with multiple point products, agents, and vendors is time and resource-consuming</a:t>
            </a:r>
          </a:p>
          <a:p>
            <a:pPr marL="285750" lvl="1" indent="-285750">
              <a:lnSpc>
                <a:spcPct val="90000"/>
              </a:lnSpc>
              <a:spcAft>
                <a:spcPts val="300"/>
              </a:spcAft>
              <a:buFont typeface="Arial"/>
              <a:buChar char="•"/>
            </a:pPr>
            <a:r>
              <a:rPr lang="en-US" sz="1600" dirty="0"/>
              <a:t>Limited IT budget and resources with an increasingly complex IT environment</a:t>
            </a:r>
          </a:p>
        </p:txBody>
      </p:sp>
      <p:sp>
        <p:nvSpPr>
          <p:cNvPr id="50" name="Rectangle 49"/>
          <p:cNvSpPr/>
          <p:nvPr/>
        </p:nvSpPr>
        <p:spPr bwMode="gray">
          <a:xfrm>
            <a:off x="2132568" y="3784600"/>
            <a:ext cx="5377438"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r>
              <a:rPr lang="en-US" sz="1600" dirty="0"/>
              <a:t>Symantec Endpoint Protection 14</a:t>
            </a:r>
          </a:p>
        </p:txBody>
      </p:sp>
      <p:sp>
        <p:nvSpPr>
          <p:cNvPr id="51" name="Rectangle 50"/>
          <p:cNvSpPr/>
          <p:nvPr/>
        </p:nvSpPr>
        <p:spPr bwMode="gray">
          <a:xfrm>
            <a:off x="2132568" y="4953000"/>
            <a:ext cx="5377438"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indent="-176213">
              <a:lnSpc>
                <a:spcPct val="90000"/>
              </a:lnSpc>
              <a:spcAft>
                <a:spcPts val="300"/>
              </a:spcAft>
              <a:buFont typeface="Arial" panose="020B0604020202020204" pitchFamily="34" charset="0"/>
              <a:buChar char="•"/>
            </a:pPr>
            <a:r>
              <a:rPr lang="en-US" sz="1600" dirty="0"/>
              <a:t>Single agent for multilayered protection</a:t>
            </a:r>
          </a:p>
          <a:p>
            <a:pPr marL="0" lvl="1" indent="-176213">
              <a:lnSpc>
                <a:spcPct val="90000"/>
              </a:lnSpc>
              <a:spcAft>
                <a:spcPts val="300"/>
              </a:spcAft>
              <a:buFont typeface="Arial" panose="020B0604020202020204" pitchFamily="34" charset="0"/>
              <a:buChar char="•"/>
            </a:pPr>
            <a:r>
              <a:rPr lang="en-US" sz="1600" dirty="0"/>
              <a:t>29% reduction in network bandwidth usage (from SEP 14 to SEP 14.1)</a:t>
            </a:r>
          </a:p>
          <a:p>
            <a:pPr marL="0" lvl="1" indent="-176213">
              <a:lnSpc>
                <a:spcPct val="90000"/>
              </a:lnSpc>
              <a:spcAft>
                <a:spcPts val="300"/>
              </a:spcAft>
              <a:buFont typeface="Arial" panose="020B0604020202020204" pitchFamily="34" charset="0"/>
              <a:buChar char="•"/>
            </a:pPr>
            <a:r>
              <a:rPr lang="en-US" sz="1600" dirty="0"/>
              <a:t>Less impact on end users</a:t>
            </a:r>
          </a:p>
        </p:txBody>
      </p:sp>
      <p:sp>
        <p:nvSpPr>
          <p:cNvPr id="52" name="Rectangle 51"/>
          <p:cNvSpPr/>
          <p:nvPr/>
        </p:nvSpPr>
        <p:spPr bwMode="gray">
          <a:xfrm>
            <a:off x="609761"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NEED</a:t>
            </a:r>
          </a:p>
        </p:txBody>
      </p:sp>
      <p:sp>
        <p:nvSpPr>
          <p:cNvPr id="53" name="Rectangle 52"/>
          <p:cNvSpPr/>
          <p:nvPr/>
        </p:nvSpPr>
        <p:spPr bwMode="gray">
          <a:xfrm>
            <a:off x="609601" y="26162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CHALLENGE</a:t>
            </a:r>
          </a:p>
        </p:txBody>
      </p:sp>
      <p:sp>
        <p:nvSpPr>
          <p:cNvPr id="54" name="Rectangle 53"/>
          <p:cNvSpPr/>
          <p:nvPr/>
        </p:nvSpPr>
        <p:spPr bwMode="gray">
          <a:xfrm>
            <a:off x="609761" y="3784599"/>
            <a:ext cx="15230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PRODUCT</a:t>
            </a:r>
          </a:p>
        </p:txBody>
      </p:sp>
      <p:sp>
        <p:nvSpPr>
          <p:cNvPr id="55" name="Rectangle 54"/>
          <p:cNvSpPr/>
          <p:nvPr/>
        </p:nvSpPr>
        <p:spPr bwMode="gray">
          <a:xfrm>
            <a:off x="609601" y="49530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CAPABILITIES</a:t>
            </a:r>
          </a:p>
        </p:txBody>
      </p:sp>
      <p:grpSp>
        <p:nvGrpSpPr>
          <p:cNvPr id="56" name="Group 55"/>
          <p:cNvGrpSpPr/>
          <p:nvPr/>
        </p:nvGrpSpPr>
        <p:grpSpPr>
          <a:xfrm rot="5400000">
            <a:off x="1951596" y="1784814"/>
            <a:ext cx="381000" cy="274391"/>
            <a:chOff x="1179513" y="4529455"/>
            <a:chExt cx="381000" cy="274320"/>
          </a:xfrm>
        </p:grpSpPr>
        <p:sp>
          <p:nvSpPr>
            <p:cNvPr id="57"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58"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59" name="Group 58"/>
          <p:cNvGrpSpPr/>
          <p:nvPr/>
        </p:nvGrpSpPr>
        <p:grpSpPr>
          <a:xfrm rot="5400000">
            <a:off x="1951596" y="2973534"/>
            <a:ext cx="381000" cy="274391"/>
            <a:chOff x="1179513" y="4529455"/>
            <a:chExt cx="381000" cy="274320"/>
          </a:xfrm>
        </p:grpSpPr>
        <p:sp>
          <p:nvSpPr>
            <p:cNvPr id="60" name="Pentagon 59"/>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61"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62" name="Group 61"/>
          <p:cNvGrpSpPr/>
          <p:nvPr/>
        </p:nvGrpSpPr>
        <p:grpSpPr>
          <a:xfrm rot="5400000">
            <a:off x="1951596" y="4147014"/>
            <a:ext cx="381000" cy="274391"/>
            <a:chOff x="1179513" y="4529455"/>
            <a:chExt cx="381000" cy="274320"/>
          </a:xfrm>
        </p:grpSpPr>
        <p:sp>
          <p:nvSpPr>
            <p:cNvPr id="63"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64"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65" name="Group 64"/>
          <p:cNvGrpSpPr/>
          <p:nvPr/>
        </p:nvGrpSpPr>
        <p:grpSpPr>
          <a:xfrm rot="5400000">
            <a:off x="1951596" y="5305254"/>
            <a:ext cx="381000" cy="274391"/>
            <a:chOff x="1179513" y="4529455"/>
            <a:chExt cx="381000" cy="274320"/>
          </a:xfrm>
        </p:grpSpPr>
        <p:sp>
          <p:nvSpPr>
            <p:cNvPr id="66"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67"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28" name="Group 27"/>
          <p:cNvGrpSpPr/>
          <p:nvPr/>
        </p:nvGrpSpPr>
        <p:grpSpPr>
          <a:xfrm>
            <a:off x="11217027" y="0"/>
            <a:ext cx="974975" cy="1141664"/>
            <a:chOff x="8133345" y="5361971"/>
            <a:chExt cx="974975" cy="1141664"/>
          </a:xfrm>
        </p:grpSpPr>
        <p:grpSp>
          <p:nvGrpSpPr>
            <p:cNvPr id="29" name="Group 28"/>
            <p:cNvGrpSpPr/>
            <p:nvPr/>
          </p:nvGrpSpPr>
          <p:grpSpPr>
            <a:xfrm>
              <a:off x="8275146" y="5631232"/>
              <a:ext cx="692917" cy="732073"/>
              <a:chOff x="8275146" y="5631232"/>
              <a:chExt cx="692917" cy="732073"/>
            </a:xfrm>
          </p:grpSpPr>
          <p:grpSp>
            <p:nvGrpSpPr>
              <p:cNvPr id="31" name="Group 30"/>
              <p:cNvGrpSpPr/>
              <p:nvPr/>
            </p:nvGrpSpPr>
            <p:grpSpPr bwMode="ltGray">
              <a:xfrm>
                <a:off x="8275146" y="5631232"/>
                <a:ext cx="550945" cy="434725"/>
                <a:chOff x="2916555" y="1923047"/>
                <a:chExt cx="1908466" cy="1505880"/>
              </a:xfrm>
            </p:grpSpPr>
            <p:sp>
              <p:nvSpPr>
                <p:cNvPr id="33" name="Rectangle 32"/>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4" name="Rectangle 33"/>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5" name="Rectangle 34"/>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6"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7" name="Rectangle 36"/>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8" name="Rectangle 37"/>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9"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0" name="Rectangle 39"/>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1" name="Rectangle 40"/>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2" name="Rectangle 41"/>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3" name="Rectangle 42"/>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4" name="Rectangle 43"/>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grpSp>
          <p:sp>
            <p:nvSpPr>
              <p:cNvPr id="32" name="TextBox 31"/>
              <p:cNvSpPr txBox="1"/>
              <p:nvPr/>
            </p:nvSpPr>
            <p:spPr>
              <a:xfrm>
                <a:off x="8288390" y="6069763"/>
                <a:ext cx="679673" cy="293542"/>
              </a:xfrm>
              <a:prstGeom prst="rect">
                <a:avLst/>
              </a:prstGeom>
              <a:noFill/>
            </p:spPr>
            <p:txBody>
              <a:bodyPr wrap="none" lIns="0" tIns="0" rIns="0" bIns="0" rtlCol="0">
                <a:spAutoFit/>
              </a:bodyPr>
              <a:lstStyle/>
              <a:p>
                <a:pPr algn="ctr">
                  <a:lnSpc>
                    <a:spcPct val="90000"/>
                  </a:lnSpc>
                </a:pPr>
                <a:r>
                  <a:rPr lang="en-US" sz="1050" b="1" dirty="0">
                    <a:solidFill>
                      <a:schemeClr val="accent1"/>
                    </a:solidFill>
                  </a:rPr>
                  <a:t>LIST </a:t>
                </a:r>
                <a:br>
                  <a:rPr lang="en-US" sz="1050" b="1" dirty="0">
                    <a:solidFill>
                      <a:schemeClr val="accent1"/>
                    </a:solidFill>
                  </a:rPr>
                </a:br>
                <a:r>
                  <a:rPr lang="en-US" sz="1050" b="1" dirty="0">
                    <a:solidFill>
                      <a:schemeClr val="accent1"/>
                    </a:solidFill>
                  </a:rPr>
                  <a:t>(ENDPOINT)</a:t>
                </a:r>
              </a:p>
            </p:txBody>
          </p:sp>
        </p:grpSp>
        <p:sp>
          <p:nvSpPr>
            <p:cNvPr id="30" name="Rectangle 29">
              <a:hlinkClick r:id="rId3" action="ppaction://hlinksldjump"/>
            </p:cNvPr>
            <p:cNvSpPr/>
            <p:nvPr/>
          </p:nvSpPr>
          <p:spPr>
            <a:xfrm>
              <a:off x="8133345" y="5361971"/>
              <a:ext cx="974975" cy="1141664"/>
            </a:xfrm>
            <a:prstGeom prst="rect">
              <a:avLst/>
            </a:prstGeom>
            <a:noFill/>
            <a:ln w="12700">
              <a:noFill/>
              <a:miter lim="800000"/>
              <a:headEnd/>
              <a:tailEnd/>
            </a:ln>
          </p:spPr>
          <p:txBody>
            <a:bodyPr wrap="square" rtlCol="0" anchor="ctr"/>
            <a:lstStyle/>
            <a:p>
              <a:pPr algn="ctr"/>
              <a:endParaRPr lang="en-US" kern="0" dirty="0">
                <a:solidFill>
                  <a:schemeClr val="bg1"/>
                </a:solidFill>
              </a:endParaRPr>
            </a:p>
          </p:txBody>
        </p:sp>
      </p:grpSp>
    </p:spTree>
    <p:extLst>
      <p:ext uri="{BB962C8B-B14F-4D97-AF65-F5344CB8AC3E}">
        <p14:creationId xmlns:p14="http://schemas.microsoft.com/office/powerpoint/2010/main" val="2083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128"/>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4370077" y="5235022"/>
            <a:ext cx="1248900" cy="701396"/>
          </a:xfrm>
          <a:prstGeom prst="rect">
            <a:avLst/>
          </a:prstGeom>
        </p:spPr>
      </p:pic>
      <p:pic>
        <p:nvPicPr>
          <p:cNvPr id="130" name="Picture 129"/>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5232345" y="6032568"/>
            <a:ext cx="1396391" cy="205968"/>
          </a:xfrm>
          <a:prstGeom prst="rect">
            <a:avLst/>
          </a:prstGeom>
        </p:spPr>
      </p:pic>
      <p:sp>
        <p:nvSpPr>
          <p:cNvPr id="5" name="Title 4"/>
          <p:cNvSpPr>
            <a:spLocks noGrp="1"/>
          </p:cNvSpPr>
          <p:nvPr>
            <p:ph type="title"/>
          </p:nvPr>
        </p:nvSpPr>
        <p:spPr>
          <a:xfrm>
            <a:off x="495302" y="1881548"/>
            <a:ext cx="2885337" cy="2776258"/>
          </a:xfrm>
        </p:spPr>
        <p:txBody>
          <a:bodyPr/>
          <a:lstStyle/>
          <a:p>
            <a:r>
              <a:rPr lang="en-US" dirty="0"/>
              <a:t>Reducing Total Cost of Ownership and Complexity</a:t>
            </a:r>
            <a:endParaRPr lang="en-US" sz="3600" dirty="0"/>
          </a:p>
        </p:txBody>
      </p:sp>
      <p:pic>
        <p:nvPicPr>
          <p:cNvPr id="132" name="Picture 131"/>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3776354" y="2440271"/>
            <a:ext cx="762610" cy="240192"/>
          </a:xfrm>
          <a:prstGeom prst="rect">
            <a:avLst/>
          </a:prstGeom>
        </p:spPr>
      </p:pic>
      <p:pic>
        <p:nvPicPr>
          <p:cNvPr id="133" name="Picture 132"/>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3767639" y="3105919"/>
            <a:ext cx="668720" cy="309593"/>
          </a:xfrm>
          <a:prstGeom prst="rect">
            <a:avLst/>
          </a:prstGeom>
        </p:spPr>
      </p:pic>
      <p:pic>
        <p:nvPicPr>
          <p:cNvPr id="134" name="Picture 133"/>
          <p:cNvPicPr>
            <a:picLocks noChangeAspect="1"/>
          </p:cNvPicPr>
          <p:nvPr/>
        </p:nvPicPr>
        <p:blipFill>
          <a:blip r:embed="rId7" cstate="screen">
            <a:alphaModFix amt="50000"/>
            <a:extLst>
              <a:ext uri="{28A0092B-C50C-407E-A947-70E740481C1C}">
                <a14:useLocalDpi xmlns:a14="http://schemas.microsoft.com/office/drawing/2010/main"/>
              </a:ext>
            </a:extLst>
          </a:blip>
          <a:stretch>
            <a:fillRect/>
          </a:stretch>
        </p:blipFill>
        <p:spPr>
          <a:xfrm>
            <a:off x="3993477" y="3882368"/>
            <a:ext cx="494995" cy="494995"/>
          </a:xfrm>
          <a:prstGeom prst="rect">
            <a:avLst/>
          </a:prstGeom>
        </p:spPr>
      </p:pic>
      <p:grpSp>
        <p:nvGrpSpPr>
          <p:cNvPr id="13" name="Group 12"/>
          <p:cNvGrpSpPr/>
          <p:nvPr/>
        </p:nvGrpSpPr>
        <p:grpSpPr>
          <a:xfrm rot="1800000">
            <a:off x="4723550" y="817074"/>
            <a:ext cx="4976231" cy="5004392"/>
            <a:chOff x="2187575" y="1350963"/>
            <a:chExt cx="4768850" cy="4795837"/>
          </a:xfrm>
          <a:solidFill>
            <a:schemeClr val="bg1">
              <a:lumMod val="85000"/>
            </a:schemeClr>
          </a:solidFill>
        </p:grpSpPr>
        <p:sp>
          <p:nvSpPr>
            <p:cNvPr id="117" name="Freeform 6"/>
            <p:cNvSpPr>
              <a:spLocks/>
            </p:cNvSpPr>
            <p:nvPr/>
          </p:nvSpPr>
          <p:spPr bwMode="auto">
            <a:xfrm>
              <a:off x="5635625" y="1852613"/>
              <a:ext cx="1320800" cy="1743870"/>
            </a:xfrm>
            <a:custGeom>
              <a:avLst/>
              <a:gdLst>
                <a:gd name="T0" fmla="*/ 196 w 262"/>
                <a:gd name="T1" fmla="*/ 346 h 346"/>
                <a:gd name="T2" fmla="*/ 137 w 262"/>
                <a:gd name="T3" fmla="*/ 299 h 346"/>
                <a:gd name="T4" fmla="*/ 27 w 262"/>
                <a:gd name="T5" fmla="*/ 111 h 346"/>
                <a:gd name="T6" fmla="*/ 23 w 262"/>
                <a:gd name="T7" fmla="*/ 26 h 346"/>
                <a:gd name="T8" fmla="*/ 107 w 262"/>
                <a:gd name="T9" fmla="*/ 22 h 346"/>
                <a:gd name="T10" fmla="*/ 254 w 262"/>
                <a:gd name="T11" fmla="*/ 273 h 346"/>
                <a:gd name="T12" fmla="*/ 209 w 262"/>
                <a:gd name="T13" fmla="*/ 345 h 346"/>
                <a:gd name="T14" fmla="*/ 196 w 262"/>
                <a:gd name="T15" fmla="*/ 346 h 3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2" h="346">
                  <a:moveTo>
                    <a:pt x="196" y="346"/>
                  </a:moveTo>
                  <a:cubicBezTo>
                    <a:pt x="168" y="346"/>
                    <a:pt x="144" y="327"/>
                    <a:pt x="137" y="299"/>
                  </a:cubicBezTo>
                  <a:cubicBezTo>
                    <a:pt x="121" y="226"/>
                    <a:pt x="83" y="161"/>
                    <a:pt x="27" y="111"/>
                  </a:cubicBezTo>
                  <a:cubicBezTo>
                    <a:pt x="3" y="89"/>
                    <a:pt x="0" y="51"/>
                    <a:pt x="23" y="26"/>
                  </a:cubicBezTo>
                  <a:cubicBezTo>
                    <a:pt x="45" y="2"/>
                    <a:pt x="83" y="0"/>
                    <a:pt x="107" y="22"/>
                  </a:cubicBezTo>
                  <a:cubicBezTo>
                    <a:pt x="182" y="89"/>
                    <a:pt x="233" y="176"/>
                    <a:pt x="254" y="273"/>
                  </a:cubicBezTo>
                  <a:cubicBezTo>
                    <a:pt x="262" y="306"/>
                    <a:pt x="241" y="338"/>
                    <a:pt x="209" y="345"/>
                  </a:cubicBezTo>
                  <a:cubicBezTo>
                    <a:pt x="204" y="346"/>
                    <a:pt x="200" y="346"/>
                    <a:pt x="196" y="346"/>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18" name="Freeform 117"/>
            <p:cNvSpPr>
              <a:spLocks/>
            </p:cNvSpPr>
            <p:nvPr/>
          </p:nvSpPr>
          <p:spPr bwMode="auto">
            <a:xfrm>
              <a:off x="2187575" y="3873500"/>
              <a:ext cx="1401289" cy="1809750"/>
            </a:xfrm>
            <a:custGeom>
              <a:avLst/>
              <a:gdLst>
                <a:gd name="T0" fmla="*/ 210 w 278"/>
                <a:gd name="T1" fmla="*/ 359 h 359"/>
                <a:gd name="T2" fmla="*/ 173 w 278"/>
                <a:gd name="T3" fmla="*/ 346 h 359"/>
                <a:gd name="T4" fmla="*/ 8 w 278"/>
                <a:gd name="T5" fmla="*/ 78 h 359"/>
                <a:gd name="T6" fmla="*/ 53 w 278"/>
                <a:gd name="T7" fmla="*/ 7 h 359"/>
                <a:gd name="T8" fmla="*/ 125 w 278"/>
                <a:gd name="T9" fmla="*/ 52 h 359"/>
                <a:gd name="T10" fmla="*/ 248 w 278"/>
                <a:gd name="T11" fmla="*/ 252 h 359"/>
                <a:gd name="T12" fmla="*/ 257 w 278"/>
                <a:gd name="T13" fmla="*/ 337 h 359"/>
                <a:gd name="T14" fmla="*/ 210 w 278"/>
                <a:gd name="T15" fmla="*/ 359 h 3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8" h="359">
                  <a:moveTo>
                    <a:pt x="210" y="359"/>
                  </a:moveTo>
                  <a:cubicBezTo>
                    <a:pt x="197" y="359"/>
                    <a:pt x="184" y="355"/>
                    <a:pt x="173" y="346"/>
                  </a:cubicBezTo>
                  <a:cubicBezTo>
                    <a:pt x="89" y="278"/>
                    <a:pt x="30" y="183"/>
                    <a:pt x="8" y="78"/>
                  </a:cubicBezTo>
                  <a:cubicBezTo>
                    <a:pt x="0" y="46"/>
                    <a:pt x="21" y="14"/>
                    <a:pt x="53" y="7"/>
                  </a:cubicBezTo>
                  <a:cubicBezTo>
                    <a:pt x="86" y="0"/>
                    <a:pt x="118" y="20"/>
                    <a:pt x="125" y="52"/>
                  </a:cubicBezTo>
                  <a:cubicBezTo>
                    <a:pt x="142" y="131"/>
                    <a:pt x="186" y="202"/>
                    <a:pt x="248" y="252"/>
                  </a:cubicBezTo>
                  <a:cubicBezTo>
                    <a:pt x="274" y="273"/>
                    <a:pt x="278" y="311"/>
                    <a:pt x="257" y="337"/>
                  </a:cubicBezTo>
                  <a:cubicBezTo>
                    <a:pt x="245" y="351"/>
                    <a:pt x="228" y="359"/>
                    <a:pt x="210" y="359"/>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119" name="Freeform 118"/>
            <p:cNvSpPr>
              <a:spLocks/>
            </p:cNvSpPr>
            <p:nvPr/>
          </p:nvSpPr>
          <p:spPr bwMode="auto">
            <a:xfrm>
              <a:off x="5654675" y="3873500"/>
              <a:ext cx="1301750" cy="1730375"/>
            </a:xfrm>
            <a:custGeom>
              <a:avLst/>
              <a:gdLst>
                <a:gd name="T0" fmla="*/ 67 w 258"/>
                <a:gd name="T1" fmla="*/ 343 h 343"/>
                <a:gd name="T2" fmla="*/ 22 w 258"/>
                <a:gd name="T3" fmla="*/ 323 h 343"/>
                <a:gd name="T4" fmla="*/ 26 w 258"/>
                <a:gd name="T5" fmla="*/ 239 h 343"/>
                <a:gd name="T6" fmla="*/ 133 w 258"/>
                <a:gd name="T7" fmla="*/ 52 h 343"/>
                <a:gd name="T8" fmla="*/ 205 w 258"/>
                <a:gd name="T9" fmla="*/ 7 h 343"/>
                <a:gd name="T10" fmla="*/ 251 w 258"/>
                <a:gd name="T11" fmla="*/ 78 h 343"/>
                <a:gd name="T12" fmla="*/ 107 w 258"/>
                <a:gd name="T13" fmla="*/ 327 h 343"/>
                <a:gd name="T14" fmla="*/ 67 w 258"/>
                <a:gd name="T15" fmla="*/ 343 h 3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8" h="343">
                  <a:moveTo>
                    <a:pt x="67" y="343"/>
                  </a:moveTo>
                  <a:cubicBezTo>
                    <a:pt x="50" y="343"/>
                    <a:pt x="34" y="336"/>
                    <a:pt x="22" y="323"/>
                  </a:cubicBezTo>
                  <a:cubicBezTo>
                    <a:pt x="0" y="299"/>
                    <a:pt x="2" y="261"/>
                    <a:pt x="26" y="239"/>
                  </a:cubicBezTo>
                  <a:cubicBezTo>
                    <a:pt x="81" y="189"/>
                    <a:pt x="118" y="124"/>
                    <a:pt x="133" y="52"/>
                  </a:cubicBezTo>
                  <a:cubicBezTo>
                    <a:pt x="141" y="20"/>
                    <a:pt x="173" y="0"/>
                    <a:pt x="205" y="7"/>
                  </a:cubicBezTo>
                  <a:cubicBezTo>
                    <a:pt x="237" y="14"/>
                    <a:pt x="258" y="46"/>
                    <a:pt x="251" y="78"/>
                  </a:cubicBezTo>
                  <a:cubicBezTo>
                    <a:pt x="230" y="174"/>
                    <a:pt x="180" y="260"/>
                    <a:pt x="107" y="327"/>
                  </a:cubicBezTo>
                  <a:cubicBezTo>
                    <a:pt x="96" y="338"/>
                    <a:pt x="81" y="343"/>
                    <a:pt x="67" y="343"/>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20" name="Freeform 9"/>
            <p:cNvSpPr>
              <a:spLocks/>
            </p:cNvSpPr>
            <p:nvPr/>
          </p:nvSpPr>
          <p:spPr bwMode="auto">
            <a:xfrm>
              <a:off x="3725863" y="5409325"/>
              <a:ext cx="1820862" cy="737475"/>
            </a:xfrm>
            <a:custGeom>
              <a:avLst/>
              <a:gdLst>
                <a:gd name="T0" fmla="*/ 168 w 361"/>
                <a:gd name="T1" fmla="*/ 146 h 146"/>
                <a:gd name="T2" fmla="*/ 52 w 361"/>
                <a:gd name="T3" fmla="*/ 132 h 146"/>
                <a:gd name="T4" fmla="*/ 8 w 361"/>
                <a:gd name="T5" fmla="*/ 59 h 146"/>
                <a:gd name="T6" fmla="*/ 81 w 361"/>
                <a:gd name="T7" fmla="*/ 16 h 146"/>
                <a:gd name="T8" fmla="*/ 168 w 361"/>
                <a:gd name="T9" fmla="*/ 26 h 146"/>
                <a:gd name="T10" fmla="*/ 276 w 361"/>
                <a:gd name="T11" fmla="*/ 10 h 146"/>
                <a:gd name="T12" fmla="*/ 351 w 361"/>
                <a:gd name="T13" fmla="*/ 49 h 146"/>
                <a:gd name="T14" fmla="*/ 312 w 361"/>
                <a:gd name="T15" fmla="*/ 124 h 146"/>
                <a:gd name="T16" fmla="*/ 168 w 361"/>
                <a:gd name="T17" fmla="*/ 146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1" h="146">
                  <a:moveTo>
                    <a:pt x="168" y="146"/>
                  </a:moveTo>
                  <a:cubicBezTo>
                    <a:pt x="129" y="146"/>
                    <a:pt x="90" y="141"/>
                    <a:pt x="52" y="132"/>
                  </a:cubicBezTo>
                  <a:cubicBezTo>
                    <a:pt x="20" y="124"/>
                    <a:pt x="0" y="91"/>
                    <a:pt x="8" y="59"/>
                  </a:cubicBezTo>
                  <a:cubicBezTo>
                    <a:pt x="16" y="27"/>
                    <a:pt x="49" y="7"/>
                    <a:pt x="81" y="16"/>
                  </a:cubicBezTo>
                  <a:cubicBezTo>
                    <a:pt x="109" y="23"/>
                    <a:pt x="139" y="26"/>
                    <a:pt x="168" y="26"/>
                  </a:cubicBezTo>
                  <a:cubicBezTo>
                    <a:pt x="205" y="26"/>
                    <a:pt x="241" y="21"/>
                    <a:pt x="276" y="10"/>
                  </a:cubicBezTo>
                  <a:cubicBezTo>
                    <a:pt x="307" y="0"/>
                    <a:pt x="341" y="17"/>
                    <a:pt x="351" y="49"/>
                  </a:cubicBezTo>
                  <a:cubicBezTo>
                    <a:pt x="361" y="80"/>
                    <a:pt x="343" y="114"/>
                    <a:pt x="312" y="124"/>
                  </a:cubicBezTo>
                  <a:cubicBezTo>
                    <a:pt x="265" y="139"/>
                    <a:pt x="217" y="146"/>
                    <a:pt x="168" y="146"/>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21" name="Freeform 10"/>
            <p:cNvSpPr>
              <a:spLocks/>
            </p:cNvSpPr>
            <p:nvPr/>
          </p:nvSpPr>
          <p:spPr bwMode="auto">
            <a:xfrm>
              <a:off x="2193925" y="1860550"/>
              <a:ext cx="1301036" cy="1729583"/>
            </a:xfrm>
            <a:custGeom>
              <a:avLst/>
              <a:gdLst>
                <a:gd name="T0" fmla="*/ 65 w 258"/>
                <a:gd name="T1" fmla="*/ 343 h 343"/>
                <a:gd name="T2" fmla="*/ 52 w 258"/>
                <a:gd name="T3" fmla="*/ 342 h 343"/>
                <a:gd name="T4" fmla="*/ 7 w 258"/>
                <a:gd name="T5" fmla="*/ 270 h 343"/>
                <a:gd name="T6" fmla="*/ 150 w 258"/>
                <a:gd name="T7" fmla="*/ 22 h 343"/>
                <a:gd name="T8" fmla="*/ 235 w 258"/>
                <a:gd name="T9" fmla="*/ 26 h 343"/>
                <a:gd name="T10" fmla="*/ 231 w 258"/>
                <a:gd name="T11" fmla="*/ 110 h 343"/>
                <a:gd name="T12" fmla="*/ 124 w 258"/>
                <a:gd name="T13" fmla="*/ 296 h 343"/>
                <a:gd name="T14" fmla="*/ 65 w 258"/>
                <a:gd name="T15" fmla="*/ 343 h 3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8" h="343">
                  <a:moveTo>
                    <a:pt x="65" y="343"/>
                  </a:moveTo>
                  <a:cubicBezTo>
                    <a:pt x="61" y="343"/>
                    <a:pt x="57" y="343"/>
                    <a:pt x="52" y="342"/>
                  </a:cubicBezTo>
                  <a:cubicBezTo>
                    <a:pt x="20" y="335"/>
                    <a:pt x="0" y="303"/>
                    <a:pt x="7" y="270"/>
                  </a:cubicBezTo>
                  <a:cubicBezTo>
                    <a:pt x="28" y="174"/>
                    <a:pt x="78" y="89"/>
                    <a:pt x="150" y="22"/>
                  </a:cubicBezTo>
                  <a:cubicBezTo>
                    <a:pt x="175" y="0"/>
                    <a:pt x="213" y="1"/>
                    <a:pt x="235" y="26"/>
                  </a:cubicBezTo>
                  <a:cubicBezTo>
                    <a:pt x="258" y="50"/>
                    <a:pt x="256" y="88"/>
                    <a:pt x="231" y="110"/>
                  </a:cubicBezTo>
                  <a:cubicBezTo>
                    <a:pt x="177" y="160"/>
                    <a:pt x="140" y="225"/>
                    <a:pt x="124" y="296"/>
                  </a:cubicBezTo>
                  <a:cubicBezTo>
                    <a:pt x="118" y="324"/>
                    <a:pt x="93" y="343"/>
                    <a:pt x="65" y="343"/>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122" name="Freeform 11"/>
            <p:cNvSpPr>
              <a:spLocks/>
            </p:cNvSpPr>
            <p:nvPr/>
          </p:nvSpPr>
          <p:spPr bwMode="auto">
            <a:xfrm>
              <a:off x="3603625" y="1350963"/>
              <a:ext cx="1920875" cy="730250"/>
            </a:xfrm>
            <a:custGeom>
              <a:avLst/>
              <a:gdLst>
                <a:gd name="T0" fmla="*/ 67 w 381"/>
                <a:gd name="T1" fmla="*/ 139 h 145"/>
                <a:gd name="T2" fmla="*/ 10 w 381"/>
                <a:gd name="T3" fmla="*/ 97 h 145"/>
                <a:gd name="T4" fmla="*/ 49 w 381"/>
                <a:gd name="T5" fmla="*/ 22 h 145"/>
                <a:gd name="T6" fmla="*/ 192 w 381"/>
                <a:gd name="T7" fmla="*/ 0 h 145"/>
                <a:gd name="T8" fmla="*/ 331 w 381"/>
                <a:gd name="T9" fmla="*/ 21 h 145"/>
                <a:gd name="T10" fmla="*/ 371 w 381"/>
                <a:gd name="T11" fmla="*/ 95 h 145"/>
                <a:gd name="T12" fmla="*/ 296 w 381"/>
                <a:gd name="T13" fmla="*/ 135 h 145"/>
                <a:gd name="T14" fmla="*/ 192 w 381"/>
                <a:gd name="T15" fmla="*/ 120 h 145"/>
                <a:gd name="T16" fmla="*/ 85 w 381"/>
                <a:gd name="T17" fmla="*/ 136 h 145"/>
                <a:gd name="T18" fmla="*/ 67 w 381"/>
                <a:gd name="T19" fmla="*/ 139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1" h="145">
                  <a:moveTo>
                    <a:pt x="67" y="139"/>
                  </a:moveTo>
                  <a:cubicBezTo>
                    <a:pt x="41" y="139"/>
                    <a:pt x="18" y="123"/>
                    <a:pt x="10" y="97"/>
                  </a:cubicBezTo>
                  <a:cubicBezTo>
                    <a:pt x="0" y="66"/>
                    <a:pt x="17" y="32"/>
                    <a:pt x="49" y="22"/>
                  </a:cubicBezTo>
                  <a:cubicBezTo>
                    <a:pt x="95" y="7"/>
                    <a:pt x="143" y="0"/>
                    <a:pt x="192" y="0"/>
                  </a:cubicBezTo>
                  <a:cubicBezTo>
                    <a:pt x="239" y="0"/>
                    <a:pt x="286" y="7"/>
                    <a:pt x="331" y="21"/>
                  </a:cubicBezTo>
                  <a:cubicBezTo>
                    <a:pt x="363" y="30"/>
                    <a:pt x="381" y="64"/>
                    <a:pt x="371" y="95"/>
                  </a:cubicBezTo>
                  <a:cubicBezTo>
                    <a:pt x="361" y="127"/>
                    <a:pt x="328" y="145"/>
                    <a:pt x="296" y="135"/>
                  </a:cubicBezTo>
                  <a:cubicBezTo>
                    <a:pt x="262" y="125"/>
                    <a:pt x="228" y="120"/>
                    <a:pt x="192" y="120"/>
                  </a:cubicBezTo>
                  <a:cubicBezTo>
                    <a:pt x="156" y="120"/>
                    <a:pt x="119" y="126"/>
                    <a:pt x="85" y="136"/>
                  </a:cubicBezTo>
                  <a:cubicBezTo>
                    <a:pt x="79" y="138"/>
                    <a:pt x="73" y="139"/>
                    <a:pt x="67" y="139"/>
                  </a:cubicBezTo>
                  <a:close/>
                </a:path>
              </a:pathLst>
            </a:custGeom>
            <a:grp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grpSp>
      <p:grpSp>
        <p:nvGrpSpPr>
          <p:cNvPr id="11" name="Group 10"/>
          <p:cNvGrpSpPr/>
          <p:nvPr/>
        </p:nvGrpSpPr>
        <p:grpSpPr>
          <a:xfrm>
            <a:off x="4979674" y="1146903"/>
            <a:ext cx="4434743" cy="4348965"/>
            <a:chOff x="3320865" y="1014823"/>
            <a:chExt cx="5582224" cy="5474251"/>
          </a:xfrm>
        </p:grpSpPr>
        <p:sp>
          <p:nvSpPr>
            <p:cNvPr id="80" name="Freeform 7"/>
            <p:cNvSpPr>
              <a:spLocks/>
            </p:cNvSpPr>
            <p:nvPr/>
          </p:nvSpPr>
          <p:spPr bwMode="auto">
            <a:xfrm rot="1800000">
              <a:off x="5904101" y="1534898"/>
              <a:ext cx="2279951" cy="1258332"/>
            </a:xfrm>
            <a:custGeom>
              <a:avLst/>
              <a:gdLst>
                <a:gd name="T0" fmla="*/ 575 w 575"/>
                <a:gd name="T1" fmla="*/ 73 h 317"/>
                <a:gd name="T2" fmla="*/ 435 w 575"/>
                <a:gd name="T3" fmla="*/ 317 h 317"/>
                <a:gd name="T4" fmla="*/ 288 w 575"/>
                <a:gd name="T5" fmla="*/ 282 h 317"/>
                <a:gd name="T6" fmla="*/ 142 w 575"/>
                <a:gd name="T7" fmla="*/ 317 h 317"/>
                <a:gd name="T8" fmla="*/ 0 w 575"/>
                <a:gd name="T9" fmla="*/ 70 h 317"/>
                <a:gd name="T10" fmla="*/ 284 w 575"/>
                <a:gd name="T11" fmla="*/ 0 h 317"/>
                <a:gd name="T12" fmla="*/ 575 w 575"/>
                <a:gd name="T13" fmla="*/ 73 h 3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5" h="317">
                  <a:moveTo>
                    <a:pt x="575" y="73"/>
                  </a:moveTo>
                  <a:cubicBezTo>
                    <a:pt x="435" y="317"/>
                    <a:pt x="435" y="317"/>
                    <a:pt x="435" y="317"/>
                  </a:cubicBezTo>
                  <a:cubicBezTo>
                    <a:pt x="391" y="295"/>
                    <a:pt x="341" y="282"/>
                    <a:pt x="288" y="282"/>
                  </a:cubicBezTo>
                  <a:cubicBezTo>
                    <a:pt x="236" y="282"/>
                    <a:pt x="186" y="295"/>
                    <a:pt x="142" y="317"/>
                  </a:cubicBezTo>
                  <a:cubicBezTo>
                    <a:pt x="0" y="70"/>
                    <a:pt x="0" y="70"/>
                    <a:pt x="0" y="70"/>
                  </a:cubicBezTo>
                  <a:cubicBezTo>
                    <a:pt x="85" y="25"/>
                    <a:pt x="182" y="0"/>
                    <a:pt x="284" y="0"/>
                  </a:cubicBezTo>
                  <a:cubicBezTo>
                    <a:pt x="390" y="0"/>
                    <a:pt x="489" y="27"/>
                    <a:pt x="575" y="73"/>
                  </a:cubicBez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81" name="Freeform 17"/>
            <p:cNvSpPr>
              <a:spLocks/>
            </p:cNvSpPr>
            <p:nvPr/>
          </p:nvSpPr>
          <p:spPr bwMode="auto">
            <a:xfrm rot="1800000">
              <a:off x="6058491" y="2123744"/>
              <a:ext cx="1660436" cy="638406"/>
            </a:xfrm>
            <a:custGeom>
              <a:avLst/>
              <a:gdLst>
                <a:gd name="T0" fmla="*/ 210 w 419"/>
                <a:gd name="T1" fmla="*/ 126 h 161"/>
                <a:gd name="T2" fmla="*/ 357 w 419"/>
                <a:gd name="T3" fmla="*/ 161 h 161"/>
                <a:gd name="T4" fmla="*/ 419 w 419"/>
                <a:gd name="T5" fmla="*/ 52 h 161"/>
                <a:gd name="T6" fmla="*/ 206 w 419"/>
                <a:gd name="T7" fmla="*/ 0 h 161"/>
                <a:gd name="T8" fmla="*/ 0 w 419"/>
                <a:gd name="T9" fmla="*/ 49 h 161"/>
                <a:gd name="T10" fmla="*/ 64 w 419"/>
                <a:gd name="T11" fmla="*/ 161 h 161"/>
                <a:gd name="T12" fmla="*/ 210 w 419"/>
                <a:gd name="T13" fmla="*/ 126 h 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9" h="161">
                  <a:moveTo>
                    <a:pt x="210" y="126"/>
                  </a:moveTo>
                  <a:cubicBezTo>
                    <a:pt x="263" y="126"/>
                    <a:pt x="313" y="139"/>
                    <a:pt x="357" y="161"/>
                  </a:cubicBezTo>
                  <a:cubicBezTo>
                    <a:pt x="419" y="52"/>
                    <a:pt x="419" y="52"/>
                    <a:pt x="419" y="52"/>
                  </a:cubicBezTo>
                  <a:cubicBezTo>
                    <a:pt x="356" y="19"/>
                    <a:pt x="283" y="0"/>
                    <a:pt x="206" y="0"/>
                  </a:cubicBezTo>
                  <a:cubicBezTo>
                    <a:pt x="132" y="0"/>
                    <a:pt x="62" y="17"/>
                    <a:pt x="0" y="49"/>
                  </a:cubicBezTo>
                  <a:cubicBezTo>
                    <a:pt x="64" y="161"/>
                    <a:pt x="64" y="161"/>
                    <a:pt x="64" y="161"/>
                  </a:cubicBezTo>
                  <a:cubicBezTo>
                    <a:pt x="108" y="139"/>
                    <a:pt x="158" y="126"/>
                    <a:pt x="210" y="126"/>
                  </a:cubicBezTo>
                  <a:close/>
                </a:path>
              </a:pathLst>
            </a:custGeom>
            <a:gradFill rotWithShape="1">
              <a:gsLst>
                <a:gs pos="0">
                  <a:srgbClr val="01315D">
                    <a:alpha val="28000"/>
                  </a:srgbClr>
                </a:gs>
                <a:gs pos="100000">
                  <a:srgbClr val="FFFFFF">
                    <a:alpha val="0"/>
                  </a:srgbClr>
                </a:gs>
              </a:gsLst>
              <a:lin ang="108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3" name="Freeform 8"/>
            <p:cNvSpPr>
              <a:spLocks/>
            </p:cNvSpPr>
            <p:nvPr/>
          </p:nvSpPr>
          <p:spPr bwMode="auto">
            <a:xfrm rot="1800000">
              <a:off x="7217643" y="2633974"/>
              <a:ext cx="1685446" cy="1966837"/>
            </a:xfrm>
            <a:custGeom>
              <a:avLst/>
              <a:gdLst>
                <a:gd name="T0" fmla="*/ 425 w 425"/>
                <a:gd name="T1" fmla="*/ 496 h 496"/>
                <a:gd name="T2" fmla="*/ 149 w 425"/>
                <a:gd name="T3" fmla="*/ 496 h 496"/>
                <a:gd name="T4" fmla="*/ 0 w 425"/>
                <a:gd name="T5" fmla="*/ 242 h 496"/>
                <a:gd name="T6" fmla="*/ 141 w 425"/>
                <a:gd name="T7" fmla="*/ 0 h 496"/>
                <a:gd name="T8" fmla="*/ 425 w 425"/>
                <a:gd name="T9" fmla="*/ 496 h 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5" h="496">
                  <a:moveTo>
                    <a:pt x="425" y="496"/>
                  </a:moveTo>
                  <a:cubicBezTo>
                    <a:pt x="149" y="496"/>
                    <a:pt x="149" y="496"/>
                    <a:pt x="149" y="496"/>
                  </a:cubicBezTo>
                  <a:cubicBezTo>
                    <a:pt x="142" y="390"/>
                    <a:pt x="84" y="298"/>
                    <a:pt x="0" y="242"/>
                  </a:cubicBezTo>
                  <a:cubicBezTo>
                    <a:pt x="141" y="0"/>
                    <a:pt x="141" y="0"/>
                    <a:pt x="141" y="0"/>
                  </a:cubicBezTo>
                  <a:cubicBezTo>
                    <a:pt x="307" y="104"/>
                    <a:pt x="418" y="287"/>
                    <a:pt x="425" y="496"/>
                  </a:cubicBez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84" name="Freeform 18"/>
            <p:cNvSpPr>
              <a:spLocks/>
            </p:cNvSpPr>
            <p:nvPr/>
          </p:nvSpPr>
          <p:spPr bwMode="auto">
            <a:xfrm rot="1800000">
              <a:off x="7118019" y="2977553"/>
              <a:ext cx="1079424" cy="1434852"/>
            </a:xfrm>
            <a:custGeom>
              <a:avLst/>
              <a:gdLst>
                <a:gd name="T0" fmla="*/ 149 w 272"/>
                <a:gd name="T1" fmla="*/ 362 h 362"/>
                <a:gd name="T2" fmla="*/ 272 w 272"/>
                <a:gd name="T3" fmla="*/ 362 h 362"/>
                <a:gd name="T4" fmla="*/ 63 w 272"/>
                <a:gd name="T5" fmla="*/ 0 h 362"/>
                <a:gd name="T6" fmla="*/ 0 w 272"/>
                <a:gd name="T7" fmla="*/ 108 h 362"/>
                <a:gd name="T8" fmla="*/ 149 w 272"/>
                <a:gd name="T9" fmla="*/ 362 h 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 h="362">
                  <a:moveTo>
                    <a:pt x="149" y="362"/>
                  </a:moveTo>
                  <a:cubicBezTo>
                    <a:pt x="272" y="362"/>
                    <a:pt x="272" y="362"/>
                    <a:pt x="272" y="362"/>
                  </a:cubicBezTo>
                  <a:cubicBezTo>
                    <a:pt x="264" y="210"/>
                    <a:pt x="183" y="78"/>
                    <a:pt x="63" y="0"/>
                  </a:cubicBezTo>
                  <a:cubicBezTo>
                    <a:pt x="0" y="108"/>
                    <a:pt x="0" y="108"/>
                    <a:pt x="0" y="108"/>
                  </a:cubicBezTo>
                  <a:cubicBezTo>
                    <a:pt x="84" y="164"/>
                    <a:pt x="142" y="256"/>
                    <a:pt x="149" y="362"/>
                  </a:cubicBez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6" name="Freeform 9"/>
            <p:cNvSpPr>
              <a:spLocks/>
            </p:cNvSpPr>
            <p:nvPr/>
          </p:nvSpPr>
          <p:spPr bwMode="auto">
            <a:xfrm rot="1800000">
              <a:off x="6141201" y="4521568"/>
              <a:ext cx="1672865" cy="1967506"/>
            </a:xfrm>
            <a:custGeom>
              <a:avLst/>
              <a:gdLst>
                <a:gd name="T0" fmla="*/ 422 w 422"/>
                <a:gd name="T1" fmla="*/ 0 h 496"/>
                <a:gd name="T2" fmla="*/ 138 w 422"/>
                <a:gd name="T3" fmla="*/ 496 h 496"/>
                <a:gd name="T4" fmla="*/ 0 w 422"/>
                <a:gd name="T5" fmla="*/ 257 h 496"/>
                <a:gd name="T6" fmla="*/ 146 w 422"/>
                <a:gd name="T7" fmla="*/ 0 h 496"/>
                <a:gd name="T8" fmla="*/ 422 w 422"/>
                <a:gd name="T9" fmla="*/ 0 h 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2" h="496">
                  <a:moveTo>
                    <a:pt x="422" y="0"/>
                  </a:moveTo>
                  <a:cubicBezTo>
                    <a:pt x="415" y="209"/>
                    <a:pt x="304" y="392"/>
                    <a:pt x="138" y="496"/>
                  </a:cubicBezTo>
                  <a:cubicBezTo>
                    <a:pt x="0" y="257"/>
                    <a:pt x="0" y="257"/>
                    <a:pt x="0" y="257"/>
                  </a:cubicBezTo>
                  <a:cubicBezTo>
                    <a:pt x="84" y="201"/>
                    <a:pt x="140" y="107"/>
                    <a:pt x="146" y="0"/>
                  </a:cubicBezTo>
                  <a:lnTo>
                    <a:pt x="422" y="0"/>
                  </a:ln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87" name="Freeform 19"/>
            <p:cNvSpPr>
              <a:spLocks/>
            </p:cNvSpPr>
            <p:nvPr/>
          </p:nvSpPr>
          <p:spPr bwMode="auto">
            <a:xfrm rot="1800000">
              <a:off x="6305506" y="4397248"/>
              <a:ext cx="1067144" cy="1447091"/>
            </a:xfrm>
            <a:custGeom>
              <a:avLst/>
              <a:gdLst>
                <a:gd name="T0" fmla="*/ 269 w 269"/>
                <a:gd name="T1" fmla="*/ 0 h 365"/>
                <a:gd name="T2" fmla="*/ 146 w 269"/>
                <a:gd name="T3" fmla="*/ 0 h 365"/>
                <a:gd name="T4" fmla="*/ 0 w 269"/>
                <a:gd name="T5" fmla="*/ 257 h 365"/>
                <a:gd name="T6" fmla="*/ 62 w 269"/>
                <a:gd name="T7" fmla="*/ 365 h 365"/>
                <a:gd name="T8" fmla="*/ 269 w 269"/>
                <a:gd name="T9" fmla="*/ 0 h 3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 h="365">
                  <a:moveTo>
                    <a:pt x="269" y="0"/>
                  </a:moveTo>
                  <a:cubicBezTo>
                    <a:pt x="146" y="0"/>
                    <a:pt x="146" y="0"/>
                    <a:pt x="146" y="0"/>
                  </a:cubicBezTo>
                  <a:cubicBezTo>
                    <a:pt x="140" y="107"/>
                    <a:pt x="84" y="201"/>
                    <a:pt x="0" y="257"/>
                  </a:cubicBezTo>
                  <a:cubicBezTo>
                    <a:pt x="62" y="365"/>
                    <a:pt x="62" y="365"/>
                    <a:pt x="62" y="365"/>
                  </a:cubicBezTo>
                  <a:cubicBezTo>
                    <a:pt x="182" y="287"/>
                    <a:pt x="263" y="153"/>
                    <a:pt x="269" y="0"/>
                  </a:cubicBezTo>
                  <a:close/>
                </a:path>
              </a:pathLst>
            </a:custGeom>
            <a:gradFill rotWithShape="1">
              <a:gsLst>
                <a:gs pos="0">
                  <a:srgbClr val="000C16">
                    <a:alpha val="34901"/>
                  </a:srgbClr>
                </a:gs>
                <a:gs pos="100000">
                  <a:srgbClr val="FFFFFF">
                    <a:alpha val="0"/>
                  </a:srgb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 name="Freeform 10"/>
            <p:cNvSpPr>
              <a:spLocks/>
            </p:cNvSpPr>
            <p:nvPr/>
          </p:nvSpPr>
          <p:spPr bwMode="auto">
            <a:xfrm rot="1800000">
              <a:off x="4054218" y="4734372"/>
              <a:ext cx="2279951" cy="1240707"/>
            </a:xfrm>
            <a:custGeom>
              <a:avLst/>
              <a:gdLst>
                <a:gd name="T0" fmla="*/ 575 w 575"/>
                <a:gd name="T1" fmla="*/ 240 h 313"/>
                <a:gd name="T2" fmla="*/ 284 w 575"/>
                <a:gd name="T3" fmla="*/ 313 h 313"/>
                <a:gd name="T4" fmla="*/ 0 w 575"/>
                <a:gd name="T5" fmla="*/ 243 h 313"/>
                <a:gd name="T6" fmla="*/ 140 w 575"/>
                <a:gd name="T7" fmla="*/ 0 h 313"/>
                <a:gd name="T8" fmla="*/ 288 w 575"/>
                <a:gd name="T9" fmla="*/ 36 h 313"/>
                <a:gd name="T10" fmla="*/ 437 w 575"/>
                <a:gd name="T11" fmla="*/ 0 h 313"/>
                <a:gd name="T12" fmla="*/ 575 w 575"/>
                <a:gd name="T13" fmla="*/ 240 h 3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5" h="313">
                  <a:moveTo>
                    <a:pt x="575" y="240"/>
                  </a:moveTo>
                  <a:cubicBezTo>
                    <a:pt x="489" y="286"/>
                    <a:pt x="390" y="313"/>
                    <a:pt x="284" y="313"/>
                  </a:cubicBezTo>
                  <a:cubicBezTo>
                    <a:pt x="182" y="313"/>
                    <a:pt x="85" y="288"/>
                    <a:pt x="0" y="243"/>
                  </a:cubicBezTo>
                  <a:cubicBezTo>
                    <a:pt x="140" y="0"/>
                    <a:pt x="140" y="0"/>
                    <a:pt x="140" y="0"/>
                  </a:cubicBezTo>
                  <a:cubicBezTo>
                    <a:pt x="185" y="23"/>
                    <a:pt x="235" y="36"/>
                    <a:pt x="288" y="36"/>
                  </a:cubicBezTo>
                  <a:cubicBezTo>
                    <a:pt x="342" y="36"/>
                    <a:pt x="392" y="23"/>
                    <a:pt x="437" y="0"/>
                  </a:cubicBezTo>
                  <a:lnTo>
                    <a:pt x="575" y="240"/>
                  </a:ln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90" name="Freeform 20"/>
            <p:cNvSpPr>
              <a:spLocks/>
            </p:cNvSpPr>
            <p:nvPr/>
          </p:nvSpPr>
          <p:spPr bwMode="auto">
            <a:xfrm rot="1800000">
              <a:off x="4505083" y="4767668"/>
              <a:ext cx="1680583" cy="643018"/>
            </a:xfrm>
            <a:custGeom>
              <a:avLst/>
              <a:gdLst>
                <a:gd name="T0" fmla="*/ 213 w 424"/>
                <a:gd name="T1" fmla="*/ 36 h 162"/>
                <a:gd name="T2" fmla="*/ 65 w 424"/>
                <a:gd name="T3" fmla="*/ 0 h 162"/>
                <a:gd name="T4" fmla="*/ 0 w 424"/>
                <a:gd name="T5" fmla="*/ 112 h 162"/>
                <a:gd name="T6" fmla="*/ 209 w 424"/>
                <a:gd name="T7" fmla="*/ 162 h 162"/>
                <a:gd name="T8" fmla="*/ 424 w 424"/>
                <a:gd name="T9" fmla="*/ 109 h 162"/>
                <a:gd name="T10" fmla="*/ 362 w 424"/>
                <a:gd name="T11" fmla="*/ 0 h 162"/>
                <a:gd name="T12" fmla="*/ 213 w 424"/>
                <a:gd name="T13" fmla="*/ 36 h 1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4" h="162">
                  <a:moveTo>
                    <a:pt x="213" y="36"/>
                  </a:moveTo>
                  <a:cubicBezTo>
                    <a:pt x="160" y="36"/>
                    <a:pt x="110" y="23"/>
                    <a:pt x="65" y="0"/>
                  </a:cubicBezTo>
                  <a:cubicBezTo>
                    <a:pt x="0" y="112"/>
                    <a:pt x="0" y="112"/>
                    <a:pt x="0" y="112"/>
                  </a:cubicBezTo>
                  <a:cubicBezTo>
                    <a:pt x="63" y="144"/>
                    <a:pt x="134" y="162"/>
                    <a:pt x="209" y="162"/>
                  </a:cubicBezTo>
                  <a:cubicBezTo>
                    <a:pt x="287" y="162"/>
                    <a:pt x="360" y="143"/>
                    <a:pt x="424" y="109"/>
                  </a:cubicBezTo>
                  <a:cubicBezTo>
                    <a:pt x="362" y="0"/>
                    <a:pt x="362" y="0"/>
                    <a:pt x="362" y="0"/>
                  </a:cubicBezTo>
                  <a:cubicBezTo>
                    <a:pt x="317" y="23"/>
                    <a:pt x="267" y="36"/>
                    <a:pt x="213" y="36"/>
                  </a:cubicBezTo>
                  <a:close/>
                </a:path>
              </a:pathLst>
            </a:custGeom>
            <a:gradFill rotWithShape="1">
              <a:gsLst>
                <a:gs pos="0">
                  <a:srgbClr val="01315D">
                    <a:alpha val="28000"/>
                  </a:srgbClr>
                </a:gs>
                <a:gs pos="100000">
                  <a:srgbClr val="FFFFFF">
                    <a:alpha val="0"/>
                  </a:srgb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2" name="Freeform 11"/>
            <p:cNvSpPr>
              <a:spLocks/>
            </p:cNvSpPr>
            <p:nvPr/>
          </p:nvSpPr>
          <p:spPr bwMode="auto">
            <a:xfrm rot="1800000">
              <a:off x="3320865" y="2904128"/>
              <a:ext cx="1706509" cy="1982617"/>
            </a:xfrm>
            <a:custGeom>
              <a:avLst/>
              <a:gdLst>
                <a:gd name="T0" fmla="*/ 430 w 430"/>
                <a:gd name="T1" fmla="*/ 257 h 500"/>
                <a:gd name="T2" fmla="*/ 290 w 430"/>
                <a:gd name="T3" fmla="*/ 500 h 500"/>
                <a:gd name="T4" fmla="*/ 0 w 430"/>
                <a:gd name="T5" fmla="*/ 0 h 500"/>
                <a:gd name="T6" fmla="*/ 284 w 430"/>
                <a:gd name="T7" fmla="*/ 0 h 500"/>
                <a:gd name="T8" fmla="*/ 430 w 430"/>
                <a:gd name="T9" fmla="*/ 257 h 5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0" h="500">
                  <a:moveTo>
                    <a:pt x="430" y="257"/>
                  </a:moveTo>
                  <a:cubicBezTo>
                    <a:pt x="290" y="500"/>
                    <a:pt x="290" y="500"/>
                    <a:pt x="290" y="500"/>
                  </a:cubicBezTo>
                  <a:cubicBezTo>
                    <a:pt x="121" y="396"/>
                    <a:pt x="6" y="212"/>
                    <a:pt x="0" y="0"/>
                  </a:cubicBezTo>
                  <a:cubicBezTo>
                    <a:pt x="284" y="0"/>
                    <a:pt x="284" y="0"/>
                    <a:pt x="284" y="0"/>
                  </a:cubicBezTo>
                  <a:cubicBezTo>
                    <a:pt x="289" y="107"/>
                    <a:pt x="346" y="201"/>
                    <a:pt x="430" y="257"/>
                  </a:cubicBez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93" name="Freeform 21"/>
            <p:cNvSpPr>
              <a:spLocks/>
            </p:cNvSpPr>
            <p:nvPr/>
          </p:nvSpPr>
          <p:spPr bwMode="auto">
            <a:xfrm rot="1800000">
              <a:off x="4023214" y="3090396"/>
              <a:ext cx="1100161" cy="1463880"/>
            </a:xfrm>
            <a:custGeom>
              <a:avLst/>
              <a:gdLst>
                <a:gd name="T0" fmla="*/ 131 w 277"/>
                <a:gd name="T1" fmla="*/ 0 h 369"/>
                <a:gd name="T2" fmla="*/ 0 w 277"/>
                <a:gd name="T3" fmla="*/ 0 h 369"/>
                <a:gd name="T4" fmla="*/ 213 w 277"/>
                <a:gd name="T5" fmla="*/ 369 h 369"/>
                <a:gd name="T6" fmla="*/ 277 w 277"/>
                <a:gd name="T7" fmla="*/ 257 h 369"/>
                <a:gd name="T8" fmla="*/ 131 w 277"/>
                <a:gd name="T9" fmla="*/ 0 h 3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7" h="369">
                  <a:moveTo>
                    <a:pt x="131" y="0"/>
                  </a:moveTo>
                  <a:cubicBezTo>
                    <a:pt x="0" y="0"/>
                    <a:pt x="0" y="0"/>
                    <a:pt x="0" y="0"/>
                  </a:cubicBezTo>
                  <a:cubicBezTo>
                    <a:pt x="6" y="155"/>
                    <a:pt x="89" y="291"/>
                    <a:pt x="213" y="369"/>
                  </a:cubicBezTo>
                  <a:cubicBezTo>
                    <a:pt x="277" y="257"/>
                    <a:pt x="277" y="257"/>
                    <a:pt x="277" y="257"/>
                  </a:cubicBezTo>
                  <a:cubicBezTo>
                    <a:pt x="193" y="201"/>
                    <a:pt x="136" y="107"/>
                    <a:pt x="131" y="0"/>
                  </a:cubicBezTo>
                  <a:close/>
                </a:path>
              </a:pathLst>
            </a:custGeom>
            <a:gradFill rotWithShape="1">
              <a:gsLst>
                <a:gs pos="0">
                  <a:srgbClr val="01315D">
                    <a:alpha val="28000"/>
                  </a:srgbClr>
                </a:gs>
                <a:gs pos="100000">
                  <a:srgbClr val="FFFFFF">
                    <a:alpha val="0"/>
                  </a:srgb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5" name="Freeform 12"/>
            <p:cNvSpPr>
              <a:spLocks/>
            </p:cNvSpPr>
            <p:nvPr/>
          </p:nvSpPr>
          <p:spPr bwMode="auto">
            <a:xfrm rot="1800000">
              <a:off x="4408168" y="1014823"/>
              <a:ext cx="1711421" cy="1982581"/>
            </a:xfrm>
            <a:custGeom>
              <a:avLst/>
              <a:gdLst>
                <a:gd name="T0" fmla="*/ 432 w 432"/>
                <a:gd name="T1" fmla="*/ 246 h 500"/>
                <a:gd name="T2" fmla="*/ 284 w 432"/>
                <a:gd name="T3" fmla="*/ 500 h 500"/>
                <a:gd name="T4" fmla="*/ 0 w 432"/>
                <a:gd name="T5" fmla="*/ 500 h 500"/>
                <a:gd name="T6" fmla="*/ 290 w 432"/>
                <a:gd name="T7" fmla="*/ 0 h 500"/>
                <a:gd name="T8" fmla="*/ 432 w 432"/>
                <a:gd name="T9" fmla="*/ 246 h 5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500">
                  <a:moveTo>
                    <a:pt x="432" y="246"/>
                  </a:moveTo>
                  <a:cubicBezTo>
                    <a:pt x="348" y="302"/>
                    <a:pt x="291" y="394"/>
                    <a:pt x="284" y="500"/>
                  </a:cubicBezTo>
                  <a:cubicBezTo>
                    <a:pt x="0" y="500"/>
                    <a:pt x="0" y="500"/>
                    <a:pt x="0" y="500"/>
                  </a:cubicBezTo>
                  <a:cubicBezTo>
                    <a:pt x="6" y="288"/>
                    <a:pt x="121" y="104"/>
                    <a:pt x="290" y="0"/>
                  </a:cubicBezTo>
                  <a:lnTo>
                    <a:pt x="432" y="246"/>
                  </a:lnTo>
                  <a:close/>
                </a:path>
              </a:pathLst>
            </a:custGeom>
            <a:solidFill>
              <a:schemeClr val="bg2">
                <a:lumMod val="50000"/>
              </a:schemeClr>
            </a:solid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96" name="Freeform 22"/>
            <p:cNvSpPr>
              <a:spLocks/>
            </p:cNvSpPr>
            <p:nvPr/>
          </p:nvSpPr>
          <p:spPr bwMode="auto">
            <a:xfrm rot="1800000">
              <a:off x="4843762" y="1670572"/>
              <a:ext cx="1105712" cy="1447065"/>
            </a:xfrm>
            <a:custGeom>
              <a:avLst/>
              <a:gdLst>
                <a:gd name="T0" fmla="*/ 279 w 279"/>
                <a:gd name="T1" fmla="*/ 111 h 365"/>
                <a:gd name="T2" fmla="*/ 215 w 279"/>
                <a:gd name="T3" fmla="*/ 0 h 365"/>
                <a:gd name="T4" fmla="*/ 0 w 279"/>
                <a:gd name="T5" fmla="*/ 365 h 365"/>
                <a:gd name="T6" fmla="*/ 131 w 279"/>
                <a:gd name="T7" fmla="*/ 365 h 365"/>
                <a:gd name="T8" fmla="*/ 279 w 279"/>
                <a:gd name="T9" fmla="*/ 111 h 3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365">
                  <a:moveTo>
                    <a:pt x="279" y="111"/>
                  </a:moveTo>
                  <a:cubicBezTo>
                    <a:pt x="215" y="0"/>
                    <a:pt x="215" y="0"/>
                    <a:pt x="215" y="0"/>
                  </a:cubicBezTo>
                  <a:cubicBezTo>
                    <a:pt x="91" y="77"/>
                    <a:pt x="7" y="211"/>
                    <a:pt x="0" y="365"/>
                  </a:cubicBezTo>
                  <a:cubicBezTo>
                    <a:pt x="131" y="365"/>
                    <a:pt x="131" y="365"/>
                    <a:pt x="131" y="365"/>
                  </a:cubicBezTo>
                  <a:cubicBezTo>
                    <a:pt x="138" y="259"/>
                    <a:pt x="195" y="167"/>
                    <a:pt x="279" y="111"/>
                  </a:cubicBezTo>
                  <a:close/>
                </a:path>
              </a:pathLst>
            </a:custGeom>
            <a:gradFill rotWithShape="1">
              <a:gsLst>
                <a:gs pos="0">
                  <a:srgbClr val="01315D">
                    <a:alpha val="28000"/>
                  </a:srgbClr>
                </a:gs>
                <a:gs pos="100000">
                  <a:srgbClr val="FFFFFF">
                    <a:alpha val="0"/>
                  </a:srgbClr>
                </a:gs>
              </a:gsLst>
              <a:lin ang="81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74731" y="2426838"/>
              <a:ext cx="3688207" cy="2679700"/>
            </a:xfrm>
            <a:prstGeom prst="rect">
              <a:avLst/>
            </a:prstGeom>
          </p:spPr>
        </p:pic>
        <p:sp>
          <p:nvSpPr>
            <p:cNvPr id="101" name="Rectangle 100"/>
            <p:cNvSpPr/>
            <p:nvPr/>
          </p:nvSpPr>
          <p:spPr>
            <a:xfrm>
              <a:off x="5977050" y="2030828"/>
              <a:ext cx="2150266" cy="200174"/>
            </a:xfrm>
            <a:prstGeom prst="rect">
              <a:avLst/>
            </a:prstGeom>
          </p:spPr>
          <p:txBody>
            <a:bodyPr wrap="square" lIns="0" tIns="0" rIns="0" bIns="0" anchor="ctr" anchorCtr="0">
              <a:noAutofit/>
            </a:bodyPr>
            <a:lstStyle/>
            <a:p>
              <a:pPr algn="ctr" defTabSz="487874">
                <a:lnSpc>
                  <a:spcPct val="85000"/>
                </a:lnSpc>
                <a:spcBef>
                  <a:spcPct val="0"/>
                </a:spcBef>
              </a:pPr>
              <a:r>
                <a:rPr lang="en-US" sz="1400" b="1">
                  <a:solidFill>
                    <a:schemeClr val="bg1"/>
                  </a:solidFill>
                </a:rPr>
                <a:t>Anti-Malware</a:t>
              </a:r>
              <a:endParaRPr lang="en-US" sz="1400" b="1" dirty="0">
                <a:solidFill>
                  <a:schemeClr val="bg1"/>
                </a:solidFill>
              </a:endParaRPr>
            </a:p>
          </p:txBody>
        </p:sp>
        <p:sp>
          <p:nvSpPr>
            <p:cNvPr id="104" name="Rectangle 103"/>
            <p:cNvSpPr/>
            <p:nvPr/>
          </p:nvSpPr>
          <p:spPr>
            <a:xfrm>
              <a:off x="7299664" y="3591767"/>
              <a:ext cx="1420986" cy="351984"/>
            </a:xfrm>
            <a:prstGeom prst="rect">
              <a:avLst/>
            </a:prstGeom>
          </p:spPr>
          <p:txBody>
            <a:bodyPr wrap="square" lIns="0" tIns="0" rIns="0" bIns="0" anchor="ctr" anchorCtr="0">
              <a:noAutofit/>
            </a:bodyPr>
            <a:lstStyle/>
            <a:p>
              <a:pPr algn="ctr" defTabSz="487874">
                <a:lnSpc>
                  <a:spcPct val="85000"/>
                </a:lnSpc>
                <a:spcBef>
                  <a:spcPct val="0"/>
                </a:spcBef>
              </a:pPr>
              <a:r>
                <a:rPr lang="en-US" sz="1400" b="1" dirty="0">
                  <a:solidFill>
                    <a:schemeClr val="bg1"/>
                  </a:solidFill>
                </a:rPr>
                <a:t>Advanced Malware Protection</a:t>
              </a:r>
            </a:p>
          </p:txBody>
        </p:sp>
        <p:sp>
          <p:nvSpPr>
            <p:cNvPr id="107" name="Rectangle 106"/>
            <p:cNvSpPr/>
            <p:nvPr/>
          </p:nvSpPr>
          <p:spPr>
            <a:xfrm>
              <a:off x="4422366" y="1952825"/>
              <a:ext cx="1420986" cy="351984"/>
            </a:xfrm>
            <a:prstGeom prst="rect">
              <a:avLst/>
            </a:prstGeom>
          </p:spPr>
          <p:txBody>
            <a:bodyPr wrap="square" lIns="0" tIns="0" rIns="0" bIns="0" anchor="ctr" anchorCtr="0">
              <a:noAutofit/>
            </a:bodyPr>
            <a:lstStyle/>
            <a:p>
              <a:pPr algn="ctr" defTabSz="487874">
                <a:lnSpc>
                  <a:spcPct val="85000"/>
                </a:lnSpc>
                <a:spcBef>
                  <a:spcPct val="0"/>
                </a:spcBef>
              </a:pPr>
              <a:r>
                <a:rPr lang="en-US" sz="1400" b="1" dirty="0">
                  <a:solidFill>
                    <a:schemeClr val="bg1"/>
                  </a:solidFill>
                </a:rPr>
                <a:t>Application Isolation &amp; Control</a:t>
              </a:r>
            </a:p>
          </p:txBody>
        </p:sp>
        <p:sp>
          <p:nvSpPr>
            <p:cNvPr id="110" name="Rectangle 109"/>
            <p:cNvSpPr/>
            <p:nvPr/>
          </p:nvSpPr>
          <p:spPr>
            <a:xfrm>
              <a:off x="6382671" y="5205509"/>
              <a:ext cx="1420986" cy="351984"/>
            </a:xfrm>
            <a:prstGeom prst="rect">
              <a:avLst/>
            </a:prstGeom>
          </p:spPr>
          <p:txBody>
            <a:bodyPr wrap="square" lIns="0" tIns="0" rIns="0" bIns="0" anchor="ctr" anchorCtr="0">
              <a:noAutofit/>
            </a:bodyPr>
            <a:lstStyle/>
            <a:p>
              <a:pPr algn="ctr" defTabSz="487874">
                <a:lnSpc>
                  <a:spcPct val="85000"/>
                </a:lnSpc>
                <a:spcBef>
                  <a:spcPct val="0"/>
                </a:spcBef>
              </a:pPr>
              <a:r>
                <a:rPr lang="en-US" sz="1400" b="1" dirty="0">
                  <a:solidFill>
                    <a:schemeClr val="bg1"/>
                  </a:solidFill>
                </a:rPr>
                <a:t>Endpoint Detection &amp; Response</a:t>
              </a:r>
            </a:p>
          </p:txBody>
        </p:sp>
        <p:sp>
          <p:nvSpPr>
            <p:cNvPr id="113" name="Rectangle 112"/>
            <p:cNvSpPr/>
            <p:nvPr/>
          </p:nvSpPr>
          <p:spPr>
            <a:xfrm>
              <a:off x="3494139" y="3573297"/>
              <a:ext cx="1420986" cy="351984"/>
            </a:xfrm>
            <a:prstGeom prst="rect">
              <a:avLst/>
            </a:prstGeom>
          </p:spPr>
          <p:txBody>
            <a:bodyPr wrap="square" lIns="0" tIns="0" rIns="0" bIns="0" anchor="ctr" anchorCtr="0">
              <a:noAutofit/>
            </a:bodyPr>
            <a:lstStyle/>
            <a:p>
              <a:pPr algn="ctr" defTabSz="487874">
                <a:lnSpc>
                  <a:spcPct val="85000"/>
                </a:lnSpc>
                <a:spcBef>
                  <a:spcPct val="0"/>
                </a:spcBef>
              </a:pPr>
              <a:r>
                <a:rPr lang="en-US" sz="1400" b="1" dirty="0">
                  <a:solidFill>
                    <a:schemeClr val="bg1"/>
                  </a:solidFill>
                </a:rPr>
                <a:t>Deception</a:t>
              </a:r>
            </a:p>
          </p:txBody>
        </p:sp>
        <p:sp>
          <p:nvSpPr>
            <p:cNvPr id="116" name="Rectangle 115"/>
            <p:cNvSpPr/>
            <p:nvPr/>
          </p:nvSpPr>
          <p:spPr>
            <a:xfrm>
              <a:off x="4372417" y="5233653"/>
              <a:ext cx="1420986" cy="351984"/>
            </a:xfrm>
            <a:prstGeom prst="rect">
              <a:avLst/>
            </a:prstGeom>
          </p:spPr>
          <p:txBody>
            <a:bodyPr wrap="square" lIns="0" tIns="0" rIns="0" bIns="0" anchor="ctr" anchorCtr="0">
              <a:noAutofit/>
            </a:bodyPr>
            <a:lstStyle/>
            <a:p>
              <a:pPr algn="ctr" defTabSz="487874">
                <a:lnSpc>
                  <a:spcPct val="85000"/>
                </a:lnSpc>
                <a:spcBef>
                  <a:spcPct val="0"/>
                </a:spcBef>
              </a:pPr>
              <a:r>
                <a:rPr lang="en-US" sz="1400" b="1" dirty="0">
                  <a:solidFill>
                    <a:schemeClr val="bg1"/>
                  </a:solidFill>
                </a:rPr>
                <a:t>Mobile Threat Defense</a:t>
              </a:r>
            </a:p>
          </p:txBody>
        </p:sp>
      </p:grpSp>
      <p:sp>
        <p:nvSpPr>
          <p:cNvPr id="17" name="TextBox 16"/>
          <p:cNvSpPr txBox="1"/>
          <p:nvPr/>
        </p:nvSpPr>
        <p:spPr>
          <a:xfrm rot="19798126">
            <a:off x="5366489" y="1403054"/>
            <a:ext cx="1676971" cy="343130"/>
          </a:xfrm>
          <a:prstGeom prst="rect">
            <a:avLst/>
          </a:prstGeom>
          <a:noFill/>
        </p:spPr>
        <p:txBody>
          <a:bodyPr wrap="square" rtlCol="0">
            <a:prstTxWarp prst="textArchUp">
              <a:avLst>
                <a:gd name="adj" fmla="val 10426733"/>
              </a:avLst>
            </a:prstTxWarp>
            <a:spAutoFit/>
          </a:bodyPr>
          <a:lstStyle/>
          <a:p>
            <a:pPr algn="ctr"/>
            <a:r>
              <a:rPr lang="en-US" sz="1400" b="1" kern="0" dirty="0"/>
              <a:t>SEP HARDENING</a:t>
            </a:r>
          </a:p>
        </p:txBody>
      </p:sp>
      <p:sp>
        <p:nvSpPr>
          <p:cNvPr id="123" name="TextBox 122"/>
          <p:cNvSpPr txBox="1"/>
          <p:nvPr/>
        </p:nvSpPr>
        <p:spPr>
          <a:xfrm rot="16200000">
            <a:off x="4368659" y="3227289"/>
            <a:ext cx="1676971" cy="343130"/>
          </a:xfrm>
          <a:prstGeom prst="rect">
            <a:avLst/>
          </a:prstGeom>
          <a:noFill/>
        </p:spPr>
        <p:txBody>
          <a:bodyPr wrap="square" rtlCol="0">
            <a:prstTxWarp prst="textArchUp">
              <a:avLst>
                <a:gd name="adj" fmla="val 10426733"/>
              </a:avLst>
            </a:prstTxWarp>
            <a:spAutoFit/>
          </a:bodyPr>
          <a:lstStyle/>
          <a:p>
            <a:pPr algn="ctr"/>
            <a:r>
              <a:rPr lang="en-US" sz="1400" b="1" kern="0" dirty="0"/>
              <a:t>SEP DECEPTION</a:t>
            </a:r>
          </a:p>
        </p:txBody>
      </p:sp>
      <p:sp>
        <p:nvSpPr>
          <p:cNvPr id="124" name="TextBox 123"/>
          <p:cNvSpPr txBox="1"/>
          <p:nvPr/>
        </p:nvSpPr>
        <p:spPr>
          <a:xfrm rot="1910487">
            <a:off x="7436125" y="1391071"/>
            <a:ext cx="1676971" cy="343130"/>
          </a:xfrm>
          <a:prstGeom prst="rect">
            <a:avLst/>
          </a:prstGeom>
          <a:noFill/>
        </p:spPr>
        <p:txBody>
          <a:bodyPr wrap="square" rtlCol="0">
            <a:prstTxWarp prst="textArchUp">
              <a:avLst>
                <a:gd name="adj" fmla="val 10426733"/>
              </a:avLst>
            </a:prstTxWarp>
            <a:spAutoFit/>
          </a:bodyPr>
          <a:lstStyle/>
          <a:p>
            <a:pPr algn="ctr"/>
            <a:r>
              <a:rPr lang="en-US" sz="1400" b="1" kern="0"/>
              <a:t>SEP 14.1</a:t>
            </a:r>
            <a:endParaRPr lang="en-US" sz="1400" b="1" kern="0" dirty="0"/>
          </a:p>
        </p:txBody>
      </p:sp>
      <p:sp>
        <p:nvSpPr>
          <p:cNvPr id="125" name="TextBox 124"/>
          <p:cNvSpPr txBox="1"/>
          <p:nvPr/>
        </p:nvSpPr>
        <p:spPr>
          <a:xfrm rot="5400000">
            <a:off x="8361490" y="3161528"/>
            <a:ext cx="1676971" cy="343130"/>
          </a:xfrm>
          <a:prstGeom prst="rect">
            <a:avLst/>
          </a:prstGeom>
          <a:noFill/>
        </p:spPr>
        <p:txBody>
          <a:bodyPr wrap="square" rtlCol="0">
            <a:prstTxWarp prst="textArchUp">
              <a:avLst>
                <a:gd name="adj" fmla="val 10426733"/>
              </a:avLst>
            </a:prstTxWarp>
            <a:spAutoFit/>
          </a:bodyPr>
          <a:lstStyle/>
          <a:p>
            <a:pPr algn="ctr"/>
            <a:r>
              <a:rPr lang="en-US" sz="1400" b="1" kern="0"/>
              <a:t>SEP 14.1</a:t>
            </a:r>
            <a:endParaRPr lang="en-US" sz="1400" b="1" kern="0" dirty="0"/>
          </a:p>
        </p:txBody>
      </p:sp>
      <p:sp>
        <p:nvSpPr>
          <p:cNvPr id="126" name="TextBox 125"/>
          <p:cNvSpPr txBox="1"/>
          <p:nvPr/>
        </p:nvSpPr>
        <p:spPr>
          <a:xfrm rot="19798126">
            <a:off x="7520301" y="4989332"/>
            <a:ext cx="1422165" cy="343130"/>
          </a:xfrm>
          <a:prstGeom prst="rect">
            <a:avLst/>
          </a:prstGeom>
          <a:noFill/>
        </p:spPr>
        <p:txBody>
          <a:bodyPr wrap="square" rtlCol="0">
            <a:prstTxWarp prst="textArchDown">
              <a:avLst/>
            </a:prstTxWarp>
            <a:spAutoFit/>
          </a:bodyPr>
          <a:lstStyle/>
          <a:p>
            <a:pPr algn="ctr"/>
            <a:r>
              <a:rPr lang="en-US" sz="1400" b="1" kern="0" dirty="0"/>
              <a:t>SYMANTEC EDR</a:t>
            </a:r>
          </a:p>
        </p:txBody>
      </p:sp>
      <p:sp>
        <p:nvSpPr>
          <p:cNvPr id="128" name="TextBox 127"/>
          <p:cNvSpPr txBox="1"/>
          <p:nvPr/>
        </p:nvSpPr>
        <p:spPr>
          <a:xfrm rot="1918971">
            <a:off x="5489510" y="4989863"/>
            <a:ext cx="1422165" cy="343130"/>
          </a:xfrm>
          <a:prstGeom prst="rect">
            <a:avLst/>
          </a:prstGeom>
          <a:noFill/>
        </p:spPr>
        <p:txBody>
          <a:bodyPr wrap="square" rtlCol="0">
            <a:prstTxWarp prst="textArchDown">
              <a:avLst/>
            </a:prstTxWarp>
            <a:spAutoFit/>
          </a:bodyPr>
          <a:lstStyle/>
          <a:p>
            <a:pPr algn="ctr"/>
            <a:r>
              <a:rPr lang="en-US" sz="1400" b="1" kern="0" dirty="0"/>
              <a:t>SEP MOBILE</a:t>
            </a:r>
          </a:p>
        </p:txBody>
      </p:sp>
      <p:pic>
        <p:nvPicPr>
          <p:cNvPr id="138" name="Picture 14" descr="Image result for intel security logo"/>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4049601" y="1198213"/>
            <a:ext cx="1194008" cy="597004"/>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6"/>
          <p:cNvPicPr>
            <a:picLocks noChangeAspect="1"/>
          </p:cNvPicPr>
          <p:nvPr/>
        </p:nvPicPr>
        <p:blipFill>
          <a:blip r:embed="rId10" cstate="screen">
            <a:alphaModFix amt="35000"/>
            <a:extLst>
              <a:ext uri="{28A0092B-C50C-407E-A947-70E740481C1C}">
                <a14:useLocalDpi xmlns:a14="http://schemas.microsoft.com/office/drawing/2010/main"/>
              </a:ext>
            </a:extLst>
          </a:blip>
          <a:srcRect t="30376" b="30828"/>
          <a:stretch>
            <a:fillRect/>
          </a:stretch>
        </p:blipFill>
        <p:spPr>
          <a:xfrm>
            <a:off x="9175176" y="1211669"/>
            <a:ext cx="1138628" cy="328773"/>
          </a:xfrm>
          <a:prstGeom prst="rect">
            <a:avLst/>
          </a:prstGeom>
        </p:spPr>
      </p:pic>
      <p:pic>
        <p:nvPicPr>
          <p:cNvPr id="48" name="Picture 47"/>
          <p:cNvPicPr>
            <a:picLocks noChangeAspect="1"/>
          </p:cNvPicPr>
          <p:nvPr/>
        </p:nvPicPr>
        <p:blipFill>
          <a:blip r:embed="rId11" cstate="screen">
            <a:alphaModFix amt="35000"/>
            <a:extLst>
              <a:ext uri="{28A0092B-C50C-407E-A947-70E740481C1C}">
                <a14:useLocalDpi xmlns:a14="http://schemas.microsoft.com/office/drawing/2010/main"/>
              </a:ext>
            </a:extLst>
          </a:blip>
          <a:stretch>
            <a:fillRect/>
          </a:stretch>
        </p:blipFill>
        <p:spPr>
          <a:xfrm>
            <a:off x="9394510" y="1625357"/>
            <a:ext cx="921418" cy="363528"/>
          </a:xfrm>
          <a:prstGeom prst="rect">
            <a:avLst/>
          </a:prstGeom>
        </p:spPr>
      </p:pic>
      <p:pic>
        <p:nvPicPr>
          <p:cNvPr id="50" name="Picture 49"/>
          <p:cNvPicPr>
            <a:picLocks noChangeAspect="1"/>
          </p:cNvPicPr>
          <p:nvPr/>
        </p:nvPicPr>
        <p:blipFill>
          <a:blip r:embed="rId12">
            <a:alphaModFix amt="35000"/>
            <a:extLst>
              <a:ext uri="{28A0092B-C50C-407E-A947-70E740481C1C}">
                <a14:useLocalDpi xmlns:a14="http://schemas.microsoft.com/office/drawing/2010/main"/>
              </a:ext>
            </a:extLst>
          </a:blip>
          <a:stretch>
            <a:fillRect/>
          </a:stretch>
        </p:blipFill>
        <p:spPr>
          <a:xfrm>
            <a:off x="8685232" y="865415"/>
            <a:ext cx="806240" cy="150182"/>
          </a:xfrm>
          <a:prstGeom prst="rect">
            <a:avLst/>
          </a:prstGeom>
        </p:spPr>
      </p:pic>
      <p:pic>
        <p:nvPicPr>
          <p:cNvPr id="51" name="Picture 14" descr="Image result for intel security logo"/>
          <p:cNvPicPr>
            <a:picLocks noChangeAspect="1" noChangeArrowheads="1"/>
          </p:cNvPicPr>
          <p:nvPr/>
        </p:nvPicPr>
        <p:blipFill>
          <a:blip r:embed="rId9" cstate="screen">
            <a:alphaModFix amt="50000"/>
            <a:extLst>
              <a:ext uri="{28A0092B-C50C-407E-A947-70E740481C1C}">
                <a14:useLocalDpi xmlns:a14="http://schemas.microsoft.com/office/drawing/2010/main"/>
              </a:ext>
            </a:extLst>
          </a:blip>
          <a:srcRect/>
          <a:stretch>
            <a:fillRect/>
          </a:stretch>
        </p:blipFill>
        <p:spPr bwMode="auto">
          <a:xfrm>
            <a:off x="7634379" y="236677"/>
            <a:ext cx="1194008" cy="597004"/>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53"/>
          <p:cNvPicPr>
            <a:picLocks noChangeAspect="1"/>
          </p:cNvPicPr>
          <p:nvPr/>
        </p:nvPicPr>
        <p:blipFill>
          <a:blip r:embed="rId13" cstate="screen">
            <a:alphaModFix amt="50000"/>
            <a:extLst>
              <a:ext uri="{28A0092B-C50C-407E-A947-70E740481C1C}">
                <a14:useLocalDpi xmlns:a14="http://schemas.microsoft.com/office/drawing/2010/main"/>
              </a:ext>
            </a:extLst>
          </a:blip>
          <a:stretch>
            <a:fillRect/>
          </a:stretch>
        </p:blipFill>
        <p:spPr>
          <a:xfrm>
            <a:off x="9769876" y="3711456"/>
            <a:ext cx="744876" cy="744876"/>
          </a:xfrm>
          <a:prstGeom prst="rect">
            <a:avLst/>
          </a:prstGeom>
        </p:spPr>
      </p:pic>
      <p:pic>
        <p:nvPicPr>
          <p:cNvPr id="55" name="Picture 8" descr="Image result for palo alto networks logo"/>
          <p:cNvPicPr>
            <a:picLocks noChangeAspect="1" noChangeArrowheads="1"/>
          </p:cNvPicPr>
          <p:nvPr/>
        </p:nvPicPr>
        <p:blipFill>
          <a:blip r:embed="rId14" cstate="screen">
            <a:alphaModFix amt="35000"/>
            <a:extLst>
              <a:ext uri="{28A0092B-C50C-407E-A947-70E740481C1C}">
                <a14:useLocalDpi xmlns:a14="http://schemas.microsoft.com/office/drawing/2010/main"/>
              </a:ext>
            </a:extLst>
          </a:blip>
          <a:srcRect/>
          <a:stretch>
            <a:fillRect/>
          </a:stretch>
        </p:blipFill>
        <p:spPr bwMode="auto">
          <a:xfrm>
            <a:off x="9822003" y="2485975"/>
            <a:ext cx="1111839" cy="259479"/>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55"/>
          <p:cNvPicPr>
            <a:picLocks noChangeAspect="1"/>
          </p:cNvPicPr>
          <p:nvPr/>
        </p:nvPicPr>
        <p:blipFill>
          <a:blip r:embed="rId12">
            <a:alphaModFix amt="35000"/>
            <a:extLst>
              <a:ext uri="{28A0092B-C50C-407E-A947-70E740481C1C}">
                <a14:useLocalDpi xmlns:a14="http://schemas.microsoft.com/office/drawing/2010/main"/>
              </a:ext>
            </a:extLst>
          </a:blip>
          <a:stretch>
            <a:fillRect/>
          </a:stretch>
        </p:blipFill>
        <p:spPr>
          <a:xfrm>
            <a:off x="9923450" y="3308904"/>
            <a:ext cx="806240" cy="150182"/>
          </a:xfrm>
          <a:prstGeom prst="rect">
            <a:avLst/>
          </a:prstGeom>
        </p:spPr>
      </p:pic>
      <p:pic>
        <p:nvPicPr>
          <p:cNvPr id="59" name="Picture 12" descr="Image result for sentinel one logo"/>
          <p:cNvPicPr>
            <a:picLocks noChangeAspect="1" noChangeArrowheads="1"/>
          </p:cNvPicPr>
          <p:nvPr/>
        </p:nvPicPr>
        <p:blipFill>
          <a:blip r:embed="rId15" cstate="screen">
            <a:alphaModFix amt="35000"/>
            <a:extLst>
              <a:ext uri="{28A0092B-C50C-407E-A947-70E740481C1C}">
                <a14:useLocalDpi xmlns:a14="http://schemas.microsoft.com/office/drawing/2010/main"/>
              </a:ext>
            </a:extLst>
          </a:blip>
          <a:srcRect/>
          <a:stretch>
            <a:fillRect/>
          </a:stretch>
        </p:blipFill>
        <p:spPr bwMode="auto">
          <a:xfrm>
            <a:off x="7720528" y="5933153"/>
            <a:ext cx="1072793" cy="446997"/>
          </a:xfrm>
          <a:prstGeom prst="rect">
            <a:avLst/>
          </a:prstGeom>
          <a:noFill/>
          <a:extLst>
            <a:ext uri="{909E8E84-426E-40dd-AFC4-6F175D3DCCD1}">
              <a14:hiddenFill xmlns="" xmlns:a14="http://schemas.microsoft.com/office/drawing/2010/main">
                <a:solidFill>
                  <a:srgbClr val="FFFFFF"/>
                </a:solidFill>
              </a14:hiddenFill>
            </a:ext>
          </a:extLst>
        </p:spPr>
      </p:pic>
      <p:pic>
        <p:nvPicPr>
          <p:cNvPr id="64" name="Picture 2" descr="Image result for crowdstrike"/>
          <p:cNvPicPr>
            <a:picLocks noChangeAspect="1" noChangeArrowheads="1"/>
          </p:cNvPicPr>
          <p:nvPr/>
        </p:nvPicPr>
        <p:blipFill>
          <a:blip r:embed="rId16" cstate="screen">
            <a:alphaModFix amt="50000"/>
            <a:extLst>
              <a:ext uri="{28A0092B-C50C-407E-A947-70E740481C1C}">
                <a14:useLocalDpi xmlns:a14="http://schemas.microsoft.com/office/drawing/2010/main"/>
              </a:ext>
            </a:extLst>
          </a:blip>
          <a:srcRect/>
          <a:stretch>
            <a:fillRect/>
          </a:stretch>
        </p:blipFill>
        <p:spPr bwMode="auto">
          <a:xfrm>
            <a:off x="9130614" y="5362828"/>
            <a:ext cx="1278524" cy="207760"/>
          </a:xfrm>
          <a:prstGeom prst="rect">
            <a:avLst/>
          </a:prstGeom>
          <a:noFill/>
          <a:extLst>
            <a:ext uri="{909E8E84-426E-40dd-AFC4-6F175D3DCCD1}">
              <a14:hiddenFill xmlns="" xmlns:a14="http://schemas.microsoft.com/office/drawing/2010/main">
                <a:solidFill>
                  <a:srgbClr val="FFFFFF"/>
                </a:solidFill>
              </a14:hiddenFill>
            </a:ext>
          </a:extLst>
        </p:spPr>
      </p:pic>
      <p:pic>
        <p:nvPicPr>
          <p:cNvPr id="65" name="Picture 4" descr="Image result for carbon black logo"/>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9446153" y="4876092"/>
            <a:ext cx="616874" cy="244179"/>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65" descr="Image result for mandiant logo"/>
          <p:cNvPicPr>
            <a:picLocks noChangeAspect="1" noChangeArrowheads="1"/>
          </p:cNvPicPr>
          <p:nvPr/>
        </p:nvPicPr>
        <p:blipFill>
          <a:blip r:embed="rId18" cstate="screen">
            <a:alphaModFix amt="50000"/>
            <a:extLst>
              <a:ext uri="{28A0092B-C50C-407E-A947-70E740481C1C}">
                <a14:useLocalDpi xmlns:a14="http://schemas.microsoft.com/office/drawing/2010/main"/>
              </a:ext>
            </a:extLst>
          </a:blip>
          <a:srcRect/>
          <a:stretch>
            <a:fillRect/>
          </a:stretch>
        </p:blipFill>
        <p:spPr bwMode="auto">
          <a:xfrm>
            <a:off x="8582254" y="5719270"/>
            <a:ext cx="1310498" cy="203128"/>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4" descr="Image result for carbon black logo"/>
          <p:cNvPicPr>
            <a:picLocks noChangeAspect="1" noChangeArrowheads="1"/>
          </p:cNvPicPr>
          <p:nvPr/>
        </p:nvPicPr>
        <p:blipFill>
          <a:blip r:embed="rId17" cstate="screen">
            <a:alphaModFix amt="50000"/>
            <a:extLst>
              <a:ext uri="{28A0092B-C50C-407E-A947-70E740481C1C}">
                <a14:useLocalDpi xmlns:a14="http://schemas.microsoft.com/office/drawing/2010/main"/>
              </a:ext>
            </a:extLst>
          </a:blip>
          <a:srcRect/>
          <a:stretch>
            <a:fillRect/>
          </a:stretch>
        </p:blipFill>
        <p:spPr bwMode="auto">
          <a:xfrm>
            <a:off x="5937781" y="393537"/>
            <a:ext cx="616874" cy="24417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10" descr="Image result for lumension logo"/>
          <p:cNvPicPr>
            <a:picLocks noChangeAspect="1" noChangeArrowheads="1"/>
          </p:cNvPicPr>
          <p:nvPr/>
        </p:nvPicPr>
        <p:blipFill>
          <a:blip r:embed="rId19" cstate="screen">
            <a:alphaModFix amt="35000"/>
            <a:extLst>
              <a:ext uri="{28A0092B-C50C-407E-A947-70E740481C1C}">
                <a14:useLocalDpi xmlns:a14="http://schemas.microsoft.com/office/drawing/2010/main"/>
              </a:ext>
            </a:extLst>
          </a:blip>
          <a:srcRect/>
          <a:stretch>
            <a:fillRect/>
          </a:stretch>
        </p:blipFill>
        <p:spPr bwMode="auto">
          <a:xfrm>
            <a:off x="4609656" y="805744"/>
            <a:ext cx="1228451" cy="24415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684383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Preserving End User Productivity</a:t>
            </a:r>
          </a:p>
        </p:txBody>
      </p:sp>
      <p:sp>
        <p:nvSpPr>
          <p:cNvPr id="4" name="Content Placeholder 3"/>
          <p:cNvSpPr>
            <a:spLocks noGrp="1"/>
          </p:cNvSpPr>
          <p:nvPr>
            <p:ph idx="1"/>
          </p:nvPr>
        </p:nvSpPr>
        <p:spPr>
          <a:xfrm>
            <a:off x="609601" y="1752600"/>
            <a:ext cx="6062804" cy="4191002"/>
          </a:xfrm>
        </p:spPr>
        <p:txBody>
          <a:bodyPr>
            <a:normAutofit lnSpcReduction="10000"/>
          </a:bodyPr>
          <a:lstStyle/>
          <a:p>
            <a:pPr marL="0" indent="0">
              <a:buNone/>
            </a:pPr>
            <a:r>
              <a:rPr lang="en-US" b="1" dirty="0">
                <a:solidFill>
                  <a:schemeClr val="accent1">
                    <a:lumMod val="75000"/>
                  </a:schemeClr>
                </a:solidFill>
              </a:rPr>
              <a:t>Intelligent Threat Cloud</a:t>
            </a:r>
          </a:p>
          <a:p>
            <a:r>
              <a:rPr lang="en-US" dirty="0"/>
              <a:t>Most up-to-date cloud intelligence to scan suspicious files</a:t>
            </a:r>
          </a:p>
          <a:p>
            <a:r>
              <a:rPr lang="en-US" altLang="en-US" dirty="0"/>
              <a:t>70% size reduction in network bandwidth usage (from SEP 12 to SEP 14.1)</a:t>
            </a:r>
            <a:br>
              <a:rPr lang="en-US" altLang="en-US" dirty="0"/>
            </a:br>
            <a:endParaRPr lang="en-US" dirty="0"/>
          </a:p>
          <a:p>
            <a:pPr marL="0" indent="0">
              <a:buNone/>
            </a:pPr>
            <a:r>
              <a:rPr lang="en-US" b="1" dirty="0">
                <a:solidFill>
                  <a:schemeClr val="accent1">
                    <a:lumMod val="75000"/>
                  </a:schemeClr>
                </a:solidFill>
              </a:rPr>
              <a:t>Low Bandwidth Mode</a:t>
            </a:r>
          </a:p>
          <a:p>
            <a:r>
              <a:rPr lang="en-US" dirty="0"/>
              <a:t>Reduce content updates to only once a week</a:t>
            </a:r>
          </a:p>
          <a:p>
            <a:r>
              <a:rPr lang="en-US" dirty="0"/>
              <a:t>Easily tune machine learning, behavior analysis and reputation analysis to maintain security efficacy</a:t>
            </a:r>
          </a:p>
          <a:p>
            <a:endParaRPr lang="en-US" altLang="en-US" dirty="0"/>
          </a:p>
          <a:p>
            <a:endParaRPr lang="en-US" dirty="0"/>
          </a:p>
          <a:p>
            <a:endParaRPr lang="en-US" dirty="0"/>
          </a:p>
        </p:txBody>
      </p:sp>
      <p:sp>
        <p:nvSpPr>
          <p:cNvPr id="10" name="Text Placeholder 9"/>
          <p:cNvSpPr>
            <a:spLocks noGrp="1"/>
          </p:cNvSpPr>
          <p:nvPr>
            <p:ph type="body" sz="quarter" idx="13"/>
          </p:nvPr>
        </p:nvSpPr>
        <p:spPr>
          <a:xfrm>
            <a:off x="495302" y="914400"/>
            <a:ext cx="10972482" cy="332118"/>
          </a:xfrm>
          <a:noFill/>
          <a:ln w="9525">
            <a:noFill/>
            <a:miter lim="800000"/>
            <a:headEnd/>
            <a:tailEnd/>
          </a:ln>
        </p:spPr>
        <p:txBody>
          <a:bodyPr vert="horz" wrap="square" lIns="0" tIns="0" rIns="0" bIns="0" numCol="1" rtlCol="0" anchor="t" anchorCtr="0" compatLnSpc="1">
            <a:prstTxWarp prst="textNoShape">
              <a:avLst/>
            </a:prstTxWarp>
            <a:noAutofit/>
          </a:bodyPr>
          <a:lstStyle/>
          <a:p>
            <a:r>
              <a:rPr lang="en-US" b="1">
                <a:solidFill>
                  <a:srgbClr val="595959"/>
                </a:solidFill>
              </a:rPr>
              <a:t>Lighter network bandwidth consumption and less end user impact</a:t>
            </a:r>
          </a:p>
          <a:p>
            <a:endParaRPr lang="en-US" b="1" dirty="0">
              <a:solidFill>
                <a:srgbClr val="595959"/>
              </a:solidFill>
            </a:endParaRPr>
          </a:p>
        </p:txBody>
      </p:sp>
      <p:grpSp>
        <p:nvGrpSpPr>
          <p:cNvPr id="45" name="Group 44"/>
          <p:cNvGrpSpPr/>
          <p:nvPr/>
        </p:nvGrpSpPr>
        <p:grpSpPr>
          <a:xfrm>
            <a:off x="7029464" y="1076349"/>
            <a:ext cx="5029200" cy="5275212"/>
            <a:chOff x="1827212" y="1370286"/>
            <a:chExt cx="5051440" cy="4179566"/>
          </a:xfrm>
        </p:grpSpPr>
        <p:pic>
          <p:nvPicPr>
            <p:cNvPr id="46" name="Picture 45" descr="ICONS_ILLUSTRATIONS_1_endpoint_device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2298" y="3810000"/>
              <a:ext cx="2319199" cy="1739852"/>
            </a:xfrm>
            <a:prstGeom prst="rect">
              <a:avLst/>
            </a:prstGeom>
          </p:spPr>
        </p:pic>
        <p:pic>
          <p:nvPicPr>
            <p:cNvPr id="47" name="Picture 3" descr="C:\Users\Adam\AppData\Local\Temp\vmware-Adam\VMwareDnD\660afc90\ICONS_ILLUSTRATIONS_1_cloud_analytics.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33020" y="1370286"/>
              <a:ext cx="2945632" cy="2209800"/>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47" descr="ANIMATIONS_data_stream.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126784">
              <a:off x="5111704" y="2643259"/>
              <a:ext cx="277027" cy="1635108"/>
            </a:xfrm>
            <a:prstGeom prst="rect">
              <a:avLst/>
            </a:prstGeom>
          </p:spPr>
        </p:pic>
        <p:pic>
          <p:nvPicPr>
            <p:cNvPr id="49" name="Picture 48" descr="ANIMATIONS_data_stream.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900807" y="2151489"/>
              <a:ext cx="328567" cy="1359589"/>
            </a:xfrm>
            <a:prstGeom prst="rect">
              <a:avLst/>
            </a:prstGeom>
          </p:spPr>
        </p:pic>
        <p:pic>
          <p:nvPicPr>
            <p:cNvPr id="50" name="Picture 49" descr="PARTS_2_fingerprint.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89212" y="2648461"/>
              <a:ext cx="860273" cy="645373"/>
            </a:xfrm>
            <a:prstGeom prst="rect">
              <a:avLst/>
            </a:prstGeom>
          </p:spPr>
        </p:pic>
        <p:grpSp>
          <p:nvGrpSpPr>
            <p:cNvPr id="51" name="Group 50"/>
            <p:cNvGrpSpPr/>
            <p:nvPr/>
          </p:nvGrpSpPr>
          <p:grpSpPr>
            <a:xfrm>
              <a:off x="3002887" y="3106440"/>
              <a:ext cx="1513398" cy="1078460"/>
              <a:chOff x="4677398" y="1061750"/>
              <a:chExt cx="1276915" cy="1061749"/>
            </a:xfrm>
          </p:grpSpPr>
          <p:cxnSp>
            <p:nvCxnSpPr>
              <p:cNvPr id="53" name="Straight Connector 52"/>
              <p:cNvCxnSpPr/>
              <p:nvPr/>
            </p:nvCxnSpPr>
            <p:spPr bwMode="auto">
              <a:xfrm>
                <a:off x="4677398" y="1408727"/>
                <a:ext cx="1138120" cy="714772"/>
              </a:xfrm>
              <a:prstGeom prst="line">
                <a:avLst/>
              </a:prstGeom>
              <a:solidFill>
                <a:schemeClr val="accent1"/>
              </a:solidFill>
              <a:ln w="19050" cap="flat" cmpd="sng" algn="ctr">
                <a:solidFill>
                  <a:schemeClr val="bg2"/>
                </a:solidFill>
                <a:prstDash val="dot"/>
                <a:round/>
                <a:headEnd type="none" w="med" len="med"/>
                <a:tailEnd type="none" w="med" len="med"/>
              </a:ln>
              <a:effectLst/>
            </p:spPr>
          </p:cxnSp>
          <p:cxnSp>
            <p:nvCxnSpPr>
              <p:cNvPr id="54" name="Straight Connector 53"/>
              <p:cNvCxnSpPr/>
              <p:nvPr/>
            </p:nvCxnSpPr>
            <p:spPr bwMode="auto">
              <a:xfrm>
                <a:off x="5274217" y="1061750"/>
                <a:ext cx="680096" cy="902140"/>
              </a:xfrm>
              <a:prstGeom prst="line">
                <a:avLst/>
              </a:prstGeom>
              <a:solidFill>
                <a:schemeClr val="accent1"/>
              </a:solidFill>
              <a:ln w="19050" cap="flat" cmpd="sng" algn="ctr">
                <a:solidFill>
                  <a:schemeClr val="bg2"/>
                </a:solidFill>
                <a:prstDash val="dot"/>
                <a:round/>
                <a:headEnd type="none" w="med" len="med"/>
                <a:tailEnd type="none" w="med" len="med"/>
              </a:ln>
              <a:effectLst/>
            </p:spPr>
          </p:cxnSp>
        </p:grpSp>
        <p:pic>
          <p:nvPicPr>
            <p:cNvPr id="52" name="Picture 51"/>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flipH="1">
              <a:off x="1827212" y="2438400"/>
              <a:ext cx="1854485" cy="1439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 name="Slide Number Placeholder 7">
            <a:extLst>
              <a:ext uri="{FF2B5EF4-FFF2-40B4-BE49-F238E27FC236}">
                <a16:creationId xmlns:a16="http://schemas.microsoft.com/office/drawing/2014/main" id="{A4ACA5C0-F8AC-4560-A619-CC4C526C8C3B}"/>
              </a:ext>
            </a:extLst>
          </p:cNvPr>
          <p:cNvSpPr txBox="1">
            <a:spLocks/>
          </p:cNvSpPr>
          <p:nvPr/>
        </p:nvSpPr>
        <p:spPr>
          <a:xfrm>
            <a:off x="11747500" y="6305554"/>
            <a:ext cx="520700" cy="365125"/>
          </a:xfrm>
          <a:prstGeom prst="rect">
            <a:avLst/>
          </a:prstGeom>
        </p:spPr>
        <p:txBody>
          <a:bodyPr vert="horz" lIns="91440" tIns="45720" rIns="91440" bIns="45720" rtlCol="0" anchor="ctr"/>
          <a:lstStyle>
            <a:defPPr>
              <a:defRPr lang="en-US"/>
            </a:defPPr>
            <a:lvl1pPr algn="ctr" fontAlgn="auto">
              <a:spcBef>
                <a:spcPts val="0"/>
              </a:spcBef>
              <a:spcAft>
                <a:spcPts val="0"/>
              </a:spcAft>
              <a:defRPr sz="1200" b="1">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2D88F0F9-74A8-45E4-B405-052EDB68E8BD}" type="slidenum">
              <a:rPr lang="en-US"/>
              <a:pPr/>
              <a:t>43</a:t>
            </a:fld>
            <a:endParaRPr lang="en-US"/>
          </a:p>
        </p:txBody>
      </p:sp>
    </p:spTree>
    <p:extLst>
      <p:ext uri="{BB962C8B-B14F-4D97-AF65-F5344CB8AC3E}">
        <p14:creationId xmlns:p14="http://schemas.microsoft.com/office/powerpoint/2010/main" val="153649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10301609" y="0"/>
            <a:ext cx="1890393" cy="1128792"/>
          </a:xfrm>
          <a:prstGeom prst="rect">
            <a:avLst/>
          </a:prstGeom>
          <a:solidFill>
            <a:schemeClr val="bg1"/>
          </a:solidFill>
          <a:ln w="12700">
            <a:noFill/>
            <a:miter lim="800000"/>
            <a:headEnd/>
            <a:tailEnd/>
          </a:ln>
        </p:spPr>
        <p:txBody>
          <a:bodyPr wrap="square" rtlCol="0" anchor="ctr"/>
          <a:lstStyle/>
          <a:p>
            <a:pPr algn="ctr"/>
            <a:endParaRPr lang="en-US" kern="0" dirty="0">
              <a:solidFill>
                <a:schemeClr val="bg1"/>
              </a:solidFill>
            </a:endParaRPr>
          </a:p>
        </p:txBody>
      </p:sp>
      <p:sp>
        <p:nvSpPr>
          <p:cNvPr id="114" name="Title 4"/>
          <p:cNvSpPr txBox="1">
            <a:spLocks/>
          </p:cNvSpPr>
          <p:nvPr/>
        </p:nvSpPr>
        <p:spPr>
          <a:xfrm>
            <a:off x="8283548" y="1215488"/>
            <a:ext cx="2485391" cy="451406"/>
          </a:xfrm>
          <a:prstGeom prst="rect">
            <a:avLst/>
          </a:prstGeom>
        </p:spPr>
        <p:txBody>
          <a:bodyPr wrap="none" lIns="0">
            <a:sp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pPr>
              <a:lnSpc>
                <a:spcPct val="80000"/>
              </a:lnSpc>
            </a:pPr>
            <a:r>
              <a:rPr lang="en-US" dirty="0">
                <a:solidFill>
                  <a:srgbClr val="FFC000"/>
                </a:solidFill>
                <a:latin typeface="Calibri"/>
                <a:ea typeface="+mn-ea"/>
                <a:cs typeface="Calibri"/>
              </a:rPr>
              <a:t>Why Symantec?</a:t>
            </a:r>
          </a:p>
        </p:txBody>
      </p:sp>
      <p:sp>
        <p:nvSpPr>
          <p:cNvPr id="115" name="Content Placeholder 5"/>
          <p:cNvSpPr txBox="1">
            <a:spLocks/>
          </p:cNvSpPr>
          <p:nvPr/>
        </p:nvSpPr>
        <p:spPr>
          <a:xfrm>
            <a:off x="8252194" y="1850345"/>
            <a:ext cx="3638104" cy="485047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spcAft>
                <a:spcPts val="600"/>
              </a:spcAft>
            </a:pPr>
            <a:r>
              <a:rPr lang="en-US" sz="2000" dirty="0">
                <a:solidFill>
                  <a:srgbClr val="19233C"/>
                </a:solidFill>
              </a:rPr>
              <a:t>Breadth of security portfolio</a:t>
            </a:r>
          </a:p>
          <a:p>
            <a:pPr>
              <a:spcAft>
                <a:spcPts val="600"/>
              </a:spcAft>
            </a:pPr>
            <a:r>
              <a:rPr lang="en-US" sz="2000" dirty="0">
                <a:solidFill>
                  <a:srgbClr val="19233C"/>
                </a:solidFill>
              </a:rPr>
              <a:t>Integration with web, email, EDR, content analysis and more</a:t>
            </a:r>
          </a:p>
          <a:p>
            <a:pPr>
              <a:spcAft>
                <a:spcPts val="600"/>
              </a:spcAft>
            </a:pPr>
            <a:r>
              <a:rPr lang="en-US" sz="2000" dirty="0">
                <a:solidFill>
                  <a:srgbClr val="19233C"/>
                </a:solidFill>
              </a:rPr>
              <a:t>Integration with SIEM, threat analytics, and telemetry</a:t>
            </a:r>
          </a:p>
          <a:p>
            <a:pPr>
              <a:spcAft>
                <a:spcPts val="600"/>
              </a:spcAft>
            </a:pPr>
            <a:r>
              <a:rPr lang="en-US" sz="2000" dirty="0">
                <a:solidFill>
                  <a:srgbClr val="19233C"/>
                </a:solidFill>
              </a:rPr>
              <a:t>APIs for automation and orchestration</a:t>
            </a:r>
          </a:p>
        </p:txBody>
      </p:sp>
      <p:sp>
        <p:nvSpPr>
          <p:cNvPr id="3" name="Title 2"/>
          <p:cNvSpPr>
            <a:spLocks noGrp="1"/>
          </p:cNvSpPr>
          <p:nvPr>
            <p:ph type="title"/>
          </p:nvPr>
        </p:nvSpPr>
        <p:spPr>
          <a:xfrm>
            <a:off x="609759" y="304800"/>
            <a:ext cx="7501291" cy="838200"/>
          </a:xfrm>
        </p:spPr>
        <p:txBody>
          <a:bodyPr/>
          <a:lstStyle/>
          <a:p>
            <a:r>
              <a:rPr lang="en-US" dirty="0"/>
              <a:t>Endpoint with Integrated Cyber Defense</a:t>
            </a:r>
          </a:p>
        </p:txBody>
      </p:sp>
      <p:sp>
        <p:nvSpPr>
          <p:cNvPr id="82" name="TextBox 81"/>
          <p:cNvSpPr txBox="1"/>
          <p:nvPr/>
        </p:nvSpPr>
        <p:spPr>
          <a:xfrm>
            <a:off x="11253727" y="733450"/>
            <a:ext cx="630525" cy="148117"/>
          </a:xfrm>
          <a:prstGeom prst="rect">
            <a:avLst/>
          </a:prstGeom>
          <a:noFill/>
        </p:spPr>
        <p:txBody>
          <a:bodyPr wrap="none" lIns="0" tIns="0" rIns="0" bIns="0" rtlCol="0">
            <a:spAutoFit/>
          </a:bodyPr>
          <a:lstStyle/>
          <a:p>
            <a:pPr algn="ctr">
              <a:lnSpc>
                <a:spcPct val="90000"/>
              </a:lnSpc>
            </a:pPr>
            <a:r>
              <a:rPr lang="en-US" sz="1050" b="1" dirty="0">
                <a:solidFill>
                  <a:schemeClr val="bg2"/>
                </a:solidFill>
              </a:rPr>
              <a:t>LIST (USER)</a:t>
            </a:r>
          </a:p>
        </p:txBody>
      </p:sp>
      <p:sp>
        <p:nvSpPr>
          <p:cNvPr id="84" name="Footer Placeholder 7"/>
          <p:cNvSpPr txBox="1">
            <a:spLocks/>
          </p:cNvSpPr>
          <p:nvPr/>
        </p:nvSpPr>
        <p:spPr>
          <a:xfrm>
            <a:off x="11684302" y="6404471"/>
            <a:ext cx="589480" cy="184666"/>
          </a:xfrm>
          <a:prstGeom prst="rect">
            <a:avLst/>
          </a:prstGeom>
        </p:spPr>
        <p:txBody>
          <a:bodyPr vert="horz" wrap="square" lIns="0" tIns="0" rIns="0" bIns="0" rtlCol="0" anchor="b">
            <a:spAutoFit/>
          </a:bodyPr>
          <a:lstStyle>
            <a:defPPr>
              <a:defRPr lang="en-US"/>
            </a:defPPr>
            <a:lvl1pPr marL="0" algn="l"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DA42248-2AD5-4973-A736-B434674C9FD5}" type="slidenum">
              <a:rPr lang="en-US" sz="1200" b="1" smtClean="0">
                <a:solidFill>
                  <a:schemeClr val="tx1">
                    <a:lumMod val="75000"/>
                  </a:schemeClr>
                </a:solidFill>
              </a:rPr>
              <a:pPr algn="ctr"/>
              <a:t>44</a:t>
            </a:fld>
            <a:endParaRPr lang="en-US" sz="1200" b="1" dirty="0">
              <a:solidFill>
                <a:schemeClr val="tx1">
                  <a:lumMod val="75000"/>
                </a:schemeClr>
              </a:solidFill>
            </a:endParaRPr>
          </a:p>
        </p:txBody>
      </p:sp>
      <p:cxnSp>
        <p:nvCxnSpPr>
          <p:cNvPr id="4" name="Straight Connector 3"/>
          <p:cNvCxnSpPr/>
          <p:nvPr/>
        </p:nvCxnSpPr>
        <p:spPr>
          <a:xfrm>
            <a:off x="7949005" y="1364156"/>
            <a:ext cx="0" cy="4703973"/>
          </a:xfrm>
          <a:prstGeom prst="line">
            <a:avLst/>
          </a:prstGeom>
          <a:ln w="28575" cmpd="sng">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bwMode="gray">
          <a:xfrm>
            <a:off x="2132568" y="1447801"/>
            <a:ext cx="5361760"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r>
              <a:rPr lang="en-US" sz="1600" dirty="0"/>
              <a:t>“I want to leverage my investments more fully.”</a:t>
            </a:r>
          </a:p>
        </p:txBody>
      </p:sp>
      <p:sp>
        <p:nvSpPr>
          <p:cNvPr id="29" name="Rectangle 28"/>
          <p:cNvSpPr/>
          <p:nvPr/>
        </p:nvSpPr>
        <p:spPr bwMode="gray">
          <a:xfrm>
            <a:off x="2132568" y="2616200"/>
            <a:ext cx="536176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Multiple point products and technologies are not integrated well for security automation or joint response</a:t>
            </a:r>
          </a:p>
        </p:txBody>
      </p:sp>
      <p:sp>
        <p:nvSpPr>
          <p:cNvPr id="30" name="Rectangle 29"/>
          <p:cNvSpPr/>
          <p:nvPr/>
        </p:nvSpPr>
        <p:spPr bwMode="gray">
          <a:xfrm>
            <a:off x="2132568" y="3784600"/>
            <a:ext cx="536176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r>
              <a:rPr lang="en-US" sz="1600" dirty="0"/>
              <a:t>Symantec Endpoint Protection 14</a:t>
            </a:r>
          </a:p>
        </p:txBody>
      </p:sp>
      <p:sp>
        <p:nvSpPr>
          <p:cNvPr id="31" name="Rectangle 30"/>
          <p:cNvSpPr/>
          <p:nvPr/>
        </p:nvSpPr>
        <p:spPr bwMode="gray">
          <a:xfrm>
            <a:off x="2132568" y="4953000"/>
            <a:ext cx="536176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indent="-176213">
              <a:lnSpc>
                <a:spcPct val="90000"/>
              </a:lnSpc>
              <a:spcAft>
                <a:spcPts val="300"/>
              </a:spcAft>
              <a:buFont typeface="Arial" panose="020B0604020202020204" pitchFamily="34" charset="0"/>
              <a:buChar char="•"/>
            </a:pPr>
            <a:r>
              <a:rPr lang="en-US" sz="1600" dirty="0"/>
              <a:t>Symantec integrations</a:t>
            </a:r>
          </a:p>
          <a:p>
            <a:pPr marL="0" lvl="1" indent="-176213">
              <a:lnSpc>
                <a:spcPct val="90000"/>
              </a:lnSpc>
              <a:spcAft>
                <a:spcPts val="300"/>
              </a:spcAft>
              <a:buFont typeface="Arial" panose="020B0604020202020204" pitchFamily="34" charset="0"/>
              <a:buChar char="•"/>
            </a:pPr>
            <a:r>
              <a:rPr lang="en-US" sz="1600" dirty="0"/>
              <a:t>APIs for partner and third-party integrations</a:t>
            </a:r>
          </a:p>
        </p:txBody>
      </p:sp>
      <p:sp>
        <p:nvSpPr>
          <p:cNvPr id="32" name="Rectangle 31"/>
          <p:cNvSpPr/>
          <p:nvPr/>
        </p:nvSpPr>
        <p:spPr bwMode="gray">
          <a:xfrm>
            <a:off x="609761"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NEED</a:t>
            </a:r>
          </a:p>
        </p:txBody>
      </p:sp>
      <p:sp>
        <p:nvSpPr>
          <p:cNvPr id="33" name="Rectangle 32"/>
          <p:cNvSpPr/>
          <p:nvPr/>
        </p:nvSpPr>
        <p:spPr bwMode="gray">
          <a:xfrm>
            <a:off x="609601" y="26162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CHALLENGE</a:t>
            </a:r>
          </a:p>
        </p:txBody>
      </p:sp>
      <p:sp>
        <p:nvSpPr>
          <p:cNvPr id="34" name="Rectangle 33"/>
          <p:cNvSpPr/>
          <p:nvPr/>
        </p:nvSpPr>
        <p:spPr bwMode="gray">
          <a:xfrm>
            <a:off x="609761" y="3784599"/>
            <a:ext cx="15230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PRODUCT</a:t>
            </a:r>
          </a:p>
        </p:txBody>
      </p:sp>
      <p:sp>
        <p:nvSpPr>
          <p:cNvPr id="35" name="Rectangle 34"/>
          <p:cNvSpPr/>
          <p:nvPr/>
        </p:nvSpPr>
        <p:spPr bwMode="gray">
          <a:xfrm>
            <a:off x="609601" y="49530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CAPABILITIES</a:t>
            </a:r>
          </a:p>
        </p:txBody>
      </p:sp>
      <p:grpSp>
        <p:nvGrpSpPr>
          <p:cNvPr id="36" name="Group 35"/>
          <p:cNvGrpSpPr/>
          <p:nvPr/>
        </p:nvGrpSpPr>
        <p:grpSpPr>
          <a:xfrm rot="5400000">
            <a:off x="1951596" y="1784814"/>
            <a:ext cx="381000" cy="274391"/>
            <a:chOff x="1179513" y="4529455"/>
            <a:chExt cx="381000" cy="274320"/>
          </a:xfrm>
        </p:grpSpPr>
        <p:sp>
          <p:nvSpPr>
            <p:cNvPr id="37"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38"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39" name="Group 38"/>
          <p:cNvGrpSpPr/>
          <p:nvPr/>
        </p:nvGrpSpPr>
        <p:grpSpPr>
          <a:xfrm rot="5400000">
            <a:off x="1951596" y="2973534"/>
            <a:ext cx="381000" cy="274391"/>
            <a:chOff x="1179513" y="4529455"/>
            <a:chExt cx="381000" cy="274320"/>
          </a:xfrm>
        </p:grpSpPr>
        <p:sp>
          <p:nvSpPr>
            <p:cNvPr id="40" name="Pentagon 39"/>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41"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42" name="Group 41"/>
          <p:cNvGrpSpPr/>
          <p:nvPr/>
        </p:nvGrpSpPr>
        <p:grpSpPr>
          <a:xfrm rot="5400000">
            <a:off x="1951596" y="4147014"/>
            <a:ext cx="381000" cy="274391"/>
            <a:chOff x="1179513" y="4529455"/>
            <a:chExt cx="381000" cy="274320"/>
          </a:xfrm>
        </p:grpSpPr>
        <p:sp>
          <p:nvSpPr>
            <p:cNvPr id="43"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44"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45" name="Group 44"/>
          <p:cNvGrpSpPr/>
          <p:nvPr/>
        </p:nvGrpSpPr>
        <p:grpSpPr>
          <a:xfrm rot="5400000">
            <a:off x="1951596" y="5305254"/>
            <a:ext cx="381000" cy="274391"/>
            <a:chOff x="1179513" y="4529455"/>
            <a:chExt cx="381000" cy="274320"/>
          </a:xfrm>
        </p:grpSpPr>
        <p:sp>
          <p:nvSpPr>
            <p:cNvPr id="46"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47"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48" name="Group 47"/>
          <p:cNvGrpSpPr/>
          <p:nvPr/>
        </p:nvGrpSpPr>
        <p:grpSpPr>
          <a:xfrm>
            <a:off x="11217027" y="0"/>
            <a:ext cx="974975" cy="1141664"/>
            <a:chOff x="8133345" y="5361971"/>
            <a:chExt cx="974975" cy="1141664"/>
          </a:xfrm>
        </p:grpSpPr>
        <p:grpSp>
          <p:nvGrpSpPr>
            <p:cNvPr id="49" name="Group 48"/>
            <p:cNvGrpSpPr/>
            <p:nvPr/>
          </p:nvGrpSpPr>
          <p:grpSpPr>
            <a:xfrm>
              <a:off x="8275146" y="5631232"/>
              <a:ext cx="692917" cy="732073"/>
              <a:chOff x="8275146" y="5631232"/>
              <a:chExt cx="692917" cy="732073"/>
            </a:xfrm>
          </p:grpSpPr>
          <p:grpSp>
            <p:nvGrpSpPr>
              <p:cNvPr id="51" name="Group 50"/>
              <p:cNvGrpSpPr/>
              <p:nvPr/>
            </p:nvGrpSpPr>
            <p:grpSpPr bwMode="ltGray">
              <a:xfrm>
                <a:off x="8275146" y="5631232"/>
                <a:ext cx="550945" cy="434725"/>
                <a:chOff x="2916555" y="1923047"/>
                <a:chExt cx="1908466" cy="1505880"/>
              </a:xfrm>
            </p:grpSpPr>
            <p:sp>
              <p:nvSpPr>
                <p:cNvPr id="53" name="Rectangle 52"/>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4" name="Rectangle 53"/>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5" name="Rectangle 54"/>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6"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7" name="Rectangle 56"/>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8" name="Rectangle 57"/>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9"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0" name="Rectangle 59"/>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1" name="Rectangle 60"/>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2" name="Rectangle 61"/>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3" name="Rectangle 62"/>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4" name="Rectangle 63"/>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grpSp>
          <p:sp>
            <p:nvSpPr>
              <p:cNvPr id="52" name="TextBox 51"/>
              <p:cNvSpPr txBox="1"/>
              <p:nvPr/>
            </p:nvSpPr>
            <p:spPr>
              <a:xfrm>
                <a:off x="8288390" y="6069763"/>
                <a:ext cx="679673" cy="293542"/>
              </a:xfrm>
              <a:prstGeom prst="rect">
                <a:avLst/>
              </a:prstGeom>
              <a:noFill/>
            </p:spPr>
            <p:txBody>
              <a:bodyPr wrap="none" lIns="0" tIns="0" rIns="0" bIns="0" rtlCol="0">
                <a:spAutoFit/>
              </a:bodyPr>
              <a:lstStyle/>
              <a:p>
                <a:pPr algn="ctr">
                  <a:lnSpc>
                    <a:spcPct val="90000"/>
                  </a:lnSpc>
                </a:pPr>
                <a:r>
                  <a:rPr lang="en-US" sz="1050" b="1" dirty="0">
                    <a:solidFill>
                      <a:schemeClr val="accent1"/>
                    </a:solidFill>
                  </a:rPr>
                  <a:t>LIST </a:t>
                </a:r>
                <a:br>
                  <a:rPr lang="en-US" sz="1050" b="1" dirty="0">
                    <a:solidFill>
                      <a:schemeClr val="accent1"/>
                    </a:solidFill>
                  </a:rPr>
                </a:br>
                <a:r>
                  <a:rPr lang="en-US" sz="1050" b="1" dirty="0">
                    <a:solidFill>
                      <a:schemeClr val="accent1"/>
                    </a:solidFill>
                  </a:rPr>
                  <a:t>(ENDPOINT)</a:t>
                </a:r>
              </a:p>
            </p:txBody>
          </p:sp>
        </p:grpSp>
        <p:sp>
          <p:nvSpPr>
            <p:cNvPr id="50" name="Rectangle 49">
              <a:hlinkClick r:id="rId3" action="ppaction://hlinksldjump"/>
            </p:cNvPr>
            <p:cNvSpPr/>
            <p:nvPr/>
          </p:nvSpPr>
          <p:spPr>
            <a:xfrm>
              <a:off x="8133345" y="5361971"/>
              <a:ext cx="974975" cy="1141664"/>
            </a:xfrm>
            <a:prstGeom prst="rect">
              <a:avLst/>
            </a:prstGeom>
            <a:noFill/>
            <a:ln w="12700">
              <a:noFill/>
              <a:miter lim="800000"/>
              <a:headEnd/>
              <a:tailEnd/>
            </a:ln>
          </p:spPr>
          <p:txBody>
            <a:bodyPr wrap="square" rtlCol="0" anchor="ctr"/>
            <a:lstStyle/>
            <a:p>
              <a:pPr algn="ctr"/>
              <a:endParaRPr lang="en-US" kern="0" dirty="0">
                <a:solidFill>
                  <a:schemeClr val="bg1"/>
                </a:solidFill>
              </a:endParaRPr>
            </a:p>
          </p:txBody>
        </p:sp>
      </p:grpSp>
    </p:spTree>
    <p:extLst>
      <p:ext uri="{BB962C8B-B14F-4D97-AF65-F5344CB8AC3E}">
        <p14:creationId xmlns:p14="http://schemas.microsoft.com/office/powerpoint/2010/main" val="22031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p:cNvSpPr/>
          <p:nvPr/>
        </p:nvSpPr>
        <p:spPr>
          <a:xfrm>
            <a:off x="2524335" y="-910765"/>
            <a:ext cx="8295480" cy="8295480"/>
          </a:xfrm>
          <a:prstGeom prst="ellipse">
            <a:avLst/>
          </a:prstGeom>
          <a:gradFill>
            <a:gsLst>
              <a:gs pos="0">
                <a:schemeClr val="accent1">
                  <a:lumMod val="40000"/>
                  <a:lumOff val="60000"/>
                </a:schemeClr>
              </a:gs>
              <a:gs pos="70000">
                <a:schemeClr val="bg1">
                  <a:alpha val="0"/>
                </a:schemeClr>
              </a:gs>
            </a:gsLst>
            <a:path path="shape">
              <a:fillToRect l="50000" t="50000" r="50000" b="50000"/>
            </a:path>
          </a:gradFill>
          <a:ln w="12700">
            <a:noFill/>
            <a:miter lim="800000"/>
            <a:headEnd/>
            <a:tailEnd/>
          </a:ln>
        </p:spPr>
        <p:txBody>
          <a:bodyPr wrap="square" rtlCol="0" anchor="ctr"/>
          <a:lstStyle/>
          <a:p>
            <a:pPr algn="ctr"/>
            <a:endParaRPr lang="en-US" kern="0" dirty="0">
              <a:solidFill>
                <a:schemeClr val="bg1"/>
              </a:solidFill>
            </a:endParaRPr>
          </a:p>
        </p:txBody>
      </p:sp>
      <p:sp>
        <p:nvSpPr>
          <p:cNvPr id="9" name="Title 8"/>
          <p:cNvSpPr>
            <a:spLocks noGrp="1"/>
          </p:cNvSpPr>
          <p:nvPr>
            <p:ph type="title"/>
          </p:nvPr>
        </p:nvSpPr>
        <p:spPr>
          <a:xfrm>
            <a:off x="495302" y="395005"/>
            <a:ext cx="2950755" cy="1843440"/>
          </a:xfrm>
        </p:spPr>
        <p:txBody>
          <a:bodyPr/>
          <a:lstStyle/>
          <a:p>
            <a:r>
              <a:rPr lang="en-US" sz="3600" dirty="0"/>
              <a:t>Endpoint with </a:t>
            </a:r>
            <a:br>
              <a:rPr lang="en-US" sz="3600" dirty="0"/>
            </a:br>
            <a:r>
              <a:rPr lang="en-US" sz="3600" dirty="0"/>
              <a:t>Integrated </a:t>
            </a:r>
            <a:br>
              <a:rPr lang="en-US" sz="3600" dirty="0"/>
            </a:br>
            <a:r>
              <a:rPr lang="en-US" sz="3600" dirty="0"/>
              <a:t>Cyber Defense</a:t>
            </a:r>
          </a:p>
        </p:txBody>
      </p:sp>
      <p:sp>
        <p:nvSpPr>
          <p:cNvPr id="51" name="TextBox 50"/>
          <p:cNvSpPr txBox="1"/>
          <p:nvPr/>
        </p:nvSpPr>
        <p:spPr>
          <a:xfrm rot="3600000">
            <a:off x="5696988" y="2154791"/>
            <a:ext cx="2273394" cy="2076223"/>
          </a:xfrm>
          <a:prstGeom prst="rect">
            <a:avLst/>
          </a:prstGeom>
          <a:noFill/>
        </p:spPr>
        <p:txBody>
          <a:bodyPr wrap="square" lIns="0" tIns="0" rIns="0" bIns="0" rtlCol="0" anchor="ctr" anchorCtr="0">
            <a:prstTxWarp prst="textArchUp">
              <a:avLst>
                <a:gd name="adj" fmla="val 12235715"/>
              </a:avLst>
            </a:prstTxWarp>
            <a:noAutofit/>
          </a:bodyPr>
          <a:lstStyle/>
          <a:p>
            <a:pPr algn="ctr">
              <a:lnSpc>
                <a:spcPct val="85000"/>
              </a:lnSpc>
            </a:pPr>
            <a:r>
              <a:rPr lang="en-US" b="1" dirty="0">
                <a:solidFill>
                  <a:srgbClr val="0D0D0D"/>
                </a:solidFill>
              </a:rPr>
              <a:t>ANALYTICS </a:t>
            </a:r>
            <a:br>
              <a:rPr lang="en-US" b="1" dirty="0">
                <a:solidFill>
                  <a:srgbClr val="0D0D0D"/>
                </a:solidFill>
              </a:rPr>
            </a:br>
            <a:r>
              <a:rPr lang="en-US" b="1" dirty="0">
                <a:solidFill>
                  <a:srgbClr val="0D0D0D"/>
                </a:solidFill>
              </a:rPr>
              <a:t>+ VISIBILITY</a:t>
            </a:r>
          </a:p>
        </p:txBody>
      </p:sp>
      <p:cxnSp>
        <p:nvCxnSpPr>
          <p:cNvPr id="35" name="Straight Connector 34"/>
          <p:cNvCxnSpPr/>
          <p:nvPr/>
        </p:nvCxnSpPr>
        <p:spPr>
          <a:xfrm flipH="1">
            <a:off x="4943853" y="3711662"/>
            <a:ext cx="876041" cy="408628"/>
          </a:xfrm>
          <a:prstGeom prst="line">
            <a:avLst/>
          </a:prstGeom>
          <a:ln w="635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546615" y="3704176"/>
            <a:ext cx="892090" cy="416114"/>
          </a:xfrm>
          <a:prstGeom prst="line">
            <a:avLst/>
          </a:prstGeom>
          <a:ln w="635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7" idx="0"/>
          </p:cNvCxnSpPr>
          <p:nvPr/>
        </p:nvCxnSpPr>
        <p:spPr>
          <a:xfrm flipV="1">
            <a:off x="6672075" y="1393535"/>
            <a:ext cx="0" cy="972213"/>
          </a:xfrm>
          <a:prstGeom prst="line">
            <a:avLst/>
          </a:prstGeom>
          <a:ln w="635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705678" y="2347386"/>
            <a:ext cx="1932798" cy="1932798"/>
          </a:xfrm>
          <a:prstGeom prst="ellipse">
            <a:avLst/>
          </a:prstGeom>
          <a:gradFill flip="none" rotWithShape="1">
            <a:gsLst>
              <a:gs pos="0">
                <a:schemeClr val="accent1"/>
              </a:gs>
              <a:gs pos="100000">
                <a:schemeClr val="accent1">
                  <a:lumMod val="75000"/>
                </a:schemeClr>
              </a:gs>
            </a:gsLst>
            <a:path path="shape">
              <a:fillToRect l="50000" t="50000" r="50000" b="50000"/>
            </a:path>
            <a:tileRect/>
          </a:gradFill>
          <a:ln w="63500" cap="rnd">
            <a:solidFill>
              <a:schemeClr val="bg1"/>
            </a:solidFill>
            <a:round/>
            <a:headEnd/>
            <a:tailEnd/>
          </a:ln>
        </p:spPr>
        <p:txBody>
          <a:bodyPr wrap="square" lIns="0" tIns="0" rIns="0" bIns="0" rtlCol="0" anchor="ctr"/>
          <a:lstStyle/>
          <a:p>
            <a:pPr algn="ctr">
              <a:lnSpc>
                <a:spcPct val="90000"/>
              </a:lnSpc>
            </a:pPr>
            <a:r>
              <a:rPr lang="en-US" b="1" kern="0" dirty="0">
                <a:solidFill>
                  <a:srgbClr val="FFFFFF"/>
                </a:solidFill>
              </a:rPr>
              <a:t>CLOUD GENERATION ENDPOINT</a:t>
            </a:r>
          </a:p>
        </p:txBody>
      </p:sp>
      <p:grpSp>
        <p:nvGrpSpPr>
          <p:cNvPr id="157" name="Group 156"/>
          <p:cNvGrpSpPr/>
          <p:nvPr/>
        </p:nvGrpSpPr>
        <p:grpSpPr>
          <a:xfrm>
            <a:off x="4867038" y="164575"/>
            <a:ext cx="1267368" cy="1424099"/>
            <a:chOff x="4943848" y="202979"/>
            <a:chExt cx="1267368" cy="1424099"/>
          </a:xfrm>
        </p:grpSpPr>
        <p:grpSp>
          <p:nvGrpSpPr>
            <p:cNvPr id="57" name="Group 56"/>
            <p:cNvGrpSpPr/>
            <p:nvPr/>
          </p:nvGrpSpPr>
          <p:grpSpPr>
            <a:xfrm>
              <a:off x="4943848" y="202979"/>
              <a:ext cx="1267368" cy="1267366"/>
              <a:chOff x="5366304" y="1662370"/>
              <a:chExt cx="1267366" cy="1267365"/>
            </a:xfrm>
          </p:grpSpPr>
          <p:sp>
            <p:nvSpPr>
              <p:cNvPr id="58" name="Oval 57"/>
              <p:cNvSpPr/>
              <p:nvPr/>
            </p:nvSpPr>
            <p:spPr>
              <a:xfrm>
                <a:off x="5366305" y="1662370"/>
                <a:ext cx="1267365" cy="1267365"/>
              </a:xfrm>
              <a:prstGeom prst="ellipse">
                <a:avLst/>
              </a:prstGeom>
              <a:solidFill>
                <a:schemeClr val="accent3"/>
              </a:solidFill>
              <a:ln w="12700">
                <a:noFill/>
                <a:miter lim="800000"/>
                <a:headEnd/>
                <a:tailEnd/>
              </a:ln>
            </p:spPr>
            <p:txBody>
              <a:bodyPr wrap="square" rtlCol="0" anchor="ctr"/>
              <a:lstStyle/>
              <a:p>
                <a:pPr algn="ctr"/>
                <a:endParaRPr lang="en-US" sz="1600" kern="0" dirty="0">
                  <a:solidFill>
                    <a:schemeClr val="bg1"/>
                  </a:solidFill>
                </a:endParaRPr>
              </a:p>
            </p:txBody>
          </p:sp>
          <p:sp>
            <p:nvSpPr>
              <p:cNvPr id="59" name="Rectangle 58"/>
              <p:cNvSpPr/>
              <p:nvPr/>
            </p:nvSpPr>
            <p:spPr>
              <a:xfrm>
                <a:off x="5366304" y="2139086"/>
                <a:ext cx="1267366" cy="313932"/>
              </a:xfrm>
              <a:prstGeom prst="rect">
                <a:avLst/>
              </a:prstGeom>
            </p:spPr>
            <p:txBody>
              <a:bodyPr wrap="square" lIns="0" tIns="0" rIns="0" bIns="0" anchor="ctr" anchorCtr="0">
                <a:noAutofit/>
              </a:bodyPr>
              <a:lstStyle/>
              <a:p>
                <a:pPr algn="ctr" defTabSz="487874">
                  <a:lnSpc>
                    <a:spcPct val="85000"/>
                  </a:lnSpc>
                  <a:spcBef>
                    <a:spcPct val="0"/>
                  </a:spcBef>
                </a:pPr>
                <a:r>
                  <a:rPr lang="en-US" sz="1600" b="1" dirty="0">
                    <a:solidFill>
                      <a:schemeClr val="bg1"/>
                    </a:solidFill>
                  </a:rPr>
                  <a:t>WEB</a:t>
                </a:r>
              </a:p>
            </p:txBody>
          </p:sp>
        </p:grpSp>
        <p:cxnSp>
          <p:nvCxnSpPr>
            <p:cNvPr id="68" name="Straight Connector 67"/>
            <p:cNvCxnSpPr/>
            <p:nvPr/>
          </p:nvCxnSpPr>
          <p:spPr>
            <a:xfrm>
              <a:off x="5797784" y="1402080"/>
              <a:ext cx="109856" cy="224998"/>
            </a:xfrm>
            <a:prstGeom prst="line">
              <a:avLst/>
            </a:prstGeom>
            <a:ln w="57150" cmpd="sng">
              <a:gradFill flip="none" rotWithShape="1">
                <a:gsLst>
                  <a:gs pos="0">
                    <a:schemeClr val="accent3"/>
                  </a:gs>
                  <a:gs pos="100000">
                    <a:schemeClr val="accent1"/>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grpSp>
      <p:grpSp>
        <p:nvGrpSpPr>
          <p:cNvPr id="140" name="Group 139"/>
          <p:cNvGrpSpPr/>
          <p:nvPr/>
        </p:nvGrpSpPr>
        <p:grpSpPr>
          <a:xfrm>
            <a:off x="7209744" y="164574"/>
            <a:ext cx="1267368" cy="1409779"/>
            <a:chOff x="7286554" y="202979"/>
            <a:chExt cx="1267368" cy="1409779"/>
          </a:xfrm>
        </p:grpSpPr>
        <p:cxnSp>
          <p:nvCxnSpPr>
            <p:cNvPr id="71" name="Straight Connector 70"/>
            <p:cNvCxnSpPr/>
            <p:nvPr/>
          </p:nvCxnSpPr>
          <p:spPr>
            <a:xfrm flipH="1">
              <a:off x="7602877" y="1379220"/>
              <a:ext cx="114025" cy="233538"/>
            </a:xfrm>
            <a:prstGeom prst="line">
              <a:avLst/>
            </a:prstGeom>
            <a:ln w="57150" cmpd="sng">
              <a:gradFill flip="none" rotWithShape="1">
                <a:gsLst>
                  <a:gs pos="0">
                    <a:schemeClr val="accent3"/>
                  </a:gs>
                  <a:gs pos="100000">
                    <a:schemeClr val="accent1"/>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7286554" y="202979"/>
              <a:ext cx="1267368" cy="1267366"/>
              <a:chOff x="5366304" y="1662370"/>
              <a:chExt cx="1267366" cy="1267365"/>
            </a:xfrm>
          </p:grpSpPr>
          <p:sp>
            <p:nvSpPr>
              <p:cNvPr id="76" name="Oval 75"/>
              <p:cNvSpPr/>
              <p:nvPr/>
            </p:nvSpPr>
            <p:spPr>
              <a:xfrm>
                <a:off x="5366305" y="1662370"/>
                <a:ext cx="1267365" cy="1267365"/>
              </a:xfrm>
              <a:prstGeom prst="ellipse">
                <a:avLst/>
              </a:prstGeom>
              <a:solidFill>
                <a:schemeClr val="accent3"/>
              </a:solidFill>
              <a:ln w="12700">
                <a:noFill/>
                <a:miter lim="800000"/>
                <a:headEnd/>
                <a:tailEnd/>
              </a:ln>
            </p:spPr>
            <p:txBody>
              <a:bodyPr wrap="square" rtlCol="0" anchor="ctr"/>
              <a:lstStyle/>
              <a:p>
                <a:pPr algn="ctr"/>
                <a:endParaRPr lang="en-US" sz="1600" kern="0" dirty="0">
                  <a:solidFill>
                    <a:schemeClr val="bg1"/>
                  </a:solidFill>
                </a:endParaRPr>
              </a:p>
            </p:txBody>
          </p:sp>
          <p:sp>
            <p:nvSpPr>
              <p:cNvPr id="78" name="Rectangle 77"/>
              <p:cNvSpPr/>
              <p:nvPr/>
            </p:nvSpPr>
            <p:spPr>
              <a:xfrm>
                <a:off x="5366304" y="2139086"/>
                <a:ext cx="1267366" cy="313932"/>
              </a:xfrm>
              <a:prstGeom prst="rect">
                <a:avLst/>
              </a:prstGeom>
            </p:spPr>
            <p:txBody>
              <a:bodyPr wrap="square" lIns="0" tIns="0" rIns="0" bIns="0" anchor="ctr" anchorCtr="0">
                <a:noAutofit/>
              </a:bodyPr>
              <a:lstStyle/>
              <a:p>
                <a:pPr algn="ctr" defTabSz="487874">
                  <a:lnSpc>
                    <a:spcPct val="85000"/>
                  </a:lnSpc>
                  <a:spcBef>
                    <a:spcPct val="0"/>
                  </a:spcBef>
                </a:pPr>
                <a:r>
                  <a:rPr lang="en-US" sz="1600" b="1" dirty="0">
                    <a:solidFill>
                      <a:schemeClr val="bg1"/>
                    </a:solidFill>
                  </a:rPr>
                  <a:t>THREAT ANALYTICS</a:t>
                </a:r>
              </a:p>
            </p:txBody>
          </p:sp>
        </p:grpSp>
      </p:grpSp>
      <p:grpSp>
        <p:nvGrpSpPr>
          <p:cNvPr id="156" name="Group 155"/>
          <p:cNvGrpSpPr/>
          <p:nvPr/>
        </p:nvGrpSpPr>
        <p:grpSpPr>
          <a:xfrm>
            <a:off x="3638078" y="1316725"/>
            <a:ext cx="1381094" cy="1267366"/>
            <a:chOff x="3714888" y="1355130"/>
            <a:chExt cx="1381094" cy="1267366"/>
          </a:xfrm>
        </p:grpSpPr>
        <p:cxnSp>
          <p:nvCxnSpPr>
            <p:cNvPr id="79" name="Straight Connector 78"/>
            <p:cNvCxnSpPr/>
            <p:nvPr/>
          </p:nvCxnSpPr>
          <p:spPr>
            <a:xfrm>
              <a:off x="4914900" y="2211953"/>
              <a:ext cx="181082" cy="113176"/>
            </a:xfrm>
            <a:prstGeom prst="line">
              <a:avLst/>
            </a:prstGeom>
            <a:ln w="57150" cmpd="sng">
              <a:gradFill flip="none" rotWithShape="1">
                <a:gsLst>
                  <a:gs pos="0">
                    <a:schemeClr val="accent3"/>
                  </a:gs>
                  <a:gs pos="100000">
                    <a:schemeClr val="accent1"/>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3714888" y="1355130"/>
              <a:ext cx="1267368" cy="1267366"/>
              <a:chOff x="5366304" y="1662370"/>
              <a:chExt cx="1267366" cy="1267365"/>
            </a:xfrm>
          </p:grpSpPr>
          <p:sp>
            <p:nvSpPr>
              <p:cNvPr id="83" name="Oval 82"/>
              <p:cNvSpPr/>
              <p:nvPr/>
            </p:nvSpPr>
            <p:spPr>
              <a:xfrm>
                <a:off x="5366305" y="1662370"/>
                <a:ext cx="1267365" cy="1267365"/>
              </a:xfrm>
              <a:prstGeom prst="ellipse">
                <a:avLst/>
              </a:prstGeom>
              <a:solidFill>
                <a:schemeClr val="accent3"/>
              </a:solidFill>
              <a:ln w="12700">
                <a:noFill/>
                <a:miter lim="800000"/>
                <a:headEnd/>
                <a:tailEnd/>
              </a:ln>
            </p:spPr>
            <p:txBody>
              <a:bodyPr wrap="square" rtlCol="0" anchor="ctr"/>
              <a:lstStyle/>
              <a:p>
                <a:pPr algn="ctr"/>
                <a:endParaRPr lang="en-US" sz="1600" kern="0" dirty="0">
                  <a:solidFill>
                    <a:schemeClr val="bg1"/>
                  </a:solidFill>
                </a:endParaRPr>
              </a:p>
            </p:txBody>
          </p:sp>
          <p:sp>
            <p:nvSpPr>
              <p:cNvPr id="84" name="Rectangle 83"/>
              <p:cNvSpPr/>
              <p:nvPr/>
            </p:nvSpPr>
            <p:spPr>
              <a:xfrm>
                <a:off x="5366304" y="2139086"/>
                <a:ext cx="1267366" cy="313932"/>
              </a:xfrm>
              <a:prstGeom prst="rect">
                <a:avLst/>
              </a:prstGeom>
            </p:spPr>
            <p:txBody>
              <a:bodyPr wrap="square" lIns="0" tIns="0" rIns="0" bIns="0" anchor="ctr" anchorCtr="0">
                <a:noAutofit/>
              </a:bodyPr>
              <a:lstStyle/>
              <a:p>
                <a:pPr algn="ctr" defTabSz="487874">
                  <a:lnSpc>
                    <a:spcPct val="85000"/>
                  </a:lnSpc>
                  <a:spcBef>
                    <a:spcPct val="0"/>
                  </a:spcBef>
                </a:pPr>
                <a:r>
                  <a:rPr lang="en-US" sz="1600" b="1" dirty="0">
                    <a:solidFill>
                      <a:schemeClr val="bg1"/>
                    </a:solidFill>
                  </a:rPr>
                  <a:t>EMAIL</a:t>
                </a:r>
              </a:p>
            </p:txBody>
          </p:sp>
        </p:grpSp>
      </p:grpSp>
      <p:grpSp>
        <p:nvGrpSpPr>
          <p:cNvPr id="150" name="Group 149"/>
          <p:cNvGrpSpPr/>
          <p:nvPr/>
        </p:nvGrpSpPr>
        <p:grpSpPr>
          <a:xfrm>
            <a:off x="8319367" y="1316725"/>
            <a:ext cx="1386707" cy="1267366"/>
            <a:chOff x="8396175" y="1355130"/>
            <a:chExt cx="1386707" cy="1267366"/>
          </a:xfrm>
        </p:grpSpPr>
        <p:cxnSp>
          <p:nvCxnSpPr>
            <p:cNvPr id="80" name="Straight Connector 79"/>
            <p:cNvCxnSpPr/>
            <p:nvPr/>
          </p:nvCxnSpPr>
          <p:spPr>
            <a:xfrm flipH="1">
              <a:off x="8396175" y="2216150"/>
              <a:ext cx="185734" cy="116084"/>
            </a:xfrm>
            <a:prstGeom prst="line">
              <a:avLst/>
            </a:prstGeom>
            <a:ln w="57150" cmpd="sng">
              <a:gradFill flip="none" rotWithShape="1">
                <a:gsLst>
                  <a:gs pos="0">
                    <a:schemeClr val="accent3"/>
                  </a:gs>
                  <a:gs pos="100000">
                    <a:schemeClr val="accent1"/>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8515514" y="1355130"/>
              <a:ext cx="1267368" cy="1267366"/>
              <a:chOff x="5366304" y="1662370"/>
              <a:chExt cx="1267366" cy="1267365"/>
            </a:xfrm>
          </p:grpSpPr>
          <p:sp>
            <p:nvSpPr>
              <p:cNvPr id="86" name="Oval 85"/>
              <p:cNvSpPr/>
              <p:nvPr/>
            </p:nvSpPr>
            <p:spPr>
              <a:xfrm>
                <a:off x="5366305" y="1662370"/>
                <a:ext cx="1267365" cy="1267365"/>
              </a:xfrm>
              <a:prstGeom prst="ellipse">
                <a:avLst/>
              </a:prstGeom>
              <a:solidFill>
                <a:schemeClr val="accent3"/>
              </a:solidFill>
              <a:ln w="12700">
                <a:noFill/>
                <a:miter lim="800000"/>
                <a:headEnd/>
                <a:tailEnd/>
              </a:ln>
            </p:spPr>
            <p:txBody>
              <a:bodyPr wrap="square" rtlCol="0" anchor="ctr"/>
              <a:lstStyle/>
              <a:p>
                <a:pPr algn="ctr"/>
                <a:endParaRPr lang="en-US" sz="1600" kern="0" dirty="0">
                  <a:solidFill>
                    <a:schemeClr val="bg1"/>
                  </a:solidFill>
                </a:endParaRPr>
              </a:p>
            </p:txBody>
          </p:sp>
          <p:sp>
            <p:nvSpPr>
              <p:cNvPr id="87" name="Rectangle 86"/>
              <p:cNvSpPr/>
              <p:nvPr/>
            </p:nvSpPr>
            <p:spPr>
              <a:xfrm>
                <a:off x="5366304" y="2139086"/>
                <a:ext cx="1267366" cy="313932"/>
              </a:xfrm>
              <a:prstGeom prst="rect">
                <a:avLst/>
              </a:prstGeom>
            </p:spPr>
            <p:txBody>
              <a:bodyPr wrap="square" lIns="0" tIns="0" rIns="0" bIns="0" anchor="ctr" anchorCtr="0">
                <a:noAutofit/>
              </a:bodyPr>
              <a:lstStyle/>
              <a:p>
                <a:pPr algn="ctr" defTabSz="487874">
                  <a:lnSpc>
                    <a:spcPct val="85000"/>
                  </a:lnSpc>
                  <a:spcBef>
                    <a:spcPct val="0"/>
                  </a:spcBef>
                </a:pPr>
                <a:r>
                  <a:rPr lang="en-US" sz="1600" b="1" dirty="0">
                    <a:solidFill>
                      <a:schemeClr val="bg1"/>
                    </a:solidFill>
                  </a:rPr>
                  <a:t>SIEM</a:t>
                </a:r>
              </a:p>
            </p:txBody>
          </p:sp>
        </p:grpSp>
      </p:grpSp>
      <p:grpSp>
        <p:nvGrpSpPr>
          <p:cNvPr id="155" name="Group 154"/>
          <p:cNvGrpSpPr/>
          <p:nvPr/>
        </p:nvGrpSpPr>
        <p:grpSpPr>
          <a:xfrm>
            <a:off x="3292433" y="2929735"/>
            <a:ext cx="1477077" cy="1267366"/>
            <a:chOff x="3369243" y="2968140"/>
            <a:chExt cx="1477077" cy="1267366"/>
          </a:xfrm>
        </p:grpSpPr>
        <p:cxnSp>
          <p:nvCxnSpPr>
            <p:cNvPr id="89" name="Straight Connector 88"/>
            <p:cNvCxnSpPr/>
            <p:nvPr/>
          </p:nvCxnSpPr>
          <p:spPr>
            <a:xfrm flipV="1">
              <a:off x="4597400" y="3549166"/>
              <a:ext cx="248920" cy="26913"/>
            </a:xfrm>
            <a:prstGeom prst="line">
              <a:avLst/>
            </a:prstGeom>
            <a:ln w="57150" cmpd="sng">
              <a:gradFill flip="none" rotWithShape="1">
                <a:gsLst>
                  <a:gs pos="0">
                    <a:schemeClr val="accent3"/>
                  </a:gs>
                  <a:gs pos="100000">
                    <a:schemeClr val="accent1"/>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3369243" y="2968140"/>
              <a:ext cx="1267368" cy="1267366"/>
              <a:chOff x="5366304" y="1662370"/>
              <a:chExt cx="1267366" cy="1267365"/>
            </a:xfrm>
          </p:grpSpPr>
          <p:sp>
            <p:nvSpPr>
              <p:cNvPr id="92" name="Oval 91"/>
              <p:cNvSpPr/>
              <p:nvPr/>
            </p:nvSpPr>
            <p:spPr>
              <a:xfrm>
                <a:off x="5366305" y="1662370"/>
                <a:ext cx="1267365" cy="1267365"/>
              </a:xfrm>
              <a:prstGeom prst="ellipse">
                <a:avLst/>
              </a:prstGeom>
              <a:solidFill>
                <a:schemeClr val="accent3"/>
              </a:solidFill>
              <a:ln w="12700">
                <a:noFill/>
                <a:miter lim="800000"/>
                <a:headEnd/>
                <a:tailEnd/>
              </a:ln>
            </p:spPr>
            <p:txBody>
              <a:bodyPr wrap="square" rtlCol="0" anchor="ctr"/>
              <a:lstStyle/>
              <a:p>
                <a:pPr algn="ctr"/>
                <a:endParaRPr lang="en-US" sz="1600" kern="0" dirty="0">
                  <a:solidFill>
                    <a:schemeClr val="bg1"/>
                  </a:solidFill>
                </a:endParaRPr>
              </a:p>
            </p:txBody>
          </p:sp>
          <p:sp>
            <p:nvSpPr>
              <p:cNvPr id="93" name="Rectangle 92"/>
              <p:cNvSpPr/>
              <p:nvPr/>
            </p:nvSpPr>
            <p:spPr>
              <a:xfrm>
                <a:off x="5366304" y="2139086"/>
                <a:ext cx="1267366" cy="313932"/>
              </a:xfrm>
              <a:prstGeom prst="rect">
                <a:avLst/>
              </a:prstGeom>
            </p:spPr>
            <p:txBody>
              <a:bodyPr wrap="square" lIns="0" tIns="0" rIns="0" bIns="0" anchor="ctr" anchorCtr="0">
                <a:noAutofit/>
              </a:bodyPr>
              <a:lstStyle/>
              <a:p>
                <a:pPr algn="ctr" defTabSz="487874">
                  <a:lnSpc>
                    <a:spcPct val="85000"/>
                  </a:lnSpc>
                  <a:spcBef>
                    <a:spcPct val="0"/>
                  </a:spcBef>
                </a:pPr>
                <a:r>
                  <a:rPr lang="en-US" sz="1600" b="1" dirty="0">
                    <a:solidFill>
                      <a:schemeClr val="bg1"/>
                    </a:solidFill>
                  </a:rPr>
                  <a:t>SANDBOX</a:t>
                </a:r>
              </a:p>
            </p:txBody>
          </p:sp>
        </p:grpSp>
      </p:grpSp>
      <p:grpSp>
        <p:nvGrpSpPr>
          <p:cNvPr id="151" name="Group 150"/>
          <p:cNvGrpSpPr/>
          <p:nvPr/>
        </p:nvGrpSpPr>
        <p:grpSpPr>
          <a:xfrm>
            <a:off x="8587135" y="2929735"/>
            <a:ext cx="1464584" cy="1267366"/>
            <a:chOff x="8663943" y="2968140"/>
            <a:chExt cx="1464584" cy="1267366"/>
          </a:xfrm>
        </p:grpSpPr>
        <p:cxnSp>
          <p:nvCxnSpPr>
            <p:cNvPr id="90" name="Straight Connector 89"/>
            <p:cNvCxnSpPr/>
            <p:nvPr/>
          </p:nvCxnSpPr>
          <p:spPr>
            <a:xfrm flipH="1" flipV="1">
              <a:off x="8663943" y="3549896"/>
              <a:ext cx="219707" cy="23753"/>
            </a:xfrm>
            <a:prstGeom prst="line">
              <a:avLst/>
            </a:prstGeom>
            <a:ln w="57150" cmpd="sng">
              <a:gradFill flip="none" rotWithShape="1">
                <a:gsLst>
                  <a:gs pos="0">
                    <a:schemeClr val="accent3"/>
                  </a:gs>
                  <a:gs pos="100000">
                    <a:schemeClr val="accent1"/>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8861159" y="2968140"/>
              <a:ext cx="1267368" cy="1267366"/>
              <a:chOff x="5366304" y="1662370"/>
              <a:chExt cx="1267366" cy="1267365"/>
            </a:xfrm>
          </p:grpSpPr>
          <p:sp>
            <p:nvSpPr>
              <p:cNvPr id="95" name="Oval 94"/>
              <p:cNvSpPr/>
              <p:nvPr/>
            </p:nvSpPr>
            <p:spPr>
              <a:xfrm>
                <a:off x="5366305" y="1662370"/>
                <a:ext cx="1267365" cy="1267365"/>
              </a:xfrm>
              <a:prstGeom prst="ellipse">
                <a:avLst/>
              </a:prstGeom>
              <a:solidFill>
                <a:schemeClr val="accent3"/>
              </a:solidFill>
              <a:ln w="12700">
                <a:noFill/>
                <a:miter lim="800000"/>
                <a:headEnd/>
                <a:tailEnd/>
              </a:ln>
            </p:spPr>
            <p:txBody>
              <a:bodyPr wrap="square" rtlCol="0" anchor="ctr"/>
              <a:lstStyle/>
              <a:p>
                <a:pPr algn="ctr"/>
                <a:endParaRPr lang="en-US" sz="1600" kern="0" dirty="0">
                  <a:solidFill>
                    <a:schemeClr val="bg1"/>
                  </a:solidFill>
                </a:endParaRPr>
              </a:p>
            </p:txBody>
          </p:sp>
          <p:sp>
            <p:nvSpPr>
              <p:cNvPr id="96" name="Rectangle 95"/>
              <p:cNvSpPr/>
              <p:nvPr/>
            </p:nvSpPr>
            <p:spPr>
              <a:xfrm>
                <a:off x="5366304" y="2139086"/>
                <a:ext cx="1267366" cy="313932"/>
              </a:xfrm>
              <a:prstGeom prst="rect">
                <a:avLst/>
              </a:prstGeom>
            </p:spPr>
            <p:txBody>
              <a:bodyPr wrap="square" lIns="0" tIns="0" rIns="0" bIns="0" anchor="ctr" anchorCtr="0">
                <a:noAutofit/>
              </a:bodyPr>
              <a:lstStyle/>
              <a:p>
                <a:pPr algn="ctr" defTabSz="487874">
                  <a:lnSpc>
                    <a:spcPct val="85000"/>
                  </a:lnSpc>
                  <a:spcBef>
                    <a:spcPct val="0"/>
                  </a:spcBef>
                </a:pPr>
                <a:r>
                  <a:rPr lang="en-US" sz="1600" b="1" dirty="0">
                    <a:solidFill>
                      <a:schemeClr val="bg1"/>
                    </a:solidFill>
                  </a:rPr>
                  <a:t>TELEMETRY</a:t>
                </a:r>
              </a:p>
            </p:txBody>
          </p:sp>
        </p:grpSp>
      </p:grpSp>
      <p:grpSp>
        <p:nvGrpSpPr>
          <p:cNvPr id="154" name="Group 153"/>
          <p:cNvGrpSpPr/>
          <p:nvPr/>
        </p:nvGrpSpPr>
        <p:grpSpPr>
          <a:xfrm>
            <a:off x="4175748" y="4724096"/>
            <a:ext cx="1267368" cy="1278040"/>
            <a:chOff x="4252558" y="4762501"/>
            <a:chExt cx="1267368" cy="1278040"/>
          </a:xfrm>
        </p:grpSpPr>
        <p:cxnSp>
          <p:nvCxnSpPr>
            <p:cNvPr id="106" name="Straight Connector 105"/>
            <p:cNvCxnSpPr/>
            <p:nvPr/>
          </p:nvCxnSpPr>
          <p:spPr>
            <a:xfrm flipV="1">
              <a:off x="5271373" y="4762501"/>
              <a:ext cx="171150" cy="184149"/>
            </a:xfrm>
            <a:prstGeom prst="line">
              <a:avLst/>
            </a:prstGeom>
            <a:ln w="57150" cmpd="sng">
              <a:gradFill flip="none" rotWithShape="1">
                <a:gsLst>
                  <a:gs pos="0">
                    <a:schemeClr val="accent3"/>
                  </a:gs>
                  <a:gs pos="100000">
                    <a:schemeClr val="accent1"/>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4252558" y="4773175"/>
              <a:ext cx="1267368" cy="1267366"/>
              <a:chOff x="5366304" y="1662370"/>
              <a:chExt cx="1267366" cy="1267365"/>
            </a:xfrm>
          </p:grpSpPr>
          <p:sp>
            <p:nvSpPr>
              <p:cNvPr id="98" name="Oval 97"/>
              <p:cNvSpPr/>
              <p:nvPr/>
            </p:nvSpPr>
            <p:spPr>
              <a:xfrm>
                <a:off x="5366305" y="1662370"/>
                <a:ext cx="1267365" cy="1267365"/>
              </a:xfrm>
              <a:prstGeom prst="ellipse">
                <a:avLst/>
              </a:prstGeom>
              <a:solidFill>
                <a:schemeClr val="accent3"/>
              </a:solidFill>
              <a:ln w="12700">
                <a:noFill/>
                <a:miter lim="800000"/>
                <a:headEnd/>
                <a:tailEnd/>
              </a:ln>
            </p:spPr>
            <p:txBody>
              <a:bodyPr wrap="square" rtlCol="0" anchor="ctr"/>
              <a:lstStyle/>
              <a:p>
                <a:pPr algn="ctr"/>
                <a:endParaRPr lang="en-US" sz="1600" kern="0" dirty="0">
                  <a:solidFill>
                    <a:schemeClr val="bg1"/>
                  </a:solidFill>
                </a:endParaRPr>
              </a:p>
            </p:txBody>
          </p:sp>
          <p:sp>
            <p:nvSpPr>
              <p:cNvPr id="99" name="Rectangle 98"/>
              <p:cNvSpPr/>
              <p:nvPr/>
            </p:nvSpPr>
            <p:spPr>
              <a:xfrm>
                <a:off x="5366304" y="2139086"/>
                <a:ext cx="1267366" cy="313932"/>
              </a:xfrm>
              <a:prstGeom prst="rect">
                <a:avLst/>
              </a:prstGeom>
            </p:spPr>
            <p:txBody>
              <a:bodyPr wrap="square" lIns="0" tIns="0" rIns="0" bIns="0" anchor="ctr" anchorCtr="0">
                <a:noAutofit/>
              </a:bodyPr>
              <a:lstStyle/>
              <a:p>
                <a:pPr algn="ctr" defTabSz="487874">
                  <a:lnSpc>
                    <a:spcPct val="85000"/>
                  </a:lnSpc>
                  <a:spcBef>
                    <a:spcPct val="0"/>
                  </a:spcBef>
                </a:pPr>
                <a:r>
                  <a:rPr lang="en-US" sz="1600" b="1" dirty="0">
                    <a:solidFill>
                      <a:schemeClr val="bg1"/>
                    </a:solidFill>
                  </a:rPr>
                  <a:t>TICKETING</a:t>
                </a:r>
              </a:p>
            </p:txBody>
          </p:sp>
        </p:grpSp>
      </p:grpSp>
      <p:grpSp>
        <p:nvGrpSpPr>
          <p:cNvPr id="152" name="Group 151"/>
          <p:cNvGrpSpPr/>
          <p:nvPr/>
        </p:nvGrpSpPr>
        <p:grpSpPr>
          <a:xfrm>
            <a:off x="7901034" y="4716928"/>
            <a:ext cx="1267368" cy="1285208"/>
            <a:chOff x="7977844" y="4755333"/>
            <a:chExt cx="1267368" cy="1285208"/>
          </a:xfrm>
        </p:grpSpPr>
        <p:cxnSp>
          <p:nvCxnSpPr>
            <p:cNvPr id="107" name="Straight Connector 106"/>
            <p:cNvCxnSpPr/>
            <p:nvPr/>
          </p:nvCxnSpPr>
          <p:spPr>
            <a:xfrm flipH="1" flipV="1">
              <a:off x="8054340" y="4755333"/>
              <a:ext cx="175260" cy="188572"/>
            </a:xfrm>
            <a:prstGeom prst="line">
              <a:avLst/>
            </a:prstGeom>
            <a:ln w="57150" cmpd="sng">
              <a:gradFill flip="none" rotWithShape="1">
                <a:gsLst>
                  <a:gs pos="0">
                    <a:schemeClr val="accent3"/>
                  </a:gs>
                  <a:gs pos="100000">
                    <a:schemeClr val="accent1"/>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grpSp>
          <p:nvGrpSpPr>
            <p:cNvPr id="100" name="Group 99"/>
            <p:cNvGrpSpPr/>
            <p:nvPr/>
          </p:nvGrpSpPr>
          <p:grpSpPr>
            <a:xfrm>
              <a:off x="7977844" y="4773175"/>
              <a:ext cx="1267368" cy="1267366"/>
              <a:chOff x="5366304" y="1662370"/>
              <a:chExt cx="1267366" cy="1267365"/>
            </a:xfrm>
          </p:grpSpPr>
          <p:sp>
            <p:nvSpPr>
              <p:cNvPr id="101" name="Oval 100"/>
              <p:cNvSpPr/>
              <p:nvPr/>
            </p:nvSpPr>
            <p:spPr>
              <a:xfrm>
                <a:off x="5366305" y="1662370"/>
                <a:ext cx="1267365" cy="1267365"/>
              </a:xfrm>
              <a:prstGeom prst="ellipse">
                <a:avLst/>
              </a:prstGeom>
              <a:solidFill>
                <a:schemeClr val="accent3"/>
              </a:solidFill>
              <a:ln w="12700">
                <a:noFill/>
                <a:miter lim="800000"/>
                <a:headEnd/>
                <a:tailEnd/>
              </a:ln>
            </p:spPr>
            <p:txBody>
              <a:bodyPr wrap="square" rtlCol="0" anchor="ctr"/>
              <a:lstStyle/>
              <a:p>
                <a:pPr algn="ctr"/>
                <a:endParaRPr lang="en-US" sz="1600" kern="0" dirty="0">
                  <a:solidFill>
                    <a:schemeClr val="bg1"/>
                  </a:solidFill>
                </a:endParaRPr>
              </a:p>
            </p:txBody>
          </p:sp>
          <p:sp>
            <p:nvSpPr>
              <p:cNvPr id="102" name="Rectangle 101"/>
              <p:cNvSpPr/>
              <p:nvPr/>
            </p:nvSpPr>
            <p:spPr>
              <a:xfrm>
                <a:off x="5366304" y="2139086"/>
                <a:ext cx="1267366" cy="313932"/>
              </a:xfrm>
              <a:prstGeom prst="rect">
                <a:avLst/>
              </a:prstGeom>
            </p:spPr>
            <p:txBody>
              <a:bodyPr wrap="square" lIns="0" tIns="0" rIns="0" bIns="0" anchor="ctr" anchorCtr="0">
                <a:noAutofit/>
              </a:bodyPr>
              <a:lstStyle/>
              <a:p>
                <a:pPr algn="ctr" defTabSz="487874">
                  <a:lnSpc>
                    <a:spcPct val="85000"/>
                  </a:lnSpc>
                  <a:spcBef>
                    <a:spcPct val="0"/>
                  </a:spcBef>
                </a:pPr>
                <a:r>
                  <a:rPr lang="en-US" sz="1500" b="1" dirty="0">
                    <a:solidFill>
                      <a:schemeClr val="bg1"/>
                    </a:solidFill>
                  </a:rPr>
                  <a:t>AUTOMATION</a:t>
                </a:r>
              </a:p>
            </p:txBody>
          </p:sp>
        </p:grpSp>
      </p:grpSp>
      <p:sp>
        <p:nvSpPr>
          <p:cNvPr id="52" name="TextBox 51"/>
          <p:cNvSpPr txBox="1"/>
          <p:nvPr/>
        </p:nvSpPr>
        <p:spPr>
          <a:xfrm>
            <a:off x="5404710" y="2430470"/>
            <a:ext cx="2534730" cy="2189086"/>
          </a:xfrm>
          <a:prstGeom prst="rect">
            <a:avLst/>
          </a:prstGeom>
          <a:noFill/>
        </p:spPr>
        <p:txBody>
          <a:bodyPr wrap="square" lIns="0" tIns="0" rIns="0" bIns="0" rtlCol="0" anchor="ctr" anchorCtr="0">
            <a:prstTxWarp prst="textArchDown">
              <a:avLst/>
            </a:prstTxWarp>
            <a:noAutofit/>
          </a:bodyPr>
          <a:lstStyle/>
          <a:p>
            <a:pPr algn="ctr">
              <a:lnSpc>
                <a:spcPct val="85000"/>
              </a:lnSpc>
            </a:pPr>
            <a:r>
              <a:rPr lang="en-US" b="1" dirty="0">
                <a:solidFill>
                  <a:srgbClr val="0D0D0D"/>
                </a:solidFill>
              </a:rPr>
              <a:t>PUBLIC APIs + </a:t>
            </a:r>
            <a:br>
              <a:rPr lang="en-US" b="1" dirty="0">
                <a:solidFill>
                  <a:srgbClr val="0D0D0D"/>
                </a:solidFill>
              </a:rPr>
            </a:br>
            <a:r>
              <a:rPr lang="en-US" b="1" dirty="0">
                <a:solidFill>
                  <a:srgbClr val="0D0D0D"/>
                </a:solidFill>
              </a:rPr>
              <a:t>ORCHESTRATED RESPONSE</a:t>
            </a:r>
          </a:p>
        </p:txBody>
      </p:sp>
      <p:sp>
        <p:nvSpPr>
          <p:cNvPr id="37" name="Oval 36"/>
          <p:cNvSpPr/>
          <p:nvPr/>
        </p:nvSpPr>
        <p:spPr>
          <a:xfrm>
            <a:off x="4751825" y="1393535"/>
            <a:ext cx="3840500" cy="3840500"/>
          </a:xfrm>
          <a:prstGeom prst="ellipse">
            <a:avLst/>
          </a:prstGeom>
          <a:noFill/>
          <a:ln w="63500" cap="rnd">
            <a:solidFill>
              <a:schemeClr val="accent1"/>
            </a:solidFill>
            <a:round/>
            <a:headEnd/>
            <a:tailEnd/>
          </a:ln>
        </p:spPr>
        <p:txBody>
          <a:bodyPr wrap="square" lIns="0" tIns="0" rIns="0" bIns="0" rtlCol="0" anchor="ctr"/>
          <a:lstStyle/>
          <a:p>
            <a:pPr algn="ctr">
              <a:lnSpc>
                <a:spcPct val="90000"/>
              </a:lnSpc>
            </a:pPr>
            <a:endParaRPr lang="en-US" sz="2800" b="1" kern="0" dirty="0">
              <a:solidFill>
                <a:srgbClr val="FFFFFF"/>
              </a:solidFill>
            </a:endParaRPr>
          </a:p>
        </p:txBody>
      </p:sp>
      <p:sp>
        <p:nvSpPr>
          <p:cNvPr id="131" name="TextBox 130"/>
          <p:cNvSpPr txBox="1"/>
          <p:nvPr/>
        </p:nvSpPr>
        <p:spPr>
          <a:xfrm rot="18000000">
            <a:off x="5333552" y="2141363"/>
            <a:ext cx="2273394" cy="1991714"/>
          </a:xfrm>
          <a:prstGeom prst="rect">
            <a:avLst/>
          </a:prstGeom>
          <a:noFill/>
        </p:spPr>
        <p:txBody>
          <a:bodyPr wrap="square" lIns="0" tIns="0" rIns="0" bIns="0" rtlCol="0" anchor="ctr" anchorCtr="0">
            <a:prstTxWarp prst="textArchUp">
              <a:avLst>
                <a:gd name="adj" fmla="val 12235715"/>
              </a:avLst>
            </a:prstTxWarp>
            <a:noAutofit/>
          </a:bodyPr>
          <a:lstStyle/>
          <a:p>
            <a:pPr algn="ctr">
              <a:lnSpc>
                <a:spcPct val="85000"/>
              </a:lnSpc>
            </a:pPr>
            <a:r>
              <a:rPr lang="en-US" b="1" dirty="0">
                <a:solidFill>
                  <a:srgbClr val="0D0D0D"/>
                </a:solidFill>
              </a:rPr>
              <a:t>ENDPOINT +</a:t>
            </a:r>
            <a:br>
              <a:rPr lang="en-US" b="1" dirty="0">
                <a:solidFill>
                  <a:srgbClr val="0D0D0D"/>
                </a:solidFill>
              </a:rPr>
            </a:br>
            <a:r>
              <a:rPr lang="en-US" b="1" dirty="0">
                <a:solidFill>
                  <a:srgbClr val="0D0D0D"/>
                </a:solidFill>
              </a:rPr>
              <a:t>NETWORK</a:t>
            </a:r>
          </a:p>
        </p:txBody>
      </p:sp>
      <p:grpSp>
        <p:nvGrpSpPr>
          <p:cNvPr id="153" name="Group 152"/>
          <p:cNvGrpSpPr/>
          <p:nvPr/>
        </p:nvGrpSpPr>
        <p:grpSpPr>
          <a:xfrm>
            <a:off x="6038391" y="5238754"/>
            <a:ext cx="1267368" cy="1454675"/>
            <a:chOff x="6134404" y="5277155"/>
            <a:chExt cx="1267368" cy="1454675"/>
          </a:xfrm>
        </p:grpSpPr>
        <p:grpSp>
          <p:nvGrpSpPr>
            <p:cNvPr id="108" name="Group 107"/>
            <p:cNvGrpSpPr/>
            <p:nvPr/>
          </p:nvGrpSpPr>
          <p:grpSpPr>
            <a:xfrm>
              <a:off x="6134404" y="5464464"/>
              <a:ext cx="1267368" cy="1267366"/>
              <a:chOff x="5366304" y="1662370"/>
              <a:chExt cx="1267366" cy="1267365"/>
            </a:xfrm>
          </p:grpSpPr>
          <p:sp>
            <p:nvSpPr>
              <p:cNvPr id="109" name="Oval 108"/>
              <p:cNvSpPr/>
              <p:nvPr/>
            </p:nvSpPr>
            <p:spPr>
              <a:xfrm>
                <a:off x="5366305" y="1662370"/>
                <a:ext cx="1267365" cy="1267365"/>
              </a:xfrm>
              <a:prstGeom prst="ellipse">
                <a:avLst/>
              </a:prstGeom>
              <a:solidFill>
                <a:schemeClr val="accent3"/>
              </a:solidFill>
              <a:ln w="12700">
                <a:noFill/>
                <a:miter lim="800000"/>
                <a:headEnd/>
                <a:tailEnd/>
              </a:ln>
            </p:spPr>
            <p:txBody>
              <a:bodyPr wrap="square" rtlCol="0" anchor="ctr"/>
              <a:lstStyle/>
              <a:p>
                <a:pPr algn="ctr"/>
                <a:endParaRPr lang="en-US" sz="1600" kern="0" dirty="0">
                  <a:solidFill>
                    <a:schemeClr val="bg1"/>
                  </a:solidFill>
                </a:endParaRPr>
              </a:p>
            </p:txBody>
          </p:sp>
          <p:sp>
            <p:nvSpPr>
              <p:cNvPr id="110" name="Rectangle 109"/>
              <p:cNvSpPr/>
              <p:nvPr/>
            </p:nvSpPr>
            <p:spPr>
              <a:xfrm>
                <a:off x="5366304" y="2139086"/>
                <a:ext cx="1267366" cy="313932"/>
              </a:xfrm>
              <a:prstGeom prst="rect">
                <a:avLst/>
              </a:prstGeom>
            </p:spPr>
            <p:txBody>
              <a:bodyPr wrap="square" lIns="0" tIns="0" rIns="0" bIns="0" anchor="ctr" anchorCtr="0">
                <a:noAutofit/>
              </a:bodyPr>
              <a:lstStyle/>
              <a:p>
                <a:pPr algn="ctr" defTabSz="487874">
                  <a:lnSpc>
                    <a:spcPct val="85000"/>
                  </a:lnSpc>
                  <a:spcBef>
                    <a:spcPct val="0"/>
                  </a:spcBef>
                </a:pPr>
                <a:r>
                  <a:rPr lang="en-US" sz="1600" b="1" dirty="0">
                    <a:solidFill>
                      <a:schemeClr val="bg1"/>
                    </a:solidFill>
                  </a:rPr>
                  <a:t>SECURITY</a:t>
                </a:r>
                <a:br>
                  <a:rPr lang="en-US" sz="1600" b="1" dirty="0">
                    <a:solidFill>
                      <a:schemeClr val="bg1"/>
                    </a:solidFill>
                  </a:rPr>
                </a:br>
                <a:r>
                  <a:rPr lang="en-US" sz="1600" b="1" dirty="0">
                    <a:solidFill>
                      <a:schemeClr val="bg1"/>
                    </a:solidFill>
                  </a:rPr>
                  <a:t>ORCH.</a:t>
                </a:r>
              </a:p>
            </p:txBody>
          </p:sp>
        </p:grpSp>
        <p:cxnSp>
          <p:nvCxnSpPr>
            <p:cNvPr id="132" name="Straight Connector 131"/>
            <p:cNvCxnSpPr/>
            <p:nvPr/>
          </p:nvCxnSpPr>
          <p:spPr>
            <a:xfrm flipV="1">
              <a:off x="6768088" y="5277155"/>
              <a:ext cx="0" cy="183540"/>
            </a:xfrm>
            <a:prstGeom prst="line">
              <a:avLst/>
            </a:prstGeom>
            <a:ln w="57150" cmpd="sng">
              <a:gradFill flip="none" rotWithShape="1">
                <a:gsLst>
                  <a:gs pos="0">
                    <a:schemeClr val="accent3"/>
                  </a:gs>
                  <a:gs pos="100000">
                    <a:schemeClr val="accent1"/>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4896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right)">
                                      <p:cBhvr>
                                        <p:cTn id="7" dur="500"/>
                                        <p:tgtEl>
                                          <p:spTgt spid="155"/>
                                        </p:tgtEl>
                                      </p:cBhvr>
                                    </p:animEffect>
                                  </p:childTnLst>
                                </p:cTn>
                              </p:par>
                              <p:par>
                                <p:cTn id="8" presetID="22" presetClass="entr" presetSubtype="2" fill="hold" nodeType="withEffect">
                                  <p:stCondLst>
                                    <p:cond delay="0"/>
                                  </p:stCondLst>
                                  <p:childTnLst>
                                    <p:set>
                                      <p:cBhvr>
                                        <p:cTn id="9" dur="1" fill="hold">
                                          <p:stCondLst>
                                            <p:cond delay="0"/>
                                          </p:stCondLst>
                                        </p:cTn>
                                        <p:tgtEl>
                                          <p:spTgt spid="156"/>
                                        </p:tgtEl>
                                        <p:attrNameLst>
                                          <p:attrName>style.visibility</p:attrName>
                                        </p:attrNameLst>
                                      </p:cBhvr>
                                      <p:to>
                                        <p:strVal val="visible"/>
                                      </p:to>
                                    </p:set>
                                    <p:animEffect transition="in" filter="wipe(right)">
                                      <p:cBhvr>
                                        <p:cTn id="10" dur="500"/>
                                        <p:tgtEl>
                                          <p:spTgt spid="156"/>
                                        </p:tgtEl>
                                      </p:cBhvr>
                                    </p:animEffect>
                                  </p:childTnLst>
                                </p:cTn>
                              </p:par>
                              <p:par>
                                <p:cTn id="11" presetID="22" presetClass="entr" presetSubtype="4" fill="hold" nodeType="withEffect">
                                  <p:stCondLst>
                                    <p:cond delay="300"/>
                                  </p:stCondLst>
                                  <p:childTnLst>
                                    <p:set>
                                      <p:cBhvr>
                                        <p:cTn id="12" dur="1" fill="hold">
                                          <p:stCondLst>
                                            <p:cond delay="0"/>
                                          </p:stCondLst>
                                        </p:cTn>
                                        <p:tgtEl>
                                          <p:spTgt spid="157"/>
                                        </p:tgtEl>
                                        <p:attrNameLst>
                                          <p:attrName>style.visibility</p:attrName>
                                        </p:attrNameLst>
                                      </p:cBhvr>
                                      <p:to>
                                        <p:strVal val="visible"/>
                                      </p:to>
                                    </p:set>
                                    <p:animEffect transition="in" filter="wipe(down)">
                                      <p:cBhvr>
                                        <p:cTn id="13" dur="500"/>
                                        <p:tgtEl>
                                          <p:spTgt spid="15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wipe(down)">
                                      <p:cBhvr>
                                        <p:cTn id="18" dur="500"/>
                                        <p:tgtEl>
                                          <p:spTgt spid="140"/>
                                        </p:tgtEl>
                                      </p:cBhvr>
                                    </p:animEffect>
                                  </p:childTnLst>
                                </p:cTn>
                              </p:par>
                              <p:par>
                                <p:cTn id="19" presetID="22" presetClass="entr" presetSubtype="8" fill="hold" nodeType="withEffect">
                                  <p:stCondLst>
                                    <p:cond delay="300"/>
                                  </p:stCondLst>
                                  <p:childTnLst>
                                    <p:set>
                                      <p:cBhvr>
                                        <p:cTn id="20" dur="1" fill="hold">
                                          <p:stCondLst>
                                            <p:cond delay="0"/>
                                          </p:stCondLst>
                                        </p:cTn>
                                        <p:tgtEl>
                                          <p:spTgt spid="150"/>
                                        </p:tgtEl>
                                        <p:attrNameLst>
                                          <p:attrName>style.visibility</p:attrName>
                                        </p:attrNameLst>
                                      </p:cBhvr>
                                      <p:to>
                                        <p:strVal val="visible"/>
                                      </p:to>
                                    </p:set>
                                    <p:animEffect transition="in" filter="wipe(left)">
                                      <p:cBhvr>
                                        <p:cTn id="21" dur="500"/>
                                        <p:tgtEl>
                                          <p:spTgt spid="150"/>
                                        </p:tgtEl>
                                      </p:cBhvr>
                                    </p:animEffect>
                                  </p:childTnLst>
                                </p:cTn>
                              </p:par>
                              <p:par>
                                <p:cTn id="22" presetID="22" presetClass="entr" presetSubtype="8" fill="hold" nodeType="withEffect">
                                  <p:stCondLst>
                                    <p:cond delay="600"/>
                                  </p:stCondLst>
                                  <p:childTnLst>
                                    <p:set>
                                      <p:cBhvr>
                                        <p:cTn id="23" dur="1" fill="hold">
                                          <p:stCondLst>
                                            <p:cond delay="0"/>
                                          </p:stCondLst>
                                        </p:cTn>
                                        <p:tgtEl>
                                          <p:spTgt spid="151"/>
                                        </p:tgtEl>
                                        <p:attrNameLst>
                                          <p:attrName>style.visibility</p:attrName>
                                        </p:attrNameLst>
                                      </p:cBhvr>
                                      <p:to>
                                        <p:strVal val="visible"/>
                                      </p:to>
                                    </p:set>
                                    <p:animEffect transition="in" filter="wipe(left)">
                                      <p:cBhvr>
                                        <p:cTn id="24" dur="500"/>
                                        <p:tgtEl>
                                          <p:spTgt spid="1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wipe(up)">
                                      <p:cBhvr>
                                        <p:cTn id="29" dur="500"/>
                                        <p:tgtEl>
                                          <p:spTgt spid="152"/>
                                        </p:tgtEl>
                                      </p:cBhvr>
                                    </p:animEffect>
                                  </p:childTnLst>
                                </p:cTn>
                              </p:par>
                              <p:par>
                                <p:cTn id="30" presetID="22" presetClass="entr" presetSubtype="1" fill="hold" nodeType="withEffect">
                                  <p:stCondLst>
                                    <p:cond delay="300"/>
                                  </p:stCondLst>
                                  <p:childTnLst>
                                    <p:set>
                                      <p:cBhvr>
                                        <p:cTn id="31" dur="1" fill="hold">
                                          <p:stCondLst>
                                            <p:cond delay="0"/>
                                          </p:stCondLst>
                                        </p:cTn>
                                        <p:tgtEl>
                                          <p:spTgt spid="153"/>
                                        </p:tgtEl>
                                        <p:attrNameLst>
                                          <p:attrName>style.visibility</p:attrName>
                                        </p:attrNameLst>
                                      </p:cBhvr>
                                      <p:to>
                                        <p:strVal val="visible"/>
                                      </p:to>
                                    </p:set>
                                    <p:animEffect transition="in" filter="wipe(up)">
                                      <p:cBhvr>
                                        <p:cTn id="32" dur="500"/>
                                        <p:tgtEl>
                                          <p:spTgt spid="153"/>
                                        </p:tgtEl>
                                      </p:cBhvr>
                                    </p:animEffect>
                                  </p:childTnLst>
                                </p:cTn>
                              </p:par>
                              <p:par>
                                <p:cTn id="33" presetID="22" presetClass="entr" presetSubtype="1" fill="hold" nodeType="withEffect">
                                  <p:stCondLst>
                                    <p:cond delay="600"/>
                                  </p:stCondLst>
                                  <p:childTnLst>
                                    <p:set>
                                      <p:cBhvr>
                                        <p:cTn id="34" dur="1" fill="hold">
                                          <p:stCondLst>
                                            <p:cond delay="0"/>
                                          </p:stCondLst>
                                        </p:cTn>
                                        <p:tgtEl>
                                          <p:spTgt spid="154"/>
                                        </p:tgtEl>
                                        <p:attrNameLst>
                                          <p:attrName>style.visibility</p:attrName>
                                        </p:attrNameLst>
                                      </p:cBhvr>
                                      <p:to>
                                        <p:strVal val="visible"/>
                                      </p:to>
                                    </p:set>
                                    <p:animEffect transition="in" filter="wipe(up)">
                                      <p:cBhvr>
                                        <p:cTn id="35"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7" name="Straight Connector 366"/>
          <p:cNvCxnSpPr/>
          <p:nvPr/>
        </p:nvCxnSpPr>
        <p:spPr>
          <a:xfrm flipV="1">
            <a:off x="4432446" y="3689997"/>
            <a:ext cx="563161" cy="632916"/>
          </a:xfrm>
          <a:prstGeom prst="line">
            <a:avLst/>
          </a:prstGeom>
          <a:ln w="190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289" name="Right Arrow 288"/>
          <p:cNvSpPr/>
          <p:nvPr/>
        </p:nvSpPr>
        <p:spPr bwMode="auto">
          <a:xfrm>
            <a:off x="1723641" y="3429001"/>
            <a:ext cx="1057686" cy="157947"/>
          </a:xfrm>
          <a:prstGeom prst="rightArrow">
            <a:avLst/>
          </a:prstGeom>
          <a:solidFill>
            <a:schemeClr val="bg1">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3199" b="1">
              <a:solidFill>
                <a:schemeClr val="bg1"/>
              </a:solidFill>
            </a:endParaRPr>
          </a:p>
        </p:txBody>
      </p:sp>
      <p:sp>
        <p:nvSpPr>
          <p:cNvPr id="174" name="Subtitle 173"/>
          <p:cNvSpPr>
            <a:spLocks noGrp="1"/>
          </p:cNvSpPr>
          <p:nvPr>
            <p:ph type="subTitle" idx="1"/>
          </p:nvPr>
        </p:nvSpPr>
        <p:spPr/>
        <p:txBody>
          <a:bodyPr/>
          <a:lstStyle/>
          <a:p>
            <a:r>
              <a:rPr lang="en-US" dirty="0"/>
              <a:t>SEP + Network Security Integrations</a:t>
            </a:r>
          </a:p>
        </p:txBody>
      </p:sp>
      <p:sp>
        <p:nvSpPr>
          <p:cNvPr id="173" name="Title 172"/>
          <p:cNvSpPr>
            <a:spLocks noGrp="1"/>
          </p:cNvSpPr>
          <p:nvPr>
            <p:ph type="title"/>
          </p:nvPr>
        </p:nvSpPr>
        <p:spPr/>
        <p:txBody>
          <a:bodyPr/>
          <a:lstStyle/>
          <a:p>
            <a:r>
              <a:rPr lang="en-US" dirty="0"/>
              <a:t>Orchestrated Response</a:t>
            </a:r>
            <a:br>
              <a:rPr lang="en-US" dirty="0"/>
            </a:br>
            <a:endParaRPr lang="en-US" dirty="0"/>
          </a:p>
        </p:txBody>
      </p:sp>
      <p:sp>
        <p:nvSpPr>
          <p:cNvPr id="192" name="Slide Number Placeholder 6"/>
          <p:cNvSpPr>
            <a:spLocks noGrp="1"/>
          </p:cNvSpPr>
          <p:nvPr>
            <p:ph type="sldNum" sz="quarter" idx="11"/>
          </p:nvPr>
        </p:nvSpPr>
        <p:spPr>
          <a:xfrm>
            <a:off x="11722616" y="6318382"/>
            <a:ext cx="520700" cy="365125"/>
          </a:xfrm>
        </p:spPr>
        <p:txBody>
          <a:bodyPr/>
          <a:lstStyle/>
          <a:p>
            <a:fld id="{C51EAA63-D034-42AE-91FA-B13B9518C7BE}" type="slidenum">
              <a:rPr lang="en-US" smtClean="0"/>
              <a:pPr/>
              <a:t>46</a:t>
            </a:fld>
            <a:endParaRPr lang="en-US" dirty="0"/>
          </a:p>
        </p:txBody>
      </p:sp>
      <p:sp>
        <p:nvSpPr>
          <p:cNvPr id="181" name="Rounded Rectangle 180"/>
          <p:cNvSpPr/>
          <p:nvPr/>
        </p:nvSpPr>
        <p:spPr bwMode="gray">
          <a:xfrm>
            <a:off x="7603444" y="2968143"/>
            <a:ext cx="3780602" cy="2035465"/>
          </a:xfrm>
          <a:prstGeom prst="roundRect">
            <a:avLst>
              <a:gd name="adj" fmla="val 6038"/>
            </a:avLst>
          </a:prstGeom>
          <a:solidFill>
            <a:schemeClr val="accent1">
              <a:lumMod val="20000"/>
              <a:lumOff val="80000"/>
            </a:schemeClr>
          </a:solidFill>
          <a:ln w="12700" cmpd="sng">
            <a:solidFill>
              <a:schemeClr val="accent1"/>
            </a:solidFill>
            <a:prstDash val="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p>
        </p:txBody>
      </p:sp>
      <p:cxnSp>
        <p:nvCxnSpPr>
          <p:cNvPr id="182" name="Straight Connector 181"/>
          <p:cNvCxnSpPr/>
          <p:nvPr/>
        </p:nvCxnSpPr>
        <p:spPr>
          <a:xfrm flipV="1">
            <a:off x="9547846" y="3624152"/>
            <a:ext cx="0" cy="410242"/>
          </a:xfrm>
          <a:prstGeom prst="line">
            <a:avLst/>
          </a:prstGeom>
          <a:ln w="12700" cmpd="sng">
            <a:solidFill>
              <a:schemeClr val="accent6"/>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endCxn id="200" idx="2"/>
          </p:cNvCxnSpPr>
          <p:nvPr/>
        </p:nvCxnSpPr>
        <p:spPr>
          <a:xfrm>
            <a:off x="9294114" y="3442702"/>
            <a:ext cx="1441581" cy="913815"/>
          </a:xfrm>
          <a:prstGeom prst="line">
            <a:avLst/>
          </a:prstGeom>
          <a:ln w="12700" cmpd="sng">
            <a:solidFill>
              <a:schemeClr val="accent6"/>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8381061" y="3537374"/>
            <a:ext cx="762536" cy="733701"/>
          </a:xfrm>
          <a:prstGeom prst="line">
            <a:avLst/>
          </a:prstGeom>
          <a:ln w="12700" cmpd="sng">
            <a:solidFill>
              <a:schemeClr val="accent6"/>
            </a:solidFill>
            <a:miter lim="800000"/>
          </a:ln>
        </p:spPr>
        <p:style>
          <a:lnRef idx="1">
            <a:schemeClr val="accent1"/>
          </a:lnRef>
          <a:fillRef idx="0">
            <a:schemeClr val="accent1"/>
          </a:fillRef>
          <a:effectRef idx="0">
            <a:schemeClr val="accent1"/>
          </a:effectRef>
          <a:fontRef idx="minor">
            <a:schemeClr val="tx1"/>
          </a:fontRef>
        </p:style>
      </p:cxnSp>
      <p:grpSp>
        <p:nvGrpSpPr>
          <p:cNvPr id="3" name="Group 184"/>
          <p:cNvGrpSpPr/>
          <p:nvPr/>
        </p:nvGrpSpPr>
        <p:grpSpPr>
          <a:xfrm>
            <a:off x="7920750" y="3981590"/>
            <a:ext cx="1023362" cy="915498"/>
            <a:chOff x="7352283" y="2387229"/>
            <a:chExt cx="906795" cy="725954"/>
          </a:xfrm>
        </p:grpSpPr>
        <p:pic>
          <p:nvPicPr>
            <p:cNvPr id="201" name="Picture 2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3713" y="2502348"/>
              <a:ext cx="325365" cy="325365"/>
            </a:xfrm>
            <a:prstGeom prst="rect">
              <a:avLst/>
            </a:prstGeom>
          </p:spPr>
        </p:pic>
        <p:pic>
          <p:nvPicPr>
            <p:cNvPr id="202" name="Picture 2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283" y="2387229"/>
              <a:ext cx="725954" cy="725954"/>
            </a:xfrm>
            <a:prstGeom prst="rect">
              <a:avLst/>
            </a:prstGeom>
          </p:spPr>
        </p:pic>
      </p:grpSp>
      <p:grpSp>
        <p:nvGrpSpPr>
          <p:cNvPr id="4" name="Group 185"/>
          <p:cNvGrpSpPr/>
          <p:nvPr/>
        </p:nvGrpSpPr>
        <p:grpSpPr>
          <a:xfrm>
            <a:off x="10131284" y="3960545"/>
            <a:ext cx="806094" cy="963677"/>
            <a:chOff x="9186620" y="2357522"/>
            <a:chExt cx="714275" cy="764158"/>
          </a:xfrm>
        </p:grpSpPr>
        <p:pic>
          <p:nvPicPr>
            <p:cNvPr id="198" name="Picture 1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6620" y="2590800"/>
              <a:ext cx="530880" cy="530880"/>
            </a:xfrm>
            <a:prstGeom prst="rect">
              <a:avLst/>
            </a:prstGeom>
          </p:spPr>
        </p:pic>
        <p:pic>
          <p:nvPicPr>
            <p:cNvPr id="199" name="Picture 1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5530" y="2590800"/>
              <a:ext cx="325365" cy="325365"/>
            </a:xfrm>
            <a:prstGeom prst="rect">
              <a:avLst/>
            </a:prstGeom>
          </p:spPr>
        </p:pic>
        <p:pic>
          <p:nvPicPr>
            <p:cNvPr id="200" name="Picture 199"/>
            <p:cNvPicPr>
              <a:picLocks noChangeAspect="1"/>
            </p:cNvPicPr>
            <p:nvPr/>
          </p:nvPicPr>
          <p:blipFill>
            <a:blip r:embed="rId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565179" y="2357522"/>
              <a:ext cx="313990" cy="313990"/>
            </a:xfrm>
            <a:prstGeom prst="rect">
              <a:avLst/>
            </a:prstGeom>
          </p:spPr>
        </p:pic>
      </p:grpSp>
      <p:grpSp>
        <p:nvGrpSpPr>
          <p:cNvPr id="5" name="Group 186"/>
          <p:cNvGrpSpPr/>
          <p:nvPr/>
        </p:nvGrpSpPr>
        <p:grpSpPr>
          <a:xfrm>
            <a:off x="9173349" y="3877533"/>
            <a:ext cx="771241" cy="1106073"/>
            <a:chOff x="8721255" y="2283645"/>
            <a:chExt cx="683392" cy="877072"/>
          </a:xfrm>
        </p:grpSpPr>
        <p:pic>
          <p:nvPicPr>
            <p:cNvPr id="196" name="Picture 1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1790" y="2283645"/>
              <a:ext cx="325365" cy="325365"/>
            </a:xfrm>
            <a:prstGeom prst="rect">
              <a:avLst/>
            </a:prstGeom>
          </p:spPr>
        </p:pic>
        <p:pic>
          <p:nvPicPr>
            <p:cNvPr id="197" name="Picture 1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1255" y="2477325"/>
              <a:ext cx="683392" cy="683392"/>
            </a:xfrm>
            <a:prstGeom prst="rect">
              <a:avLst/>
            </a:prstGeom>
          </p:spPr>
        </p:pic>
      </p:grpSp>
      <p:cxnSp>
        <p:nvCxnSpPr>
          <p:cNvPr id="188" name="Straight Connector 187"/>
          <p:cNvCxnSpPr/>
          <p:nvPr/>
        </p:nvCxnSpPr>
        <p:spPr>
          <a:xfrm>
            <a:off x="9348351" y="2653772"/>
            <a:ext cx="7060" cy="457578"/>
          </a:xfrm>
          <a:prstGeom prst="line">
            <a:avLst/>
          </a:prstGeom>
          <a:ln w="25400" cmpd="sng">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89" name="Picture 1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1942" y="2699309"/>
            <a:ext cx="1223606" cy="1211053"/>
          </a:xfrm>
          <a:prstGeom prst="rect">
            <a:avLst/>
          </a:prstGeom>
        </p:spPr>
      </p:pic>
      <p:sp>
        <p:nvSpPr>
          <p:cNvPr id="190" name="TextBox 189"/>
          <p:cNvSpPr txBox="1"/>
          <p:nvPr/>
        </p:nvSpPr>
        <p:spPr>
          <a:xfrm>
            <a:off x="7773975" y="3621025"/>
            <a:ext cx="1056310" cy="515340"/>
          </a:xfrm>
          <a:prstGeom prst="rect">
            <a:avLst/>
          </a:prstGeom>
          <a:noFill/>
        </p:spPr>
        <p:txBody>
          <a:bodyPr wrap="square" lIns="0" tIns="0" rIns="0" bIns="0" rtlCol="0">
            <a:noAutofit/>
          </a:bodyPr>
          <a:lstStyle/>
          <a:p>
            <a:pPr algn="ctr">
              <a:lnSpc>
                <a:spcPct val="90000"/>
              </a:lnSpc>
            </a:pPr>
            <a:r>
              <a:rPr lang="en-US" sz="1400" b="1" dirty="0">
                <a:solidFill>
                  <a:srgbClr val="595959"/>
                </a:solidFill>
              </a:rPr>
              <a:t>HQ</a:t>
            </a:r>
          </a:p>
        </p:txBody>
      </p:sp>
      <p:sp>
        <p:nvSpPr>
          <p:cNvPr id="191" name="TextBox 190"/>
          <p:cNvSpPr txBox="1"/>
          <p:nvPr/>
        </p:nvSpPr>
        <p:spPr>
          <a:xfrm>
            <a:off x="9906503" y="4346996"/>
            <a:ext cx="769337" cy="515340"/>
          </a:xfrm>
          <a:prstGeom prst="rect">
            <a:avLst/>
          </a:prstGeom>
          <a:noFill/>
        </p:spPr>
        <p:txBody>
          <a:bodyPr wrap="square" lIns="0" tIns="0" rIns="0" bIns="0" rtlCol="0">
            <a:noAutofit/>
          </a:bodyPr>
          <a:lstStyle/>
          <a:p>
            <a:pPr>
              <a:lnSpc>
                <a:spcPct val="80000"/>
              </a:lnSpc>
            </a:pPr>
            <a:r>
              <a:rPr lang="en-US" sz="1100" dirty="0">
                <a:solidFill>
                  <a:schemeClr val="accent6"/>
                </a:solidFill>
              </a:rPr>
              <a:t>Branch Offices</a:t>
            </a:r>
          </a:p>
        </p:txBody>
      </p:sp>
      <p:grpSp>
        <p:nvGrpSpPr>
          <p:cNvPr id="7" name="Group 203"/>
          <p:cNvGrpSpPr/>
          <p:nvPr/>
        </p:nvGrpSpPr>
        <p:grpSpPr>
          <a:xfrm>
            <a:off x="4907172" y="3175172"/>
            <a:ext cx="1444132" cy="471488"/>
            <a:chOff x="4340101" y="2127868"/>
            <a:chExt cx="1143000" cy="471488"/>
          </a:xfrm>
        </p:grpSpPr>
        <p:grpSp>
          <p:nvGrpSpPr>
            <p:cNvPr id="8" name="Group 188"/>
            <p:cNvGrpSpPr>
              <a:grpSpLocks noChangeAspect="1"/>
            </p:cNvGrpSpPr>
            <p:nvPr/>
          </p:nvGrpSpPr>
          <p:grpSpPr bwMode="auto">
            <a:xfrm>
              <a:off x="4340101" y="2127868"/>
              <a:ext cx="1143000" cy="471488"/>
              <a:chOff x="5219" y="1944"/>
              <a:chExt cx="720" cy="297"/>
            </a:xfrm>
          </p:grpSpPr>
          <p:sp>
            <p:nvSpPr>
              <p:cNvPr id="207" name="AutoShape 187"/>
              <p:cNvSpPr>
                <a:spLocks noChangeAspect="1" noChangeArrowheads="1" noTextEdit="1"/>
              </p:cNvSpPr>
              <p:nvPr/>
            </p:nvSpPr>
            <p:spPr bwMode="auto">
              <a:xfrm>
                <a:off x="5219" y="1948"/>
                <a:ext cx="720" cy="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08" name="Freeform 189"/>
              <p:cNvSpPr>
                <a:spLocks/>
              </p:cNvSpPr>
              <p:nvPr/>
            </p:nvSpPr>
            <p:spPr bwMode="auto">
              <a:xfrm>
                <a:off x="5227" y="1944"/>
                <a:ext cx="704" cy="180"/>
              </a:xfrm>
              <a:custGeom>
                <a:avLst/>
                <a:gdLst>
                  <a:gd name="T0" fmla="*/ 0 w 1406"/>
                  <a:gd name="T1" fmla="*/ 551 h 568"/>
                  <a:gd name="T2" fmla="*/ 3 w 1406"/>
                  <a:gd name="T3" fmla="*/ 381 h 568"/>
                  <a:gd name="T4" fmla="*/ 89 w 1406"/>
                  <a:gd name="T5" fmla="*/ 0 h 568"/>
                  <a:gd name="T6" fmla="*/ 1320 w 1406"/>
                  <a:gd name="T7" fmla="*/ 2 h 568"/>
                  <a:gd name="T8" fmla="*/ 1406 w 1406"/>
                  <a:gd name="T9" fmla="*/ 400 h 568"/>
                  <a:gd name="T10" fmla="*/ 1396 w 1406"/>
                  <a:gd name="T11" fmla="*/ 568 h 568"/>
                  <a:gd name="T12" fmla="*/ 0 w 1406"/>
                  <a:gd name="T13" fmla="*/ 551 h 568"/>
                </a:gdLst>
                <a:ahLst/>
                <a:cxnLst>
                  <a:cxn ang="0">
                    <a:pos x="T0" y="T1"/>
                  </a:cxn>
                  <a:cxn ang="0">
                    <a:pos x="T2" y="T3"/>
                  </a:cxn>
                  <a:cxn ang="0">
                    <a:pos x="T4" y="T5"/>
                  </a:cxn>
                  <a:cxn ang="0">
                    <a:pos x="T6" y="T7"/>
                  </a:cxn>
                  <a:cxn ang="0">
                    <a:pos x="T8" y="T9"/>
                  </a:cxn>
                  <a:cxn ang="0">
                    <a:pos x="T10" y="T11"/>
                  </a:cxn>
                  <a:cxn ang="0">
                    <a:pos x="T12" y="T13"/>
                  </a:cxn>
                </a:cxnLst>
                <a:rect l="0" t="0" r="r" b="b"/>
                <a:pathLst>
                  <a:path w="1406" h="568">
                    <a:moveTo>
                      <a:pt x="0" y="551"/>
                    </a:moveTo>
                    <a:lnTo>
                      <a:pt x="3" y="381"/>
                    </a:lnTo>
                    <a:lnTo>
                      <a:pt x="89" y="0"/>
                    </a:lnTo>
                    <a:lnTo>
                      <a:pt x="1320" y="2"/>
                    </a:lnTo>
                    <a:lnTo>
                      <a:pt x="1406" y="400"/>
                    </a:lnTo>
                    <a:lnTo>
                      <a:pt x="1396" y="568"/>
                    </a:lnTo>
                    <a:lnTo>
                      <a:pt x="0" y="55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09" name="Freeform 190"/>
              <p:cNvSpPr>
                <a:spLocks noEditPoints="1"/>
              </p:cNvSpPr>
              <p:nvPr/>
            </p:nvSpPr>
            <p:spPr bwMode="auto">
              <a:xfrm>
                <a:off x="5219" y="2146"/>
                <a:ext cx="720" cy="95"/>
              </a:xfrm>
              <a:custGeom>
                <a:avLst/>
                <a:gdLst>
                  <a:gd name="T0" fmla="*/ 1420 w 1440"/>
                  <a:gd name="T1" fmla="*/ 190 h 190"/>
                  <a:gd name="T2" fmla="*/ 20 w 1440"/>
                  <a:gd name="T3" fmla="*/ 190 h 190"/>
                  <a:gd name="T4" fmla="*/ 20 w 1440"/>
                  <a:gd name="T5" fmla="*/ 190 h 190"/>
                  <a:gd name="T6" fmla="*/ 12 w 1440"/>
                  <a:gd name="T7" fmla="*/ 188 h 190"/>
                  <a:gd name="T8" fmla="*/ 7 w 1440"/>
                  <a:gd name="T9" fmla="*/ 185 h 190"/>
                  <a:gd name="T10" fmla="*/ 2 w 1440"/>
                  <a:gd name="T11" fmla="*/ 178 h 190"/>
                  <a:gd name="T12" fmla="*/ 0 w 1440"/>
                  <a:gd name="T13" fmla="*/ 170 h 190"/>
                  <a:gd name="T14" fmla="*/ 0 w 1440"/>
                  <a:gd name="T15" fmla="*/ 21 h 190"/>
                  <a:gd name="T16" fmla="*/ 0 w 1440"/>
                  <a:gd name="T17" fmla="*/ 21 h 190"/>
                  <a:gd name="T18" fmla="*/ 2 w 1440"/>
                  <a:gd name="T19" fmla="*/ 14 h 190"/>
                  <a:gd name="T20" fmla="*/ 7 w 1440"/>
                  <a:gd name="T21" fmla="*/ 7 h 190"/>
                  <a:gd name="T22" fmla="*/ 12 w 1440"/>
                  <a:gd name="T23" fmla="*/ 2 h 190"/>
                  <a:gd name="T24" fmla="*/ 20 w 1440"/>
                  <a:gd name="T25" fmla="*/ 0 h 190"/>
                  <a:gd name="T26" fmla="*/ 1420 w 1440"/>
                  <a:gd name="T27" fmla="*/ 0 h 190"/>
                  <a:gd name="T28" fmla="*/ 1420 w 1440"/>
                  <a:gd name="T29" fmla="*/ 0 h 190"/>
                  <a:gd name="T30" fmla="*/ 1428 w 1440"/>
                  <a:gd name="T31" fmla="*/ 2 h 190"/>
                  <a:gd name="T32" fmla="*/ 1435 w 1440"/>
                  <a:gd name="T33" fmla="*/ 7 h 190"/>
                  <a:gd name="T34" fmla="*/ 1438 w 1440"/>
                  <a:gd name="T35" fmla="*/ 14 h 190"/>
                  <a:gd name="T36" fmla="*/ 1440 w 1440"/>
                  <a:gd name="T37" fmla="*/ 21 h 190"/>
                  <a:gd name="T38" fmla="*/ 1440 w 1440"/>
                  <a:gd name="T39" fmla="*/ 170 h 190"/>
                  <a:gd name="T40" fmla="*/ 1440 w 1440"/>
                  <a:gd name="T41" fmla="*/ 170 h 190"/>
                  <a:gd name="T42" fmla="*/ 1438 w 1440"/>
                  <a:gd name="T43" fmla="*/ 178 h 190"/>
                  <a:gd name="T44" fmla="*/ 1435 w 1440"/>
                  <a:gd name="T45" fmla="*/ 185 h 190"/>
                  <a:gd name="T46" fmla="*/ 1428 w 1440"/>
                  <a:gd name="T47" fmla="*/ 188 h 190"/>
                  <a:gd name="T48" fmla="*/ 1420 w 1440"/>
                  <a:gd name="T49" fmla="*/ 190 h 190"/>
                  <a:gd name="T50" fmla="*/ 41 w 1440"/>
                  <a:gd name="T51" fmla="*/ 149 h 190"/>
                  <a:gd name="T52" fmla="*/ 1399 w 1440"/>
                  <a:gd name="T53" fmla="*/ 149 h 190"/>
                  <a:gd name="T54" fmla="*/ 1399 w 1440"/>
                  <a:gd name="T55" fmla="*/ 41 h 190"/>
                  <a:gd name="T56" fmla="*/ 41 w 1440"/>
                  <a:gd name="T57" fmla="*/ 41 h 190"/>
                  <a:gd name="T58" fmla="*/ 41 w 1440"/>
                  <a:gd name="T59" fmla="*/ 14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0" h="190">
                    <a:moveTo>
                      <a:pt x="1420" y="190"/>
                    </a:moveTo>
                    <a:lnTo>
                      <a:pt x="20" y="190"/>
                    </a:lnTo>
                    <a:lnTo>
                      <a:pt x="20" y="190"/>
                    </a:lnTo>
                    <a:lnTo>
                      <a:pt x="12" y="188"/>
                    </a:lnTo>
                    <a:lnTo>
                      <a:pt x="7" y="185"/>
                    </a:lnTo>
                    <a:lnTo>
                      <a:pt x="2" y="178"/>
                    </a:lnTo>
                    <a:lnTo>
                      <a:pt x="0" y="170"/>
                    </a:lnTo>
                    <a:lnTo>
                      <a:pt x="0" y="21"/>
                    </a:lnTo>
                    <a:lnTo>
                      <a:pt x="0" y="21"/>
                    </a:lnTo>
                    <a:lnTo>
                      <a:pt x="2" y="14"/>
                    </a:lnTo>
                    <a:lnTo>
                      <a:pt x="7" y="7"/>
                    </a:lnTo>
                    <a:lnTo>
                      <a:pt x="12" y="2"/>
                    </a:lnTo>
                    <a:lnTo>
                      <a:pt x="20" y="0"/>
                    </a:lnTo>
                    <a:lnTo>
                      <a:pt x="1420" y="0"/>
                    </a:lnTo>
                    <a:lnTo>
                      <a:pt x="1420" y="0"/>
                    </a:lnTo>
                    <a:lnTo>
                      <a:pt x="1428" y="2"/>
                    </a:lnTo>
                    <a:lnTo>
                      <a:pt x="1435" y="7"/>
                    </a:lnTo>
                    <a:lnTo>
                      <a:pt x="1438" y="14"/>
                    </a:lnTo>
                    <a:lnTo>
                      <a:pt x="1440" y="21"/>
                    </a:lnTo>
                    <a:lnTo>
                      <a:pt x="1440" y="170"/>
                    </a:lnTo>
                    <a:lnTo>
                      <a:pt x="1440" y="170"/>
                    </a:lnTo>
                    <a:lnTo>
                      <a:pt x="1438" y="178"/>
                    </a:lnTo>
                    <a:lnTo>
                      <a:pt x="1435" y="185"/>
                    </a:lnTo>
                    <a:lnTo>
                      <a:pt x="1428" y="188"/>
                    </a:lnTo>
                    <a:lnTo>
                      <a:pt x="1420" y="190"/>
                    </a:lnTo>
                    <a:close/>
                    <a:moveTo>
                      <a:pt x="41" y="149"/>
                    </a:moveTo>
                    <a:lnTo>
                      <a:pt x="1399" y="149"/>
                    </a:lnTo>
                    <a:lnTo>
                      <a:pt x="1399" y="41"/>
                    </a:lnTo>
                    <a:lnTo>
                      <a:pt x="41" y="41"/>
                    </a:lnTo>
                    <a:lnTo>
                      <a:pt x="41" y="14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10" name="Freeform 191"/>
              <p:cNvSpPr>
                <a:spLocks/>
              </p:cNvSpPr>
              <p:nvPr/>
            </p:nvSpPr>
            <p:spPr bwMode="auto">
              <a:xfrm>
                <a:off x="5219" y="2146"/>
                <a:ext cx="720" cy="95"/>
              </a:xfrm>
              <a:custGeom>
                <a:avLst/>
                <a:gdLst>
                  <a:gd name="T0" fmla="*/ 1420 w 1440"/>
                  <a:gd name="T1" fmla="*/ 190 h 190"/>
                  <a:gd name="T2" fmla="*/ 20 w 1440"/>
                  <a:gd name="T3" fmla="*/ 190 h 190"/>
                  <a:gd name="T4" fmla="*/ 20 w 1440"/>
                  <a:gd name="T5" fmla="*/ 190 h 190"/>
                  <a:gd name="T6" fmla="*/ 12 w 1440"/>
                  <a:gd name="T7" fmla="*/ 188 h 190"/>
                  <a:gd name="T8" fmla="*/ 7 w 1440"/>
                  <a:gd name="T9" fmla="*/ 185 h 190"/>
                  <a:gd name="T10" fmla="*/ 2 w 1440"/>
                  <a:gd name="T11" fmla="*/ 178 h 190"/>
                  <a:gd name="T12" fmla="*/ 0 w 1440"/>
                  <a:gd name="T13" fmla="*/ 170 h 190"/>
                  <a:gd name="T14" fmla="*/ 0 w 1440"/>
                  <a:gd name="T15" fmla="*/ 21 h 190"/>
                  <a:gd name="T16" fmla="*/ 0 w 1440"/>
                  <a:gd name="T17" fmla="*/ 21 h 190"/>
                  <a:gd name="T18" fmla="*/ 2 w 1440"/>
                  <a:gd name="T19" fmla="*/ 14 h 190"/>
                  <a:gd name="T20" fmla="*/ 7 w 1440"/>
                  <a:gd name="T21" fmla="*/ 7 h 190"/>
                  <a:gd name="T22" fmla="*/ 12 w 1440"/>
                  <a:gd name="T23" fmla="*/ 2 h 190"/>
                  <a:gd name="T24" fmla="*/ 20 w 1440"/>
                  <a:gd name="T25" fmla="*/ 0 h 190"/>
                  <a:gd name="T26" fmla="*/ 1420 w 1440"/>
                  <a:gd name="T27" fmla="*/ 0 h 190"/>
                  <a:gd name="T28" fmla="*/ 1420 w 1440"/>
                  <a:gd name="T29" fmla="*/ 0 h 190"/>
                  <a:gd name="T30" fmla="*/ 1428 w 1440"/>
                  <a:gd name="T31" fmla="*/ 2 h 190"/>
                  <a:gd name="T32" fmla="*/ 1435 w 1440"/>
                  <a:gd name="T33" fmla="*/ 7 h 190"/>
                  <a:gd name="T34" fmla="*/ 1438 w 1440"/>
                  <a:gd name="T35" fmla="*/ 14 h 190"/>
                  <a:gd name="T36" fmla="*/ 1440 w 1440"/>
                  <a:gd name="T37" fmla="*/ 21 h 190"/>
                  <a:gd name="T38" fmla="*/ 1440 w 1440"/>
                  <a:gd name="T39" fmla="*/ 170 h 190"/>
                  <a:gd name="T40" fmla="*/ 1440 w 1440"/>
                  <a:gd name="T41" fmla="*/ 170 h 190"/>
                  <a:gd name="T42" fmla="*/ 1438 w 1440"/>
                  <a:gd name="T43" fmla="*/ 178 h 190"/>
                  <a:gd name="T44" fmla="*/ 1435 w 1440"/>
                  <a:gd name="T45" fmla="*/ 185 h 190"/>
                  <a:gd name="T46" fmla="*/ 1428 w 1440"/>
                  <a:gd name="T47" fmla="*/ 188 h 190"/>
                  <a:gd name="T48" fmla="*/ 1420 w 1440"/>
                  <a:gd name="T49"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0" h="190">
                    <a:moveTo>
                      <a:pt x="1420" y="190"/>
                    </a:moveTo>
                    <a:lnTo>
                      <a:pt x="20" y="190"/>
                    </a:lnTo>
                    <a:lnTo>
                      <a:pt x="20" y="190"/>
                    </a:lnTo>
                    <a:lnTo>
                      <a:pt x="12" y="188"/>
                    </a:lnTo>
                    <a:lnTo>
                      <a:pt x="7" y="185"/>
                    </a:lnTo>
                    <a:lnTo>
                      <a:pt x="2" y="178"/>
                    </a:lnTo>
                    <a:lnTo>
                      <a:pt x="0" y="170"/>
                    </a:lnTo>
                    <a:lnTo>
                      <a:pt x="0" y="21"/>
                    </a:lnTo>
                    <a:lnTo>
                      <a:pt x="0" y="21"/>
                    </a:lnTo>
                    <a:lnTo>
                      <a:pt x="2" y="14"/>
                    </a:lnTo>
                    <a:lnTo>
                      <a:pt x="7" y="7"/>
                    </a:lnTo>
                    <a:lnTo>
                      <a:pt x="12" y="2"/>
                    </a:lnTo>
                    <a:lnTo>
                      <a:pt x="20" y="0"/>
                    </a:lnTo>
                    <a:lnTo>
                      <a:pt x="1420" y="0"/>
                    </a:lnTo>
                    <a:lnTo>
                      <a:pt x="1420" y="0"/>
                    </a:lnTo>
                    <a:lnTo>
                      <a:pt x="1428" y="2"/>
                    </a:lnTo>
                    <a:lnTo>
                      <a:pt x="1435" y="7"/>
                    </a:lnTo>
                    <a:lnTo>
                      <a:pt x="1438" y="14"/>
                    </a:lnTo>
                    <a:lnTo>
                      <a:pt x="1440" y="21"/>
                    </a:lnTo>
                    <a:lnTo>
                      <a:pt x="1440" y="170"/>
                    </a:lnTo>
                    <a:lnTo>
                      <a:pt x="1440" y="170"/>
                    </a:lnTo>
                    <a:lnTo>
                      <a:pt x="1438" y="178"/>
                    </a:lnTo>
                    <a:lnTo>
                      <a:pt x="1435" y="185"/>
                    </a:lnTo>
                    <a:lnTo>
                      <a:pt x="1428" y="188"/>
                    </a:lnTo>
                    <a:lnTo>
                      <a:pt x="1420" y="19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11" name="Rectangle 192"/>
              <p:cNvSpPr>
                <a:spLocks noChangeArrowheads="1"/>
              </p:cNvSpPr>
              <p:nvPr/>
            </p:nvSpPr>
            <p:spPr bwMode="auto">
              <a:xfrm>
                <a:off x="5239" y="2166"/>
                <a:ext cx="680" cy="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12" name="Freeform 193"/>
              <p:cNvSpPr>
                <a:spLocks noEditPoints="1"/>
              </p:cNvSpPr>
              <p:nvPr/>
            </p:nvSpPr>
            <p:spPr bwMode="auto">
              <a:xfrm>
                <a:off x="5219" y="1948"/>
                <a:ext cx="720" cy="218"/>
              </a:xfrm>
              <a:custGeom>
                <a:avLst/>
                <a:gdLst>
                  <a:gd name="T0" fmla="*/ 1420 w 1440"/>
                  <a:gd name="T1" fmla="*/ 437 h 437"/>
                  <a:gd name="T2" fmla="*/ 1420 w 1440"/>
                  <a:gd name="T3" fmla="*/ 437 h 437"/>
                  <a:gd name="T4" fmla="*/ 20 w 1440"/>
                  <a:gd name="T5" fmla="*/ 437 h 437"/>
                  <a:gd name="T6" fmla="*/ 20 w 1440"/>
                  <a:gd name="T7" fmla="*/ 437 h 437"/>
                  <a:gd name="T8" fmla="*/ 12 w 1440"/>
                  <a:gd name="T9" fmla="*/ 435 h 437"/>
                  <a:gd name="T10" fmla="*/ 5 w 1440"/>
                  <a:gd name="T11" fmla="*/ 430 h 437"/>
                  <a:gd name="T12" fmla="*/ 5 w 1440"/>
                  <a:gd name="T13" fmla="*/ 430 h 437"/>
                  <a:gd name="T14" fmla="*/ 0 w 1440"/>
                  <a:gd name="T15" fmla="*/ 422 h 437"/>
                  <a:gd name="T16" fmla="*/ 0 w 1440"/>
                  <a:gd name="T17" fmla="*/ 413 h 437"/>
                  <a:gd name="T18" fmla="*/ 83 w 1440"/>
                  <a:gd name="T19" fmla="*/ 15 h 437"/>
                  <a:gd name="T20" fmla="*/ 83 w 1440"/>
                  <a:gd name="T21" fmla="*/ 15 h 437"/>
                  <a:gd name="T22" fmla="*/ 84 w 1440"/>
                  <a:gd name="T23" fmla="*/ 8 h 437"/>
                  <a:gd name="T24" fmla="*/ 89 w 1440"/>
                  <a:gd name="T25" fmla="*/ 3 h 437"/>
                  <a:gd name="T26" fmla="*/ 95 w 1440"/>
                  <a:gd name="T27" fmla="*/ 0 h 437"/>
                  <a:gd name="T28" fmla="*/ 101 w 1440"/>
                  <a:gd name="T29" fmla="*/ 0 h 437"/>
                  <a:gd name="T30" fmla="*/ 1339 w 1440"/>
                  <a:gd name="T31" fmla="*/ 0 h 437"/>
                  <a:gd name="T32" fmla="*/ 1339 w 1440"/>
                  <a:gd name="T33" fmla="*/ 0 h 437"/>
                  <a:gd name="T34" fmla="*/ 1345 w 1440"/>
                  <a:gd name="T35" fmla="*/ 0 h 437"/>
                  <a:gd name="T36" fmla="*/ 1352 w 1440"/>
                  <a:gd name="T37" fmla="*/ 3 h 437"/>
                  <a:gd name="T38" fmla="*/ 1356 w 1440"/>
                  <a:gd name="T39" fmla="*/ 8 h 437"/>
                  <a:gd name="T40" fmla="*/ 1359 w 1440"/>
                  <a:gd name="T41" fmla="*/ 15 h 437"/>
                  <a:gd name="T42" fmla="*/ 1440 w 1440"/>
                  <a:gd name="T43" fmla="*/ 412 h 437"/>
                  <a:gd name="T44" fmla="*/ 1440 w 1440"/>
                  <a:gd name="T45" fmla="*/ 412 h 437"/>
                  <a:gd name="T46" fmla="*/ 1440 w 1440"/>
                  <a:gd name="T47" fmla="*/ 417 h 437"/>
                  <a:gd name="T48" fmla="*/ 1440 w 1440"/>
                  <a:gd name="T49" fmla="*/ 417 h 437"/>
                  <a:gd name="T50" fmla="*/ 1440 w 1440"/>
                  <a:gd name="T51" fmla="*/ 425 h 437"/>
                  <a:gd name="T52" fmla="*/ 1435 w 1440"/>
                  <a:gd name="T53" fmla="*/ 432 h 437"/>
                  <a:gd name="T54" fmla="*/ 1428 w 1440"/>
                  <a:gd name="T55" fmla="*/ 435 h 437"/>
                  <a:gd name="T56" fmla="*/ 1420 w 1440"/>
                  <a:gd name="T57" fmla="*/ 437 h 437"/>
                  <a:gd name="T58" fmla="*/ 46 w 1440"/>
                  <a:gd name="T59" fmla="*/ 396 h 437"/>
                  <a:gd name="T60" fmla="*/ 1396 w 1440"/>
                  <a:gd name="T61" fmla="*/ 396 h 437"/>
                  <a:gd name="T62" fmla="*/ 1322 w 1440"/>
                  <a:gd name="T63" fmla="*/ 41 h 437"/>
                  <a:gd name="T64" fmla="*/ 118 w 1440"/>
                  <a:gd name="T65" fmla="*/ 41 h 437"/>
                  <a:gd name="T66" fmla="*/ 46 w 1440"/>
                  <a:gd name="T67" fmla="*/ 3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0" h="437">
                    <a:moveTo>
                      <a:pt x="1420" y="437"/>
                    </a:moveTo>
                    <a:lnTo>
                      <a:pt x="1420" y="437"/>
                    </a:lnTo>
                    <a:lnTo>
                      <a:pt x="20" y="437"/>
                    </a:lnTo>
                    <a:lnTo>
                      <a:pt x="20" y="437"/>
                    </a:lnTo>
                    <a:lnTo>
                      <a:pt x="12" y="435"/>
                    </a:lnTo>
                    <a:lnTo>
                      <a:pt x="5" y="430"/>
                    </a:lnTo>
                    <a:lnTo>
                      <a:pt x="5" y="430"/>
                    </a:lnTo>
                    <a:lnTo>
                      <a:pt x="0" y="422"/>
                    </a:lnTo>
                    <a:lnTo>
                      <a:pt x="0" y="413"/>
                    </a:lnTo>
                    <a:lnTo>
                      <a:pt x="83" y="15"/>
                    </a:lnTo>
                    <a:lnTo>
                      <a:pt x="83" y="15"/>
                    </a:lnTo>
                    <a:lnTo>
                      <a:pt x="84" y="8"/>
                    </a:lnTo>
                    <a:lnTo>
                      <a:pt x="89" y="3"/>
                    </a:lnTo>
                    <a:lnTo>
                      <a:pt x="95" y="0"/>
                    </a:lnTo>
                    <a:lnTo>
                      <a:pt x="101" y="0"/>
                    </a:lnTo>
                    <a:lnTo>
                      <a:pt x="1339" y="0"/>
                    </a:lnTo>
                    <a:lnTo>
                      <a:pt x="1339" y="0"/>
                    </a:lnTo>
                    <a:lnTo>
                      <a:pt x="1345" y="0"/>
                    </a:lnTo>
                    <a:lnTo>
                      <a:pt x="1352" y="3"/>
                    </a:lnTo>
                    <a:lnTo>
                      <a:pt x="1356" y="8"/>
                    </a:lnTo>
                    <a:lnTo>
                      <a:pt x="1359" y="15"/>
                    </a:lnTo>
                    <a:lnTo>
                      <a:pt x="1440" y="412"/>
                    </a:lnTo>
                    <a:lnTo>
                      <a:pt x="1440" y="412"/>
                    </a:lnTo>
                    <a:lnTo>
                      <a:pt x="1440" y="417"/>
                    </a:lnTo>
                    <a:lnTo>
                      <a:pt x="1440" y="417"/>
                    </a:lnTo>
                    <a:lnTo>
                      <a:pt x="1440" y="425"/>
                    </a:lnTo>
                    <a:lnTo>
                      <a:pt x="1435" y="432"/>
                    </a:lnTo>
                    <a:lnTo>
                      <a:pt x="1428" y="435"/>
                    </a:lnTo>
                    <a:lnTo>
                      <a:pt x="1420" y="437"/>
                    </a:lnTo>
                    <a:close/>
                    <a:moveTo>
                      <a:pt x="46" y="396"/>
                    </a:moveTo>
                    <a:lnTo>
                      <a:pt x="1396" y="396"/>
                    </a:lnTo>
                    <a:lnTo>
                      <a:pt x="1322" y="41"/>
                    </a:lnTo>
                    <a:lnTo>
                      <a:pt x="118" y="41"/>
                    </a:lnTo>
                    <a:lnTo>
                      <a:pt x="46" y="3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13" name="Freeform 194"/>
              <p:cNvSpPr>
                <a:spLocks/>
              </p:cNvSpPr>
              <p:nvPr/>
            </p:nvSpPr>
            <p:spPr bwMode="auto">
              <a:xfrm>
                <a:off x="5219" y="1948"/>
                <a:ext cx="720" cy="218"/>
              </a:xfrm>
              <a:custGeom>
                <a:avLst/>
                <a:gdLst>
                  <a:gd name="T0" fmla="*/ 1420 w 1440"/>
                  <a:gd name="T1" fmla="*/ 437 h 437"/>
                  <a:gd name="T2" fmla="*/ 1420 w 1440"/>
                  <a:gd name="T3" fmla="*/ 437 h 437"/>
                  <a:gd name="T4" fmla="*/ 20 w 1440"/>
                  <a:gd name="T5" fmla="*/ 437 h 437"/>
                  <a:gd name="T6" fmla="*/ 20 w 1440"/>
                  <a:gd name="T7" fmla="*/ 437 h 437"/>
                  <a:gd name="T8" fmla="*/ 12 w 1440"/>
                  <a:gd name="T9" fmla="*/ 435 h 437"/>
                  <a:gd name="T10" fmla="*/ 5 w 1440"/>
                  <a:gd name="T11" fmla="*/ 430 h 437"/>
                  <a:gd name="T12" fmla="*/ 5 w 1440"/>
                  <a:gd name="T13" fmla="*/ 430 h 437"/>
                  <a:gd name="T14" fmla="*/ 0 w 1440"/>
                  <a:gd name="T15" fmla="*/ 422 h 437"/>
                  <a:gd name="T16" fmla="*/ 0 w 1440"/>
                  <a:gd name="T17" fmla="*/ 413 h 437"/>
                  <a:gd name="T18" fmla="*/ 83 w 1440"/>
                  <a:gd name="T19" fmla="*/ 15 h 437"/>
                  <a:gd name="T20" fmla="*/ 83 w 1440"/>
                  <a:gd name="T21" fmla="*/ 15 h 437"/>
                  <a:gd name="T22" fmla="*/ 84 w 1440"/>
                  <a:gd name="T23" fmla="*/ 8 h 437"/>
                  <a:gd name="T24" fmla="*/ 89 w 1440"/>
                  <a:gd name="T25" fmla="*/ 3 h 437"/>
                  <a:gd name="T26" fmla="*/ 95 w 1440"/>
                  <a:gd name="T27" fmla="*/ 0 h 437"/>
                  <a:gd name="T28" fmla="*/ 101 w 1440"/>
                  <a:gd name="T29" fmla="*/ 0 h 437"/>
                  <a:gd name="T30" fmla="*/ 1339 w 1440"/>
                  <a:gd name="T31" fmla="*/ 0 h 437"/>
                  <a:gd name="T32" fmla="*/ 1339 w 1440"/>
                  <a:gd name="T33" fmla="*/ 0 h 437"/>
                  <a:gd name="T34" fmla="*/ 1345 w 1440"/>
                  <a:gd name="T35" fmla="*/ 0 h 437"/>
                  <a:gd name="T36" fmla="*/ 1352 w 1440"/>
                  <a:gd name="T37" fmla="*/ 3 h 437"/>
                  <a:gd name="T38" fmla="*/ 1356 w 1440"/>
                  <a:gd name="T39" fmla="*/ 8 h 437"/>
                  <a:gd name="T40" fmla="*/ 1359 w 1440"/>
                  <a:gd name="T41" fmla="*/ 15 h 437"/>
                  <a:gd name="T42" fmla="*/ 1440 w 1440"/>
                  <a:gd name="T43" fmla="*/ 412 h 437"/>
                  <a:gd name="T44" fmla="*/ 1440 w 1440"/>
                  <a:gd name="T45" fmla="*/ 412 h 437"/>
                  <a:gd name="T46" fmla="*/ 1440 w 1440"/>
                  <a:gd name="T47" fmla="*/ 417 h 437"/>
                  <a:gd name="T48" fmla="*/ 1440 w 1440"/>
                  <a:gd name="T49" fmla="*/ 417 h 437"/>
                  <a:gd name="T50" fmla="*/ 1440 w 1440"/>
                  <a:gd name="T51" fmla="*/ 425 h 437"/>
                  <a:gd name="T52" fmla="*/ 1435 w 1440"/>
                  <a:gd name="T53" fmla="*/ 432 h 437"/>
                  <a:gd name="T54" fmla="*/ 1428 w 1440"/>
                  <a:gd name="T55" fmla="*/ 435 h 437"/>
                  <a:gd name="T56" fmla="*/ 1420 w 1440"/>
                  <a:gd name="T57"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0" h="437">
                    <a:moveTo>
                      <a:pt x="1420" y="437"/>
                    </a:moveTo>
                    <a:lnTo>
                      <a:pt x="1420" y="437"/>
                    </a:lnTo>
                    <a:lnTo>
                      <a:pt x="20" y="437"/>
                    </a:lnTo>
                    <a:lnTo>
                      <a:pt x="20" y="437"/>
                    </a:lnTo>
                    <a:lnTo>
                      <a:pt x="12" y="435"/>
                    </a:lnTo>
                    <a:lnTo>
                      <a:pt x="5" y="430"/>
                    </a:lnTo>
                    <a:lnTo>
                      <a:pt x="5" y="430"/>
                    </a:lnTo>
                    <a:lnTo>
                      <a:pt x="0" y="422"/>
                    </a:lnTo>
                    <a:lnTo>
                      <a:pt x="0" y="413"/>
                    </a:lnTo>
                    <a:lnTo>
                      <a:pt x="83" y="15"/>
                    </a:lnTo>
                    <a:lnTo>
                      <a:pt x="83" y="15"/>
                    </a:lnTo>
                    <a:lnTo>
                      <a:pt x="84" y="8"/>
                    </a:lnTo>
                    <a:lnTo>
                      <a:pt x="89" y="3"/>
                    </a:lnTo>
                    <a:lnTo>
                      <a:pt x="95" y="0"/>
                    </a:lnTo>
                    <a:lnTo>
                      <a:pt x="101" y="0"/>
                    </a:lnTo>
                    <a:lnTo>
                      <a:pt x="1339" y="0"/>
                    </a:lnTo>
                    <a:lnTo>
                      <a:pt x="1339" y="0"/>
                    </a:lnTo>
                    <a:lnTo>
                      <a:pt x="1345" y="0"/>
                    </a:lnTo>
                    <a:lnTo>
                      <a:pt x="1352" y="3"/>
                    </a:lnTo>
                    <a:lnTo>
                      <a:pt x="1356" y="8"/>
                    </a:lnTo>
                    <a:lnTo>
                      <a:pt x="1359" y="15"/>
                    </a:lnTo>
                    <a:lnTo>
                      <a:pt x="1440" y="412"/>
                    </a:lnTo>
                    <a:lnTo>
                      <a:pt x="1440" y="412"/>
                    </a:lnTo>
                    <a:lnTo>
                      <a:pt x="1440" y="417"/>
                    </a:lnTo>
                    <a:lnTo>
                      <a:pt x="1440" y="417"/>
                    </a:lnTo>
                    <a:lnTo>
                      <a:pt x="1440" y="425"/>
                    </a:lnTo>
                    <a:lnTo>
                      <a:pt x="1435" y="432"/>
                    </a:lnTo>
                    <a:lnTo>
                      <a:pt x="1428" y="435"/>
                    </a:lnTo>
                    <a:lnTo>
                      <a:pt x="1420" y="437"/>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14" name="Freeform 195"/>
              <p:cNvSpPr>
                <a:spLocks/>
              </p:cNvSpPr>
              <p:nvPr/>
            </p:nvSpPr>
            <p:spPr bwMode="auto">
              <a:xfrm>
                <a:off x="5242" y="1968"/>
                <a:ext cx="675" cy="178"/>
              </a:xfrm>
              <a:custGeom>
                <a:avLst/>
                <a:gdLst>
                  <a:gd name="T0" fmla="*/ 0 w 1350"/>
                  <a:gd name="T1" fmla="*/ 355 h 355"/>
                  <a:gd name="T2" fmla="*/ 1350 w 1350"/>
                  <a:gd name="T3" fmla="*/ 355 h 355"/>
                  <a:gd name="T4" fmla="*/ 1276 w 1350"/>
                  <a:gd name="T5" fmla="*/ 0 h 355"/>
                  <a:gd name="T6" fmla="*/ 72 w 1350"/>
                  <a:gd name="T7" fmla="*/ 0 h 355"/>
                  <a:gd name="T8" fmla="*/ 0 w 1350"/>
                  <a:gd name="T9" fmla="*/ 355 h 355"/>
                </a:gdLst>
                <a:ahLst/>
                <a:cxnLst>
                  <a:cxn ang="0">
                    <a:pos x="T0" y="T1"/>
                  </a:cxn>
                  <a:cxn ang="0">
                    <a:pos x="T2" y="T3"/>
                  </a:cxn>
                  <a:cxn ang="0">
                    <a:pos x="T4" y="T5"/>
                  </a:cxn>
                  <a:cxn ang="0">
                    <a:pos x="T6" y="T7"/>
                  </a:cxn>
                  <a:cxn ang="0">
                    <a:pos x="T8" y="T9"/>
                  </a:cxn>
                </a:cxnLst>
                <a:rect l="0" t="0" r="r" b="b"/>
                <a:pathLst>
                  <a:path w="1350" h="355">
                    <a:moveTo>
                      <a:pt x="0" y="355"/>
                    </a:moveTo>
                    <a:lnTo>
                      <a:pt x="1350" y="355"/>
                    </a:lnTo>
                    <a:lnTo>
                      <a:pt x="1276" y="0"/>
                    </a:lnTo>
                    <a:lnTo>
                      <a:pt x="72" y="0"/>
                    </a:lnTo>
                    <a:lnTo>
                      <a:pt x="0" y="355"/>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15" name="Freeform 196"/>
              <p:cNvSpPr>
                <a:spLocks/>
              </p:cNvSpPr>
              <p:nvPr/>
            </p:nvSpPr>
            <p:spPr bwMode="auto">
              <a:xfrm>
                <a:off x="5878" y="2172"/>
                <a:ext cx="29" cy="44"/>
              </a:xfrm>
              <a:custGeom>
                <a:avLst/>
                <a:gdLst>
                  <a:gd name="T0" fmla="*/ 0 w 58"/>
                  <a:gd name="T1" fmla="*/ 0 h 86"/>
                  <a:gd name="T2" fmla="*/ 26 w 58"/>
                  <a:gd name="T3" fmla="*/ 0 h 86"/>
                  <a:gd name="T4" fmla="*/ 26 w 58"/>
                  <a:gd name="T5" fmla="*/ 0 h 86"/>
                  <a:gd name="T6" fmla="*/ 33 w 58"/>
                  <a:gd name="T7" fmla="*/ 2 h 86"/>
                  <a:gd name="T8" fmla="*/ 38 w 58"/>
                  <a:gd name="T9" fmla="*/ 3 h 86"/>
                  <a:gd name="T10" fmla="*/ 44 w 58"/>
                  <a:gd name="T11" fmla="*/ 7 h 86"/>
                  <a:gd name="T12" fmla="*/ 48 w 58"/>
                  <a:gd name="T13" fmla="*/ 12 h 86"/>
                  <a:gd name="T14" fmla="*/ 53 w 58"/>
                  <a:gd name="T15" fmla="*/ 18 h 86"/>
                  <a:gd name="T16" fmla="*/ 56 w 58"/>
                  <a:gd name="T17" fmla="*/ 27 h 86"/>
                  <a:gd name="T18" fmla="*/ 58 w 58"/>
                  <a:gd name="T19" fmla="*/ 34 h 86"/>
                  <a:gd name="T20" fmla="*/ 58 w 58"/>
                  <a:gd name="T21" fmla="*/ 42 h 86"/>
                  <a:gd name="T22" fmla="*/ 58 w 58"/>
                  <a:gd name="T23" fmla="*/ 42 h 86"/>
                  <a:gd name="T24" fmla="*/ 58 w 58"/>
                  <a:gd name="T25" fmla="*/ 51 h 86"/>
                  <a:gd name="T26" fmla="*/ 56 w 58"/>
                  <a:gd name="T27" fmla="*/ 59 h 86"/>
                  <a:gd name="T28" fmla="*/ 53 w 58"/>
                  <a:gd name="T29" fmla="*/ 68 h 86"/>
                  <a:gd name="T30" fmla="*/ 48 w 58"/>
                  <a:gd name="T31" fmla="*/ 73 h 86"/>
                  <a:gd name="T32" fmla="*/ 44 w 58"/>
                  <a:gd name="T33" fmla="*/ 78 h 86"/>
                  <a:gd name="T34" fmla="*/ 38 w 58"/>
                  <a:gd name="T35" fmla="*/ 83 h 86"/>
                  <a:gd name="T36" fmla="*/ 33 w 58"/>
                  <a:gd name="T37" fmla="*/ 84 h 86"/>
                  <a:gd name="T38" fmla="*/ 26 w 58"/>
                  <a:gd name="T39" fmla="*/ 86 h 86"/>
                  <a:gd name="T40" fmla="*/ 0 w 58"/>
                  <a:gd name="T41" fmla="*/ 86 h 86"/>
                  <a:gd name="T42" fmla="*/ 0 w 58"/>
                  <a:gd name="T4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86">
                    <a:moveTo>
                      <a:pt x="0" y="0"/>
                    </a:moveTo>
                    <a:lnTo>
                      <a:pt x="26" y="0"/>
                    </a:lnTo>
                    <a:lnTo>
                      <a:pt x="26" y="0"/>
                    </a:lnTo>
                    <a:lnTo>
                      <a:pt x="33" y="2"/>
                    </a:lnTo>
                    <a:lnTo>
                      <a:pt x="38" y="3"/>
                    </a:lnTo>
                    <a:lnTo>
                      <a:pt x="44" y="7"/>
                    </a:lnTo>
                    <a:lnTo>
                      <a:pt x="48" y="12"/>
                    </a:lnTo>
                    <a:lnTo>
                      <a:pt x="53" y="18"/>
                    </a:lnTo>
                    <a:lnTo>
                      <a:pt x="56" y="27"/>
                    </a:lnTo>
                    <a:lnTo>
                      <a:pt x="58" y="34"/>
                    </a:lnTo>
                    <a:lnTo>
                      <a:pt x="58" y="42"/>
                    </a:lnTo>
                    <a:lnTo>
                      <a:pt x="58" y="42"/>
                    </a:lnTo>
                    <a:lnTo>
                      <a:pt x="58" y="51"/>
                    </a:lnTo>
                    <a:lnTo>
                      <a:pt x="56" y="59"/>
                    </a:lnTo>
                    <a:lnTo>
                      <a:pt x="53" y="68"/>
                    </a:lnTo>
                    <a:lnTo>
                      <a:pt x="48" y="73"/>
                    </a:lnTo>
                    <a:lnTo>
                      <a:pt x="44" y="78"/>
                    </a:lnTo>
                    <a:lnTo>
                      <a:pt x="38" y="83"/>
                    </a:lnTo>
                    <a:lnTo>
                      <a:pt x="33" y="84"/>
                    </a:lnTo>
                    <a:lnTo>
                      <a:pt x="26" y="86"/>
                    </a:lnTo>
                    <a:lnTo>
                      <a:pt x="0" y="86"/>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16" name="Freeform 197"/>
              <p:cNvSpPr>
                <a:spLocks/>
              </p:cNvSpPr>
              <p:nvPr/>
            </p:nvSpPr>
            <p:spPr bwMode="auto">
              <a:xfrm>
                <a:off x="5236" y="2163"/>
                <a:ext cx="692" cy="60"/>
              </a:xfrm>
              <a:custGeom>
                <a:avLst/>
                <a:gdLst>
                  <a:gd name="T0" fmla="*/ 3 w 1384"/>
                  <a:gd name="T1" fmla="*/ 0 h 120"/>
                  <a:gd name="T2" fmla="*/ 1384 w 1384"/>
                  <a:gd name="T3" fmla="*/ 0 h 120"/>
                  <a:gd name="T4" fmla="*/ 1322 w 1384"/>
                  <a:gd name="T5" fmla="*/ 9 h 120"/>
                  <a:gd name="T6" fmla="*/ 1335 w 1384"/>
                  <a:gd name="T7" fmla="*/ 105 h 120"/>
                  <a:gd name="T8" fmla="*/ 1350 w 1384"/>
                  <a:gd name="T9" fmla="*/ 120 h 120"/>
                  <a:gd name="T10" fmla="*/ 0 w 1384"/>
                  <a:gd name="T11" fmla="*/ 120 h 120"/>
                  <a:gd name="T12" fmla="*/ 891 w 1384"/>
                  <a:gd name="T13" fmla="*/ 98 h 120"/>
                  <a:gd name="T14" fmla="*/ 847 w 1384"/>
                  <a:gd name="T15" fmla="*/ 43 h 120"/>
                  <a:gd name="T16" fmla="*/ 3 w 1384"/>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4" h="120">
                    <a:moveTo>
                      <a:pt x="3" y="0"/>
                    </a:moveTo>
                    <a:lnTo>
                      <a:pt x="1384" y="0"/>
                    </a:lnTo>
                    <a:lnTo>
                      <a:pt x="1322" y="9"/>
                    </a:lnTo>
                    <a:lnTo>
                      <a:pt x="1335" y="105"/>
                    </a:lnTo>
                    <a:lnTo>
                      <a:pt x="1350" y="120"/>
                    </a:lnTo>
                    <a:lnTo>
                      <a:pt x="0" y="120"/>
                    </a:lnTo>
                    <a:lnTo>
                      <a:pt x="891" y="98"/>
                    </a:lnTo>
                    <a:lnTo>
                      <a:pt x="847" y="43"/>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17" name="Freeform 198"/>
              <p:cNvSpPr>
                <a:spLocks/>
              </p:cNvSpPr>
              <p:nvPr/>
            </p:nvSpPr>
            <p:spPr bwMode="auto">
              <a:xfrm>
                <a:off x="5818" y="2194"/>
                <a:ext cx="13" cy="12"/>
              </a:xfrm>
              <a:custGeom>
                <a:avLst/>
                <a:gdLst>
                  <a:gd name="T0" fmla="*/ 25 w 25"/>
                  <a:gd name="T1" fmla="*/ 14 h 26"/>
                  <a:gd name="T2" fmla="*/ 25 w 25"/>
                  <a:gd name="T3" fmla="*/ 14 h 26"/>
                  <a:gd name="T4" fmla="*/ 23 w 25"/>
                  <a:gd name="T5" fmla="*/ 17 h 26"/>
                  <a:gd name="T6" fmla="*/ 22 w 25"/>
                  <a:gd name="T7" fmla="*/ 22 h 26"/>
                  <a:gd name="T8" fmla="*/ 16 w 25"/>
                  <a:gd name="T9" fmla="*/ 24 h 26"/>
                  <a:gd name="T10" fmla="*/ 11 w 25"/>
                  <a:gd name="T11" fmla="*/ 26 h 26"/>
                  <a:gd name="T12" fmla="*/ 11 w 25"/>
                  <a:gd name="T13" fmla="*/ 26 h 26"/>
                  <a:gd name="T14" fmla="*/ 8 w 25"/>
                  <a:gd name="T15" fmla="*/ 24 h 26"/>
                  <a:gd name="T16" fmla="*/ 3 w 25"/>
                  <a:gd name="T17" fmla="*/ 22 h 26"/>
                  <a:gd name="T18" fmla="*/ 1 w 25"/>
                  <a:gd name="T19" fmla="*/ 17 h 26"/>
                  <a:gd name="T20" fmla="*/ 0 w 25"/>
                  <a:gd name="T21" fmla="*/ 14 h 26"/>
                  <a:gd name="T22" fmla="*/ 0 w 25"/>
                  <a:gd name="T23" fmla="*/ 14 h 26"/>
                  <a:gd name="T24" fmla="*/ 1 w 25"/>
                  <a:gd name="T25" fmla="*/ 9 h 26"/>
                  <a:gd name="T26" fmla="*/ 3 w 25"/>
                  <a:gd name="T27" fmla="*/ 4 h 26"/>
                  <a:gd name="T28" fmla="*/ 8 w 25"/>
                  <a:gd name="T29" fmla="*/ 2 h 26"/>
                  <a:gd name="T30" fmla="*/ 11 w 25"/>
                  <a:gd name="T31" fmla="*/ 0 h 26"/>
                  <a:gd name="T32" fmla="*/ 11 w 25"/>
                  <a:gd name="T33" fmla="*/ 0 h 26"/>
                  <a:gd name="T34" fmla="*/ 16 w 25"/>
                  <a:gd name="T35" fmla="*/ 2 h 26"/>
                  <a:gd name="T36" fmla="*/ 22 w 25"/>
                  <a:gd name="T37" fmla="*/ 4 h 26"/>
                  <a:gd name="T38" fmla="*/ 23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3" y="17"/>
                    </a:lnTo>
                    <a:lnTo>
                      <a:pt x="22" y="22"/>
                    </a:lnTo>
                    <a:lnTo>
                      <a:pt x="16" y="24"/>
                    </a:lnTo>
                    <a:lnTo>
                      <a:pt x="11" y="26"/>
                    </a:lnTo>
                    <a:lnTo>
                      <a:pt x="11" y="26"/>
                    </a:lnTo>
                    <a:lnTo>
                      <a:pt x="8" y="24"/>
                    </a:lnTo>
                    <a:lnTo>
                      <a:pt x="3" y="22"/>
                    </a:lnTo>
                    <a:lnTo>
                      <a:pt x="1" y="17"/>
                    </a:lnTo>
                    <a:lnTo>
                      <a:pt x="0" y="14"/>
                    </a:lnTo>
                    <a:lnTo>
                      <a:pt x="0" y="14"/>
                    </a:lnTo>
                    <a:lnTo>
                      <a:pt x="1" y="9"/>
                    </a:lnTo>
                    <a:lnTo>
                      <a:pt x="3" y="4"/>
                    </a:lnTo>
                    <a:lnTo>
                      <a:pt x="8" y="2"/>
                    </a:lnTo>
                    <a:lnTo>
                      <a:pt x="11" y="0"/>
                    </a:lnTo>
                    <a:lnTo>
                      <a:pt x="11" y="0"/>
                    </a:lnTo>
                    <a:lnTo>
                      <a:pt x="16" y="2"/>
                    </a:lnTo>
                    <a:lnTo>
                      <a:pt x="22" y="4"/>
                    </a:lnTo>
                    <a:lnTo>
                      <a:pt x="23"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18" name="Freeform 199"/>
              <p:cNvSpPr>
                <a:spLocks/>
              </p:cNvSpPr>
              <p:nvPr/>
            </p:nvSpPr>
            <p:spPr bwMode="auto">
              <a:xfrm>
                <a:off x="5818" y="2194"/>
                <a:ext cx="13" cy="12"/>
              </a:xfrm>
              <a:custGeom>
                <a:avLst/>
                <a:gdLst>
                  <a:gd name="T0" fmla="*/ 25 w 25"/>
                  <a:gd name="T1" fmla="*/ 14 h 26"/>
                  <a:gd name="T2" fmla="*/ 25 w 25"/>
                  <a:gd name="T3" fmla="*/ 14 h 26"/>
                  <a:gd name="T4" fmla="*/ 23 w 25"/>
                  <a:gd name="T5" fmla="*/ 17 h 26"/>
                  <a:gd name="T6" fmla="*/ 22 w 25"/>
                  <a:gd name="T7" fmla="*/ 22 h 26"/>
                  <a:gd name="T8" fmla="*/ 16 w 25"/>
                  <a:gd name="T9" fmla="*/ 24 h 26"/>
                  <a:gd name="T10" fmla="*/ 11 w 25"/>
                  <a:gd name="T11" fmla="*/ 26 h 26"/>
                  <a:gd name="T12" fmla="*/ 11 w 25"/>
                  <a:gd name="T13" fmla="*/ 26 h 26"/>
                  <a:gd name="T14" fmla="*/ 8 w 25"/>
                  <a:gd name="T15" fmla="*/ 24 h 26"/>
                  <a:gd name="T16" fmla="*/ 3 w 25"/>
                  <a:gd name="T17" fmla="*/ 22 h 26"/>
                  <a:gd name="T18" fmla="*/ 1 w 25"/>
                  <a:gd name="T19" fmla="*/ 17 h 26"/>
                  <a:gd name="T20" fmla="*/ 0 w 25"/>
                  <a:gd name="T21" fmla="*/ 14 h 26"/>
                  <a:gd name="T22" fmla="*/ 0 w 25"/>
                  <a:gd name="T23" fmla="*/ 14 h 26"/>
                  <a:gd name="T24" fmla="*/ 1 w 25"/>
                  <a:gd name="T25" fmla="*/ 9 h 26"/>
                  <a:gd name="T26" fmla="*/ 3 w 25"/>
                  <a:gd name="T27" fmla="*/ 4 h 26"/>
                  <a:gd name="T28" fmla="*/ 8 w 25"/>
                  <a:gd name="T29" fmla="*/ 2 h 26"/>
                  <a:gd name="T30" fmla="*/ 11 w 25"/>
                  <a:gd name="T31" fmla="*/ 0 h 26"/>
                  <a:gd name="T32" fmla="*/ 11 w 25"/>
                  <a:gd name="T33" fmla="*/ 0 h 26"/>
                  <a:gd name="T34" fmla="*/ 16 w 25"/>
                  <a:gd name="T35" fmla="*/ 2 h 26"/>
                  <a:gd name="T36" fmla="*/ 22 w 25"/>
                  <a:gd name="T37" fmla="*/ 4 h 26"/>
                  <a:gd name="T38" fmla="*/ 23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3" y="17"/>
                    </a:lnTo>
                    <a:lnTo>
                      <a:pt x="22" y="22"/>
                    </a:lnTo>
                    <a:lnTo>
                      <a:pt x="16" y="24"/>
                    </a:lnTo>
                    <a:lnTo>
                      <a:pt x="11" y="26"/>
                    </a:lnTo>
                    <a:lnTo>
                      <a:pt x="11" y="26"/>
                    </a:lnTo>
                    <a:lnTo>
                      <a:pt x="8" y="24"/>
                    </a:lnTo>
                    <a:lnTo>
                      <a:pt x="3" y="22"/>
                    </a:lnTo>
                    <a:lnTo>
                      <a:pt x="1" y="17"/>
                    </a:lnTo>
                    <a:lnTo>
                      <a:pt x="0" y="14"/>
                    </a:lnTo>
                    <a:lnTo>
                      <a:pt x="0" y="14"/>
                    </a:lnTo>
                    <a:lnTo>
                      <a:pt x="1" y="9"/>
                    </a:lnTo>
                    <a:lnTo>
                      <a:pt x="3" y="4"/>
                    </a:lnTo>
                    <a:lnTo>
                      <a:pt x="8" y="2"/>
                    </a:lnTo>
                    <a:lnTo>
                      <a:pt x="11" y="0"/>
                    </a:lnTo>
                    <a:lnTo>
                      <a:pt x="11" y="0"/>
                    </a:lnTo>
                    <a:lnTo>
                      <a:pt x="16" y="2"/>
                    </a:lnTo>
                    <a:lnTo>
                      <a:pt x="22" y="4"/>
                    </a:lnTo>
                    <a:lnTo>
                      <a:pt x="23"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19" name="Freeform 200"/>
              <p:cNvSpPr>
                <a:spLocks/>
              </p:cNvSpPr>
              <p:nvPr/>
            </p:nvSpPr>
            <p:spPr bwMode="auto">
              <a:xfrm>
                <a:off x="5847" y="2194"/>
                <a:ext cx="13" cy="12"/>
              </a:xfrm>
              <a:custGeom>
                <a:avLst/>
                <a:gdLst>
                  <a:gd name="T0" fmla="*/ 25 w 25"/>
                  <a:gd name="T1" fmla="*/ 14 h 26"/>
                  <a:gd name="T2" fmla="*/ 25 w 25"/>
                  <a:gd name="T3" fmla="*/ 14 h 26"/>
                  <a:gd name="T4" fmla="*/ 24 w 25"/>
                  <a:gd name="T5" fmla="*/ 17 h 26"/>
                  <a:gd name="T6" fmla="*/ 22 w 25"/>
                  <a:gd name="T7" fmla="*/ 22 h 26"/>
                  <a:gd name="T8" fmla="*/ 17 w 25"/>
                  <a:gd name="T9" fmla="*/ 24 h 26"/>
                  <a:gd name="T10" fmla="*/ 12 w 25"/>
                  <a:gd name="T11" fmla="*/ 26 h 26"/>
                  <a:gd name="T12" fmla="*/ 12 w 25"/>
                  <a:gd name="T13" fmla="*/ 26 h 26"/>
                  <a:gd name="T14" fmla="*/ 8 w 25"/>
                  <a:gd name="T15" fmla="*/ 24 h 26"/>
                  <a:gd name="T16" fmla="*/ 3 w 25"/>
                  <a:gd name="T17" fmla="*/ 22 h 26"/>
                  <a:gd name="T18" fmla="*/ 2 w 25"/>
                  <a:gd name="T19" fmla="*/ 17 h 26"/>
                  <a:gd name="T20" fmla="*/ 0 w 25"/>
                  <a:gd name="T21" fmla="*/ 14 h 26"/>
                  <a:gd name="T22" fmla="*/ 0 w 25"/>
                  <a:gd name="T23" fmla="*/ 14 h 26"/>
                  <a:gd name="T24" fmla="*/ 2 w 25"/>
                  <a:gd name="T25" fmla="*/ 9 h 26"/>
                  <a:gd name="T26" fmla="*/ 3 w 25"/>
                  <a:gd name="T27" fmla="*/ 4 h 26"/>
                  <a:gd name="T28" fmla="*/ 8 w 25"/>
                  <a:gd name="T29" fmla="*/ 2 h 26"/>
                  <a:gd name="T30" fmla="*/ 12 w 25"/>
                  <a:gd name="T31" fmla="*/ 0 h 26"/>
                  <a:gd name="T32" fmla="*/ 12 w 25"/>
                  <a:gd name="T33" fmla="*/ 0 h 26"/>
                  <a:gd name="T34" fmla="*/ 17 w 25"/>
                  <a:gd name="T35" fmla="*/ 2 h 26"/>
                  <a:gd name="T36" fmla="*/ 22 w 25"/>
                  <a:gd name="T37" fmla="*/ 4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7"/>
                    </a:lnTo>
                    <a:lnTo>
                      <a:pt x="22" y="22"/>
                    </a:lnTo>
                    <a:lnTo>
                      <a:pt x="17" y="24"/>
                    </a:lnTo>
                    <a:lnTo>
                      <a:pt x="12" y="26"/>
                    </a:lnTo>
                    <a:lnTo>
                      <a:pt x="12" y="26"/>
                    </a:lnTo>
                    <a:lnTo>
                      <a:pt x="8" y="24"/>
                    </a:lnTo>
                    <a:lnTo>
                      <a:pt x="3" y="22"/>
                    </a:lnTo>
                    <a:lnTo>
                      <a:pt x="2" y="17"/>
                    </a:lnTo>
                    <a:lnTo>
                      <a:pt x="0" y="14"/>
                    </a:lnTo>
                    <a:lnTo>
                      <a:pt x="0" y="14"/>
                    </a:lnTo>
                    <a:lnTo>
                      <a:pt x="2" y="9"/>
                    </a:lnTo>
                    <a:lnTo>
                      <a:pt x="3" y="4"/>
                    </a:lnTo>
                    <a:lnTo>
                      <a:pt x="8" y="2"/>
                    </a:lnTo>
                    <a:lnTo>
                      <a:pt x="12" y="0"/>
                    </a:lnTo>
                    <a:lnTo>
                      <a:pt x="12" y="0"/>
                    </a:lnTo>
                    <a:lnTo>
                      <a:pt x="17" y="2"/>
                    </a:lnTo>
                    <a:lnTo>
                      <a:pt x="22" y="4"/>
                    </a:lnTo>
                    <a:lnTo>
                      <a:pt x="24"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20" name="Freeform 201"/>
              <p:cNvSpPr>
                <a:spLocks/>
              </p:cNvSpPr>
              <p:nvPr/>
            </p:nvSpPr>
            <p:spPr bwMode="auto">
              <a:xfrm>
                <a:off x="5847" y="2194"/>
                <a:ext cx="13" cy="12"/>
              </a:xfrm>
              <a:custGeom>
                <a:avLst/>
                <a:gdLst>
                  <a:gd name="T0" fmla="*/ 25 w 25"/>
                  <a:gd name="T1" fmla="*/ 14 h 26"/>
                  <a:gd name="T2" fmla="*/ 25 w 25"/>
                  <a:gd name="T3" fmla="*/ 14 h 26"/>
                  <a:gd name="T4" fmla="*/ 24 w 25"/>
                  <a:gd name="T5" fmla="*/ 17 h 26"/>
                  <a:gd name="T6" fmla="*/ 22 w 25"/>
                  <a:gd name="T7" fmla="*/ 22 h 26"/>
                  <a:gd name="T8" fmla="*/ 17 w 25"/>
                  <a:gd name="T9" fmla="*/ 24 h 26"/>
                  <a:gd name="T10" fmla="*/ 12 w 25"/>
                  <a:gd name="T11" fmla="*/ 26 h 26"/>
                  <a:gd name="T12" fmla="*/ 12 w 25"/>
                  <a:gd name="T13" fmla="*/ 26 h 26"/>
                  <a:gd name="T14" fmla="*/ 8 w 25"/>
                  <a:gd name="T15" fmla="*/ 24 h 26"/>
                  <a:gd name="T16" fmla="*/ 3 w 25"/>
                  <a:gd name="T17" fmla="*/ 22 h 26"/>
                  <a:gd name="T18" fmla="*/ 2 w 25"/>
                  <a:gd name="T19" fmla="*/ 17 h 26"/>
                  <a:gd name="T20" fmla="*/ 0 w 25"/>
                  <a:gd name="T21" fmla="*/ 14 h 26"/>
                  <a:gd name="T22" fmla="*/ 0 w 25"/>
                  <a:gd name="T23" fmla="*/ 14 h 26"/>
                  <a:gd name="T24" fmla="*/ 2 w 25"/>
                  <a:gd name="T25" fmla="*/ 9 h 26"/>
                  <a:gd name="T26" fmla="*/ 3 w 25"/>
                  <a:gd name="T27" fmla="*/ 4 h 26"/>
                  <a:gd name="T28" fmla="*/ 8 w 25"/>
                  <a:gd name="T29" fmla="*/ 2 h 26"/>
                  <a:gd name="T30" fmla="*/ 12 w 25"/>
                  <a:gd name="T31" fmla="*/ 0 h 26"/>
                  <a:gd name="T32" fmla="*/ 12 w 25"/>
                  <a:gd name="T33" fmla="*/ 0 h 26"/>
                  <a:gd name="T34" fmla="*/ 17 w 25"/>
                  <a:gd name="T35" fmla="*/ 2 h 26"/>
                  <a:gd name="T36" fmla="*/ 22 w 25"/>
                  <a:gd name="T37" fmla="*/ 4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7"/>
                    </a:lnTo>
                    <a:lnTo>
                      <a:pt x="22" y="22"/>
                    </a:lnTo>
                    <a:lnTo>
                      <a:pt x="17" y="24"/>
                    </a:lnTo>
                    <a:lnTo>
                      <a:pt x="12" y="26"/>
                    </a:lnTo>
                    <a:lnTo>
                      <a:pt x="12" y="26"/>
                    </a:lnTo>
                    <a:lnTo>
                      <a:pt x="8" y="24"/>
                    </a:lnTo>
                    <a:lnTo>
                      <a:pt x="3" y="22"/>
                    </a:lnTo>
                    <a:lnTo>
                      <a:pt x="2" y="17"/>
                    </a:lnTo>
                    <a:lnTo>
                      <a:pt x="0" y="14"/>
                    </a:lnTo>
                    <a:lnTo>
                      <a:pt x="0" y="14"/>
                    </a:lnTo>
                    <a:lnTo>
                      <a:pt x="2" y="9"/>
                    </a:lnTo>
                    <a:lnTo>
                      <a:pt x="3" y="4"/>
                    </a:lnTo>
                    <a:lnTo>
                      <a:pt x="8" y="2"/>
                    </a:lnTo>
                    <a:lnTo>
                      <a:pt x="12" y="0"/>
                    </a:lnTo>
                    <a:lnTo>
                      <a:pt x="12" y="0"/>
                    </a:lnTo>
                    <a:lnTo>
                      <a:pt x="17" y="2"/>
                    </a:lnTo>
                    <a:lnTo>
                      <a:pt x="22" y="4"/>
                    </a:lnTo>
                    <a:lnTo>
                      <a:pt x="24"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21" name="Freeform 202"/>
              <p:cNvSpPr>
                <a:spLocks/>
              </p:cNvSpPr>
              <p:nvPr/>
            </p:nvSpPr>
            <p:spPr bwMode="auto">
              <a:xfrm>
                <a:off x="5833" y="2183"/>
                <a:ext cx="12" cy="12"/>
              </a:xfrm>
              <a:custGeom>
                <a:avLst/>
                <a:gdLst>
                  <a:gd name="T0" fmla="*/ 24 w 24"/>
                  <a:gd name="T1" fmla="*/ 14 h 26"/>
                  <a:gd name="T2" fmla="*/ 24 w 24"/>
                  <a:gd name="T3" fmla="*/ 14 h 26"/>
                  <a:gd name="T4" fmla="*/ 24 w 24"/>
                  <a:gd name="T5" fmla="*/ 19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9 h 26"/>
                  <a:gd name="T20" fmla="*/ 0 w 24"/>
                  <a:gd name="T21" fmla="*/ 14 h 26"/>
                  <a:gd name="T22" fmla="*/ 0 w 24"/>
                  <a:gd name="T23" fmla="*/ 14 h 26"/>
                  <a:gd name="T24" fmla="*/ 0 w 24"/>
                  <a:gd name="T25" fmla="*/ 9 h 26"/>
                  <a:gd name="T26" fmla="*/ 3 w 24"/>
                  <a:gd name="T27" fmla="*/ 5 h 26"/>
                  <a:gd name="T28" fmla="*/ 7 w 24"/>
                  <a:gd name="T29" fmla="*/ 2 h 26"/>
                  <a:gd name="T30" fmla="*/ 12 w 24"/>
                  <a:gd name="T31" fmla="*/ 0 h 26"/>
                  <a:gd name="T32" fmla="*/ 12 w 24"/>
                  <a:gd name="T33" fmla="*/ 0 h 26"/>
                  <a:gd name="T34" fmla="*/ 17 w 24"/>
                  <a:gd name="T35" fmla="*/ 2 h 26"/>
                  <a:gd name="T36" fmla="*/ 20 w 24"/>
                  <a:gd name="T37" fmla="*/ 5 h 26"/>
                  <a:gd name="T38" fmla="*/ 24 w 24"/>
                  <a:gd name="T39" fmla="*/ 9 h 26"/>
                  <a:gd name="T40" fmla="*/ 24 w 24"/>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4"/>
                    </a:moveTo>
                    <a:lnTo>
                      <a:pt x="24" y="14"/>
                    </a:lnTo>
                    <a:lnTo>
                      <a:pt x="24" y="19"/>
                    </a:lnTo>
                    <a:lnTo>
                      <a:pt x="20" y="22"/>
                    </a:lnTo>
                    <a:lnTo>
                      <a:pt x="17" y="24"/>
                    </a:lnTo>
                    <a:lnTo>
                      <a:pt x="12" y="26"/>
                    </a:lnTo>
                    <a:lnTo>
                      <a:pt x="12" y="26"/>
                    </a:lnTo>
                    <a:lnTo>
                      <a:pt x="7" y="24"/>
                    </a:lnTo>
                    <a:lnTo>
                      <a:pt x="3" y="22"/>
                    </a:lnTo>
                    <a:lnTo>
                      <a:pt x="0" y="19"/>
                    </a:lnTo>
                    <a:lnTo>
                      <a:pt x="0" y="14"/>
                    </a:lnTo>
                    <a:lnTo>
                      <a:pt x="0" y="14"/>
                    </a:lnTo>
                    <a:lnTo>
                      <a:pt x="0" y="9"/>
                    </a:lnTo>
                    <a:lnTo>
                      <a:pt x="3" y="5"/>
                    </a:lnTo>
                    <a:lnTo>
                      <a:pt x="7" y="2"/>
                    </a:lnTo>
                    <a:lnTo>
                      <a:pt x="12" y="0"/>
                    </a:lnTo>
                    <a:lnTo>
                      <a:pt x="12" y="0"/>
                    </a:lnTo>
                    <a:lnTo>
                      <a:pt x="17" y="2"/>
                    </a:lnTo>
                    <a:lnTo>
                      <a:pt x="20" y="5"/>
                    </a:lnTo>
                    <a:lnTo>
                      <a:pt x="24" y="9"/>
                    </a:lnTo>
                    <a:lnTo>
                      <a:pt x="24"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22" name="Freeform 203"/>
              <p:cNvSpPr>
                <a:spLocks/>
              </p:cNvSpPr>
              <p:nvPr/>
            </p:nvSpPr>
            <p:spPr bwMode="auto">
              <a:xfrm>
                <a:off x="5833" y="2183"/>
                <a:ext cx="12" cy="12"/>
              </a:xfrm>
              <a:custGeom>
                <a:avLst/>
                <a:gdLst>
                  <a:gd name="T0" fmla="*/ 24 w 24"/>
                  <a:gd name="T1" fmla="*/ 14 h 26"/>
                  <a:gd name="T2" fmla="*/ 24 w 24"/>
                  <a:gd name="T3" fmla="*/ 14 h 26"/>
                  <a:gd name="T4" fmla="*/ 24 w 24"/>
                  <a:gd name="T5" fmla="*/ 19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9 h 26"/>
                  <a:gd name="T20" fmla="*/ 0 w 24"/>
                  <a:gd name="T21" fmla="*/ 14 h 26"/>
                  <a:gd name="T22" fmla="*/ 0 w 24"/>
                  <a:gd name="T23" fmla="*/ 14 h 26"/>
                  <a:gd name="T24" fmla="*/ 0 w 24"/>
                  <a:gd name="T25" fmla="*/ 9 h 26"/>
                  <a:gd name="T26" fmla="*/ 3 w 24"/>
                  <a:gd name="T27" fmla="*/ 5 h 26"/>
                  <a:gd name="T28" fmla="*/ 7 w 24"/>
                  <a:gd name="T29" fmla="*/ 2 h 26"/>
                  <a:gd name="T30" fmla="*/ 12 w 24"/>
                  <a:gd name="T31" fmla="*/ 0 h 26"/>
                  <a:gd name="T32" fmla="*/ 12 w 24"/>
                  <a:gd name="T33" fmla="*/ 0 h 26"/>
                  <a:gd name="T34" fmla="*/ 17 w 24"/>
                  <a:gd name="T35" fmla="*/ 2 h 26"/>
                  <a:gd name="T36" fmla="*/ 20 w 24"/>
                  <a:gd name="T37" fmla="*/ 5 h 26"/>
                  <a:gd name="T38" fmla="*/ 24 w 24"/>
                  <a:gd name="T39" fmla="*/ 9 h 26"/>
                  <a:gd name="T40" fmla="*/ 24 w 24"/>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4"/>
                    </a:moveTo>
                    <a:lnTo>
                      <a:pt x="24" y="14"/>
                    </a:lnTo>
                    <a:lnTo>
                      <a:pt x="24" y="19"/>
                    </a:lnTo>
                    <a:lnTo>
                      <a:pt x="20" y="22"/>
                    </a:lnTo>
                    <a:lnTo>
                      <a:pt x="17" y="24"/>
                    </a:lnTo>
                    <a:lnTo>
                      <a:pt x="12" y="26"/>
                    </a:lnTo>
                    <a:lnTo>
                      <a:pt x="12" y="26"/>
                    </a:lnTo>
                    <a:lnTo>
                      <a:pt x="7" y="24"/>
                    </a:lnTo>
                    <a:lnTo>
                      <a:pt x="3" y="22"/>
                    </a:lnTo>
                    <a:lnTo>
                      <a:pt x="0" y="19"/>
                    </a:lnTo>
                    <a:lnTo>
                      <a:pt x="0" y="14"/>
                    </a:lnTo>
                    <a:lnTo>
                      <a:pt x="0" y="14"/>
                    </a:lnTo>
                    <a:lnTo>
                      <a:pt x="0" y="9"/>
                    </a:lnTo>
                    <a:lnTo>
                      <a:pt x="3" y="5"/>
                    </a:lnTo>
                    <a:lnTo>
                      <a:pt x="7" y="2"/>
                    </a:lnTo>
                    <a:lnTo>
                      <a:pt x="12" y="0"/>
                    </a:lnTo>
                    <a:lnTo>
                      <a:pt x="12" y="0"/>
                    </a:lnTo>
                    <a:lnTo>
                      <a:pt x="17" y="2"/>
                    </a:lnTo>
                    <a:lnTo>
                      <a:pt x="20" y="5"/>
                    </a:lnTo>
                    <a:lnTo>
                      <a:pt x="24" y="9"/>
                    </a:lnTo>
                    <a:lnTo>
                      <a:pt x="24"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23" name="Freeform 204"/>
              <p:cNvSpPr>
                <a:spLocks/>
              </p:cNvSpPr>
              <p:nvPr/>
            </p:nvSpPr>
            <p:spPr bwMode="auto">
              <a:xfrm>
                <a:off x="5869" y="2183"/>
                <a:ext cx="13" cy="12"/>
              </a:xfrm>
              <a:custGeom>
                <a:avLst/>
                <a:gdLst>
                  <a:gd name="T0" fmla="*/ 25 w 25"/>
                  <a:gd name="T1" fmla="*/ 14 h 26"/>
                  <a:gd name="T2" fmla="*/ 25 w 25"/>
                  <a:gd name="T3" fmla="*/ 14 h 26"/>
                  <a:gd name="T4" fmla="*/ 24 w 25"/>
                  <a:gd name="T5" fmla="*/ 19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9 h 26"/>
                  <a:gd name="T20" fmla="*/ 0 w 25"/>
                  <a:gd name="T21" fmla="*/ 14 h 26"/>
                  <a:gd name="T22" fmla="*/ 0 w 25"/>
                  <a:gd name="T23" fmla="*/ 14 h 26"/>
                  <a:gd name="T24" fmla="*/ 2 w 25"/>
                  <a:gd name="T25" fmla="*/ 9 h 26"/>
                  <a:gd name="T26" fmla="*/ 3 w 25"/>
                  <a:gd name="T27" fmla="*/ 5 h 26"/>
                  <a:gd name="T28" fmla="*/ 8 w 25"/>
                  <a:gd name="T29" fmla="*/ 2 h 26"/>
                  <a:gd name="T30" fmla="*/ 13 w 25"/>
                  <a:gd name="T31" fmla="*/ 0 h 26"/>
                  <a:gd name="T32" fmla="*/ 13 w 25"/>
                  <a:gd name="T33" fmla="*/ 0 h 26"/>
                  <a:gd name="T34" fmla="*/ 17 w 25"/>
                  <a:gd name="T35" fmla="*/ 2 h 26"/>
                  <a:gd name="T36" fmla="*/ 22 w 25"/>
                  <a:gd name="T37" fmla="*/ 5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9"/>
                    </a:lnTo>
                    <a:lnTo>
                      <a:pt x="22" y="22"/>
                    </a:lnTo>
                    <a:lnTo>
                      <a:pt x="17" y="24"/>
                    </a:lnTo>
                    <a:lnTo>
                      <a:pt x="13" y="26"/>
                    </a:lnTo>
                    <a:lnTo>
                      <a:pt x="13" y="26"/>
                    </a:lnTo>
                    <a:lnTo>
                      <a:pt x="8" y="24"/>
                    </a:lnTo>
                    <a:lnTo>
                      <a:pt x="3" y="22"/>
                    </a:lnTo>
                    <a:lnTo>
                      <a:pt x="2" y="19"/>
                    </a:lnTo>
                    <a:lnTo>
                      <a:pt x="0" y="14"/>
                    </a:lnTo>
                    <a:lnTo>
                      <a:pt x="0" y="14"/>
                    </a:lnTo>
                    <a:lnTo>
                      <a:pt x="2" y="9"/>
                    </a:lnTo>
                    <a:lnTo>
                      <a:pt x="3" y="5"/>
                    </a:lnTo>
                    <a:lnTo>
                      <a:pt x="8" y="2"/>
                    </a:lnTo>
                    <a:lnTo>
                      <a:pt x="13" y="0"/>
                    </a:lnTo>
                    <a:lnTo>
                      <a:pt x="13" y="0"/>
                    </a:lnTo>
                    <a:lnTo>
                      <a:pt x="17" y="2"/>
                    </a:lnTo>
                    <a:lnTo>
                      <a:pt x="22" y="5"/>
                    </a:lnTo>
                    <a:lnTo>
                      <a:pt x="24"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24" name="Freeform 205"/>
              <p:cNvSpPr>
                <a:spLocks/>
              </p:cNvSpPr>
              <p:nvPr/>
            </p:nvSpPr>
            <p:spPr bwMode="auto">
              <a:xfrm>
                <a:off x="5869" y="2183"/>
                <a:ext cx="13" cy="12"/>
              </a:xfrm>
              <a:custGeom>
                <a:avLst/>
                <a:gdLst>
                  <a:gd name="T0" fmla="*/ 25 w 25"/>
                  <a:gd name="T1" fmla="*/ 14 h 26"/>
                  <a:gd name="T2" fmla="*/ 25 w 25"/>
                  <a:gd name="T3" fmla="*/ 14 h 26"/>
                  <a:gd name="T4" fmla="*/ 24 w 25"/>
                  <a:gd name="T5" fmla="*/ 19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9 h 26"/>
                  <a:gd name="T20" fmla="*/ 0 w 25"/>
                  <a:gd name="T21" fmla="*/ 14 h 26"/>
                  <a:gd name="T22" fmla="*/ 0 w 25"/>
                  <a:gd name="T23" fmla="*/ 14 h 26"/>
                  <a:gd name="T24" fmla="*/ 2 w 25"/>
                  <a:gd name="T25" fmla="*/ 9 h 26"/>
                  <a:gd name="T26" fmla="*/ 3 w 25"/>
                  <a:gd name="T27" fmla="*/ 5 h 26"/>
                  <a:gd name="T28" fmla="*/ 8 w 25"/>
                  <a:gd name="T29" fmla="*/ 2 h 26"/>
                  <a:gd name="T30" fmla="*/ 13 w 25"/>
                  <a:gd name="T31" fmla="*/ 0 h 26"/>
                  <a:gd name="T32" fmla="*/ 13 w 25"/>
                  <a:gd name="T33" fmla="*/ 0 h 26"/>
                  <a:gd name="T34" fmla="*/ 17 w 25"/>
                  <a:gd name="T35" fmla="*/ 2 h 26"/>
                  <a:gd name="T36" fmla="*/ 22 w 25"/>
                  <a:gd name="T37" fmla="*/ 5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9"/>
                    </a:lnTo>
                    <a:lnTo>
                      <a:pt x="22" y="22"/>
                    </a:lnTo>
                    <a:lnTo>
                      <a:pt x="17" y="24"/>
                    </a:lnTo>
                    <a:lnTo>
                      <a:pt x="13" y="26"/>
                    </a:lnTo>
                    <a:lnTo>
                      <a:pt x="13" y="26"/>
                    </a:lnTo>
                    <a:lnTo>
                      <a:pt x="8" y="24"/>
                    </a:lnTo>
                    <a:lnTo>
                      <a:pt x="3" y="22"/>
                    </a:lnTo>
                    <a:lnTo>
                      <a:pt x="2" y="19"/>
                    </a:lnTo>
                    <a:lnTo>
                      <a:pt x="0" y="14"/>
                    </a:lnTo>
                    <a:lnTo>
                      <a:pt x="0" y="14"/>
                    </a:lnTo>
                    <a:lnTo>
                      <a:pt x="2" y="9"/>
                    </a:lnTo>
                    <a:lnTo>
                      <a:pt x="3" y="5"/>
                    </a:lnTo>
                    <a:lnTo>
                      <a:pt x="8" y="2"/>
                    </a:lnTo>
                    <a:lnTo>
                      <a:pt x="13" y="0"/>
                    </a:lnTo>
                    <a:lnTo>
                      <a:pt x="13" y="0"/>
                    </a:lnTo>
                    <a:lnTo>
                      <a:pt x="17" y="2"/>
                    </a:lnTo>
                    <a:lnTo>
                      <a:pt x="22" y="5"/>
                    </a:lnTo>
                    <a:lnTo>
                      <a:pt x="24"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25" name="Freeform 206"/>
              <p:cNvSpPr>
                <a:spLocks/>
              </p:cNvSpPr>
              <p:nvPr/>
            </p:nvSpPr>
            <p:spPr bwMode="auto">
              <a:xfrm>
                <a:off x="5833" y="2205"/>
                <a:ext cx="12" cy="12"/>
              </a:xfrm>
              <a:custGeom>
                <a:avLst/>
                <a:gdLst>
                  <a:gd name="T0" fmla="*/ 24 w 24"/>
                  <a:gd name="T1" fmla="*/ 12 h 26"/>
                  <a:gd name="T2" fmla="*/ 24 w 24"/>
                  <a:gd name="T3" fmla="*/ 12 h 26"/>
                  <a:gd name="T4" fmla="*/ 24 w 24"/>
                  <a:gd name="T5" fmla="*/ 17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7 h 26"/>
                  <a:gd name="T20" fmla="*/ 0 w 24"/>
                  <a:gd name="T21" fmla="*/ 12 h 26"/>
                  <a:gd name="T22" fmla="*/ 0 w 24"/>
                  <a:gd name="T23" fmla="*/ 12 h 26"/>
                  <a:gd name="T24" fmla="*/ 0 w 24"/>
                  <a:gd name="T25" fmla="*/ 9 h 26"/>
                  <a:gd name="T26" fmla="*/ 3 w 24"/>
                  <a:gd name="T27" fmla="*/ 4 h 26"/>
                  <a:gd name="T28" fmla="*/ 7 w 24"/>
                  <a:gd name="T29" fmla="*/ 2 h 26"/>
                  <a:gd name="T30" fmla="*/ 12 w 24"/>
                  <a:gd name="T31" fmla="*/ 0 h 26"/>
                  <a:gd name="T32" fmla="*/ 12 w 24"/>
                  <a:gd name="T33" fmla="*/ 0 h 26"/>
                  <a:gd name="T34" fmla="*/ 17 w 24"/>
                  <a:gd name="T35" fmla="*/ 2 h 26"/>
                  <a:gd name="T36" fmla="*/ 20 w 24"/>
                  <a:gd name="T37" fmla="*/ 4 h 26"/>
                  <a:gd name="T38" fmla="*/ 24 w 24"/>
                  <a:gd name="T39" fmla="*/ 9 h 26"/>
                  <a:gd name="T40" fmla="*/ 24 w 24"/>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2"/>
                    </a:moveTo>
                    <a:lnTo>
                      <a:pt x="24" y="12"/>
                    </a:lnTo>
                    <a:lnTo>
                      <a:pt x="24" y="17"/>
                    </a:lnTo>
                    <a:lnTo>
                      <a:pt x="20" y="22"/>
                    </a:lnTo>
                    <a:lnTo>
                      <a:pt x="17" y="24"/>
                    </a:lnTo>
                    <a:lnTo>
                      <a:pt x="12" y="26"/>
                    </a:lnTo>
                    <a:lnTo>
                      <a:pt x="12" y="26"/>
                    </a:lnTo>
                    <a:lnTo>
                      <a:pt x="7" y="24"/>
                    </a:lnTo>
                    <a:lnTo>
                      <a:pt x="3" y="22"/>
                    </a:lnTo>
                    <a:lnTo>
                      <a:pt x="0" y="17"/>
                    </a:lnTo>
                    <a:lnTo>
                      <a:pt x="0" y="12"/>
                    </a:lnTo>
                    <a:lnTo>
                      <a:pt x="0" y="12"/>
                    </a:lnTo>
                    <a:lnTo>
                      <a:pt x="0" y="9"/>
                    </a:lnTo>
                    <a:lnTo>
                      <a:pt x="3" y="4"/>
                    </a:lnTo>
                    <a:lnTo>
                      <a:pt x="7" y="2"/>
                    </a:lnTo>
                    <a:lnTo>
                      <a:pt x="12" y="0"/>
                    </a:lnTo>
                    <a:lnTo>
                      <a:pt x="12" y="0"/>
                    </a:lnTo>
                    <a:lnTo>
                      <a:pt x="17" y="2"/>
                    </a:lnTo>
                    <a:lnTo>
                      <a:pt x="20" y="4"/>
                    </a:lnTo>
                    <a:lnTo>
                      <a:pt x="24" y="9"/>
                    </a:lnTo>
                    <a:lnTo>
                      <a:pt x="24"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26" name="Freeform 207"/>
              <p:cNvSpPr>
                <a:spLocks/>
              </p:cNvSpPr>
              <p:nvPr/>
            </p:nvSpPr>
            <p:spPr bwMode="auto">
              <a:xfrm>
                <a:off x="5833" y="2205"/>
                <a:ext cx="12" cy="12"/>
              </a:xfrm>
              <a:custGeom>
                <a:avLst/>
                <a:gdLst>
                  <a:gd name="T0" fmla="*/ 24 w 24"/>
                  <a:gd name="T1" fmla="*/ 12 h 26"/>
                  <a:gd name="T2" fmla="*/ 24 w 24"/>
                  <a:gd name="T3" fmla="*/ 12 h 26"/>
                  <a:gd name="T4" fmla="*/ 24 w 24"/>
                  <a:gd name="T5" fmla="*/ 17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7 h 26"/>
                  <a:gd name="T20" fmla="*/ 0 w 24"/>
                  <a:gd name="T21" fmla="*/ 12 h 26"/>
                  <a:gd name="T22" fmla="*/ 0 w 24"/>
                  <a:gd name="T23" fmla="*/ 12 h 26"/>
                  <a:gd name="T24" fmla="*/ 0 w 24"/>
                  <a:gd name="T25" fmla="*/ 9 h 26"/>
                  <a:gd name="T26" fmla="*/ 3 w 24"/>
                  <a:gd name="T27" fmla="*/ 4 h 26"/>
                  <a:gd name="T28" fmla="*/ 7 w 24"/>
                  <a:gd name="T29" fmla="*/ 2 h 26"/>
                  <a:gd name="T30" fmla="*/ 12 w 24"/>
                  <a:gd name="T31" fmla="*/ 0 h 26"/>
                  <a:gd name="T32" fmla="*/ 12 w 24"/>
                  <a:gd name="T33" fmla="*/ 0 h 26"/>
                  <a:gd name="T34" fmla="*/ 17 w 24"/>
                  <a:gd name="T35" fmla="*/ 2 h 26"/>
                  <a:gd name="T36" fmla="*/ 20 w 24"/>
                  <a:gd name="T37" fmla="*/ 4 h 26"/>
                  <a:gd name="T38" fmla="*/ 24 w 24"/>
                  <a:gd name="T39" fmla="*/ 9 h 26"/>
                  <a:gd name="T40" fmla="*/ 24 w 24"/>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2"/>
                    </a:moveTo>
                    <a:lnTo>
                      <a:pt x="24" y="12"/>
                    </a:lnTo>
                    <a:lnTo>
                      <a:pt x="24" y="17"/>
                    </a:lnTo>
                    <a:lnTo>
                      <a:pt x="20" y="22"/>
                    </a:lnTo>
                    <a:lnTo>
                      <a:pt x="17" y="24"/>
                    </a:lnTo>
                    <a:lnTo>
                      <a:pt x="12" y="26"/>
                    </a:lnTo>
                    <a:lnTo>
                      <a:pt x="12" y="26"/>
                    </a:lnTo>
                    <a:lnTo>
                      <a:pt x="7" y="24"/>
                    </a:lnTo>
                    <a:lnTo>
                      <a:pt x="3" y="22"/>
                    </a:lnTo>
                    <a:lnTo>
                      <a:pt x="0" y="17"/>
                    </a:lnTo>
                    <a:lnTo>
                      <a:pt x="0" y="12"/>
                    </a:lnTo>
                    <a:lnTo>
                      <a:pt x="0" y="12"/>
                    </a:lnTo>
                    <a:lnTo>
                      <a:pt x="0" y="9"/>
                    </a:lnTo>
                    <a:lnTo>
                      <a:pt x="3" y="4"/>
                    </a:lnTo>
                    <a:lnTo>
                      <a:pt x="7" y="2"/>
                    </a:lnTo>
                    <a:lnTo>
                      <a:pt x="12" y="0"/>
                    </a:lnTo>
                    <a:lnTo>
                      <a:pt x="12" y="0"/>
                    </a:lnTo>
                    <a:lnTo>
                      <a:pt x="17" y="2"/>
                    </a:lnTo>
                    <a:lnTo>
                      <a:pt x="20" y="4"/>
                    </a:lnTo>
                    <a:lnTo>
                      <a:pt x="24" y="9"/>
                    </a:lnTo>
                    <a:lnTo>
                      <a:pt x="24" y="1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27" name="Freeform 208"/>
              <p:cNvSpPr>
                <a:spLocks/>
              </p:cNvSpPr>
              <p:nvPr/>
            </p:nvSpPr>
            <p:spPr bwMode="auto">
              <a:xfrm>
                <a:off x="5869" y="2205"/>
                <a:ext cx="13" cy="12"/>
              </a:xfrm>
              <a:custGeom>
                <a:avLst/>
                <a:gdLst>
                  <a:gd name="T0" fmla="*/ 25 w 25"/>
                  <a:gd name="T1" fmla="*/ 12 h 26"/>
                  <a:gd name="T2" fmla="*/ 25 w 25"/>
                  <a:gd name="T3" fmla="*/ 12 h 26"/>
                  <a:gd name="T4" fmla="*/ 24 w 25"/>
                  <a:gd name="T5" fmla="*/ 17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7 h 26"/>
                  <a:gd name="T20" fmla="*/ 0 w 25"/>
                  <a:gd name="T21" fmla="*/ 12 h 26"/>
                  <a:gd name="T22" fmla="*/ 0 w 25"/>
                  <a:gd name="T23" fmla="*/ 12 h 26"/>
                  <a:gd name="T24" fmla="*/ 2 w 25"/>
                  <a:gd name="T25" fmla="*/ 9 h 26"/>
                  <a:gd name="T26" fmla="*/ 3 w 25"/>
                  <a:gd name="T27" fmla="*/ 4 h 26"/>
                  <a:gd name="T28" fmla="*/ 8 w 25"/>
                  <a:gd name="T29" fmla="*/ 2 h 26"/>
                  <a:gd name="T30" fmla="*/ 13 w 25"/>
                  <a:gd name="T31" fmla="*/ 0 h 26"/>
                  <a:gd name="T32" fmla="*/ 13 w 25"/>
                  <a:gd name="T33" fmla="*/ 0 h 26"/>
                  <a:gd name="T34" fmla="*/ 17 w 25"/>
                  <a:gd name="T35" fmla="*/ 2 h 26"/>
                  <a:gd name="T36" fmla="*/ 22 w 25"/>
                  <a:gd name="T37" fmla="*/ 4 h 26"/>
                  <a:gd name="T38" fmla="*/ 24 w 25"/>
                  <a:gd name="T39" fmla="*/ 9 h 26"/>
                  <a:gd name="T40" fmla="*/ 25 w 25"/>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2"/>
                    </a:moveTo>
                    <a:lnTo>
                      <a:pt x="25" y="12"/>
                    </a:lnTo>
                    <a:lnTo>
                      <a:pt x="24" y="17"/>
                    </a:lnTo>
                    <a:lnTo>
                      <a:pt x="22" y="22"/>
                    </a:lnTo>
                    <a:lnTo>
                      <a:pt x="17" y="24"/>
                    </a:lnTo>
                    <a:lnTo>
                      <a:pt x="13" y="26"/>
                    </a:lnTo>
                    <a:lnTo>
                      <a:pt x="13" y="26"/>
                    </a:lnTo>
                    <a:lnTo>
                      <a:pt x="8" y="24"/>
                    </a:lnTo>
                    <a:lnTo>
                      <a:pt x="3" y="22"/>
                    </a:lnTo>
                    <a:lnTo>
                      <a:pt x="2" y="17"/>
                    </a:lnTo>
                    <a:lnTo>
                      <a:pt x="0" y="12"/>
                    </a:lnTo>
                    <a:lnTo>
                      <a:pt x="0" y="12"/>
                    </a:lnTo>
                    <a:lnTo>
                      <a:pt x="2" y="9"/>
                    </a:lnTo>
                    <a:lnTo>
                      <a:pt x="3" y="4"/>
                    </a:lnTo>
                    <a:lnTo>
                      <a:pt x="8" y="2"/>
                    </a:lnTo>
                    <a:lnTo>
                      <a:pt x="13" y="0"/>
                    </a:lnTo>
                    <a:lnTo>
                      <a:pt x="13" y="0"/>
                    </a:lnTo>
                    <a:lnTo>
                      <a:pt x="17" y="2"/>
                    </a:lnTo>
                    <a:lnTo>
                      <a:pt x="22" y="4"/>
                    </a:lnTo>
                    <a:lnTo>
                      <a:pt x="24" y="9"/>
                    </a:lnTo>
                    <a:lnTo>
                      <a:pt x="25"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28" name="Freeform 209"/>
              <p:cNvSpPr>
                <a:spLocks/>
              </p:cNvSpPr>
              <p:nvPr/>
            </p:nvSpPr>
            <p:spPr bwMode="auto">
              <a:xfrm>
                <a:off x="5869" y="2205"/>
                <a:ext cx="13" cy="12"/>
              </a:xfrm>
              <a:custGeom>
                <a:avLst/>
                <a:gdLst>
                  <a:gd name="T0" fmla="*/ 25 w 25"/>
                  <a:gd name="T1" fmla="*/ 12 h 26"/>
                  <a:gd name="T2" fmla="*/ 25 w 25"/>
                  <a:gd name="T3" fmla="*/ 12 h 26"/>
                  <a:gd name="T4" fmla="*/ 24 w 25"/>
                  <a:gd name="T5" fmla="*/ 17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7 h 26"/>
                  <a:gd name="T20" fmla="*/ 0 w 25"/>
                  <a:gd name="T21" fmla="*/ 12 h 26"/>
                  <a:gd name="T22" fmla="*/ 0 w 25"/>
                  <a:gd name="T23" fmla="*/ 12 h 26"/>
                  <a:gd name="T24" fmla="*/ 2 w 25"/>
                  <a:gd name="T25" fmla="*/ 9 h 26"/>
                  <a:gd name="T26" fmla="*/ 3 w 25"/>
                  <a:gd name="T27" fmla="*/ 4 h 26"/>
                  <a:gd name="T28" fmla="*/ 8 w 25"/>
                  <a:gd name="T29" fmla="*/ 2 h 26"/>
                  <a:gd name="T30" fmla="*/ 13 w 25"/>
                  <a:gd name="T31" fmla="*/ 0 h 26"/>
                  <a:gd name="T32" fmla="*/ 13 w 25"/>
                  <a:gd name="T33" fmla="*/ 0 h 26"/>
                  <a:gd name="T34" fmla="*/ 17 w 25"/>
                  <a:gd name="T35" fmla="*/ 2 h 26"/>
                  <a:gd name="T36" fmla="*/ 22 w 25"/>
                  <a:gd name="T37" fmla="*/ 4 h 26"/>
                  <a:gd name="T38" fmla="*/ 24 w 25"/>
                  <a:gd name="T39" fmla="*/ 9 h 26"/>
                  <a:gd name="T40" fmla="*/ 25 w 25"/>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2"/>
                    </a:moveTo>
                    <a:lnTo>
                      <a:pt x="25" y="12"/>
                    </a:lnTo>
                    <a:lnTo>
                      <a:pt x="24" y="17"/>
                    </a:lnTo>
                    <a:lnTo>
                      <a:pt x="22" y="22"/>
                    </a:lnTo>
                    <a:lnTo>
                      <a:pt x="17" y="24"/>
                    </a:lnTo>
                    <a:lnTo>
                      <a:pt x="13" y="26"/>
                    </a:lnTo>
                    <a:lnTo>
                      <a:pt x="13" y="26"/>
                    </a:lnTo>
                    <a:lnTo>
                      <a:pt x="8" y="24"/>
                    </a:lnTo>
                    <a:lnTo>
                      <a:pt x="3" y="22"/>
                    </a:lnTo>
                    <a:lnTo>
                      <a:pt x="2" y="17"/>
                    </a:lnTo>
                    <a:lnTo>
                      <a:pt x="0" y="12"/>
                    </a:lnTo>
                    <a:lnTo>
                      <a:pt x="0" y="12"/>
                    </a:lnTo>
                    <a:lnTo>
                      <a:pt x="2" y="9"/>
                    </a:lnTo>
                    <a:lnTo>
                      <a:pt x="3" y="4"/>
                    </a:lnTo>
                    <a:lnTo>
                      <a:pt x="8" y="2"/>
                    </a:lnTo>
                    <a:lnTo>
                      <a:pt x="13" y="0"/>
                    </a:lnTo>
                    <a:lnTo>
                      <a:pt x="13" y="0"/>
                    </a:lnTo>
                    <a:lnTo>
                      <a:pt x="17" y="2"/>
                    </a:lnTo>
                    <a:lnTo>
                      <a:pt x="22" y="4"/>
                    </a:lnTo>
                    <a:lnTo>
                      <a:pt x="24" y="9"/>
                    </a:lnTo>
                    <a:lnTo>
                      <a:pt x="25" y="1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grpSp>
        <p:sp>
          <p:nvSpPr>
            <p:cNvPr id="206" name="TextBox 205"/>
            <p:cNvSpPr txBox="1"/>
            <p:nvPr/>
          </p:nvSpPr>
          <p:spPr>
            <a:xfrm>
              <a:off x="4531481" y="2192834"/>
              <a:ext cx="765505" cy="226985"/>
            </a:xfrm>
            <a:prstGeom prst="rect">
              <a:avLst/>
            </a:prstGeom>
            <a:noFill/>
          </p:spPr>
          <p:txBody>
            <a:bodyPr wrap="none" rtlCol="0">
              <a:spAutoFit/>
            </a:bodyPr>
            <a:lstStyle/>
            <a:p>
              <a:pPr>
                <a:lnSpc>
                  <a:spcPct val="85000"/>
                </a:lnSpc>
                <a:spcBef>
                  <a:spcPts val="0"/>
                </a:spcBef>
              </a:pPr>
              <a:r>
                <a:rPr lang="en-US" sz="1000" dirty="0"/>
                <a:t>SEP MANAGER</a:t>
              </a:r>
            </a:p>
          </p:txBody>
        </p:sp>
      </p:grpSp>
      <p:sp>
        <p:nvSpPr>
          <p:cNvPr id="229" name="Freeform 850"/>
          <p:cNvSpPr>
            <a:spLocks/>
          </p:cNvSpPr>
          <p:nvPr/>
        </p:nvSpPr>
        <p:spPr bwMode="auto">
          <a:xfrm>
            <a:off x="3907567" y="1508993"/>
            <a:ext cx="618644" cy="619397"/>
          </a:xfrm>
          <a:custGeom>
            <a:avLst/>
            <a:gdLst>
              <a:gd name="T0" fmla="*/ 1640 w 1640"/>
              <a:gd name="T1" fmla="*/ 864 h 1642"/>
              <a:gd name="T2" fmla="*/ 1624 w 1640"/>
              <a:gd name="T3" fmla="*/ 986 h 1642"/>
              <a:gd name="T4" fmla="*/ 1590 w 1640"/>
              <a:gd name="T5" fmla="*/ 1102 h 1642"/>
              <a:gd name="T6" fmla="*/ 1542 w 1640"/>
              <a:gd name="T7" fmla="*/ 1212 h 1642"/>
              <a:gd name="T8" fmla="*/ 1478 w 1640"/>
              <a:gd name="T9" fmla="*/ 1312 h 1642"/>
              <a:gd name="T10" fmla="*/ 1400 w 1640"/>
              <a:gd name="T11" fmla="*/ 1400 h 1642"/>
              <a:gd name="T12" fmla="*/ 1310 w 1640"/>
              <a:gd name="T13" fmla="*/ 1478 h 1642"/>
              <a:gd name="T14" fmla="*/ 1210 w 1640"/>
              <a:gd name="T15" fmla="*/ 1542 h 1642"/>
              <a:gd name="T16" fmla="*/ 1102 w 1640"/>
              <a:gd name="T17" fmla="*/ 1592 h 1642"/>
              <a:gd name="T18" fmla="*/ 986 w 1640"/>
              <a:gd name="T19" fmla="*/ 1624 h 1642"/>
              <a:gd name="T20" fmla="*/ 862 w 1640"/>
              <a:gd name="T21" fmla="*/ 1640 h 1642"/>
              <a:gd name="T22" fmla="*/ 778 w 1640"/>
              <a:gd name="T23" fmla="*/ 1640 h 1642"/>
              <a:gd name="T24" fmla="*/ 654 w 1640"/>
              <a:gd name="T25" fmla="*/ 1624 h 1642"/>
              <a:gd name="T26" fmla="*/ 538 w 1640"/>
              <a:gd name="T27" fmla="*/ 1592 h 1642"/>
              <a:gd name="T28" fmla="*/ 430 w 1640"/>
              <a:gd name="T29" fmla="*/ 1542 h 1642"/>
              <a:gd name="T30" fmla="*/ 330 w 1640"/>
              <a:gd name="T31" fmla="*/ 1478 h 1642"/>
              <a:gd name="T32" fmla="*/ 240 w 1640"/>
              <a:gd name="T33" fmla="*/ 1400 h 1642"/>
              <a:gd name="T34" fmla="*/ 162 w 1640"/>
              <a:gd name="T35" fmla="*/ 1312 h 1642"/>
              <a:gd name="T36" fmla="*/ 98 w 1640"/>
              <a:gd name="T37" fmla="*/ 1212 h 1642"/>
              <a:gd name="T38" fmla="*/ 50 w 1640"/>
              <a:gd name="T39" fmla="*/ 1102 h 1642"/>
              <a:gd name="T40" fmla="*/ 16 w 1640"/>
              <a:gd name="T41" fmla="*/ 986 h 1642"/>
              <a:gd name="T42" fmla="*/ 0 w 1640"/>
              <a:gd name="T43" fmla="*/ 864 h 1642"/>
              <a:gd name="T44" fmla="*/ 0 w 1640"/>
              <a:gd name="T45" fmla="*/ 778 h 1642"/>
              <a:gd name="T46" fmla="*/ 16 w 1640"/>
              <a:gd name="T47" fmla="*/ 656 h 1642"/>
              <a:gd name="T48" fmla="*/ 50 w 1640"/>
              <a:gd name="T49" fmla="*/ 540 h 1642"/>
              <a:gd name="T50" fmla="*/ 98 w 1640"/>
              <a:gd name="T51" fmla="*/ 430 h 1642"/>
              <a:gd name="T52" fmla="*/ 162 w 1640"/>
              <a:gd name="T53" fmla="*/ 330 h 1642"/>
              <a:gd name="T54" fmla="*/ 240 w 1640"/>
              <a:gd name="T55" fmla="*/ 242 h 1642"/>
              <a:gd name="T56" fmla="*/ 330 w 1640"/>
              <a:gd name="T57" fmla="*/ 164 h 1642"/>
              <a:gd name="T58" fmla="*/ 430 w 1640"/>
              <a:gd name="T59" fmla="*/ 100 h 1642"/>
              <a:gd name="T60" fmla="*/ 538 w 1640"/>
              <a:gd name="T61" fmla="*/ 50 h 1642"/>
              <a:gd name="T62" fmla="*/ 654 w 1640"/>
              <a:gd name="T63" fmla="*/ 18 h 1642"/>
              <a:gd name="T64" fmla="*/ 778 w 1640"/>
              <a:gd name="T65" fmla="*/ 2 h 1642"/>
              <a:gd name="T66" fmla="*/ 862 w 1640"/>
              <a:gd name="T67" fmla="*/ 2 h 1642"/>
              <a:gd name="T68" fmla="*/ 986 w 1640"/>
              <a:gd name="T69" fmla="*/ 18 h 1642"/>
              <a:gd name="T70" fmla="*/ 1102 w 1640"/>
              <a:gd name="T71" fmla="*/ 50 h 1642"/>
              <a:gd name="T72" fmla="*/ 1210 w 1640"/>
              <a:gd name="T73" fmla="*/ 100 h 1642"/>
              <a:gd name="T74" fmla="*/ 1310 w 1640"/>
              <a:gd name="T75" fmla="*/ 164 h 1642"/>
              <a:gd name="T76" fmla="*/ 1400 w 1640"/>
              <a:gd name="T77" fmla="*/ 242 h 1642"/>
              <a:gd name="T78" fmla="*/ 1478 w 1640"/>
              <a:gd name="T79" fmla="*/ 330 h 1642"/>
              <a:gd name="T80" fmla="*/ 1542 w 1640"/>
              <a:gd name="T81" fmla="*/ 430 h 1642"/>
              <a:gd name="T82" fmla="*/ 1590 w 1640"/>
              <a:gd name="T83" fmla="*/ 540 h 1642"/>
              <a:gd name="T84" fmla="*/ 1624 w 1640"/>
              <a:gd name="T85" fmla="*/ 656 h 1642"/>
              <a:gd name="T86" fmla="*/ 1640 w 1640"/>
              <a:gd name="T87" fmla="*/ 778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0" h="1642">
                <a:moveTo>
                  <a:pt x="1640" y="820"/>
                </a:moveTo>
                <a:lnTo>
                  <a:pt x="1640" y="820"/>
                </a:lnTo>
                <a:lnTo>
                  <a:pt x="1640" y="864"/>
                </a:lnTo>
                <a:lnTo>
                  <a:pt x="1636" y="904"/>
                </a:lnTo>
                <a:lnTo>
                  <a:pt x="1630" y="946"/>
                </a:lnTo>
                <a:lnTo>
                  <a:pt x="1624" y="986"/>
                </a:lnTo>
                <a:lnTo>
                  <a:pt x="1614" y="1026"/>
                </a:lnTo>
                <a:lnTo>
                  <a:pt x="1604" y="1064"/>
                </a:lnTo>
                <a:lnTo>
                  <a:pt x="1590" y="1102"/>
                </a:lnTo>
                <a:lnTo>
                  <a:pt x="1576" y="1140"/>
                </a:lnTo>
                <a:lnTo>
                  <a:pt x="1560" y="1176"/>
                </a:lnTo>
                <a:lnTo>
                  <a:pt x="1542" y="1212"/>
                </a:lnTo>
                <a:lnTo>
                  <a:pt x="1522" y="1246"/>
                </a:lnTo>
                <a:lnTo>
                  <a:pt x="1500" y="1280"/>
                </a:lnTo>
                <a:lnTo>
                  <a:pt x="1478" y="1312"/>
                </a:lnTo>
                <a:lnTo>
                  <a:pt x="1452" y="1342"/>
                </a:lnTo>
                <a:lnTo>
                  <a:pt x="1428" y="1372"/>
                </a:lnTo>
                <a:lnTo>
                  <a:pt x="1400" y="1400"/>
                </a:lnTo>
                <a:lnTo>
                  <a:pt x="1372" y="1428"/>
                </a:lnTo>
                <a:lnTo>
                  <a:pt x="1342" y="1454"/>
                </a:lnTo>
                <a:lnTo>
                  <a:pt x="1310" y="1478"/>
                </a:lnTo>
                <a:lnTo>
                  <a:pt x="1278" y="1502"/>
                </a:lnTo>
                <a:lnTo>
                  <a:pt x="1246" y="1522"/>
                </a:lnTo>
                <a:lnTo>
                  <a:pt x="1210" y="1542"/>
                </a:lnTo>
                <a:lnTo>
                  <a:pt x="1176" y="1560"/>
                </a:lnTo>
                <a:lnTo>
                  <a:pt x="1140" y="1576"/>
                </a:lnTo>
                <a:lnTo>
                  <a:pt x="1102" y="1592"/>
                </a:lnTo>
                <a:lnTo>
                  <a:pt x="1064" y="1604"/>
                </a:lnTo>
                <a:lnTo>
                  <a:pt x="1024" y="1616"/>
                </a:lnTo>
                <a:lnTo>
                  <a:pt x="986" y="1624"/>
                </a:lnTo>
                <a:lnTo>
                  <a:pt x="944" y="1632"/>
                </a:lnTo>
                <a:lnTo>
                  <a:pt x="904" y="1636"/>
                </a:lnTo>
                <a:lnTo>
                  <a:pt x="862" y="1640"/>
                </a:lnTo>
                <a:lnTo>
                  <a:pt x="820" y="1642"/>
                </a:lnTo>
                <a:lnTo>
                  <a:pt x="820" y="1642"/>
                </a:lnTo>
                <a:lnTo>
                  <a:pt x="778" y="1640"/>
                </a:lnTo>
                <a:lnTo>
                  <a:pt x="736" y="1636"/>
                </a:lnTo>
                <a:lnTo>
                  <a:pt x="696" y="1632"/>
                </a:lnTo>
                <a:lnTo>
                  <a:pt x="654" y="1624"/>
                </a:lnTo>
                <a:lnTo>
                  <a:pt x="616" y="1616"/>
                </a:lnTo>
                <a:lnTo>
                  <a:pt x="576" y="1604"/>
                </a:lnTo>
                <a:lnTo>
                  <a:pt x="538" y="1592"/>
                </a:lnTo>
                <a:lnTo>
                  <a:pt x="500" y="1576"/>
                </a:lnTo>
                <a:lnTo>
                  <a:pt x="464" y="1560"/>
                </a:lnTo>
                <a:lnTo>
                  <a:pt x="430" y="1542"/>
                </a:lnTo>
                <a:lnTo>
                  <a:pt x="394" y="1522"/>
                </a:lnTo>
                <a:lnTo>
                  <a:pt x="362" y="1502"/>
                </a:lnTo>
                <a:lnTo>
                  <a:pt x="330" y="1478"/>
                </a:lnTo>
                <a:lnTo>
                  <a:pt x="298" y="1454"/>
                </a:lnTo>
                <a:lnTo>
                  <a:pt x="268" y="1428"/>
                </a:lnTo>
                <a:lnTo>
                  <a:pt x="240" y="1400"/>
                </a:lnTo>
                <a:lnTo>
                  <a:pt x="212" y="1372"/>
                </a:lnTo>
                <a:lnTo>
                  <a:pt x="188" y="1342"/>
                </a:lnTo>
                <a:lnTo>
                  <a:pt x="162" y="1312"/>
                </a:lnTo>
                <a:lnTo>
                  <a:pt x="140" y="1280"/>
                </a:lnTo>
                <a:lnTo>
                  <a:pt x="118" y="1246"/>
                </a:lnTo>
                <a:lnTo>
                  <a:pt x="98" y="1212"/>
                </a:lnTo>
                <a:lnTo>
                  <a:pt x="80" y="1176"/>
                </a:lnTo>
                <a:lnTo>
                  <a:pt x="64" y="1140"/>
                </a:lnTo>
                <a:lnTo>
                  <a:pt x="50" y="1102"/>
                </a:lnTo>
                <a:lnTo>
                  <a:pt x="36" y="1064"/>
                </a:lnTo>
                <a:lnTo>
                  <a:pt x="26" y="1026"/>
                </a:lnTo>
                <a:lnTo>
                  <a:pt x="16" y="986"/>
                </a:lnTo>
                <a:lnTo>
                  <a:pt x="10" y="946"/>
                </a:lnTo>
                <a:lnTo>
                  <a:pt x="4" y="904"/>
                </a:lnTo>
                <a:lnTo>
                  <a:pt x="0" y="864"/>
                </a:lnTo>
                <a:lnTo>
                  <a:pt x="0" y="820"/>
                </a:lnTo>
                <a:lnTo>
                  <a:pt x="0" y="820"/>
                </a:lnTo>
                <a:lnTo>
                  <a:pt x="0" y="778"/>
                </a:lnTo>
                <a:lnTo>
                  <a:pt x="4" y="738"/>
                </a:lnTo>
                <a:lnTo>
                  <a:pt x="10" y="696"/>
                </a:lnTo>
                <a:lnTo>
                  <a:pt x="16" y="656"/>
                </a:lnTo>
                <a:lnTo>
                  <a:pt x="26" y="616"/>
                </a:lnTo>
                <a:lnTo>
                  <a:pt x="36" y="578"/>
                </a:lnTo>
                <a:lnTo>
                  <a:pt x="50" y="540"/>
                </a:lnTo>
                <a:lnTo>
                  <a:pt x="64" y="502"/>
                </a:lnTo>
                <a:lnTo>
                  <a:pt x="80" y="466"/>
                </a:lnTo>
                <a:lnTo>
                  <a:pt x="98" y="430"/>
                </a:lnTo>
                <a:lnTo>
                  <a:pt x="118" y="396"/>
                </a:lnTo>
                <a:lnTo>
                  <a:pt x="140" y="362"/>
                </a:lnTo>
                <a:lnTo>
                  <a:pt x="162" y="330"/>
                </a:lnTo>
                <a:lnTo>
                  <a:pt x="188" y="300"/>
                </a:lnTo>
                <a:lnTo>
                  <a:pt x="212" y="270"/>
                </a:lnTo>
                <a:lnTo>
                  <a:pt x="240" y="242"/>
                </a:lnTo>
                <a:lnTo>
                  <a:pt x="268" y="214"/>
                </a:lnTo>
                <a:lnTo>
                  <a:pt x="298" y="188"/>
                </a:lnTo>
                <a:lnTo>
                  <a:pt x="330" y="164"/>
                </a:lnTo>
                <a:lnTo>
                  <a:pt x="362" y="140"/>
                </a:lnTo>
                <a:lnTo>
                  <a:pt x="394" y="120"/>
                </a:lnTo>
                <a:lnTo>
                  <a:pt x="430" y="100"/>
                </a:lnTo>
                <a:lnTo>
                  <a:pt x="464" y="82"/>
                </a:lnTo>
                <a:lnTo>
                  <a:pt x="500" y="66"/>
                </a:lnTo>
                <a:lnTo>
                  <a:pt x="538" y="50"/>
                </a:lnTo>
                <a:lnTo>
                  <a:pt x="576" y="38"/>
                </a:lnTo>
                <a:lnTo>
                  <a:pt x="616" y="26"/>
                </a:lnTo>
                <a:lnTo>
                  <a:pt x="654" y="18"/>
                </a:lnTo>
                <a:lnTo>
                  <a:pt x="696" y="10"/>
                </a:lnTo>
                <a:lnTo>
                  <a:pt x="736" y="6"/>
                </a:lnTo>
                <a:lnTo>
                  <a:pt x="778" y="2"/>
                </a:lnTo>
                <a:lnTo>
                  <a:pt x="820" y="0"/>
                </a:lnTo>
                <a:lnTo>
                  <a:pt x="820" y="0"/>
                </a:lnTo>
                <a:lnTo>
                  <a:pt x="862" y="2"/>
                </a:lnTo>
                <a:lnTo>
                  <a:pt x="904" y="6"/>
                </a:lnTo>
                <a:lnTo>
                  <a:pt x="944" y="10"/>
                </a:lnTo>
                <a:lnTo>
                  <a:pt x="986" y="18"/>
                </a:lnTo>
                <a:lnTo>
                  <a:pt x="1024" y="26"/>
                </a:lnTo>
                <a:lnTo>
                  <a:pt x="1064" y="38"/>
                </a:lnTo>
                <a:lnTo>
                  <a:pt x="1102" y="50"/>
                </a:lnTo>
                <a:lnTo>
                  <a:pt x="1140" y="66"/>
                </a:lnTo>
                <a:lnTo>
                  <a:pt x="1176" y="82"/>
                </a:lnTo>
                <a:lnTo>
                  <a:pt x="1210" y="100"/>
                </a:lnTo>
                <a:lnTo>
                  <a:pt x="1246" y="120"/>
                </a:lnTo>
                <a:lnTo>
                  <a:pt x="1278" y="140"/>
                </a:lnTo>
                <a:lnTo>
                  <a:pt x="1310" y="164"/>
                </a:lnTo>
                <a:lnTo>
                  <a:pt x="1342" y="188"/>
                </a:lnTo>
                <a:lnTo>
                  <a:pt x="1372" y="214"/>
                </a:lnTo>
                <a:lnTo>
                  <a:pt x="1400" y="242"/>
                </a:lnTo>
                <a:lnTo>
                  <a:pt x="1428" y="270"/>
                </a:lnTo>
                <a:lnTo>
                  <a:pt x="1452" y="300"/>
                </a:lnTo>
                <a:lnTo>
                  <a:pt x="1478" y="330"/>
                </a:lnTo>
                <a:lnTo>
                  <a:pt x="1500" y="362"/>
                </a:lnTo>
                <a:lnTo>
                  <a:pt x="1522" y="396"/>
                </a:lnTo>
                <a:lnTo>
                  <a:pt x="1542" y="430"/>
                </a:lnTo>
                <a:lnTo>
                  <a:pt x="1560" y="466"/>
                </a:lnTo>
                <a:lnTo>
                  <a:pt x="1576" y="502"/>
                </a:lnTo>
                <a:lnTo>
                  <a:pt x="1590" y="540"/>
                </a:lnTo>
                <a:lnTo>
                  <a:pt x="1604" y="578"/>
                </a:lnTo>
                <a:lnTo>
                  <a:pt x="1614" y="616"/>
                </a:lnTo>
                <a:lnTo>
                  <a:pt x="1624" y="656"/>
                </a:lnTo>
                <a:lnTo>
                  <a:pt x="1630" y="696"/>
                </a:lnTo>
                <a:lnTo>
                  <a:pt x="1636" y="738"/>
                </a:lnTo>
                <a:lnTo>
                  <a:pt x="1640" y="778"/>
                </a:lnTo>
                <a:lnTo>
                  <a:pt x="1640" y="82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199"/>
          </a:p>
        </p:txBody>
      </p:sp>
      <p:grpSp>
        <p:nvGrpSpPr>
          <p:cNvPr id="10" name="Group 230"/>
          <p:cNvGrpSpPr/>
          <p:nvPr/>
        </p:nvGrpSpPr>
        <p:grpSpPr>
          <a:xfrm rot="5400000">
            <a:off x="3234755" y="3767800"/>
            <a:ext cx="888554" cy="180878"/>
            <a:chOff x="1801340" y="4793007"/>
            <a:chExt cx="1438035" cy="180878"/>
          </a:xfrm>
        </p:grpSpPr>
        <p:sp>
          <p:nvSpPr>
            <p:cNvPr id="272" name="Rectangle 271"/>
            <p:cNvSpPr/>
            <p:nvPr/>
          </p:nvSpPr>
          <p:spPr>
            <a:xfrm>
              <a:off x="1801340" y="4793007"/>
              <a:ext cx="1438035" cy="175896"/>
            </a:xfrm>
            <a:prstGeom prst="rect">
              <a:avLst/>
            </a:prstGeom>
            <a:solidFill>
              <a:srgbClr val="FFFFFF">
                <a:alpha val="40000"/>
              </a:srgbClr>
            </a:solidFill>
            <a:ln>
              <a:noFill/>
              <a:headEnd/>
              <a:tailEnd/>
            </a:ln>
          </p:spPr>
          <p:style>
            <a:lnRef idx="2">
              <a:schemeClr val="dk1"/>
            </a:lnRef>
            <a:fillRef idx="1">
              <a:schemeClr val="lt1"/>
            </a:fillRef>
            <a:effectRef idx="0">
              <a:schemeClr val="dk1"/>
            </a:effectRef>
            <a:fontRef idx="minor">
              <a:schemeClr val="dk1"/>
            </a:fontRef>
          </p:style>
          <p:txBody>
            <a:bodyPr wrap="square" lIns="137160" tIns="137160" rIns="137160" bIns="137160" rtlCol="0" anchor="t"/>
            <a:lstStyle/>
            <a:p>
              <a:pPr marL="228562" indent="-228562" defTabSz="914241">
                <a:lnSpc>
                  <a:spcPct val="85000"/>
                </a:lnSpc>
                <a:spcBef>
                  <a:spcPts val="0"/>
                </a:spcBef>
                <a:buFont typeface="Arial" panose="020B0604020202020204" pitchFamily="34" charset="0"/>
                <a:buChar char="•"/>
              </a:pPr>
              <a:endParaRPr lang="en-US" sz="1600" dirty="0">
                <a:solidFill>
                  <a:schemeClr val="tx1"/>
                </a:solidFill>
              </a:endParaRPr>
            </a:p>
          </p:txBody>
        </p:sp>
        <p:cxnSp>
          <p:nvCxnSpPr>
            <p:cNvPr id="273" name="Straight Connector 272"/>
            <p:cNvCxnSpPr/>
            <p:nvPr/>
          </p:nvCxnSpPr>
          <p:spPr>
            <a:xfrm rot="16200000" flipH="1">
              <a:off x="2593931" y="4508548"/>
              <a:ext cx="8421" cy="92225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733733" y="3051581"/>
            <a:ext cx="1226429" cy="702475"/>
            <a:chOff x="284718" y="3051577"/>
            <a:chExt cx="1226429" cy="702475"/>
          </a:xfrm>
        </p:grpSpPr>
        <p:sp>
          <p:nvSpPr>
            <p:cNvPr id="260" name="Freeform 19"/>
            <p:cNvSpPr>
              <a:spLocks/>
            </p:cNvSpPr>
            <p:nvPr/>
          </p:nvSpPr>
          <p:spPr bwMode="auto">
            <a:xfrm>
              <a:off x="305004" y="3058705"/>
              <a:ext cx="1206143" cy="648688"/>
            </a:xfrm>
            <a:custGeom>
              <a:avLst/>
              <a:gdLst>
                <a:gd name="T0" fmla="*/ 577 w 601"/>
                <a:gd name="T1" fmla="*/ 189 h 421"/>
                <a:gd name="T2" fmla="*/ 552 w 601"/>
                <a:gd name="T3" fmla="*/ 81 h 421"/>
                <a:gd name="T4" fmla="*/ 483 w 601"/>
                <a:gd name="T5" fmla="*/ 53 h 421"/>
                <a:gd name="T6" fmla="*/ 439 w 601"/>
                <a:gd name="T7" fmla="*/ 32 h 421"/>
                <a:gd name="T8" fmla="*/ 397 w 601"/>
                <a:gd name="T9" fmla="*/ 10 h 421"/>
                <a:gd name="T10" fmla="*/ 376 w 601"/>
                <a:gd name="T11" fmla="*/ 14 h 421"/>
                <a:gd name="T12" fmla="*/ 308 w 601"/>
                <a:gd name="T13" fmla="*/ 8 h 421"/>
                <a:gd name="T14" fmla="*/ 305 w 601"/>
                <a:gd name="T15" fmla="*/ 8 h 421"/>
                <a:gd name="T16" fmla="*/ 265 w 601"/>
                <a:gd name="T17" fmla="*/ 0 h 421"/>
                <a:gd name="T18" fmla="*/ 205 w 601"/>
                <a:gd name="T19" fmla="*/ 22 h 421"/>
                <a:gd name="T20" fmla="*/ 178 w 601"/>
                <a:gd name="T21" fmla="*/ 31 h 421"/>
                <a:gd name="T22" fmla="*/ 137 w 601"/>
                <a:gd name="T23" fmla="*/ 19 h 421"/>
                <a:gd name="T24" fmla="*/ 64 w 601"/>
                <a:gd name="T25" fmla="*/ 82 h 421"/>
                <a:gd name="T26" fmla="*/ 65 w 601"/>
                <a:gd name="T27" fmla="*/ 93 h 421"/>
                <a:gd name="T28" fmla="*/ 0 w 601"/>
                <a:gd name="T29" fmla="*/ 167 h 421"/>
                <a:gd name="T30" fmla="*/ 45 w 601"/>
                <a:gd name="T31" fmla="*/ 233 h 421"/>
                <a:gd name="T32" fmla="*/ 48 w 601"/>
                <a:gd name="T33" fmla="*/ 243 h 421"/>
                <a:gd name="T34" fmla="*/ 44 w 601"/>
                <a:gd name="T35" fmla="*/ 270 h 421"/>
                <a:gd name="T36" fmla="*/ 132 w 601"/>
                <a:gd name="T37" fmla="*/ 364 h 421"/>
                <a:gd name="T38" fmla="*/ 164 w 601"/>
                <a:gd name="T39" fmla="*/ 358 h 421"/>
                <a:gd name="T40" fmla="*/ 208 w 601"/>
                <a:gd name="T41" fmla="*/ 391 h 421"/>
                <a:gd name="T42" fmla="*/ 240 w 601"/>
                <a:gd name="T43" fmla="*/ 378 h 421"/>
                <a:gd name="T44" fmla="*/ 323 w 601"/>
                <a:gd name="T45" fmla="*/ 421 h 421"/>
                <a:gd name="T46" fmla="*/ 409 w 601"/>
                <a:gd name="T47" fmla="*/ 368 h 421"/>
                <a:gd name="T48" fmla="*/ 410 w 601"/>
                <a:gd name="T49" fmla="*/ 367 h 421"/>
                <a:gd name="T50" fmla="*/ 459 w 601"/>
                <a:gd name="T51" fmla="*/ 383 h 421"/>
                <a:gd name="T52" fmla="*/ 529 w 601"/>
                <a:gd name="T53" fmla="*/ 327 h 421"/>
                <a:gd name="T54" fmla="*/ 524 w 601"/>
                <a:gd name="T55" fmla="*/ 306 h 421"/>
                <a:gd name="T56" fmla="*/ 577 w 601"/>
                <a:gd name="T57" fmla="*/ 195 h 421"/>
                <a:gd name="T58" fmla="*/ 577 w 601"/>
                <a:gd name="T59" fmla="*/ 189 h 421"/>
                <a:gd name="T60" fmla="*/ 577 w 601"/>
                <a:gd name="T61" fmla="*/ 18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421">
                  <a:moveTo>
                    <a:pt x="577" y="189"/>
                  </a:moveTo>
                  <a:cubicBezTo>
                    <a:pt x="601" y="162"/>
                    <a:pt x="590" y="114"/>
                    <a:pt x="552" y="81"/>
                  </a:cubicBezTo>
                  <a:cubicBezTo>
                    <a:pt x="531" y="62"/>
                    <a:pt x="505" y="53"/>
                    <a:pt x="483" y="53"/>
                  </a:cubicBezTo>
                  <a:cubicBezTo>
                    <a:pt x="470" y="45"/>
                    <a:pt x="455" y="38"/>
                    <a:pt x="439" y="32"/>
                  </a:cubicBezTo>
                  <a:cubicBezTo>
                    <a:pt x="432" y="19"/>
                    <a:pt x="416" y="10"/>
                    <a:pt x="397" y="10"/>
                  </a:cubicBezTo>
                  <a:cubicBezTo>
                    <a:pt x="389" y="10"/>
                    <a:pt x="382" y="11"/>
                    <a:pt x="376" y="14"/>
                  </a:cubicBezTo>
                  <a:cubicBezTo>
                    <a:pt x="354" y="10"/>
                    <a:pt x="331" y="8"/>
                    <a:pt x="308" y="8"/>
                  </a:cubicBezTo>
                  <a:cubicBezTo>
                    <a:pt x="307" y="8"/>
                    <a:pt x="306" y="8"/>
                    <a:pt x="305" y="8"/>
                  </a:cubicBezTo>
                  <a:cubicBezTo>
                    <a:pt x="294" y="3"/>
                    <a:pt x="280" y="0"/>
                    <a:pt x="265" y="0"/>
                  </a:cubicBezTo>
                  <a:cubicBezTo>
                    <a:pt x="239" y="0"/>
                    <a:pt x="216" y="9"/>
                    <a:pt x="205" y="22"/>
                  </a:cubicBezTo>
                  <a:cubicBezTo>
                    <a:pt x="196" y="25"/>
                    <a:pt x="187" y="28"/>
                    <a:pt x="178" y="31"/>
                  </a:cubicBezTo>
                  <a:cubicBezTo>
                    <a:pt x="167" y="24"/>
                    <a:pt x="152" y="19"/>
                    <a:pt x="137" y="19"/>
                  </a:cubicBezTo>
                  <a:cubicBezTo>
                    <a:pt x="97" y="19"/>
                    <a:pt x="64" y="47"/>
                    <a:pt x="64" y="82"/>
                  </a:cubicBezTo>
                  <a:cubicBezTo>
                    <a:pt x="64" y="86"/>
                    <a:pt x="65" y="90"/>
                    <a:pt x="65" y="93"/>
                  </a:cubicBezTo>
                  <a:cubicBezTo>
                    <a:pt x="28" y="101"/>
                    <a:pt x="0" y="131"/>
                    <a:pt x="0" y="167"/>
                  </a:cubicBezTo>
                  <a:cubicBezTo>
                    <a:pt x="0" y="196"/>
                    <a:pt x="18" y="221"/>
                    <a:pt x="45" y="233"/>
                  </a:cubicBezTo>
                  <a:cubicBezTo>
                    <a:pt x="45" y="237"/>
                    <a:pt x="46" y="240"/>
                    <a:pt x="48" y="243"/>
                  </a:cubicBezTo>
                  <a:cubicBezTo>
                    <a:pt x="45" y="251"/>
                    <a:pt x="44" y="260"/>
                    <a:pt x="44" y="270"/>
                  </a:cubicBezTo>
                  <a:cubicBezTo>
                    <a:pt x="44" y="322"/>
                    <a:pt x="83" y="364"/>
                    <a:pt x="132" y="364"/>
                  </a:cubicBezTo>
                  <a:cubicBezTo>
                    <a:pt x="144" y="364"/>
                    <a:pt x="154" y="362"/>
                    <a:pt x="164" y="358"/>
                  </a:cubicBezTo>
                  <a:cubicBezTo>
                    <a:pt x="168" y="377"/>
                    <a:pt x="186" y="391"/>
                    <a:pt x="208" y="391"/>
                  </a:cubicBezTo>
                  <a:cubicBezTo>
                    <a:pt x="221" y="391"/>
                    <a:pt x="232" y="386"/>
                    <a:pt x="240" y="378"/>
                  </a:cubicBezTo>
                  <a:cubicBezTo>
                    <a:pt x="250" y="403"/>
                    <a:pt x="283" y="421"/>
                    <a:pt x="323" y="421"/>
                  </a:cubicBezTo>
                  <a:cubicBezTo>
                    <a:pt x="369" y="421"/>
                    <a:pt x="406" y="397"/>
                    <a:pt x="409" y="368"/>
                  </a:cubicBezTo>
                  <a:cubicBezTo>
                    <a:pt x="409" y="368"/>
                    <a:pt x="409" y="367"/>
                    <a:pt x="410" y="367"/>
                  </a:cubicBezTo>
                  <a:cubicBezTo>
                    <a:pt x="422" y="377"/>
                    <a:pt x="440" y="383"/>
                    <a:pt x="459" y="383"/>
                  </a:cubicBezTo>
                  <a:cubicBezTo>
                    <a:pt x="498" y="383"/>
                    <a:pt x="529" y="358"/>
                    <a:pt x="529" y="327"/>
                  </a:cubicBezTo>
                  <a:cubicBezTo>
                    <a:pt x="529" y="320"/>
                    <a:pt x="527" y="313"/>
                    <a:pt x="524" y="306"/>
                  </a:cubicBezTo>
                  <a:cubicBezTo>
                    <a:pt x="557" y="275"/>
                    <a:pt x="577" y="236"/>
                    <a:pt x="577" y="195"/>
                  </a:cubicBezTo>
                  <a:cubicBezTo>
                    <a:pt x="577" y="193"/>
                    <a:pt x="577" y="191"/>
                    <a:pt x="577" y="189"/>
                  </a:cubicBezTo>
                  <a:cubicBezTo>
                    <a:pt x="577" y="189"/>
                    <a:pt x="577" y="189"/>
                    <a:pt x="577" y="18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grpSp>
          <p:nvGrpSpPr>
            <p:cNvPr id="234" name="Group 233"/>
            <p:cNvGrpSpPr/>
            <p:nvPr/>
          </p:nvGrpSpPr>
          <p:grpSpPr>
            <a:xfrm>
              <a:off x="284718" y="3051577"/>
              <a:ext cx="1223893" cy="702475"/>
              <a:chOff x="284718" y="3051577"/>
              <a:chExt cx="1223893" cy="702475"/>
            </a:xfrm>
          </p:grpSpPr>
          <p:sp>
            <p:nvSpPr>
              <p:cNvPr id="261" name="Freeform 20"/>
              <p:cNvSpPr>
                <a:spLocks noEditPoints="1"/>
              </p:cNvSpPr>
              <p:nvPr/>
            </p:nvSpPr>
            <p:spPr bwMode="auto">
              <a:xfrm>
                <a:off x="284718" y="3051577"/>
                <a:ext cx="1223893" cy="702475"/>
              </a:xfrm>
              <a:custGeom>
                <a:avLst/>
                <a:gdLst>
                  <a:gd name="T0" fmla="*/ 610 w 610"/>
                  <a:gd name="T1" fmla="*/ 180 h 456"/>
                  <a:gd name="T2" fmla="*/ 606 w 610"/>
                  <a:gd name="T3" fmla="*/ 154 h 456"/>
                  <a:gd name="T4" fmla="*/ 598 w 610"/>
                  <a:gd name="T5" fmla="*/ 132 h 456"/>
                  <a:gd name="T6" fmla="*/ 586 w 610"/>
                  <a:gd name="T7" fmla="*/ 110 h 456"/>
                  <a:gd name="T8" fmla="*/ 571 w 610"/>
                  <a:gd name="T9" fmla="*/ 91 h 456"/>
                  <a:gd name="T10" fmla="*/ 553 w 610"/>
                  <a:gd name="T11" fmla="*/ 75 h 456"/>
                  <a:gd name="T12" fmla="*/ 532 w 610"/>
                  <a:gd name="T13" fmla="*/ 62 h 456"/>
                  <a:gd name="T14" fmla="*/ 510 w 610"/>
                  <a:gd name="T15" fmla="*/ 53 h 456"/>
                  <a:gd name="T16" fmla="*/ 485 w 610"/>
                  <a:gd name="T17" fmla="*/ 47 h 456"/>
                  <a:gd name="T18" fmla="*/ 364 w 610"/>
                  <a:gd name="T19" fmla="*/ 22 h 456"/>
                  <a:gd name="T20" fmla="*/ 333 w 610"/>
                  <a:gd name="T21" fmla="*/ 8 h 456"/>
                  <a:gd name="T22" fmla="*/ 297 w 610"/>
                  <a:gd name="T23" fmla="*/ 0 h 456"/>
                  <a:gd name="T24" fmla="*/ 258 w 610"/>
                  <a:gd name="T25" fmla="*/ 3 h 456"/>
                  <a:gd name="T26" fmla="*/ 221 w 610"/>
                  <a:gd name="T27" fmla="*/ 15 h 456"/>
                  <a:gd name="T28" fmla="*/ 173 w 610"/>
                  <a:gd name="T29" fmla="*/ 25 h 456"/>
                  <a:gd name="T30" fmla="*/ 149 w 610"/>
                  <a:gd name="T31" fmla="*/ 24 h 456"/>
                  <a:gd name="T32" fmla="*/ 119 w 610"/>
                  <a:gd name="T33" fmla="*/ 32 h 456"/>
                  <a:gd name="T34" fmla="*/ 83 w 610"/>
                  <a:gd name="T35" fmla="*/ 61 h 456"/>
                  <a:gd name="T36" fmla="*/ 64 w 610"/>
                  <a:gd name="T37" fmla="*/ 104 h 456"/>
                  <a:gd name="T38" fmla="*/ 1 w 610"/>
                  <a:gd name="T39" fmla="*/ 176 h 456"/>
                  <a:gd name="T40" fmla="*/ 3 w 610"/>
                  <a:gd name="T41" fmla="*/ 203 h 456"/>
                  <a:gd name="T42" fmla="*/ 11 w 610"/>
                  <a:gd name="T43" fmla="*/ 224 h 456"/>
                  <a:gd name="T44" fmla="*/ 28 w 610"/>
                  <a:gd name="T45" fmla="*/ 245 h 456"/>
                  <a:gd name="T46" fmla="*/ 41 w 610"/>
                  <a:gd name="T47" fmla="*/ 259 h 456"/>
                  <a:gd name="T48" fmla="*/ 37 w 610"/>
                  <a:gd name="T49" fmla="*/ 288 h 456"/>
                  <a:gd name="T50" fmla="*/ 168 w 610"/>
                  <a:gd name="T51" fmla="*/ 397 h 456"/>
                  <a:gd name="T52" fmla="*/ 220 w 610"/>
                  <a:gd name="T53" fmla="*/ 425 h 456"/>
                  <a:gd name="T54" fmla="*/ 252 w 610"/>
                  <a:gd name="T55" fmla="*/ 419 h 456"/>
                  <a:gd name="T56" fmla="*/ 273 w 610"/>
                  <a:gd name="T57" fmla="*/ 437 h 456"/>
                  <a:gd name="T58" fmla="*/ 293 w 610"/>
                  <a:gd name="T59" fmla="*/ 448 h 456"/>
                  <a:gd name="T60" fmla="*/ 319 w 610"/>
                  <a:gd name="T61" fmla="*/ 455 h 456"/>
                  <a:gd name="T62" fmla="*/ 350 w 610"/>
                  <a:gd name="T63" fmla="*/ 455 h 456"/>
                  <a:gd name="T64" fmla="*/ 425 w 610"/>
                  <a:gd name="T65" fmla="*/ 416 h 456"/>
                  <a:gd name="T66" fmla="*/ 555 w 610"/>
                  <a:gd name="T67" fmla="*/ 303 h 456"/>
                  <a:gd name="T68" fmla="*/ 432 w 610"/>
                  <a:gd name="T69" fmla="*/ 365 h 456"/>
                  <a:gd name="T70" fmla="*/ 347 w 610"/>
                  <a:gd name="T71" fmla="*/ 431 h 456"/>
                  <a:gd name="T72" fmla="*/ 321 w 610"/>
                  <a:gd name="T73" fmla="*/ 431 h 456"/>
                  <a:gd name="T74" fmla="*/ 303 w 610"/>
                  <a:gd name="T75" fmla="*/ 426 h 456"/>
                  <a:gd name="T76" fmla="*/ 286 w 610"/>
                  <a:gd name="T77" fmla="*/ 417 h 456"/>
                  <a:gd name="T78" fmla="*/ 271 w 610"/>
                  <a:gd name="T79" fmla="*/ 404 h 456"/>
                  <a:gd name="T80" fmla="*/ 236 w 610"/>
                  <a:gd name="T81" fmla="*/ 399 h 456"/>
                  <a:gd name="T82" fmla="*/ 212 w 610"/>
                  <a:gd name="T83" fmla="*/ 399 h 456"/>
                  <a:gd name="T84" fmla="*/ 195 w 610"/>
                  <a:gd name="T85" fmla="*/ 390 h 456"/>
                  <a:gd name="T86" fmla="*/ 61 w 610"/>
                  <a:gd name="T87" fmla="*/ 288 h 456"/>
                  <a:gd name="T88" fmla="*/ 40 w 610"/>
                  <a:gd name="T89" fmla="*/ 223 h 456"/>
                  <a:gd name="T90" fmla="*/ 32 w 610"/>
                  <a:gd name="T91" fmla="*/ 213 h 456"/>
                  <a:gd name="T92" fmla="*/ 27 w 610"/>
                  <a:gd name="T93" fmla="*/ 201 h 456"/>
                  <a:gd name="T94" fmla="*/ 25 w 610"/>
                  <a:gd name="T95" fmla="*/ 179 h 456"/>
                  <a:gd name="T96" fmla="*/ 103 w 610"/>
                  <a:gd name="T97" fmla="*/ 181 h 456"/>
                  <a:gd name="T98" fmla="*/ 91 w 610"/>
                  <a:gd name="T99" fmla="*/ 95 h 456"/>
                  <a:gd name="T100" fmla="*/ 103 w 610"/>
                  <a:gd name="T101" fmla="*/ 75 h 456"/>
                  <a:gd name="T102" fmla="*/ 137 w 610"/>
                  <a:gd name="T103" fmla="*/ 51 h 456"/>
                  <a:gd name="T104" fmla="*/ 167 w 610"/>
                  <a:gd name="T105" fmla="*/ 48 h 456"/>
                  <a:gd name="T106" fmla="*/ 185 w 610"/>
                  <a:gd name="T107" fmla="*/ 79 h 456"/>
                  <a:gd name="T108" fmla="*/ 238 w 610"/>
                  <a:gd name="T109" fmla="*/ 34 h 456"/>
                  <a:gd name="T110" fmla="*/ 271 w 610"/>
                  <a:gd name="T111" fmla="*/ 25 h 456"/>
                  <a:gd name="T112" fmla="*/ 305 w 610"/>
                  <a:gd name="T113" fmla="*/ 25 h 456"/>
                  <a:gd name="T114" fmla="*/ 337 w 610"/>
                  <a:gd name="T115" fmla="*/ 35 h 456"/>
                  <a:gd name="T116" fmla="*/ 407 w 610"/>
                  <a:gd name="T117" fmla="*/ 32 h 456"/>
                  <a:gd name="T118" fmla="*/ 586 w 610"/>
                  <a:gd name="T119" fmla="*/ 199 h 456"/>
                  <a:gd name="T120" fmla="*/ 495 w 610"/>
                  <a:gd name="T121" fmla="*/ 30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0" h="456">
                    <a:moveTo>
                      <a:pt x="609" y="207"/>
                    </a:moveTo>
                    <a:cubicBezTo>
                      <a:pt x="609" y="206"/>
                      <a:pt x="609" y="206"/>
                      <a:pt x="609" y="206"/>
                    </a:cubicBezTo>
                    <a:cubicBezTo>
                      <a:pt x="610" y="204"/>
                      <a:pt x="610" y="202"/>
                      <a:pt x="610" y="199"/>
                    </a:cubicBezTo>
                    <a:cubicBezTo>
                      <a:pt x="610" y="199"/>
                      <a:pt x="610" y="198"/>
                      <a:pt x="610" y="198"/>
                    </a:cubicBezTo>
                    <a:cubicBezTo>
                      <a:pt x="610" y="195"/>
                      <a:pt x="610" y="193"/>
                      <a:pt x="610" y="190"/>
                    </a:cubicBezTo>
                    <a:cubicBezTo>
                      <a:pt x="610" y="188"/>
                      <a:pt x="610" y="185"/>
                      <a:pt x="610" y="183"/>
                    </a:cubicBezTo>
                    <a:cubicBezTo>
                      <a:pt x="610" y="182"/>
                      <a:pt x="610" y="181"/>
                      <a:pt x="610" y="180"/>
                    </a:cubicBezTo>
                    <a:cubicBezTo>
                      <a:pt x="610" y="179"/>
                      <a:pt x="610" y="177"/>
                      <a:pt x="609" y="175"/>
                    </a:cubicBezTo>
                    <a:cubicBezTo>
                      <a:pt x="609" y="174"/>
                      <a:pt x="609" y="174"/>
                      <a:pt x="609" y="173"/>
                    </a:cubicBezTo>
                    <a:cubicBezTo>
                      <a:pt x="609" y="171"/>
                      <a:pt x="609" y="170"/>
                      <a:pt x="609" y="168"/>
                    </a:cubicBezTo>
                    <a:cubicBezTo>
                      <a:pt x="608" y="167"/>
                      <a:pt x="608" y="166"/>
                      <a:pt x="608" y="165"/>
                    </a:cubicBezTo>
                    <a:cubicBezTo>
                      <a:pt x="608" y="164"/>
                      <a:pt x="608" y="163"/>
                      <a:pt x="607" y="161"/>
                    </a:cubicBezTo>
                    <a:cubicBezTo>
                      <a:pt x="607" y="160"/>
                      <a:pt x="607" y="159"/>
                      <a:pt x="607" y="158"/>
                    </a:cubicBezTo>
                    <a:cubicBezTo>
                      <a:pt x="606" y="157"/>
                      <a:pt x="606" y="156"/>
                      <a:pt x="606" y="154"/>
                    </a:cubicBezTo>
                    <a:cubicBezTo>
                      <a:pt x="605" y="153"/>
                      <a:pt x="605" y="152"/>
                      <a:pt x="605" y="151"/>
                    </a:cubicBezTo>
                    <a:cubicBezTo>
                      <a:pt x="605" y="150"/>
                      <a:pt x="604" y="149"/>
                      <a:pt x="604" y="147"/>
                    </a:cubicBezTo>
                    <a:cubicBezTo>
                      <a:pt x="604" y="146"/>
                      <a:pt x="603" y="146"/>
                      <a:pt x="603" y="145"/>
                    </a:cubicBezTo>
                    <a:cubicBezTo>
                      <a:pt x="602" y="143"/>
                      <a:pt x="602" y="142"/>
                      <a:pt x="602" y="141"/>
                    </a:cubicBezTo>
                    <a:cubicBezTo>
                      <a:pt x="601" y="140"/>
                      <a:pt x="601" y="139"/>
                      <a:pt x="601" y="138"/>
                    </a:cubicBezTo>
                    <a:cubicBezTo>
                      <a:pt x="600" y="137"/>
                      <a:pt x="600" y="135"/>
                      <a:pt x="599" y="134"/>
                    </a:cubicBezTo>
                    <a:cubicBezTo>
                      <a:pt x="599" y="133"/>
                      <a:pt x="598" y="133"/>
                      <a:pt x="598" y="132"/>
                    </a:cubicBezTo>
                    <a:cubicBezTo>
                      <a:pt x="597" y="130"/>
                      <a:pt x="597" y="129"/>
                      <a:pt x="596" y="128"/>
                    </a:cubicBezTo>
                    <a:cubicBezTo>
                      <a:pt x="596" y="127"/>
                      <a:pt x="595" y="126"/>
                      <a:pt x="595" y="125"/>
                    </a:cubicBezTo>
                    <a:cubicBezTo>
                      <a:pt x="594" y="124"/>
                      <a:pt x="594" y="123"/>
                      <a:pt x="593" y="122"/>
                    </a:cubicBezTo>
                    <a:cubicBezTo>
                      <a:pt x="592" y="121"/>
                      <a:pt x="592" y="120"/>
                      <a:pt x="592" y="119"/>
                    </a:cubicBezTo>
                    <a:cubicBezTo>
                      <a:pt x="591" y="118"/>
                      <a:pt x="590" y="117"/>
                      <a:pt x="589" y="116"/>
                    </a:cubicBezTo>
                    <a:cubicBezTo>
                      <a:pt x="589" y="115"/>
                      <a:pt x="588" y="114"/>
                      <a:pt x="588" y="113"/>
                    </a:cubicBezTo>
                    <a:cubicBezTo>
                      <a:pt x="587" y="112"/>
                      <a:pt x="587" y="111"/>
                      <a:pt x="586" y="110"/>
                    </a:cubicBezTo>
                    <a:cubicBezTo>
                      <a:pt x="585" y="109"/>
                      <a:pt x="585" y="108"/>
                      <a:pt x="584" y="107"/>
                    </a:cubicBezTo>
                    <a:cubicBezTo>
                      <a:pt x="583" y="106"/>
                      <a:pt x="583" y="105"/>
                      <a:pt x="582" y="104"/>
                    </a:cubicBezTo>
                    <a:cubicBezTo>
                      <a:pt x="581" y="103"/>
                      <a:pt x="581" y="103"/>
                      <a:pt x="580" y="102"/>
                    </a:cubicBezTo>
                    <a:cubicBezTo>
                      <a:pt x="579" y="101"/>
                      <a:pt x="578" y="100"/>
                      <a:pt x="578" y="99"/>
                    </a:cubicBezTo>
                    <a:cubicBezTo>
                      <a:pt x="577" y="98"/>
                      <a:pt x="576" y="97"/>
                      <a:pt x="576" y="97"/>
                    </a:cubicBezTo>
                    <a:cubicBezTo>
                      <a:pt x="575" y="96"/>
                      <a:pt x="574" y="94"/>
                      <a:pt x="573" y="93"/>
                    </a:cubicBezTo>
                    <a:cubicBezTo>
                      <a:pt x="572" y="93"/>
                      <a:pt x="572" y="92"/>
                      <a:pt x="571" y="91"/>
                    </a:cubicBezTo>
                    <a:cubicBezTo>
                      <a:pt x="570" y="90"/>
                      <a:pt x="569" y="89"/>
                      <a:pt x="568" y="88"/>
                    </a:cubicBezTo>
                    <a:cubicBezTo>
                      <a:pt x="568" y="88"/>
                      <a:pt x="567" y="87"/>
                      <a:pt x="566" y="86"/>
                    </a:cubicBezTo>
                    <a:cubicBezTo>
                      <a:pt x="565" y="86"/>
                      <a:pt x="564" y="85"/>
                      <a:pt x="563" y="84"/>
                    </a:cubicBezTo>
                    <a:cubicBezTo>
                      <a:pt x="563" y="83"/>
                      <a:pt x="562" y="82"/>
                      <a:pt x="561" y="82"/>
                    </a:cubicBezTo>
                    <a:cubicBezTo>
                      <a:pt x="560" y="81"/>
                      <a:pt x="559" y="80"/>
                      <a:pt x="558" y="79"/>
                    </a:cubicBezTo>
                    <a:cubicBezTo>
                      <a:pt x="557" y="79"/>
                      <a:pt x="557" y="78"/>
                      <a:pt x="556" y="77"/>
                    </a:cubicBezTo>
                    <a:cubicBezTo>
                      <a:pt x="555" y="76"/>
                      <a:pt x="554" y="76"/>
                      <a:pt x="553" y="75"/>
                    </a:cubicBezTo>
                    <a:cubicBezTo>
                      <a:pt x="552" y="74"/>
                      <a:pt x="551" y="74"/>
                      <a:pt x="550" y="73"/>
                    </a:cubicBezTo>
                    <a:cubicBezTo>
                      <a:pt x="549" y="72"/>
                      <a:pt x="548" y="72"/>
                      <a:pt x="547" y="71"/>
                    </a:cubicBezTo>
                    <a:cubicBezTo>
                      <a:pt x="546" y="70"/>
                      <a:pt x="545" y="70"/>
                      <a:pt x="545" y="69"/>
                    </a:cubicBezTo>
                    <a:cubicBezTo>
                      <a:pt x="543" y="68"/>
                      <a:pt x="542" y="68"/>
                      <a:pt x="541" y="67"/>
                    </a:cubicBezTo>
                    <a:cubicBezTo>
                      <a:pt x="540" y="67"/>
                      <a:pt x="539" y="66"/>
                      <a:pt x="539" y="66"/>
                    </a:cubicBezTo>
                    <a:cubicBezTo>
                      <a:pt x="537" y="65"/>
                      <a:pt x="536" y="64"/>
                      <a:pt x="535" y="64"/>
                    </a:cubicBezTo>
                    <a:cubicBezTo>
                      <a:pt x="534" y="63"/>
                      <a:pt x="533" y="63"/>
                      <a:pt x="532" y="62"/>
                    </a:cubicBezTo>
                    <a:cubicBezTo>
                      <a:pt x="531" y="62"/>
                      <a:pt x="530" y="61"/>
                      <a:pt x="529" y="60"/>
                    </a:cubicBezTo>
                    <a:cubicBezTo>
                      <a:pt x="528" y="60"/>
                      <a:pt x="527" y="60"/>
                      <a:pt x="526" y="59"/>
                    </a:cubicBezTo>
                    <a:cubicBezTo>
                      <a:pt x="525" y="59"/>
                      <a:pt x="524" y="58"/>
                      <a:pt x="523" y="58"/>
                    </a:cubicBezTo>
                    <a:cubicBezTo>
                      <a:pt x="522" y="57"/>
                      <a:pt x="521" y="57"/>
                      <a:pt x="520" y="56"/>
                    </a:cubicBezTo>
                    <a:cubicBezTo>
                      <a:pt x="519" y="56"/>
                      <a:pt x="517" y="55"/>
                      <a:pt x="516" y="55"/>
                    </a:cubicBezTo>
                    <a:cubicBezTo>
                      <a:pt x="515" y="55"/>
                      <a:pt x="514" y="54"/>
                      <a:pt x="513" y="54"/>
                    </a:cubicBezTo>
                    <a:cubicBezTo>
                      <a:pt x="512" y="53"/>
                      <a:pt x="511" y="53"/>
                      <a:pt x="510" y="53"/>
                    </a:cubicBezTo>
                    <a:cubicBezTo>
                      <a:pt x="509" y="52"/>
                      <a:pt x="508" y="52"/>
                      <a:pt x="506" y="52"/>
                    </a:cubicBezTo>
                    <a:cubicBezTo>
                      <a:pt x="505" y="51"/>
                      <a:pt x="504" y="51"/>
                      <a:pt x="503" y="51"/>
                    </a:cubicBezTo>
                    <a:cubicBezTo>
                      <a:pt x="502" y="50"/>
                      <a:pt x="501" y="50"/>
                      <a:pt x="500" y="50"/>
                    </a:cubicBezTo>
                    <a:cubicBezTo>
                      <a:pt x="498" y="50"/>
                      <a:pt x="497" y="49"/>
                      <a:pt x="496" y="49"/>
                    </a:cubicBezTo>
                    <a:cubicBezTo>
                      <a:pt x="495" y="49"/>
                      <a:pt x="494" y="49"/>
                      <a:pt x="493" y="48"/>
                    </a:cubicBezTo>
                    <a:cubicBezTo>
                      <a:pt x="491" y="48"/>
                      <a:pt x="490" y="48"/>
                      <a:pt x="489" y="48"/>
                    </a:cubicBezTo>
                    <a:cubicBezTo>
                      <a:pt x="488" y="48"/>
                      <a:pt x="487" y="47"/>
                      <a:pt x="485" y="47"/>
                    </a:cubicBezTo>
                    <a:cubicBezTo>
                      <a:pt x="484" y="47"/>
                      <a:pt x="483" y="47"/>
                      <a:pt x="482" y="47"/>
                    </a:cubicBezTo>
                    <a:cubicBezTo>
                      <a:pt x="481" y="47"/>
                      <a:pt x="479" y="47"/>
                      <a:pt x="478" y="46"/>
                    </a:cubicBezTo>
                    <a:cubicBezTo>
                      <a:pt x="477" y="46"/>
                      <a:pt x="476" y="46"/>
                      <a:pt x="475" y="46"/>
                    </a:cubicBezTo>
                    <a:cubicBezTo>
                      <a:pt x="473" y="46"/>
                      <a:pt x="472" y="46"/>
                      <a:pt x="471" y="46"/>
                    </a:cubicBezTo>
                    <a:cubicBezTo>
                      <a:pt x="470" y="46"/>
                      <a:pt x="469" y="46"/>
                      <a:pt x="468" y="46"/>
                    </a:cubicBezTo>
                    <a:cubicBezTo>
                      <a:pt x="457" y="23"/>
                      <a:pt x="433" y="8"/>
                      <a:pt x="407" y="8"/>
                    </a:cubicBezTo>
                    <a:cubicBezTo>
                      <a:pt x="391" y="8"/>
                      <a:pt x="376" y="13"/>
                      <a:pt x="364" y="22"/>
                    </a:cubicBezTo>
                    <a:cubicBezTo>
                      <a:pt x="364" y="22"/>
                      <a:pt x="363" y="22"/>
                      <a:pt x="362" y="21"/>
                    </a:cubicBezTo>
                    <a:cubicBezTo>
                      <a:pt x="361" y="21"/>
                      <a:pt x="360" y="20"/>
                      <a:pt x="358" y="19"/>
                    </a:cubicBezTo>
                    <a:cubicBezTo>
                      <a:pt x="356" y="18"/>
                      <a:pt x="355" y="17"/>
                      <a:pt x="353" y="16"/>
                    </a:cubicBezTo>
                    <a:cubicBezTo>
                      <a:pt x="352" y="15"/>
                      <a:pt x="350" y="15"/>
                      <a:pt x="349" y="14"/>
                    </a:cubicBezTo>
                    <a:cubicBezTo>
                      <a:pt x="347" y="13"/>
                      <a:pt x="345" y="12"/>
                      <a:pt x="343" y="11"/>
                    </a:cubicBezTo>
                    <a:cubicBezTo>
                      <a:pt x="342" y="11"/>
                      <a:pt x="340" y="10"/>
                      <a:pt x="339" y="10"/>
                    </a:cubicBezTo>
                    <a:cubicBezTo>
                      <a:pt x="337" y="9"/>
                      <a:pt x="335" y="8"/>
                      <a:pt x="333" y="8"/>
                    </a:cubicBezTo>
                    <a:cubicBezTo>
                      <a:pt x="332" y="7"/>
                      <a:pt x="330" y="7"/>
                      <a:pt x="329" y="6"/>
                    </a:cubicBezTo>
                    <a:cubicBezTo>
                      <a:pt x="327" y="6"/>
                      <a:pt x="325" y="5"/>
                      <a:pt x="323" y="4"/>
                    </a:cubicBezTo>
                    <a:cubicBezTo>
                      <a:pt x="321" y="4"/>
                      <a:pt x="320" y="4"/>
                      <a:pt x="319" y="3"/>
                    </a:cubicBezTo>
                    <a:cubicBezTo>
                      <a:pt x="316" y="3"/>
                      <a:pt x="314" y="2"/>
                      <a:pt x="312" y="2"/>
                    </a:cubicBezTo>
                    <a:cubicBezTo>
                      <a:pt x="311" y="2"/>
                      <a:pt x="309" y="2"/>
                      <a:pt x="308" y="1"/>
                    </a:cubicBezTo>
                    <a:cubicBezTo>
                      <a:pt x="306" y="1"/>
                      <a:pt x="303" y="1"/>
                      <a:pt x="301" y="1"/>
                    </a:cubicBezTo>
                    <a:cubicBezTo>
                      <a:pt x="300" y="0"/>
                      <a:pt x="298" y="0"/>
                      <a:pt x="297" y="0"/>
                    </a:cubicBezTo>
                    <a:cubicBezTo>
                      <a:pt x="294" y="0"/>
                      <a:pt x="290" y="0"/>
                      <a:pt x="287" y="0"/>
                    </a:cubicBezTo>
                    <a:cubicBezTo>
                      <a:pt x="284" y="0"/>
                      <a:pt x="281" y="0"/>
                      <a:pt x="278" y="0"/>
                    </a:cubicBezTo>
                    <a:cubicBezTo>
                      <a:pt x="278" y="0"/>
                      <a:pt x="277" y="0"/>
                      <a:pt x="276" y="0"/>
                    </a:cubicBezTo>
                    <a:cubicBezTo>
                      <a:pt x="274" y="0"/>
                      <a:pt x="272" y="1"/>
                      <a:pt x="269" y="1"/>
                    </a:cubicBezTo>
                    <a:cubicBezTo>
                      <a:pt x="269" y="1"/>
                      <a:pt x="268" y="1"/>
                      <a:pt x="268" y="1"/>
                    </a:cubicBezTo>
                    <a:cubicBezTo>
                      <a:pt x="265" y="1"/>
                      <a:pt x="263" y="2"/>
                      <a:pt x="261" y="2"/>
                    </a:cubicBezTo>
                    <a:cubicBezTo>
                      <a:pt x="260" y="2"/>
                      <a:pt x="259" y="3"/>
                      <a:pt x="258" y="3"/>
                    </a:cubicBezTo>
                    <a:cubicBezTo>
                      <a:pt x="256" y="3"/>
                      <a:pt x="255" y="3"/>
                      <a:pt x="253" y="4"/>
                    </a:cubicBezTo>
                    <a:cubicBezTo>
                      <a:pt x="251" y="4"/>
                      <a:pt x="249" y="5"/>
                      <a:pt x="247" y="5"/>
                    </a:cubicBezTo>
                    <a:cubicBezTo>
                      <a:pt x="246" y="6"/>
                      <a:pt x="245" y="6"/>
                      <a:pt x="244" y="6"/>
                    </a:cubicBezTo>
                    <a:cubicBezTo>
                      <a:pt x="242" y="7"/>
                      <a:pt x="241" y="7"/>
                      <a:pt x="239" y="8"/>
                    </a:cubicBezTo>
                    <a:cubicBezTo>
                      <a:pt x="239" y="8"/>
                      <a:pt x="238" y="8"/>
                      <a:pt x="237" y="8"/>
                    </a:cubicBezTo>
                    <a:cubicBezTo>
                      <a:pt x="232" y="10"/>
                      <a:pt x="227" y="13"/>
                      <a:pt x="222" y="15"/>
                    </a:cubicBezTo>
                    <a:cubicBezTo>
                      <a:pt x="222" y="15"/>
                      <a:pt x="222" y="15"/>
                      <a:pt x="221" y="15"/>
                    </a:cubicBezTo>
                    <a:cubicBezTo>
                      <a:pt x="216" y="18"/>
                      <a:pt x="211" y="21"/>
                      <a:pt x="206" y="24"/>
                    </a:cubicBezTo>
                    <a:cubicBezTo>
                      <a:pt x="206" y="24"/>
                      <a:pt x="206" y="24"/>
                      <a:pt x="206" y="24"/>
                    </a:cubicBezTo>
                    <a:cubicBezTo>
                      <a:pt x="202" y="27"/>
                      <a:pt x="199" y="29"/>
                      <a:pt x="196" y="32"/>
                    </a:cubicBezTo>
                    <a:cubicBezTo>
                      <a:pt x="196" y="32"/>
                      <a:pt x="196" y="32"/>
                      <a:pt x="196" y="32"/>
                    </a:cubicBezTo>
                    <a:cubicBezTo>
                      <a:pt x="195" y="31"/>
                      <a:pt x="193" y="30"/>
                      <a:pt x="192" y="30"/>
                    </a:cubicBezTo>
                    <a:cubicBezTo>
                      <a:pt x="192" y="30"/>
                      <a:pt x="192" y="30"/>
                      <a:pt x="192" y="30"/>
                    </a:cubicBezTo>
                    <a:cubicBezTo>
                      <a:pt x="185" y="28"/>
                      <a:pt x="179" y="26"/>
                      <a:pt x="173" y="25"/>
                    </a:cubicBezTo>
                    <a:cubicBezTo>
                      <a:pt x="173" y="25"/>
                      <a:pt x="173" y="25"/>
                      <a:pt x="172" y="25"/>
                    </a:cubicBezTo>
                    <a:cubicBezTo>
                      <a:pt x="171" y="25"/>
                      <a:pt x="170" y="24"/>
                      <a:pt x="168" y="24"/>
                    </a:cubicBezTo>
                    <a:cubicBezTo>
                      <a:pt x="168" y="24"/>
                      <a:pt x="167" y="24"/>
                      <a:pt x="167" y="24"/>
                    </a:cubicBezTo>
                    <a:cubicBezTo>
                      <a:pt x="165" y="24"/>
                      <a:pt x="164" y="24"/>
                      <a:pt x="163" y="24"/>
                    </a:cubicBezTo>
                    <a:cubicBezTo>
                      <a:pt x="161" y="24"/>
                      <a:pt x="160" y="24"/>
                      <a:pt x="158" y="24"/>
                    </a:cubicBezTo>
                    <a:cubicBezTo>
                      <a:pt x="155" y="24"/>
                      <a:pt x="153" y="24"/>
                      <a:pt x="150" y="24"/>
                    </a:cubicBezTo>
                    <a:cubicBezTo>
                      <a:pt x="150" y="24"/>
                      <a:pt x="149" y="24"/>
                      <a:pt x="149" y="24"/>
                    </a:cubicBezTo>
                    <a:cubicBezTo>
                      <a:pt x="147" y="24"/>
                      <a:pt x="144" y="25"/>
                      <a:pt x="142" y="25"/>
                    </a:cubicBezTo>
                    <a:cubicBezTo>
                      <a:pt x="141" y="25"/>
                      <a:pt x="141" y="25"/>
                      <a:pt x="140" y="26"/>
                    </a:cubicBezTo>
                    <a:cubicBezTo>
                      <a:pt x="138" y="26"/>
                      <a:pt x="136" y="26"/>
                      <a:pt x="134" y="27"/>
                    </a:cubicBezTo>
                    <a:cubicBezTo>
                      <a:pt x="133" y="27"/>
                      <a:pt x="132" y="27"/>
                      <a:pt x="131" y="28"/>
                    </a:cubicBezTo>
                    <a:cubicBezTo>
                      <a:pt x="129" y="28"/>
                      <a:pt x="127" y="29"/>
                      <a:pt x="126" y="30"/>
                    </a:cubicBezTo>
                    <a:cubicBezTo>
                      <a:pt x="124" y="30"/>
                      <a:pt x="123" y="30"/>
                      <a:pt x="122" y="31"/>
                    </a:cubicBezTo>
                    <a:cubicBezTo>
                      <a:pt x="121" y="31"/>
                      <a:pt x="120" y="32"/>
                      <a:pt x="119" y="32"/>
                    </a:cubicBezTo>
                    <a:cubicBezTo>
                      <a:pt x="118" y="33"/>
                      <a:pt x="116" y="34"/>
                      <a:pt x="114" y="35"/>
                    </a:cubicBezTo>
                    <a:cubicBezTo>
                      <a:pt x="113" y="35"/>
                      <a:pt x="113" y="35"/>
                      <a:pt x="112" y="36"/>
                    </a:cubicBezTo>
                    <a:cubicBezTo>
                      <a:pt x="110" y="37"/>
                      <a:pt x="108" y="38"/>
                      <a:pt x="106" y="40"/>
                    </a:cubicBezTo>
                    <a:cubicBezTo>
                      <a:pt x="106" y="40"/>
                      <a:pt x="105" y="40"/>
                      <a:pt x="105" y="40"/>
                    </a:cubicBezTo>
                    <a:cubicBezTo>
                      <a:pt x="99" y="44"/>
                      <a:pt x="93" y="49"/>
                      <a:pt x="88" y="55"/>
                    </a:cubicBezTo>
                    <a:cubicBezTo>
                      <a:pt x="88" y="55"/>
                      <a:pt x="88" y="55"/>
                      <a:pt x="87" y="56"/>
                    </a:cubicBezTo>
                    <a:cubicBezTo>
                      <a:pt x="86" y="57"/>
                      <a:pt x="84" y="59"/>
                      <a:pt x="83" y="61"/>
                    </a:cubicBezTo>
                    <a:cubicBezTo>
                      <a:pt x="82" y="62"/>
                      <a:pt x="82" y="63"/>
                      <a:pt x="81" y="63"/>
                    </a:cubicBezTo>
                    <a:cubicBezTo>
                      <a:pt x="80" y="65"/>
                      <a:pt x="80" y="66"/>
                      <a:pt x="79" y="67"/>
                    </a:cubicBezTo>
                    <a:cubicBezTo>
                      <a:pt x="78" y="68"/>
                      <a:pt x="77" y="70"/>
                      <a:pt x="76" y="71"/>
                    </a:cubicBezTo>
                    <a:cubicBezTo>
                      <a:pt x="76" y="72"/>
                      <a:pt x="75" y="72"/>
                      <a:pt x="75" y="73"/>
                    </a:cubicBezTo>
                    <a:cubicBezTo>
                      <a:pt x="74" y="75"/>
                      <a:pt x="73" y="77"/>
                      <a:pt x="72" y="80"/>
                    </a:cubicBezTo>
                    <a:cubicBezTo>
                      <a:pt x="72" y="80"/>
                      <a:pt x="72" y="80"/>
                      <a:pt x="72" y="80"/>
                    </a:cubicBezTo>
                    <a:cubicBezTo>
                      <a:pt x="68" y="88"/>
                      <a:pt x="66" y="96"/>
                      <a:pt x="64" y="104"/>
                    </a:cubicBezTo>
                    <a:cubicBezTo>
                      <a:pt x="63" y="105"/>
                      <a:pt x="62" y="105"/>
                      <a:pt x="61" y="105"/>
                    </a:cubicBezTo>
                    <a:cubicBezTo>
                      <a:pt x="60" y="106"/>
                      <a:pt x="59" y="106"/>
                      <a:pt x="57" y="106"/>
                    </a:cubicBezTo>
                    <a:cubicBezTo>
                      <a:pt x="57" y="107"/>
                      <a:pt x="56" y="107"/>
                      <a:pt x="56" y="107"/>
                    </a:cubicBezTo>
                    <a:cubicBezTo>
                      <a:pt x="54" y="108"/>
                      <a:pt x="52" y="108"/>
                      <a:pt x="50" y="109"/>
                    </a:cubicBezTo>
                    <a:cubicBezTo>
                      <a:pt x="50" y="109"/>
                      <a:pt x="50" y="109"/>
                      <a:pt x="50" y="109"/>
                    </a:cubicBezTo>
                    <a:cubicBezTo>
                      <a:pt x="23" y="120"/>
                      <a:pt x="4" y="146"/>
                      <a:pt x="1" y="176"/>
                    </a:cubicBezTo>
                    <a:cubicBezTo>
                      <a:pt x="1" y="176"/>
                      <a:pt x="1" y="176"/>
                      <a:pt x="1" y="176"/>
                    </a:cubicBezTo>
                    <a:cubicBezTo>
                      <a:pt x="1" y="179"/>
                      <a:pt x="0" y="181"/>
                      <a:pt x="0" y="184"/>
                    </a:cubicBezTo>
                    <a:cubicBezTo>
                      <a:pt x="0" y="186"/>
                      <a:pt x="0" y="188"/>
                      <a:pt x="1" y="190"/>
                    </a:cubicBezTo>
                    <a:cubicBezTo>
                      <a:pt x="1" y="191"/>
                      <a:pt x="1" y="191"/>
                      <a:pt x="1" y="192"/>
                    </a:cubicBezTo>
                    <a:cubicBezTo>
                      <a:pt x="1" y="193"/>
                      <a:pt x="1" y="194"/>
                      <a:pt x="1" y="196"/>
                    </a:cubicBezTo>
                    <a:cubicBezTo>
                      <a:pt x="1" y="196"/>
                      <a:pt x="1" y="197"/>
                      <a:pt x="2" y="198"/>
                    </a:cubicBezTo>
                    <a:cubicBezTo>
                      <a:pt x="2" y="199"/>
                      <a:pt x="2" y="200"/>
                      <a:pt x="2" y="202"/>
                    </a:cubicBezTo>
                    <a:cubicBezTo>
                      <a:pt x="2" y="202"/>
                      <a:pt x="3" y="203"/>
                      <a:pt x="3" y="203"/>
                    </a:cubicBezTo>
                    <a:cubicBezTo>
                      <a:pt x="3" y="205"/>
                      <a:pt x="3" y="206"/>
                      <a:pt x="4" y="207"/>
                    </a:cubicBezTo>
                    <a:cubicBezTo>
                      <a:pt x="4" y="208"/>
                      <a:pt x="4" y="208"/>
                      <a:pt x="4" y="209"/>
                    </a:cubicBezTo>
                    <a:cubicBezTo>
                      <a:pt x="5" y="210"/>
                      <a:pt x="5" y="212"/>
                      <a:pt x="6" y="213"/>
                    </a:cubicBezTo>
                    <a:cubicBezTo>
                      <a:pt x="6" y="213"/>
                      <a:pt x="6" y="214"/>
                      <a:pt x="6" y="214"/>
                    </a:cubicBezTo>
                    <a:cubicBezTo>
                      <a:pt x="7" y="216"/>
                      <a:pt x="7" y="217"/>
                      <a:pt x="8" y="219"/>
                    </a:cubicBezTo>
                    <a:cubicBezTo>
                      <a:pt x="8" y="219"/>
                      <a:pt x="8" y="219"/>
                      <a:pt x="8" y="219"/>
                    </a:cubicBezTo>
                    <a:cubicBezTo>
                      <a:pt x="9" y="221"/>
                      <a:pt x="10" y="223"/>
                      <a:pt x="11" y="224"/>
                    </a:cubicBezTo>
                    <a:cubicBezTo>
                      <a:pt x="11" y="224"/>
                      <a:pt x="11" y="224"/>
                      <a:pt x="11" y="225"/>
                    </a:cubicBezTo>
                    <a:cubicBezTo>
                      <a:pt x="13" y="228"/>
                      <a:pt x="15" y="231"/>
                      <a:pt x="18" y="234"/>
                    </a:cubicBezTo>
                    <a:cubicBezTo>
                      <a:pt x="18" y="234"/>
                      <a:pt x="18" y="234"/>
                      <a:pt x="18" y="234"/>
                    </a:cubicBezTo>
                    <a:cubicBezTo>
                      <a:pt x="19" y="236"/>
                      <a:pt x="20" y="237"/>
                      <a:pt x="21" y="239"/>
                    </a:cubicBezTo>
                    <a:cubicBezTo>
                      <a:pt x="22" y="239"/>
                      <a:pt x="22" y="240"/>
                      <a:pt x="23" y="240"/>
                    </a:cubicBezTo>
                    <a:cubicBezTo>
                      <a:pt x="24" y="241"/>
                      <a:pt x="24" y="242"/>
                      <a:pt x="25" y="242"/>
                    </a:cubicBezTo>
                    <a:cubicBezTo>
                      <a:pt x="26" y="243"/>
                      <a:pt x="27" y="244"/>
                      <a:pt x="28" y="245"/>
                    </a:cubicBezTo>
                    <a:cubicBezTo>
                      <a:pt x="28" y="245"/>
                      <a:pt x="28" y="246"/>
                      <a:pt x="29" y="246"/>
                    </a:cubicBezTo>
                    <a:cubicBezTo>
                      <a:pt x="30" y="247"/>
                      <a:pt x="31" y="248"/>
                      <a:pt x="32" y="249"/>
                    </a:cubicBezTo>
                    <a:cubicBezTo>
                      <a:pt x="32" y="249"/>
                      <a:pt x="33" y="249"/>
                      <a:pt x="33" y="249"/>
                    </a:cubicBezTo>
                    <a:cubicBezTo>
                      <a:pt x="34" y="250"/>
                      <a:pt x="36" y="251"/>
                      <a:pt x="37" y="252"/>
                    </a:cubicBezTo>
                    <a:cubicBezTo>
                      <a:pt x="37" y="252"/>
                      <a:pt x="37" y="252"/>
                      <a:pt x="37" y="252"/>
                    </a:cubicBezTo>
                    <a:cubicBezTo>
                      <a:pt x="39" y="253"/>
                      <a:pt x="40" y="254"/>
                      <a:pt x="42" y="255"/>
                    </a:cubicBezTo>
                    <a:cubicBezTo>
                      <a:pt x="41" y="256"/>
                      <a:pt x="41" y="258"/>
                      <a:pt x="41" y="259"/>
                    </a:cubicBezTo>
                    <a:cubicBezTo>
                      <a:pt x="41" y="260"/>
                      <a:pt x="40" y="260"/>
                      <a:pt x="40" y="261"/>
                    </a:cubicBezTo>
                    <a:cubicBezTo>
                      <a:pt x="40" y="262"/>
                      <a:pt x="39" y="264"/>
                      <a:pt x="39" y="265"/>
                    </a:cubicBezTo>
                    <a:cubicBezTo>
                      <a:pt x="39" y="266"/>
                      <a:pt x="39" y="267"/>
                      <a:pt x="39" y="268"/>
                    </a:cubicBezTo>
                    <a:cubicBezTo>
                      <a:pt x="38" y="270"/>
                      <a:pt x="38" y="272"/>
                      <a:pt x="38" y="273"/>
                    </a:cubicBezTo>
                    <a:cubicBezTo>
                      <a:pt x="38" y="275"/>
                      <a:pt x="37" y="277"/>
                      <a:pt x="37" y="278"/>
                    </a:cubicBezTo>
                    <a:cubicBezTo>
                      <a:pt x="37" y="279"/>
                      <a:pt x="37" y="280"/>
                      <a:pt x="37" y="281"/>
                    </a:cubicBezTo>
                    <a:cubicBezTo>
                      <a:pt x="37" y="283"/>
                      <a:pt x="37" y="286"/>
                      <a:pt x="37" y="288"/>
                    </a:cubicBezTo>
                    <a:cubicBezTo>
                      <a:pt x="37" y="349"/>
                      <a:pt x="86" y="399"/>
                      <a:pt x="147" y="399"/>
                    </a:cubicBezTo>
                    <a:cubicBezTo>
                      <a:pt x="149" y="399"/>
                      <a:pt x="152" y="398"/>
                      <a:pt x="154" y="398"/>
                    </a:cubicBezTo>
                    <a:cubicBezTo>
                      <a:pt x="154" y="398"/>
                      <a:pt x="155" y="398"/>
                      <a:pt x="156" y="398"/>
                    </a:cubicBezTo>
                    <a:cubicBezTo>
                      <a:pt x="157" y="398"/>
                      <a:pt x="159" y="398"/>
                      <a:pt x="161" y="398"/>
                    </a:cubicBezTo>
                    <a:cubicBezTo>
                      <a:pt x="161" y="398"/>
                      <a:pt x="162" y="398"/>
                      <a:pt x="162" y="397"/>
                    </a:cubicBezTo>
                    <a:cubicBezTo>
                      <a:pt x="164" y="397"/>
                      <a:pt x="166" y="397"/>
                      <a:pt x="168" y="397"/>
                    </a:cubicBezTo>
                    <a:cubicBezTo>
                      <a:pt x="168" y="397"/>
                      <a:pt x="168" y="397"/>
                      <a:pt x="168" y="397"/>
                    </a:cubicBezTo>
                    <a:cubicBezTo>
                      <a:pt x="178" y="410"/>
                      <a:pt x="192" y="419"/>
                      <a:pt x="208" y="423"/>
                    </a:cubicBezTo>
                    <a:cubicBezTo>
                      <a:pt x="208" y="423"/>
                      <a:pt x="208" y="423"/>
                      <a:pt x="208" y="423"/>
                    </a:cubicBezTo>
                    <a:cubicBezTo>
                      <a:pt x="209" y="423"/>
                      <a:pt x="210" y="424"/>
                      <a:pt x="212" y="424"/>
                    </a:cubicBezTo>
                    <a:cubicBezTo>
                      <a:pt x="212" y="424"/>
                      <a:pt x="212" y="424"/>
                      <a:pt x="213" y="424"/>
                    </a:cubicBezTo>
                    <a:cubicBezTo>
                      <a:pt x="214" y="424"/>
                      <a:pt x="215" y="424"/>
                      <a:pt x="216" y="424"/>
                    </a:cubicBezTo>
                    <a:cubicBezTo>
                      <a:pt x="216" y="425"/>
                      <a:pt x="217" y="425"/>
                      <a:pt x="217" y="425"/>
                    </a:cubicBezTo>
                    <a:cubicBezTo>
                      <a:pt x="218" y="425"/>
                      <a:pt x="219" y="425"/>
                      <a:pt x="220" y="425"/>
                    </a:cubicBezTo>
                    <a:cubicBezTo>
                      <a:pt x="221" y="425"/>
                      <a:pt x="223" y="425"/>
                      <a:pt x="224" y="425"/>
                    </a:cubicBezTo>
                    <a:cubicBezTo>
                      <a:pt x="226" y="425"/>
                      <a:pt x="228" y="425"/>
                      <a:pt x="231" y="425"/>
                    </a:cubicBezTo>
                    <a:cubicBezTo>
                      <a:pt x="231" y="425"/>
                      <a:pt x="231" y="425"/>
                      <a:pt x="232" y="425"/>
                    </a:cubicBezTo>
                    <a:cubicBezTo>
                      <a:pt x="234" y="424"/>
                      <a:pt x="236" y="424"/>
                      <a:pt x="238" y="424"/>
                    </a:cubicBezTo>
                    <a:cubicBezTo>
                      <a:pt x="238" y="423"/>
                      <a:pt x="239" y="423"/>
                      <a:pt x="239" y="423"/>
                    </a:cubicBezTo>
                    <a:cubicBezTo>
                      <a:pt x="243" y="422"/>
                      <a:pt x="248" y="421"/>
                      <a:pt x="252" y="419"/>
                    </a:cubicBezTo>
                    <a:cubicBezTo>
                      <a:pt x="252" y="419"/>
                      <a:pt x="252" y="419"/>
                      <a:pt x="252" y="419"/>
                    </a:cubicBezTo>
                    <a:cubicBezTo>
                      <a:pt x="253" y="421"/>
                      <a:pt x="255" y="422"/>
                      <a:pt x="256" y="424"/>
                    </a:cubicBezTo>
                    <a:cubicBezTo>
                      <a:pt x="257" y="424"/>
                      <a:pt x="257" y="424"/>
                      <a:pt x="258" y="425"/>
                    </a:cubicBezTo>
                    <a:cubicBezTo>
                      <a:pt x="259" y="426"/>
                      <a:pt x="260" y="427"/>
                      <a:pt x="261" y="428"/>
                    </a:cubicBezTo>
                    <a:cubicBezTo>
                      <a:pt x="262" y="429"/>
                      <a:pt x="262" y="429"/>
                      <a:pt x="263" y="430"/>
                    </a:cubicBezTo>
                    <a:cubicBezTo>
                      <a:pt x="264" y="431"/>
                      <a:pt x="265" y="432"/>
                      <a:pt x="267" y="433"/>
                    </a:cubicBezTo>
                    <a:cubicBezTo>
                      <a:pt x="267" y="433"/>
                      <a:pt x="268" y="434"/>
                      <a:pt x="268" y="434"/>
                    </a:cubicBezTo>
                    <a:cubicBezTo>
                      <a:pt x="270" y="435"/>
                      <a:pt x="271" y="436"/>
                      <a:pt x="273" y="437"/>
                    </a:cubicBezTo>
                    <a:cubicBezTo>
                      <a:pt x="273" y="437"/>
                      <a:pt x="273" y="438"/>
                      <a:pt x="274" y="438"/>
                    </a:cubicBezTo>
                    <a:cubicBezTo>
                      <a:pt x="275" y="439"/>
                      <a:pt x="277" y="440"/>
                      <a:pt x="279" y="441"/>
                    </a:cubicBezTo>
                    <a:cubicBezTo>
                      <a:pt x="280" y="441"/>
                      <a:pt x="280" y="442"/>
                      <a:pt x="280" y="442"/>
                    </a:cubicBezTo>
                    <a:cubicBezTo>
                      <a:pt x="282" y="443"/>
                      <a:pt x="283" y="444"/>
                      <a:pt x="285" y="444"/>
                    </a:cubicBezTo>
                    <a:cubicBezTo>
                      <a:pt x="286" y="445"/>
                      <a:pt x="286" y="445"/>
                      <a:pt x="287" y="445"/>
                    </a:cubicBezTo>
                    <a:cubicBezTo>
                      <a:pt x="288" y="446"/>
                      <a:pt x="290" y="447"/>
                      <a:pt x="291" y="447"/>
                    </a:cubicBezTo>
                    <a:cubicBezTo>
                      <a:pt x="292" y="447"/>
                      <a:pt x="293" y="448"/>
                      <a:pt x="293" y="448"/>
                    </a:cubicBezTo>
                    <a:cubicBezTo>
                      <a:pt x="295" y="449"/>
                      <a:pt x="296" y="449"/>
                      <a:pt x="298" y="450"/>
                    </a:cubicBezTo>
                    <a:cubicBezTo>
                      <a:pt x="298" y="450"/>
                      <a:pt x="299" y="450"/>
                      <a:pt x="299" y="450"/>
                    </a:cubicBezTo>
                    <a:cubicBezTo>
                      <a:pt x="302" y="451"/>
                      <a:pt x="304" y="452"/>
                      <a:pt x="306" y="452"/>
                    </a:cubicBezTo>
                    <a:cubicBezTo>
                      <a:pt x="306" y="452"/>
                      <a:pt x="306" y="452"/>
                      <a:pt x="307" y="453"/>
                    </a:cubicBezTo>
                    <a:cubicBezTo>
                      <a:pt x="309" y="453"/>
                      <a:pt x="310" y="453"/>
                      <a:pt x="312" y="454"/>
                    </a:cubicBezTo>
                    <a:cubicBezTo>
                      <a:pt x="313" y="454"/>
                      <a:pt x="314" y="454"/>
                      <a:pt x="314" y="454"/>
                    </a:cubicBezTo>
                    <a:cubicBezTo>
                      <a:pt x="316" y="455"/>
                      <a:pt x="317" y="455"/>
                      <a:pt x="319" y="455"/>
                    </a:cubicBezTo>
                    <a:cubicBezTo>
                      <a:pt x="320" y="455"/>
                      <a:pt x="320" y="455"/>
                      <a:pt x="321" y="455"/>
                    </a:cubicBezTo>
                    <a:cubicBezTo>
                      <a:pt x="323" y="456"/>
                      <a:pt x="324" y="456"/>
                      <a:pt x="326" y="456"/>
                    </a:cubicBezTo>
                    <a:cubicBezTo>
                      <a:pt x="326" y="456"/>
                      <a:pt x="327" y="456"/>
                      <a:pt x="328" y="456"/>
                    </a:cubicBezTo>
                    <a:cubicBezTo>
                      <a:pt x="330" y="456"/>
                      <a:pt x="332" y="456"/>
                      <a:pt x="335" y="456"/>
                    </a:cubicBezTo>
                    <a:cubicBezTo>
                      <a:pt x="337" y="456"/>
                      <a:pt x="340" y="456"/>
                      <a:pt x="342" y="456"/>
                    </a:cubicBezTo>
                    <a:cubicBezTo>
                      <a:pt x="343" y="456"/>
                      <a:pt x="344" y="456"/>
                      <a:pt x="345" y="456"/>
                    </a:cubicBezTo>
                    <a:cubicBezTo>
                      <a:pt x="347" y="455"/>
                      <a:pt x="349" y="455"/>
                      <a:pt x="350" y="455"/>
                    </a:cubicBezTo>
                    <a:cubicBezTo>
                      <a:pt x="351" y="455"/>
                      <a:pt x="352" y="455"/>
                      <a:pt x="353" y="455"/>
                    </a:cubicBezTo>
                    <a:cubicBezTo>
                      <a:pt x="355" y="454"/>
                      <a:pt x="357" y="454"/>
                      <a:pt x="360" y="453"/>
                    </a:cubicBezTo>
                    <a:cubicBezTo>
                      <a:pt x="361" y="453"/>
                      <a:pt x="362" y="453"/>
                      <a:pt x="364" y="452"/>
                    </a:cubicBezTo>
                    <a:cubicBezTo>
                      <a:pt x="365" y="452"/>
                      <a:pt x="365" y="452"/>
                      <a:pt x="366" y="452"/>
                    </a:cubicBezTo>
                    <a:cubicBezTo>
                      <a:pt x="388" y="445"/>
                      <a:pt x="407" y="432"/>
                      <a:pt x="421" y="415"/>
                    </a:cubicBezTo>
                    <a:cubicBezTo>
                      <a:pt x="421" y="415"/>
                      <a:pt x="422" y="415"/>
                      <a:pt x="422" y="415"/>
                    </a:cubicBezTo>
                    <a:cubicBezTo>
                      <a:pt x="423" y="416"/>
                      <a:pt x="424" y="416"/>
                      <a:pt x="425" y="416"/>
                    </a:cubicBezTo>
                    <a:cubicBezTo>
                      <a:pt x="426" y="416"/>
                      <a:pt x="428" y="416"/>
                      <a:pt x="429" y="417"/>
                    </a:cubicBezTo>
                    <a:cubicBezTo>
                      <a:pt x="430" y="417"/>
                      <a:pt x="431" y="417"/>
                      <a:pt x="431" y="417"/>
                    </a:cubicBezTo>
                    <a:cubicBezTo>
                      <a:pt x="433" y="417"/>
                      <a:pt x="435" y="417"/>
                      <a:pt x="436" y="417"/>
                    </a:cubicBezTo>
                    <a:cubicBezTo>
                      <a:pt x="437" y="417"/>
                      <a:pt x="438" y="418"/>
                      <a:pt x="438" y="418"/>
                    </a:cubicBezTo>
                    <a:cubicBezTo>
                      <a:pt x="441" y="418"/>
                      <a:pt x="443" y="418"/>
                      <a:pt x="445" y="418"/>
                    </a:cubicBezTo>
                    <a:cubicBezTo>
                      <a:pt x="506" y="418"/>
                      <a:pt x="556" y="368"/>
                      <a:pt x="556" y="307"/>
                    </a:cubicBezTo>
                    <a:cubicBezTo>
                      <a:pt x="556" y="306"/>
                      <a:pt x="556" y="305"/>
                      <a:pt x="555" y="303"/>
                    </a:cubicBezTo>
                    <a:cubicBezTo>
                      <a:pt x="585" y="280"/>
                      <a:pt x="605" y="245"/>
                      <a:pt x="609" y="207"/>
                    </a:cubicBezTo>
                    <a:close/>
                    <a:moveTo>
                      <a:pt x="445" y="394"/>
                    </a:moveTo>
                    <a:cubicBezTo>
                      <a:pt x="443" y="394"/>
                      <a:pt x="441" y="394"/>
                      <a:pt x="439" y="394"/>
                    </a:cubicBezTo>
                    <a:cubicBezTo>
                      <a:pt x="438" y="393"/>
                      <a:pt x="437" y="393"/>
                      <a:pt x="436" y="393"/>
                    </a:cubicBezTo>
                    <a:cubicBezTo>
                      <a:pt x="436" y="393"/>
                      <a:pt x="435" y="393"/>
                      <a:pt x="434" y="393"/>
                    </a:cubicBezTo>
                    <a:cubicBezTo>
                      <a:pt x="436" y="389"/>
                      <a:pt x="438" y="384"/>
                      <a:pt x="440" y="380"/>
                    </a:cubicBezTo>
                    <a:cubicBezTo>
                      <a:pt x="442" y="373"/>
                      <a:pt x="438" y="367"/>
                      <a:pt x="432" y="365"/>
                    </a:cubicBezTo>
                    <a:cubicBezTo>
                      <a:pt x="426" y="363"/>
                      <a:pt x="419" y="366"/>
                      <a:pt x="417" y="372"/>
                    </a:cubicBezTo>
                    <a:cubicBezTo>
                      <a:pt x="414" y="380"/>
                      <a:pt x="410" y="388"/>
                      <a:pt x="406" y="395"/>
                    </a:cubicBezTo>
                    <a:cubicBezTo>
                      <a:pt x="396" y="409"/>
                      <a:pt x="382" y="420"/>
                      <a:pt x="366" y="426"/>
                    </a:cubicBezTo>
                    <a:cubicBezTo>
                      <a:pt x="365" y="426"/>
                      <a:pt x="365" y="427"/>
                      <a:pt x="365" y="427"/>
                    </a:cubicBezTo>
                    <a:cubicBezTo>
                      <a:pt x="361" y="428"/>
                      <a:pt x="357" y="429"/>
                      <a:pt x="352" y="430"/>
                    </a:cubicBezTo>
                    <a:cubicBezTo>
                      <a:pt x="352" y="430"/>
                      <a:pt x="351" y="431"/>
                      <a:pt x="350" y="431"/>
                    </a:cubicBezTo>
                    <a:cubicBezTo>
                      <a:pt x="349" y="431"/>
                      <a:pt x="348" y="431"/>
                      <a:pt x="347" y="431"/>
                    </a:cubicBezTo>
                    <a:cubicBezTo>
                      <a:pt x="346" y="431"/>
                      <a:pt x="344" y="432"/>
                      <a:pt x="343" y="432"/>
                    </a:cubicBezTo>
                    <a:cubicBezTo>
                      <a:pt x="342" y="432"/>
                      <a:pt x="342" y="432"/>
                      <a:pt x="341" y="432"/>
                    </a:cubicBezTo>
                    <a:cubicBezTo>
                      <a:pt x="339" y="432"/>
                      <a:pt x="337" y="432"/>
                      <a:pt x="335" y="432"/>
                    </a:cubicBezTo>
                    <a:cubicBezTo>
                      <a:pt x="333" y="432"/>
                      <a:pt x="331" y="432"/>
                      <a:pt x="329" y="432"/>
                    </a:cubicBezTo>
                    <a:cubicBezTo>
                      <a:pt x="328" y="432"/>
                      <a:pt x="328" y="432"/>
                      <a:pt x="327" y="432"/>
                    </a:cubicBezTo>
                    <a:cubicBezTo>
                      <a:pt x="326" y="432"/>
                      <a:pt x="325" y="432"/>
                      <a:pt x="324" y="431"/>
                    </a:cubicBezTo>
                    <a:cubicBezTo>
                      <a:pt x="323" y="431"/>
                      <a:pt x="322" y="431"/>
                      <a:pt x="321" y="431"/>
                    </a:cubicBezTo>
                    <a:cubicBezTo>
                      <a:pt x="320" y="431"/>
                      <a:pt x="319" y="431"/>
                      <a:pt x="318" y="431"/>
                    </a:cubicBezTo>
                    <a:cubicBezTo>
                      <a:pt x="318" y="430"/>
                      <a:pt x="317" y="430"/>
                      <a:pt x="316" y="430"/>
                    </a:cubicBezTo>
                    <a:cubicBezTo>
                      <a:pt x="315" y="430"/>
                      <a:pt x="314" y="430"/>
                      <a:pt x="313" y="429"/>
                    </a:cubicBezTo>
                    <a:cubicBezTo>
                      <a:pt x="312" y="429"/>
                      <a:pt x="312" y="429"/>
                      <a:pt x="311" y="429"/>
                    </a:cubicBezTo>
                    <a:cubicBezTo>
                      <a:pt x="310" y="429"/>
                      <a:pt x="309" y="428"/>
                      <a:pt x="308" y="428"/>
                    </a:cubicBezTo>
                    <a:cubicBezTo>
                      <a:pt x="307" y="428"/>
                      <a:pt x="306" y="427"/>
                      <a:pt x="306" y="427"/>
                    </a:cubicBezTo>
                    <a:cubicBezTo>
                      <a:pt x="305" y="427"/>
                      <a:pt x="304" y="426"/>
                      <a:pt x="303" y="426"/>
                    </a:cubicBezTo>
                    <a:cubicBezTo>
                      <a:pt x="302" y="426"/>
                      <a:pt x="301" y="426"/>
                      <a:pt x="301" y="425"/>
                    </a:cubicBezTo>
                    <a:cubicBezTo>
                      <a:pt x="300" y="425"/>
                      <a:pt x="299" y="424"/>
                      <a:pt x="298" y="424"/>
                    </a:cubicBezTo>
                    <a:cubicBezTo>
                      <a:pt x="297" y="424"/>
                      <a:pt x="297" y="423"/>
                      <a:pt x="296" y="423"/>
                    </a:cubicBezTo>
                    <a:cubicBezTo>
                      <a:pt x="295" y="422"/>
                      <a:pt x="294" y="422"/>
                      <a:pt x="293" y="421"/>
                    </a:cubicBezTo>
                    <a:cubicBezTo>
                      <a:pt x="292" y="421"/>
                      <a:pt x="292" y="421"/>
                      <a:pt x="291" y="420"/>
                    </a:cubicBezTo>
                    <a:cubicBezTo>
                      <a:pt x="290" y="420"/>
                      <a:pt x="288" y="419"/>
                      <a:pt x="287" y="418"/>
                    </a:cubicBezTo>
                    <a:cubicBezTo>
                      <a:pt x="286" y="417"/>
                      <a:pt x="286" y="417"/>
                      <a:pt x="286" y="417"/>
                    </a:cubicBezTo>
                    <a:cubicBezTo>
                      <a:pt x="284" y="416"/>
                      <a:pt x="283" y="415"/>
                      <a:pt x="282" y="415"/>
                    </a:cubicBezTo>
                    <a:cubicBezTo>
                      <a:pt x="282" y="414"/>
                      <a:pt x="281" y="414"/>
                      <a:pt x="281" y="413"/>
                    </a:cubicBezTo>
                    <a:cubicBezTo>
                      <a:pt x="280" y="413"/>
                      <a:pt x="279" y="412"/>
                      <a:pt x="278" y="411"/>
                    </a:cubicBezTo>
                    <a:cubicBezTo>
                      <a:pt x="278" y="411"/>
                      <a:pt x="277" y="410"/>
                      <a:pt x="276" y="410"/>
                    </a:cubicBezTo>
                    <a:cubicBezTo>
                      <a:pt x="276" y="409"/>
                      <a:pt x="275" y="408"/>
                      <a:pt x="274" y="408"/>
                    </a:cubicBezTo>
                    <a:cubicBezTo>
                      <a:pt x="274" y="407"/>
                      <a:pt x="273" y="406"/>
                      <a:pt x="272" y="406"/>
                    </a:cubicBezTo>
                    <a:cubicBezTo>
                      <a:pt x="272" y="405"/>
                      <a:pt x="271" y="404"/>
                      <a:pt x="271" y="404"/>
                    </a:cubicBezTo>
                    <a:cubicBezTo>
                      <a:pt x="270" y="403"/>
                      <a:pt x="269" y="402"/>
                      <a:pt x="269" y="402"/>
                    </a:cubicBezTo>
                    <a:cubicBezTo>
                      <a:pt x="268" y="401"/>
                      <a:pt x="268" y="400"/>
                      <a:pt x="267" y="400"/>
                    </a:cubicBezTo>
                    <a:cubicBezTo>
                      <a:pt x="267" y="399"/>
                      <a:pt x="266" y="398"/>
                      <a:pt x="265" y="397"/>
                    </a:cubicBezTo>
                    <a:cubicBezTo>
                      <a:pt x="263" y="395"/>
                      <a:pt x="261" y="392"/>
                      <a:pt x="260" y="389"/>
                    </a:cubicBezTo>
                    <a:cubicBezTo>
                      <a:pt x="256" y="383"/>
                      <a:pt x="249" y="381"/>
                      <a:pt x="243" y="385"/>
                    </a:cubicBezTo>
                    <a:cubicBezTo>
                      <a:pt x="238" y="388"/>
                      <a:pt x="236" y="393"/>
                      <a:pt x="238" y="399"/>
                    </a:cubicBezTo>
                    <a:cubicBezTo>
                      <a:pt x="237" y="399"/>
                      <a:pt x="237" y="399"/>
                      <a:pt x="236" y="399"/>
                    </a:cubicBezTo>
                    <a:cubicBezTo>
                      <a:pt x="236" y="399"/>
                      <a:pt x="235" y="400"/>
                      <a:pt x="235" y="400"/>
                    </a:cubicBezTo>
                    <a:cubicBezTo>
                      <a:pt x="233" y="400"/>
                      <a:pt x="232" y="400"/>
                      <a:pt x="230" y="401"/>
                    </a:cubicBezTo>
                    <a:cubicBezTo>
                      <a:pt x="230" y="401"/>
                      <a:pt x="230" y="401"/>
                      <a:pt x="229" y="401"/>
                    </a:cubicBezTo>
                    <a:cubicBezTo>
                      <a:pt x="228" y="401"/>
                      <a:pt x="226" y="401"/>
                      <a:pt x="224" y="401"/>
                    </a:cubicBezTo>
                    <a:cubicBezTo>
                      <a:pt x="222" y="401"/>
                      <a:pt x="220" y="401"/>
                      <a:pt x="218" y="401"/>
                    </a:cubicBezTo>
                    <a:cubicBezTo>
                      <a:pt x="218" y="400"/>
                      <a:pt x="217" y="400"/>
                      <a:pt x="217" y="400"/>
                    </a:cubicBezTo>
                    <a:cubicBezTo>
                      <a:pt x="215" y="400"/>
                      <a:pt x="214" y="400"/>
                      <a:pt x="212" y="399"/>
                    </a:cubicBezTo>
                    <a:cubicBezTo>
                      <a:pt x="212" y="399"/>
                      <a:pt x="211" y="399"/>
                      <a:pt x="211" y="399"/>
                    </a:cubicBezTo>
                    <a:cubicBezTo>
                      <a:pt x="210" y="399"/>
                      <a:pt x="208" y="398"/>
                      <a:pt x="206" y="397"/>
                    </a:cubicBezTo>
                    <a:cubicBezTo>
                      <a:pt x="206" y="397"/>
                      <a:pt x="206" y="397"/>
                      <a:pt x="206" y="397"/>
                    </a:cubicBezTo>
                    <a:cubicBezTo>
                      <a:pt x="204" y="396"/>
                      <a:pt x="203" y="396"/>
                      <a:pt x="201" y="395"/>
                    </a:cubicBezTo>
                    <a:cubicBezTo>
                      <a:pt x="201" y="394"/>
                      <a:pt x="200" y="394"/>
                      <a:pt x="200" y="394"/>
                    </a:cubicBezTo>
                    <a:cubicBezTo>
                      <a:pt x="199" y="393"/>
                      <a:pt x="198" y="392"/>
                      <a:pt x="196" y="391"/>
                    </a:cubicBezTo>
                    <a:cubicBezTo>
                      <a:pt x="196" y="391"/>
                      <a:pt x="195" y="391"/>
                      <a:pt x="195" y="390"/>
                    </a:cubicBezTo>
                    <a:cubicBezTo>
                      <a:pt x="194" y="390"/>
                      <a:pt x="194" y="389"/>
                      <a:pt x="193" y="389"/>
                    </a:cubicBezTo>
                    <a:cubicBezTo>
                      <a:pt x="197" y="387"/>
                      <a:pt x="200" y="385"/>
                      <a:pt x="203" y="383"/>
                    </a:cubicBezTo>
                    <a:cubicBezTo>
                      <a:pt x="209" y="380"/>
                      <a:pt x="211" y="373"/>
                      <a:pt x="208" y="367"/>
                    </a:cubicBezTo>
                    <a:cubicBezTo>
                      <a:pt x="204" y="361"/>
                      <a:pt x="197" y="359"/>
                      <a:pt x="191" y="363"/>
                    </a:cubicBezTo>
                    <a:cubicBezTo>
                      <a:pt x="185" y="366"/>
                      <a:pt x="178" y="369"/>
                      <a:pt x="170" y="371"/>
                    </a:cubicBezTo>
                    <a:cubicBezTo>
                      <a:pt x="163" y="373"/>
                      <a:pt x="155" y="375"/>
                      <a:pt x="147" y="375"/>
                    </a:cubicBezTo>
                    <a:cubicBezTo>
                      <a:pt x="100" y="375"/>
                      <a:pt x="61" y="336"/>
                      <a:pt x="61" y="288"/>
                    </a:cubicBezTo>
                    <a:cubicBezTo>
                      <a:pt x="61" y="276"/>
                      <a:pt x="63" y="265"/>
                      <a:pt x="68" y="254"/>
                    </a:cubicBezTo>
                    <a:cubicBezTo>
                      <a:pt x="68" y="253"/>
                      <a:pt x="68" y="253"/>
                      <a:pt x="68" y="253"/>
                    </a:cubicBezTo>
                    <a:cubicBezTo>
                      <a:pt x="73" y="243"/>
                      <a:pt x="79" y="233"/>
                      <a:pt x="88" y="225"/>
                    </a:cubicBezTo>
                    <a:cubicBezTo>
                      <a:pt x="93" y="221"/>
                      <a:pt x="93" y="213"/>
                      <a:pt x="88" y="208"/>
                    </a:cubicBezTo>
                    <a:cubicBezTo>
                      <a:pt x="84" y="203"/>
                      <a:pt x="76" y="203"/>
                      <a:pt x="71" y="208"/>
                    </a:cubicBezTo>
                    <a:cubicBezTo>
                      <a:pt x="64" y="215"/>
                      <a:pt x="57" y="224"/>
                      <a:pt x="52" y="233"/>
                    </a:cubicBezTo>
                    <a:cubicBezTo>
                      <a:pt x="47" y="230"/>
                      <a:pt x="43" y="227"/>
                      <a:pt x="40" y="223"/>
                    </a:cubicBezTo>
                    <a:cubicBezTo>
                      <a:pt x="40" y="223"/>
                      <a:pt x="40" y="223"/>
                      <a:pt x="40" y="223"/>
                    </a:cubicBezTo>
                    <a:cubicBezTo>
                      <a:pt x="39" y="222"/>
                      <a:pt x="38" y="221"/>
                      <a:pt x="37" y="221"/>
                    </a:cubicBezTo>
                    <a:cubicBezTo>
                      <a:pt x="37" y="220"/>
                      <a:pt x="37" y="220"/>
                      <a:pt x="37" y="220"/>
                    </a:cubicBezTo>
                    <a:cubicBezTo>
                      <a:pt x="36" y="219"/>
                      <a:pt x="36" y="218"/>
                      <a:pt x="35" y="218"/>
                    </a:cubicBezTo>
                    <a:cubicBezTo>
                      <a:pt x="35" y="217"/>
                      <a:pt x="35" y="217"/>
                      <a:pt x="34" y="216"/>
                    </a:cubicBezTo>
                    <a:cubicBezTo>
                      <a:pt x="34" y="216"/>
                      <a:pt x="34" y="215"/>
                      <a:pt x="33" y="215"/>
                    </a:cubicBezTo>
                    <a:cubicBezTo>
                      <a:pt x="33" y="214"/>
                      <a:pt x="32" y="213"/>
                      <a:pt x="32" y="213"/>
                    </a:cubicBezTo>
                    <a:cubicBezTo>
                      <a:pt x="32" y="212"/>
                      <a:pt x="32" y="212"/>
                      <a:pt x="31" y="211"/>
                    </a:cubicBezTo>
                    <a:cubicBezTo>
                      <a:pt x="31" y="211"/>
                      <a:pt x="30" y="210"/>
                      <a:pt x="30" y="209"/>
                    </a:cubicBezTo>
                    <a:cubicBezTo>
                      <a:pt x="30" y="209"/>
                      <a:pt x="30" y="208"/>
                      <a:pt x="30" y="208"/>
                    </a:cubicBezTo>
                    <a:cubicBezTo>
                      <a:pt x="29" y="207"/>
                      <a:pt x="29" y="206"/>
                      <a:pt x="28" y="205"/>
                    </a:cubicBezTo>
                    <a:cubicBezTo>
                      <a:pt x="28" y="205"/>
                      <a:pt x="28" y="205"/>
                      <a:pt x="28" y="204"/>
                    </a:cubicBezTo>
                    <a:cubicBezTo>
                      <a:pt x="28" y="203"/>
                      <a:pt x="27" y="202"/>
                      <a:pt x="27" y="201"/>
                    </a:cubicBezTo>
                    <a:cubicBezTo>
                      <a:pt x="27" y="201"/>
                      <a:pt x="27" y="201"/>
                      <a:pt x="27" y="201"/>
                    </a:cubicBezTo>
                    <a:cubicBezTo>
                      <a:pt x="26" y="199"/>
                      <a:pt x="26" y="198"/>
                      <a:pt x="26" y="197"/>
                    </a:cubicBezTo>
                    <a:cubicBezTo>
                      <a:pt x="26" y="197"/>
                      <a:pt x="26" y="196"/>
                      <a:pt x="26" y="196"/>
                    </a:cubicBezTo>
                    <a:cubicBezTo>
                      <a:pt x="25" y="195"/>
                      <a:pt x="25" y="194"/>
                      <a:pt x="25" y="193"/>
                    </a:cubicBezTo>
                    <a:cubicBezTo>
                      <a:pt x="25" y="192"/>
                      <a:pt x="25" y="192"/>
                      <a:pt x="25" y="191"/>
                    </a:cubicBezTo>
                    <a:cubicBezTo>
                      <a:pt x="25" y="190"/>
                      <a:pt x="25" y="189"/>
                      <a:pt x="25" y="188"/>
                    </a:cubicBezTo>
                    <a:cubicBezTo>
                      <a:pt x="24" y="187"/>
                      <a:pt x="24" y="186"/>
                      <a:pt x="24" y="184"/>
                    </a:cubicBezTo>
                    <a:cubicBezTo>
                      <a:pt x="24" y="182"/>
                      <a:pt x="25" y="180"/>
                      <a:pt x="25" y="179"/>
                    </a:cubicBezTo>
                    <a:cubicBezTo>
                      <a:pt x="27" y="158"/>
                      <a:pt x="40" y="140"/>
                      <a:pt x="59" y="131"/>
                    </a:cubicBezTo>
                    <a:cubicBezTo>
                      <a:pt x="59" y="131"/>
                      <a:pt x="59" y="131"/>
                      <a:pt x="60" y="131"/>
                    </a:cubicBezTo>
                    <a:cubicBezTo>
                      <a:pt x="61" y="131"/>
                      <a:pt x="62" y="130"/>
                      <a:pt x="63" y="130"/>
                    </a:cubicBezTo>
                    <a:cubicBezTo>
                      <a:pt x="63" y="130"/>
                      <a:pt x="64" y="130"/>
                      <a:pt x="64" y="129"/>
                    </a:cubicBezTo>
                    <a:cubicBezTo>
                      <a:pt x="66" y="148"/>
                      <a:pt x="74" y="165"/>
                      <a:pt x="86" y="180"/>
                    </a:cubicBezTo>
                    <a:cubicBezTo>
                      <a:pt x="88" y="182"/>
                      <a:pt x="92" y="184"/>
                      <a:pt x="95" y="184"/>
                    </a:cubicBezTo>
                    <a:cubicBezTo>
                      <a:pt x="98" y="184"/>
                      <a:pt x="100" y="183"/>
                      <a:pt x="103" y="181"/>
                    </a:cubicBezTo>
                    <a:cubicBezTo>
                      <a:pt x="108" y="177"/>
                      <a:pt x="108" y="169"/>
                      <a:pt x="104" y="164"/>
                    </a:cubicBezTo>
                    <a:cubicBezTo>
                      <a:pt x="93" y="151"/>
                      <a:pt x="87" y="135"/>
                      <a:pt x="87" y="118"/>
                    </a:cubicBezTo>
                    <a:cubicBezTo>
                      <a:pt x="87" y="117"/>
                      <a:pt x="88" y="117"/>
                      <a:pt x="88" y="116"/>
                    </a:cubicBezTo>
                    <a:cubicBezTo>
                      <a:pt x="88" y="115"/>
                      <a:pt x="88" y="115"/>
                      <a:pt x="88" y="115"/>
                    </a:cubicBezTo>
                    <a:cubicBezTo>
                      <a:pt x="88" y="111"/>
                      <a:pt x="88" y="106"/>
                      <a:pt x="90" y="102"/>
                    </a:cubicBezTo>
                    <a:cubicBezTo>
                      <a:pt x="90" y="102"/>
                      <a:pt x="90" y="102"/>
                      <a:pt x="90" y="101"/>
                    </a:cubicBezTo>
                    <a:cubicBezTo>
                      <a:pt x="90" y="99"/>
                      <a:pt x="91" y="97"/>
                      <a:pt x="91" y="95"/>
                    </a:cubicBezTo>
                    <a:cubicBezTo>
                      <a:pt x="92" y="95"/>
                      <a:pt x="92" y="95"/>
                      <a:pt x="92" y="94"/>
                    </a:cubicBezTo>
                    <a:cubicBezTo>
                      <a:pt x="92" y="93"/>
                      <a:pt x="93" y="91"/>
                      <a:pt x="94" y="89"/>
                    </a:cubicBezTo>
                    <a:cubicBezTo>
                      <a:pt x="94" y="89"/>
                      <a:pt x="94" y="88"/>
                      <a:pt x="95" y="87"/>
                    </a:cubicBezTo>
                    <a:cubicBezTo>
                      <a:pt x="95" y="86"/>
                      <a:pt x="96" y="85"/>
                      <a:pt x="97" y="84"/>
                    </a:cubicBezTo>
                    <a:cubicBezTo>
                      <a:pt x="97" y="83"/>
                      <a:pt x="98" y="82"/>
                      <a:pt x="98" y="81"/>
                    </a:cubicBezTo>
                    <a:cubicBezTo>
                      <a:pt x="99" y="80"/>
                      <a:pt x="99" y="79"/>
                      <a:pt x="100" y="78"/>
                    </a:cubicBezTo>
                    <a:cubicBezTo>
                      <a:pt x="101" y="77"/>
                      <a:pt x="102" y="76"/>
                      <a:pt x="103" y="75"/>
                    </a:cubicBezTo>
                    <a:cubicBezTo>
                      <a:pt x="103" y="74"/>
                      <a:pt x="104" y="74"/>
                      <a:pt x="104" y="73"/>
                    </a:cubicBezTo>
                    <a:cubicBezTo>
                      <a:pt x="105" y="72"/>
                      <a:pt x="106" y="70"/>
                      <a:pt x="108" y="69"/>
                    </a:cubicBezTo>
                    <a:cubicBezTo>
                      <a:pt x="108" y="69"/>
                      <a:pt x="108" y="69"/>
                      <a:pt x="108" y="68"/>
                    </a:cubicBezTo>
                    <a:cubicBezTo>
                      <a:pt x="110" y="67"/>
                      <a:pt x="111" y="65"/>
                      <a:pt x="113" y="64"/>
                    </a:cubicBezTo>
                    <a:cubicBezTo>
                      <a:pt x="113" y="64"/>
                      <a:pt x="113" y="64"/>
                      <a:pt x="113" y="64"/>
                    </a:cubicBezTo>
                    <a:cubicBezTo>
                      <a:pt x="120" y="58"/>
                      <a:pt x="128" y="54"/>
                      <a:pt x="137" y="51"/>
                    </a:cubicBezTo>
                    <a:cubicBezTo>
                      <a:pt x="137" y="51"/>
                      <a:pt x="137" y="51"/>
                      <a:pt x="137" y="51"/>
                    </a:cubicBezTo>
                    <a:cubicBezTo>
                      <a:pt x="139" y="50"/>
                      <a:pt x="141" y="50"/>
                      <a:pt x="143" y="49"/>
                    </a:cubicBezTo>
                    <a:cubicBezTo>
                      <a:pt x="143" y="49"/>
                      <a:pt x="144" y="49"/>
                      <a:pt x="144" y="49"/>
                    </a:cubicBezTo>
                    <a:cubicBezTo>
                      <a:pt x="146" y="49"/>
                      <a:pt x="148" y="49"/>
                      <a:pt x="150" y="48"/>
                    </a:cubicBezTo>
                    <a:cubicBezTo>
                      <a:pt x="150" y="48"/>
                      <a:pt x="151" y="48"/>
                      <a:pt x="151" y="48"/>
                    </a:cubicBezTo>
                    <a:cubicBezTo>
                      <a:pt x="153" y="48"/>
                      <a:pt x="156" y="48"/>
                      <a:pt x="158" y="48"/>
                    </a:cubicBezTo>
                    <a:cubicBezTo>
                      <a:pt x="161" y="48"/>
                      <a:pt x="163" y="48"/>
                      <a:pt x="165" y="48"/>
                    </a:cubicBezTo>
                    <a:cubicBezTo>
                      <a:pt x="166" y="48"/>
                      <a:pt x="166" y="48"/>
                      <a:pt x="167" y="48"/>
                    </a:cubicBezTo>
                    <a:cubicBezTo>
                      <a:pt x="169" y="49"/>
                      <a:pt x="171" y="49"/>
                      <a:pt x="173" y="49"/>
                    </a:cubicBezTo>
                    <a:cubicBezTo>
                      <a:pt x="174" y="50"/>
                      <a:pt x="174" y="50"/>
                      <a:pt x="175" y="50"/>
                    </a:cubicBezTo>
                    <a:cubicBezTo>
                      <a:pt x="176" y="50"/>
                      <a:pt x="176" y="50"/>
                      <a:pt x="177" y="50"/>
                    </a:cubicBezTo>
                    <a:cubicBezTo>
                      <a:pt x="173" y="55"/>
                      <a:pt x="169" y="60"/>
                      <a:pt x="165" y="66"/>
                    </a:cubicBezTo>
                    <a:cubicBezTo>
                      <a:pt x="162" y="72"/>
                      <a:pt x="163" y="79"/>
                      <a:pt x="169" y="83"/>
                    </a:cubicBezTo>
                    <a:cubicBezTo>
                      <a:pt x="171" y="84"/>
                      <a:pt x="173" y="85"/>
                      <a:pt x="175" y="85"/>
                    </a:cubicBezTo>
                    <a:cubicBezTo>
                      <a:pt x="179" y="85"/>
                      <a:pt x="183" y="83"/>
                      <a:pt x="185" y="79"/>
                    </a:cubicBezTo>
                    <a:cubicBezTo>
                      <a:pt x="191" y="70"/>
                      <a:pt x="198" y="62"/>
                      <a:pt x="206" y="55"/>
                    </a:cubicBezTo>
                    <a:cubicBezTo>
                      <a:pt x="206" y="55"/>
                      <a:pt x="206" y="55"/>
                      <a:pt x="206" y="55"/>
                    </a:cubicBezTo>
                    <a:cubicBezTo>
                      <a:pt x="210" y="51"/>
                      <a:pt x="214" y="48"/>
                      <a:pt x="219" y="45"/>
                    </a:cubicBezTo>
                    <a:cubicBezTo>
                      <a:pt x="219" y="45"/>
                      <a:pt x="219" y="45"/>
                      <a:pt x="219" y="45"/>
                    </a:cubicBezTo>
                    <a:cubicBezTo>
                      <a:pt x="224" y="41"/>
                      <a:pt x="228" y="39"/>
                      <a:pt x="233" y="36"/>
                    </a:cubicBezTo>
                    <a:cubicBezTo>
                      <a:pt x="233" y="36"/>
                      <a:pt x="233" y="36"/>
                      <a:pt x="233" y="36"/>
                    </a:cubicBezTo>
                    <a:cubicBezTo>
                      <a:pt x="235" y="35"/>
                      <a:pt x="236" y="35"/>
                      <a:pt x="238" y="34"/>
                    </a:cubicBezTo>
                    <a:cubicBezTo>
                      <a:pt x="238" y="34"/>
                      <a:pt x="239" y="34"/>
                      <a:pt x="239" y="34"/>
                    </a:cubicBezTo>
                    <a:cubicBezTo>
                      <a:pt x="243" y="32"/>
                      <a:pt x="248" y="30"/>
                      <a:pt x="252" y="29"/>
                    </a:cubicBezTo>
                    <a:cubicBezTo>
                      <a:pt x="253" y="29"/>
                      <a:pt x="254" y="28"/>
                      <a:pt x="255" y="28"/>
                    </a:cubicBezTo>
                    <a:cubicBezTo>
                      <a:pt x="256" y="28"/>
                      <a:pt x="257" y="27"/>
                      <a:pt x="258" y="27"/>
                    </a:cubicBezTo>
                    <a:cubicBezTo>
                      <a:pt x="259" y="27"/>
                      <a:pt x="260" y="27"/>
                      <a:pt x="262" y="26"/>
                    </a:cubicBezTo>
                    <a:cubicBezTo>
                      <a:pt x="263" y="26"/>
                      <a:pt x="263" y="26"/>
                      <a:pt x="264" y="26"/>
                    </a:cubicBezTo>
                    <a:cubicBezTo>
                      <a:pt x="266" y="25"/>
                      <a:pt x="268" y="25"/>
                      <a:pt x="271" y="25"/>
                    </a:cubicBezTo>
                    <a:cubicBezTo>
                      <a:pt x="271" y="25"/>
                      <a:pt x="272" y="25"/>
                      <a:pt x="273" y="25"/>
                    </a:cubicBezTo>
                    <a:cubicBezTo>
                      <a:pt x="274" y="24"/>
                      <a:pt x="276" y="24"/>
                      <a:pt x="278" y="24"/>
                    </a:cubicBezTo>
                    <a:cubicBezTo>
                      <a:pt x="278" y="24"/>
                      <a:pt x="279" y="24"/>
                      <a:pt x="280" y="24"/>
                    </a:cubicBezTo>
                    <a:cubicBezTo>
                      <a:pt x="282" y="24"/>
                      <a:pt x="284" y="24"/>
                      <a:pt x="287" y="24"/>
                    </a:cubicBezTo>
                    <a:cubicBezTo>
                      <a:pt x="290" y="24"/>
                      <a:pt x="293" y="24"/>
                      <a:pt x="296" y="24"/>
                    </a:cubicBezTo>
                    <a:cubicBezTo>
                      <a:pt x="297" y="24"/>
                      <a:pt x="299" y="24"/>
                      <a:pt x="300" y="25"/>
                    </a:cubicBezTo>
                    <a:cubicBezTo>
                      <a:pt x="302" y="25"/>
                      <a:pt x="304" y="25"/>
                      <a:pt x="305" y="25"/>
                    </a:cubicBezTo>
                    <a:cubicBezTo>
                      <a:pt x="307" y="25"/>
                      <a:pt x="308" y="26"/>
                      <a:pt x="310" y="26"/>
                    </a:cubicBezTo>
                    <a:cubicBezTo>
                      <a:pt x="311" y="26"/>
                      <a:pt x="313" y="27"/>
                      <a:pt x="315" y="27"/>
                    </a:cubicBezTo>
                    <a:cubicBezTo>
                      <a:pt x="316" y="27"/>
                      <a:pt x="318" y="28"/>
                      <a:pt x="319" y="28"/>
                    </a:cubicBezTo>
                    <a:cubicBezTo>
                      <a:pt x="321" y="29"/>
                      <a:pt x="322" y="29"/>
                      <a:pt x="324" y="30"/>
                    </a:cubicBezTo>
                    <a:cubicBezTo>
                      <a:pt x="325" y="30"/>
                      <a:pt x="327" y="31"/>
                      <a:pt x="328" y="31"/>
                    </a:cubicBezTo>
                    <a:cubicBezTo>
                      <a:pt x="329" y="32"/>
                      <a:pt x="331" y="32"/>
                      <a:pt x="332" y="33"/>
                    </a:cubicBezTo>
                    <a:cubicBezTo>
                      <a:pt x="334" y="33"/>
                      <a:pt x="335" y="34"/>
                      <a:pt x="337" y="35"/>
                    </a:cubicBezTo>
                    <a:cubicBezTo>
                      <a:pt x="338" y="35"/>
                      <a:pt x="340" y="36"/>
                      <a:pt x="341" y="37"/>
                    </a:cubicBezTo>
                    <a:cubicBezTo>
                      <a:pt x="342" y="37"/>
                      <a:pt x="343" y="38"/>
                      <a:pt x="345" y="39"/>
                    </a:cubicBezTo>
                    <a:cubicBezTo>
                      <a:pt x="346" y="40"/>
                      <a:pt x="348" y="41"/>
                      <a:pt x="349" y="42"/>
                    </a:cubicBezTo>
                    <a:cubicBezTo>
                      <a:pt x="350" y="42"/>
                      <a:pt x="351" y="43"/>
                      <a:pt x="352" y="44"/>
                    </a:cubicBezTo>
                    <a:cubicBezTo>
                      <a:pt x="354" y="45"/>
                      <a:pt x="356" y="46"/>
                      <a:pt x="358" y="47"/>
                    </a:cubicBezTo>
                    <a:cubicBezTo>
                      <a:pt x="363" y="51"/>
                      <a:pt x="370" y="50"/>
                      <a:pt x="374" y="46"/>
                    </a:cubicBezTo>
                    <a:cubicBezTo>
                      <a:pt x="382" y="37"/>
                      <a:pt x="394" y="32"/>
                      <a:pt x="407" y="32"/>
                    </a:cubicBezTo>
                    <a:cubicBezTo>
                      <a:pt x="420" y="32"/>
                      <a:pt x="433" y="38"/>
                      <a:pt x="441" y="48"/>
                    </a:cubicBezTo>
                    <a:cubicBezTo>
                      <a:pt x="438" y="49"/>
                      <a:pt x="436" y="49"/>
                      <a:pt x="433" y="50"/>
                    </a:cubicBezTo>
                    <a:cubicBezTo>
                      <a:pt x="427" y="51"/>
                      <a:pt x="423" y="58"/>
                      <a:pt x="424" y="64"/>
                    </a:cubicBezTo>
                    <a:cubicBezTo>
                      <a:pt x="426" y="70"/>
                      <a:pt x="432" y="75"/>
                      <a:pt x="439" y="73"/>
                    </a:cubicBezTo>
                    <a:cubicBezTo>
                      <a:pt x="448" y="71"/>
                      <a:pt x="457" y="70"/>
                      <a:pt x="466" y="70"/>
                    </a:cubicBezTo>
                    <a:cubicBezTo>
                      <a:pt x="532" y="70"/>
                      <a:pt x="586" y="124"/>
                      <a:pt x="586" y="190"/>
                    </a:cubicBezTo>
                    <a:cubicBezTo>
                      <a:pt x="586" y="193"/>
                      <a:pt x="586" y="196"/>
                      <a:pt x="586" y="199"/>
                    </a:cubicBezTo>
                    <a:cubicBezTo>
                      <a:pt x="586" y="200"/>
                      <a:pt x="586" y="201"/>
                      <a:pt x="586" y="202"/>
                    </a:cubicBezTo>
                    <a:cubicBezTo>
                      <a:pt x="585" y="204"/>
                      <a:pt x="585" y="206"/>
                      <a:pt x="585" y="208"/>
                    </a:cubicBezTo>
                    <a:cubicBezTo>
                      <a:pt x="584" y="214"/>
                      <a:pt x="583" y="219"/>
                      <a:pt x="581" y="225"/>
                    </a:cubicBezTo>
                    <a:cubicBezTo>
                      <a:pt x="581" y="225"/>
                      <a:pt x="581" y="225"/>
                      <a:pt x="581" y="225"/>
                    </a:cubicBezTo>
                    <a:cubicBezTo>
                      <a:pt x="573" y="250"/>
                      <a:pt x="558" y="272"/>
                      <a:pt x="536" y="288"/>
                    </a:cubicBezTo>
                    <a:cubicBezTo>
                      <a:pt x="536" y="288"/>
                      <a:pt x="536" y="288"/>
                      <a:pt x="536" y="288"/>
                    </a:cubicBezTo>
                    <a:cubicBezTo>
                      <a:pt x="524" y="297"/>
                      <a:pt x="510" y="303"/>
                      <a:pt x="495" y="307"/>
                    </a:cubicBezTo>
                    <a:cubicBezTo>
                      <a:pt x="488" y="308"/>
                      <a:pt x="484" y="315"/>
                      <a:pt x="486" y="321"/>
                    </a:cubicBezTo>
                    <a:cubicBezTo>
                      <a:pt x="487" y="327"/>
                      <a:pt x="492" y="330"/>
                      <a:pt x="497" y="330"/>
                    </a:cubicBezTo>
                    <a:cubicBezTo>
                      <a:pt x="498" y="330"/>
                      <a:pt x="499" y="330"/>
                      <a:pt x="500" y="330"/>
                    </a:cubicBezTo>
                    <a:cubicBezTo>
                      <a:pt x="511" y="328"/>
                      <a:pt x="521" y="324"/>
                      <a:pt x="531" y="319"/>
                    </a:cubicBezTo>
                    <a:cubicBezTo>
                      <a:pt x="525" y="361"/>
                      <a:pt x="489" y="394"/>
                      <a:pt x="445" y="394"/>
                    </a:cubicBez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grpSp>
            <p:nvGrpSpPr>
              <p:cNvPr id="233" name="Group 232"/>
              <p:cNvGrpSpPr/>
              <p:nvPr/>
            </p:nvGrpSpPr>
            <p:grpSpPr>
              <a:xfrm>
                <a:off x="680895" y="3345787"/>
                <a:ext cx="513900" cy="114055"/>
                <a:chOff x="756356" y="3345787"/>
                <a:chExt cx="513900" cy="114055"/>
              </a:xfrm>
            </p:grpSpPr>
            <p:sp>
              <p:nvSpPr>
                <p:cNvPr id="262" name="Rectangle 21"/>
                <p:cNvSpPr>
                  <a:spLocks noChangeArrowheads="1"/>
                </p:cNvSpPr>
                <p:nvPr/>
              </p:nvSpPr>
              <p:spPr bwMode="auto">
                <a:xfrm>
                  <a:off x="756356" y="3345787"/>
                  <a:ext cx="21976" cy="114055"/>
                </a:xfrm>
                <a:prstGeom prst="rect">
                  <a:avLst/>
                </a:prstGeom>
                <a:solidFill>
                  <a:srgbClr val="5C667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263" name="Freeform 22"/>
                <p:cNvSpPr>
                  <a:spLocks/>
                </p:cNvSpPr>
                <p:nvPr/>
              </p:nvSpPr>
              <p:spPr bwMode="auto">
                <a:xfrm>
                  <a:off x="794392" y="3345787"/>
                  <a:ext cx="64237" cy="114055"/>
                </a:xfrm>
                <a:custGeom>
                  <a:avLst/>
                  <a:gdLst>
                    <a:gd name="T0" fmla="*/ 28 w 76"/>
                    <a:gd name="T1" fmla="*/ 83 h 176"/>
                    <a:gd name="T2" fmla="*/ 26 w 76"/>
                    <a:gd name="T3" fmla="*/ 76 h 176"/>
                    <a:gd name="T4" fmla="*/ 24 w 76"/>
                    <a:gd name="T5" fmla="*/ 76 h 176"/>
                    <a:gd name="T6" fmla="*/ 24 w 76"/>
                    <a:gd name="T7" fmla="*/ 176 h 176"/>
                    <a:gd name="T8" fmla="*/ 0 w 76"/>
                    <a:gd name="T9" fmla="*/ 176 h 176"/>
                    <a:gd name="T10" fmla="*/ 0 w 76"/>
                    <a:gd name="T11" fmla="*/ 0 h 176"/>
                    <a:gd name="T12" fmla="*/ 24 w 76"/>
                    <a:gd name="T13" fmla="*/ 0 h 176"/>
                    <a:gd name="T14" fmla="*/ 50 w 76"/>
                    <a:gd name="T15" fmla="*/ 93 h 176"/>
                    <a:gd name="T16" fmla="*/ 50 w 76"/>
                    <a:gd name="T17" fmla="*/ 100 h 176"/>
                    <a:gd name="T18" fmla="*/ 52 w 76"/>
                    <a:gd name="T19" fmla="*/ 100 h 176"/>
                    <a:gd name="T20" fmla="*/ 52 w 76"/>
                    <a:gd name="T21" fmla="*/ 0 h 176"/>
                    <a:gd name="T22" fmla="*/ 76 w 76"/>
                    <a:gd name="T23" fmla="*/ 0 h 176"/>
                    <a:gd name="T24" fmla="*/ 76 w 76"/>
                    <a:gd name="T25" fmla="*/ 176 h 176"/>
                    <a:gd name="T26" fmla="*/ 52 w 76"/>
                    <a:gd name="T27" fmla="*/ 176 h 176"/>
                    <a:gd name="T28" fmla="*/ 28 w 76"/>
                    <a:gd name="T29" fmla="*/ 8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76">
                      <a:moveTo>
                        <a:pt x="28" y="83"/>
                      </a:moveTo>
                      <a:lnTo>
                        <a:pt x="26" y="76"/>
                      </a:lnTo>
                      <a:lnTo>
                        <a:pt x="24" y="76"/>
                      </a:lnTo>
                      <a:lnTo>
                        <a:pt x="24" y="176"/>
                      </a:lnTo>
                      <a:lnTo>
                        <a:pt x="0" y="176"/>
                      </a:lnTo>
                      <a:lnTo>
                        <a:pt x="0" y="0"/>
                      </a:lnTo>
                      <a:lnTo>
                        <a:pt x="24" y="0"/>
                      </a:lnTo>
                      <a:lnTo>
                        <a:pt x="50" y="93"/>
                      </a:lnTo>
                      <a:lnTo>
                        <a:pt x="50" y="100"/>
                      </a:lnTo>
                      <a:lnTo>
                        <a:pt x="52" y="100"/>
                      </a:lnTo>
                      <a:lnTo>
                        <a:pt x="52" y="0"/>
                      </a:lnTo>
                      <a:lnTo>
                        <a:pt x="76" y="0"/>
                      </a:lnTo>
                      <a:lnTo>
                        <a:pt x="76" y="176"/>
                      </a:lnTo>
                      <a:lnTo>
                        <a:pt x="52" y="176"/>
                      </a:lnTo>
                      <a:lnTo>
                        <a:pt x="28" y="83"/>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264" name="Freeform 23"/>
                <p:cNvSpPr>
                  <a:spLocks/>
                </p:cNvSpPr>
                <p:nvPr/>
              </p:nvSpPr>
              <p:spPr bwMode="auto">
                <a:xfrm>
                  <a:off x="866236" y="3345787"/>
                  <a:ext cx="64237" cy="114055"/>
                </a:xfrm>
                <a:custGeom>
                  <a:avLst/>
                  <a:gdLst>
                    <a:gd name="T0" fmla="*/ 0 w 76"/>
                    <a:gd name="T1" fmla="*/ 26 h 176"/>
                    <a:gd name="T2" fmla="*/ 0 w 76"/>
                    <a:gd name="T3" fmla="*/ 0 h 176"/>
                    <a:gd name="T4" fmla="*/ 76 w 76"/>
                    <a:gd name="T5" fmla="*/ 0 h 176"/>
                    <a:gd name="T6" fmla="*/ 76 w 76"/>
                    <a:gd name="T7" fmla="*/ 26 h 176"/>
                    <a:gd name="T8" fmla="*/ 50 w 76"/>
                    <a:gd name="T9" fmla="*/ 26 h 176"/>
                    <a:gd name="T10" fmla="*/ 50 w 76"/>
                    <a:gd name="T11" fmla="*/ 176 h 176"/>
                    <a:gd name="T12" fmla="*/ 24 w 76"/>
                    <a:gd name="T13" fmla="*/ 176 h 176"/>
                    <a:gd name="T14" fmla="*/ 24 w 76"/>
                    <a:gd name="T15" fmla="*/ 26 h 176"/>
                    <a:gd name="T16" fmla="*/ 0 w 76"/>
                    <a:gd name="T17"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76">
                      <a:moveTo>
                        <a:pt x="0" y="26"/>
                      </a:moveTo>
                      <a:lnTo>
                        <a:pt x="0" y="0"/>
                      </a:lnTo>
                      <a:lnTo>
                        <a:pt x="76" y="0"/>
                      </a:lnTo>
                      <a:lnTo>
                        <a:pt x="76" y="26"/>
                      </a:lnTo>
                      <a:lnTo>
                        <a:pt x="50" y="26"/>
                      </a:lnTo>
                      <a:lnTo>
                        <a:pt x="50" y="176"/>
                      </a:lnTo>
                      <a:lnTo>
                        <a:pt x="24" y="176"/>
                      </a:lnTo>
                      <a:lnTo>
                        <a:pt x="24" y="26"/>
                      </a:lnTo>
                      <a:lnTo>
                        <a:pt x="0" y="26"/>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265" name="Freeform 24"/>
                <p:cNvSpPr>
                  <a:spLocks/>
                </p:cNvSpPr>
                <p:nvPr/>
              </p:nvSpPr>
              <p:spPr bwMode="auto">
                <a:xfrm>
                  <a:off x="938926" y="3345787"/>
                  <a:ext cx="49869" cy="114055"/>
                </a:xfrm>
                <a:custGeom>
                  <a:avLst/>
                  <a:gdLst>
                    <a:gd name="T0" fmla="*/ 0 w 59"/>
                    <a:gd name="T1" fmla="*/ 0 h 176"/>
                    <a:gd name="T2" fmla="*/ 59 w 59"/>
                    <a:gd name="T3" fmla="*/ 0 h 176"/>
                    <a:gd name="T4" fmla="*/ 59 w 59"/>
                    <a:gd name="T5" fmla="*/ 26 h 176"/>
                    <a:gd name="T6" fmla="*/ 26 w 59"/>
                    <a:gd name="T7" fmla="*/ 26 h 176"/>
                    <a:gd name="T8" fmla="*/ 26 w 59"/>
                    <a:gd name="T9" fmla="*/ 74 h 176"/>
                    <a:gd name="T10" fmla="*/ 50 w 59"/>
                    <a:gd name="T11" fmla="*/ 74 h 176"/>
                    <a:gd name="T12" fmla="*/ 50 w 59"/>
                    <a:gd name="T13" fmla="*/ 100 h 176"/>
                    <a:gd name="T14" fmla="*/ 26 w 59"/>
                    <a:gd name="T15" fmla="*/ 100 h 176"/>
                    <a:gd name="T16" fmla="*/ 26 w 59"/>
                    <a:gd name="T17" fmla="*/ 150 h 176"/>
                    <a:gd name="T18" fmla="*/ 59 w 59"/>
                    <a:gd name="T19" fmla="*/ 150 h 176"/>
                    <a:gd name="T20" fmla="*/ 59 w 59"/>
                    <a:gd name="T21" fmla="*/ 176 h 176"/>
                    <a:gd name="T22" fmla="*/ 0 w 59"/>
                    <a:gd name="T23" fmla="*/ 176 h 176"/>
                    <a:gd name="T24" fmla="*/ 0 w 59"/>
                    <a:gd name="T2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176">
                      <a:moveTo>
                        <a:pt x="0" y="0"/>
                      </a:moveTo>
                      <a:lnTo>
                        <a:pt x="59" y="0"/>
                      </a:lnTo>
                      <a:lnTo>
                        <a:pt x="59" y="26"/>
                      </a:lnTo>
                      <a:lnTo>
                        <a:pt x="26" y="26"/>
                      </a:lnTo>
                      <a:lnTo>
                        <a:pt x="26" y="74"/>
                      </a:lnTo>
                      <a:lnTo>
                        <a:pt x="50" y="74"/>
                      </a:lnTo>
                      <a:lnTo>
                        <a:pt x="50" y="100"/>
                      </a:lnTo>
                      <a:lnTo>
                        <a:pt x="26" y="100"/>
                      </a:lnTo>
                      <a:lnTo>
                        <a:pt x="26" y="150"/>
                      </a:lnTo>
                      <a:lnTo>
                        <a:pt x="59" y="150"/>
                      </a:lnTo>
                      <a:lnTo>
                        <a:pt x="59" y="176"/>
                      </a:lnTo>
                      <a:lnTo>
                        <a:pt x="0" y="176"/>
                      </a:lnTo>
                      <a:lnTo>
                        <a:pt x="0" y="0"/>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266" name="Freeform 25"/>
                <p:cNvSpPr>
                  <a:spLocks noEditPoints="1"/>
                </p:cNvSpPr>
                <p:nvPr/>
              </p:nvSpPr>
              <p:spPr bwMode="auto">
                <a:xfrm>
                  <a:off x="1001473" y="3345787"/>
                  <a:ext cx="60011" cy="114055"/>
                </a:xfrm>
                <a:custGeom>
                  <a:avLst/>
                  <a:gdLst>
                    <a:gd name="T0" fmla="*/ 19 w 30"/>
                    <a:gd name="T1" fmla="*/ 74 h 74"/>
                    <a:gd name="T2" fmla="*/ 14 w 30"/>
                    <a:gd name="T3" fmla="*/ 43 h 74"/>
                    <a:gd name="T4" fmla="*/ 11 w 30"/>
                    <a:gd name="T5" fmla="*/ 43 h 74"/>
                    <a:gd name="T6" fmla="*/ 11 w 30"/>
                    <a:gd name="T7" fmla="*/ 74 h 74"/>
                    <a:gd name="T8" fmla="*/ 0 w 30"/>
                    <a:gd name="T9" fmla="*/ 74 h 74"/>
                    <a:gd name="T10" fmla="*/ 0 w 30"/>
                    <a:gd name="T11" fmla="*/ 0 h 74"/>
                    <a:gd name="T12" fmla="*/ 11 w 30"/>
                    <a:gd name="T13" fmla="*/ 0 h 74"/>
                    <a:gd name="T14" fmla="*/ 29 w 30"/>
                    <a:gd name="T15" fmla="*/ 21 h 74"/>
                    <a:gd name="T16" fmla="*/ 23 w 30"/>
                    <a:gd name="T17" fmla="*/ 38 h 74"/>
                    <a:gd name="T18" fmla="*/ 30 w 30"/>
                    <a:gd name="T19" fmla="*/ 74 h 74"/>
                    <a:gd name="T20" fmla="*/ 19 w 30"/>
                    <a:gd name="T21" fmla="*/ 74 h 74"/>
                    <a:gd name="T22" fmla="*/ 11 w 30"/>
                    <a:gd name="T23" fmla="*/ 33 h 74"/>
                    <a:gd name="T24" fmla="*/ 16 w 30"/>
                    <a:gd name="T25" fmla="*/ 31 h 74"/>
                    <a:gd name="T26" fmla="*/ 19 w 30"/>
                    <a:gd name="T27" fmla="*/ 22 h 74"/>
                    <a:gd name="T28" fmla="*/ 16 w 30"/>
                    <a:gd name="T29" fmla="*/ 12 h 74"/>
                    <a:gd name="T30" fmla="*/ 11 w 30"/>
                    <a:gd name="T31" fmla="*/ 11 h 74"/>
                    <a:gd name="T32" fmla="*/ 11 w 30"/>
                    <a:gd name="T33"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4">
                      <a:moveTo>
                        <a:pt x="19" y="74"/>
                      </a:moveTo>
                      <a:cubicBezTo>
                        <a:pt x="14" y="43"/>
                        <a:pt x="14" y="43"/>
                        <a:pt x="14" y="43"/>
                      </a:cubicBezTo>
                      <a:cubicBezTo>
                        <a:pt x="11" y="43"/>
                        <a:pt x="11" y="43"/>
                        <a:pt x="11" y="43"/>
                      </a:cubicBezTo>
                      <a:cubicBezTo>
                        <a:pt x="11" y="74"/>
                        <a:pt x="11" y="74"/>
                        <a:pt x="11" y="74"/>
                      </a:cubicBezTo>
                      <a:cubicBezTo>
                        <a:pt x="0" y="74"/>
                        <a:pt x="0" y="74"/>
                        <a:pt x="0" y="74"/>
                      </a:cubicBezTo>
                      <a:cubicBezTo>
                        <a:pt x="0" y="0"/>
                        <a:pt x="0" y="0"/>
                        <a:pt x="0" y="0"/>
                      </a:cubicBezTo>
                      <a:cubicBezTo>
                        <a:pt x="11" y="0"/>
                        <a:pt x="11" y="0"/>
                        <a:pt x="11" y="0"/>
                      </a:cubicBezTo>
                      <a:cubicBezTo>
                        <a:pt x="24" y="0"/>
                        <a:pt x="29" y="7"/>
                        <a:pt x="29" y="21"/>
                      </a:cubicBezTo>
                      <a:cubicBezTo>
                        <a:pt x="29" y="29"/>
                        <a:pt x="27" y="35"/>
                        <a:pt x="23" y="38"/>
                      </a:cubicBezTo>
                      <a:cubicBezTo>
                        <a:pt x="30" y="74"/>
                        <a:pt x="30" y="74"/>
                        <a:pt x="30" y="74"/>
                      </a:cubicBezTo>
                      <a:lnTo>
                        <a:pt x="19" y="74"/>
                      </a:lnTo>
                      <a:close/>
                      <a:moveTo>
                        <a:pt x="11" y="33"/>
                      </a:moveTo>
                      <a:cubicBezTo>
                        <a:pt x="12" y="33"/>
                        <a:pt x="14" y="33"/>
                        <a:pt x="16" y="31"/>
                      </a:cubicBezTo>
                      <a:cubicBezTo>
                        <a:pt x="17" y="30"/>
                        <a:pt x="19" y="27"/>
                        <a:pt x="19" y="22"/>
                      </a:cubicBezTo>
                      <a:cubicBezTo>
                        <a:pt x="19" y="17"/>
                        <a:pt x="17" y="14"/>
                        <a:pt x="16" y="12"/>
                      </a:cubicBezTo>
                      <a:cubicBezTo>
                        <a:pt x="14" y="11"/>
                        <a:pt x="12" y="11"/>
                        <a:pt x="11" y="11"/>
                      </a:cubicBezTo>
                      <a:lnTo>
                        <a:pt x="11" y="33"/>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267" name="Freeform 26"/>
                <p:cNvSpPr>
                  <a:spLocks/>
                </p:cNvSpPr>
                <p:nvPr/>
              </p:nvSpPr>
              <p:spPr bwMode="auto">
                <a:xfrm>
                  <a:off x="1073318" y="3345787"/>
                  <a:ext cx="64237" cy="114055"/>
                </a:xfrm>
                <a:custGeom>
                  <a:avLst/>
                  <a:gdLst>
                    <a:gd name="T0" fmla="*/ 28 w 76"/>
                    <a:gd name="T1" fmla="*/ 83 h 176"/>
                    <a:gd name="T2" fmla="*/ 26 w 76"/>
                    <a:gd name="T3" fmla="*/ 76 h 176"/>
                    <a:gd name="T4" fmla="*/ 24 w 76"/>
                    <a:gd name="T5" fmla="*/ 76 h 176"/>
                    <a:gd name="T6" fmla="*/ 24 w 76"/>
                    <a:gd name="T7" fmla="*/ 176 h 176"/>
                    <a:gd name="T8" fmla="*/ 0 w 76"/>
                    <a:gd name="T9" fmla="*/ 176 h 176"/>
                    <a:gd name="T10" fmla="*/ 0 w 76"/>
                    <a:gd name="T11" fmla="*/ 0 h 176"/>
                    <a:gd name="T12" fmla="*/ 24 w 76"/>
                    <a:gd name="T13" fmla="*/ 0 h 176"/>
                    <a:gd name="T14" fmla="*/ 47 w 76"/>
                    <a:gd name="T15" fmla="*/ 93 h 176"/>
                    <a:gd name="T16" fmla="*/ 50 w 76"/>
                    <a:gd name="T17" fmla="*/ 100 h 176"/>
                    <a:gd name="T18" fmla="*/ 52 w 76"/>
                    <a:gd name="T19" fmla="*/ 100 h 176"/>
                    <a:gd name="T20" fmla="*/ 52 w 76"/>
                    <a:gd name="T21" fmla="*/ 0 h 176"/>
                    <a:gd name="T22" fmla="*/ 76 w 76"/>
                    <a:gd name="T23" fmla="*/ 0 h 176"/>
                    <a:gd name="T24" fmla="*/ 76 w 76"/>
                    <a:gd name="T25" fmla="*/ 176 h 176"/>
                    <a:gd name="T26" fmla="*/ 52 w 76"/>
                    <a:gd name="T27" fmla="*/ 176 h 176"/>
                    <a:gd name="T28" fmla="*/ 28 w 76"/>
                    <a:gd name="T29" fmla="*/ 8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76">
                      <a:moveTo>
                        <a:pt x="28" y="83"/>
                      </a:moveTo>
                      <a:lnTo>
                        <a:pt x="26" y="76"/>
                      </a:lnTo>
                      <a:lnTo>
                        <a:pt x="24" y="76"/>
                      </a:lnTo>
                      <a:lnTo>
                        <a:pt x="24" y="176"/>
                      </a:lnTo>
                      <a:lnTo>
                        <a:pt x="0" y="176"/>
                      </a:lnTo>
                      <a:lnTo>
                        <a:pt x="0" y="0"/>
                      </a:lnTo>
                      <a:lnTo>
                        <a:pt x="24" y="0"/>
                      </a:lnTo>
                      <a:lnTo>
                        <a:pt x="47" y="93"/>
                      </a:lnTo>
                      <a:lnTo>
                        <a:pt x="50" y="100"/>
                      </a:lnTo>
                      <a:lnTo>
                        <a:pt x="52" y="100"/>
                      </a:lnTo>
                      <a:lnTo>
                        <a:pt x="52" y="0"/>
                      </a:lnTo>
                      <a:lnTo>
                        <a:pt x="76" y="0"/>
                      </a:lnTo>
                      <a:lnTo>
                        <a:pt x="76" y="176"/>
                      </a:lnTo>
                      <a:lnTo>
                        <a:pt x="52" y="176"/>
                      </a:lnTo>
                      <a:lnTo>
                        <a:pt x="28" y="83"/>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268" name="Freeform 27"/>
                <p:cNvSpPr>
                  <a:spLocks/>
                </p:cNvSpPr>
                <p:nvPr/>
              </p:nvSpPr>
              <p:spPr bwMode="auto">
                <a:xfrm>
                  <a:off x="1153615" y="3345787"/>
                  <a:ext cx="49869" cy="114055"/>
                </a:xfrm>
                <a:custGeom>
                  <a:avLst/>
                  <a:gdLst>
                    <a:gd name="T0" fmla="*/ 0 w 59"/>
                    <a:gd name="T1" fmla="*/ 0 h 176"/>
                    <a:gd name="T2" fmla="*/ 59 w 59"/>
                    <a:gd name="T3" fmla="*/ 0 h 176"/>
                    <a:gd name="T4" fmla="*/ 59 w 59"/>
                    <a:gd name="T5" fmla="*/ 26 h 176"/>
                    <a:gd name="T6" fmla="*/ 26 w 59"/>
                    <a:gd name="T7" fmla="*/ 26 h 176"/>
                    <a:gd name="T8" fmla="*/ 26 w 59"/>
                    <a:gd name="T9" fmla="*/ 74 h 176"/>
                    <a:gd name="T10" fmla="*/ 50 w 59"/>
                    <a:gd name="T11" fmla="*/ 74 h 176"/>
                    <a:gd name="T12" fmla="*/ 50 w 59"/>
                    <a:gd name="T13" fmla="*/ 100 h 176"/>
                    <a:gd name="T14" fmla="*/ 26 w 59"/>
                    <a:gd name="T15" fmla="*/ 100 h 176"/>
                    <a:gd name="T16" fmla="*/ 26 w 59"/>
                    <a:gd name="T17" fmla="*/ 150 h 176"/>
                    <a:gd name="T18" fmla="*/ 59 w 59"/>
                    <a:gd name="T19" fmla="*/ 150 h 176"/>
                    <a:gd name="T20" fmla="*/ 59 w 59"/>
                    <a:gd name="T21" fmla="*/ 176 h 176"/>
                    <a:gd name="T22" fmla="*/ 0 w 59"/>
                    <a:gd name="T23" fmla="*/ 176 h 176"/>
                    <a:gd name="T24" fmla="*/ 0 w 59"/>
                    <a:gd name="T2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176">
                      <a:moveTo>
                        <a:pt x="0" y="0"/>
                      </a:moveTo>
                      <a:lnTo>
                        <a:pt x="59" y="0"/>
                      </a:lnTo>
                      <a:lnTo>
                        <a:pt x="59" y="26"/>
                      </a:lnTo>
                      <a:lnTo>
                        <a:pt x="26" y="26"/>
                      </a:lnTo>
                      <a:lnTo>
                        <a:pt x="26" y="74"/>
                      </a:lnTo>
                      <a:lnTo>
                        <a:pt x="50" y="74"/>
                      </a:lnTo>
                      <a:lnTo>
                        <a:pt x="50" y="100"/>
                      </a:lnTo>
                      <a:lnTo>
                        <a:pt x="26" y="100"/>
                      </a:lnTo>
                      <a:lnTo>
                        <a:pt x="26" y="150"/>
                      </a:lnTo>
                      <a:lnTo>
                        <a:pt x="59" y="150"/>
                      </a:lnTo>
                      <a:lnTo>
                        <a:pt x="59" y="176"/>
                      </a:lnTo>
                      <a:lnTo>
                        <a:pt x="0" y="176"/>
                      </a:lnTo>
                      <a:lnTo>
                        <a:pt x="0" y="0"/>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269" name="Freeform 28"/>
                <p:cNvSpPr>
                  <a:spLocks/>
                </p:cNvSpPr>
                <p:nvPr/>
              </p:nvSpPr>
              <p:spPr bwMode="auto">
                <a:xfrm>
                  <a:off x="1207709" y="3345787"/>
                  <a:ext cx="62547" cy="114055"/>
                </a:xfrm>
                <a:custGeom>
                  <a:avLst/>
                  <a:gdLst>
                    <a:gd name="T0" fmla="*/ 0 w 74"/>
                    <a:gd name="T1" fmla="*/ 26 h 176"/>
                    <a:gd name="T2" fmla="*/ 0 w 74"/>
                    <a:gd name="T3" fmla="*/ 0 h 176"/>
                    <a:gd name="T4" fmla="*/ 74 w 74"/>
                    <a:gd name="T5" fmla="*/ 0 h 176"/>
                    <a:gd name="T6" fmla="*/ 74 w 74"/>
                    <a:gd name="T7" fmla="*/ 26 h 176"/>
                    <a:gd name="T8" fmla="*/ 50 w 74"/>
                    <a:gd name="T9" fmla="*/ 26 h 176"/>
                    <a:gd name="T10" fmla="*/ 50 w 74"/>
                    <a:gd name="T11" fmla="*/ 176 h 176"/>
                    <a:gd name="T12" fmla="*/ 24 w 74"/>
                    <a:gd name="T13" fmla="*/ 176 h 176"/>
                    <a:gd name="T14" fmla="*/ 24 w 74"/>
                    <a:gd name="T15" fmla="*/ 26 h 176"/>
                    <a:gd name="T16" fmla="*/ 0 w 74"/>
                    <a:gd name="T17"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76">
                      <a:moveTo>
                        <a:pt x="0" y="26"/>
                      </a:moveTo>
                      <a:lnTo>
                        <a:pt x="0" y="0"/>
                      </a:lnTo>
                      <a:lnTo>
                        <a:pt x="74" y="0"/>
                      </a:lnTo>
                      <a:lnTo>
                        <a:pt x="74" y="26"/>
                      </a:lnTo>
                      <a:lnTo>
                        <a:pt x="50" y="26"/>
                      </a:lnTo>
                      <a:lnTo>
                        <a:pt x="50" y="176"/>
                      </a:lnTo>
                      <a:lnTo>
                        <a:pt x="24" y="176"/>
                      </a:lnTo>
                      <a:lnTo>
                        <a:pt x="24" y="26"/>
                      </a:lnTo>
                      <a:lnTo>
                        <a:pt x="0" y="26"/>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grpSp>
        </p:grpSp>
      </p:grpSp>
      <p:grpSp>
        <p:nvGrpSpPr>
          <p:cNvPr id="15" name="Group 190"/>
          <p:cNvGrpSpPr>
            <a:grpSpLocks noChangeAspect="1"/>
          </p:cNvGrpSpPr>
          <p:nvPr/>
        </p:nvGrpSpPr>
        <p:grpSpPr bwMode="auto">
          <a:xfrm>
            <a:off x="802698" y="4993607"/>
            <a:ext cx="411995" cy="942230"/>
            <a:chOff x="1609" y="1242"/>
            <a:chExt cx="331" cy="757"/>
          </a:xfrm>
        </p:grpSpPr>
        <p:sp>
          <p:nvSpPr>
            <p:cNvPr id="250" name="AutoShape 189"/>
            <p:cNvSpPr>
              <a:spLocks noChangeAspect="1" noChangeArrowheads="1" noTextEdit="1"/>
            </p:cNvSpPr>
            <p:nvPr/>
          </p:nvSpPr>
          <p:spPr bwMode="auto">
            <a:xfrm>
              <a:off x="1734" y="1389"/>
              <a:ext cx="206" cy="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51" name="Freeform 192"/>
            <p:cNvSpPr>
              <a:spLocks noEditPoints="1"/>
            </p:cNvSpPr>
            <p:nvPr/>
          </p:nvSpPr>
          <p:spPr bwMode="auto">
            <a:xfrm>
              <a:off x="1659" y="1242"/>
              <a:ext cx="245" cy="448"/>
            </a:xfrm>
            <a:custGeom>
              <a:avLst/>
              <a:gdLst>
                <a:gd name="T0" fmla="*/ 24 w 412"/>
                <a:gd name="T1" fmla="*/ 0 h 820"/>
                <a:gd name="T2" fmla="*/ 20 w 412"/>
                <a:gd name="T3" fmla="*/ 0 h 820"/>
                <a:gd name="T4" fmla="*/ 8 w 412"/>
                <a:gd name="T5" fmla="*/ 8 h 820"/>
                <a:gd name="T6" fmla="*/ 0 w 412"/>
                <a:gd name="T7" fmla="*/ 20 h 820"/>
                <a:gd name="T8" fmla="*/ 0 w 412"/>
                <a:gd name="T9" fmla="*/ 796 h 820"/>
                <a:gd name="T10" fmla="*/ 0 w 412"/>
                <a:gd name="T11" fmla="*/ 800 h 820"/>
                <a:gd name="T12" fmla="*/ 8 w 412"/>
                <a:gd name="T13" fmla="*/ 812 h 820"/>
                <a:gd name="T14" fmla="*/ 20 w 412"/>
                <a:gd name="T15" fmla="*/ 820 h 820"/>
                <a:gd name="T16" fmla="*/ 388 w 412"/>
                <a:gd name="T17" fmla="*/ 820 h 820"/>
                <a:gd name="T18" fmla="*/ 392 w 412"/>
                <a:gd name="T19" fmla="*/ 820 h 820"/>
                <a:gd name="T20" fmla="*/ 404 w 412"/>
                <a:gd name="T21" fmla="*/ 812 h 820"/>
                <a:gd name="T22" fmla="*/ 410 w 412"/>
                <a:gd name="T23" fmla="*/ 800 h 820"/>
                <a:gd name="T24" fmla="*/ 412 w 412"/>
                <a:gd name="T25" fmla="*/ 24 h 820"/>
                <a:gd name="T26" fmla="*/ 410 w 412"/>
                <a:gd name="T27" fmla="*/ 20 h 820"/>
                <a:gd name="T28" fmla="*/ 404 w 412"/>
                <a:gd name="T29" fmla="*/ 8 h 820"/>
                <a:gd name="T30" fmla="*/ 392 w 412"/>
                <a:gd name="T31" fmla="*/ 0 h 820"/>
                <a:gd name="T32" fmla="*/ 220 w 412"/>
                <a:gd name="T33" fmla="*/ 787 h 820"/>
                <a:gd name="T34" fmla="*/ 190 w 412"/>
                <a:gd name="T35" fmla="*/ 714 h 820"/>
                <a:gd name="T36" fmla="*/ 220 w 412"/>
                <a:gd name="T37" fmla="*/ 787 h 820"/>
                <a:gd name="T38" fmla="*/ 36 w 412"/>
                <a:gd name="T39" fmla="*/ 667 h 820"/>
                <a:gd name="T40" fmla="*/ 376 w 412"/>
                <a:gd name="T41" fmla="*/ 600 h 820"/>
                <a:gd name="T42" fmla="*/ 376 w 412"/>
                <a:gd name="T43" fmla="*/ 565 h 820"/>
                <a:gd name="T44" fmla="*/ 36 w 412"/>
                <a:gd name="T45" fmla="*/ 497 h 820"/>
                <a:gd name="T46" fmla="*/ 376 w 412"/>
                <a:gd name="T47" fmla="*/ 565 h 820"/>
                <a:gd name="T48" fmla="*/ 36 w 412"/>
                <a:gd name="T49" fmla="*/ 462 h 820"/>
                <a:gd name="T50" fmla="*/ 376 w 412"/>
                <a:gd name="T51" fmla="*/ 394 h 820"/>
                <a:gd name="T52" fmla="*/ 376 w 412"/>
                <a:gd name="T53" fmla="*/ 356 h 820"/>
                <a:gd name="T54" fmla="*/ 36 w 412"/>
                <a:gd name="T55" fmla="*/ 288 h 820"/>
                <a:gd name="T56" fmla="*/ 376 w 412"/>
                <a:gd name="T57" fmla="*/ 356 h 820"/>
                <a:gd name="T58" fmla="*/ 36 w 412"/>
                <a:gd name="T59" fmla="*/ 254 h 820"/>
                <a:gd name="T60" fmla="*/ 376 w 412"/>
                <a:gd name="T61" fmla="*/ 186 h 820"/>
                <a:gd name="T62" fmla="*/ 376 w 412"/>
                <a:gd name="T63" fmla="*/ 151 h 820"/>
                <a:gd name="T64" fmla="*/ 36 w 412"/>
                <a:gd name="T65" fmla="*/ 83 h 820"/>
                <a:gd name="T66" fmla="*/ 376 w 412"/>
                <a:gd name="T67" fmla="*/ 151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close/>
                  <a:moveTo>
                    <a:pt x="220" y="787"/>
                  </a:moveTo>
                  <a:lnTo>
                    <a:pt x="190" y="787"/>
                  </a:lnTo>
                  <a:lnTo>
                    <a:pt x="190" y="714"/>
                  </a:lnTo>
                  <a:lnTo>
                    <a:pt x="220" y="714"/>
                  </a:lnTo>
                  <a:lnTo>
                    <a:pt x="220" y="787"/>
                  </a:lnTo>
                  <a:close/>
                  <a:moveTo>
                    <a:pt x="376" y="667"/>
                  </a:moveTo>
                  <a:lnTo>
                    <a:pt x="36" y="667"/>
                  </a:lnTo>
                  <a:lnTo>
                    <a:pt x="36" y="600"/>
                  </a:lnTo>
                  <a:lnTo>
                    <a:pt x="376" y="600"/>
                  </a:lnTo>
                  <a:lnTo>
                    <a:pt x="376" y="667"/>
                  </a:lnTo>
                  <a:close/>
                  <a:moveTo>
                    <a:pt x="376" y="565"/>
                  </a:moveTo>
                  <a:lnTo>
                    <a:pt x="36" y="565"/>
                  </a:lnTo>
                  <a:lnTo>
                    <a:pt x="36" y="497"/>
                  </a:lnTo>
                  <a:lnTo>
                    <a:pt x="376" y="497"/>
                  </a:lnTo>
                  <a:lnTo>
                    <a:pt x="376" y="565"/>
                  </a:lnTo>
                  <a:close/>
                  <a:moveTo>
                    <a:pt x="376" y="462"/>
                  </a:moveTo>
                  <a:lnTo>
                    <a:pt x="36" y="462"/>
                  </a:lnTo>
                  <a:lnTo>
                    <a:pt x="36" y="394"/>
                  </a:lnTo>
                  <a:lnTo>
                    <a:pt x="376" y="394"/>
                  </a:lnTo>
                  <a:lnTo>
                    <a:pt x="376" y="462"/>
                  </a:lnTo>
                  <a:close/>
                  <a:moveTo>
                    <a:pt x="376" y="356"/>
                  </a:moveTo>
                  <a:lnTo>
                    <a:pt x="36" y="356"/>
                  </a:lnTo>
                  <a:lnTo>
                    <a:pt x="36" y="288"/>
                  </a:lnTo>
                  <a:lnTo>
                    <a:pt x="376" y="288"/>
                  </a:lnTo>
                  <a:lnTo>
                    <a:pt x="376" y="356"/>
                  </a:lnTo>
                  <a:close/>
                  <a:moveTo>
                    <a:pt x="376" y="254"/>
                  </a:moveTo>
                  <a:lnTo>
                    <a:pt x="36" y="254"/>
                  </a:lnTo>
                  <a:lnTo>
                    <a:pt x="36" y="186"/>
                  </a:lnTo>
                  <a:lnTo>
                    <a:pt x="376" y="186"/>
                  </a:lnTo>
                  <a:lnTo>
                    <a:pt x="376" y="254"/>
                  </a:lnTo>
                  <a:close/>
                  <a:moveTo>
                    <a:pt x="376" y="151"/>
                  </a:moveTo>
                  <a:lnTo>
                    <a:pt x="36" y="151"/>
                  </a:lnTo>
                  <a:lnTo>
                    <a:pt x="36" y="83"/>
                  </a:lnTo>
                  <a:lnTo>
                    <a:pt x="376" y="83"/>
                  </a:lnTo>
                  <a:lnTo>
                    <a:pt x="376" y="151"/>
                  </a:lnTo>
                  <a:close/>
                </a:path>
              </a:pathLst>
            </a:custGeom>
            <a:solidFill>
              <a:srgbClr val="8282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52" name="Freeform 193"/>
            <p:cNvSpPr>
              <a:spLocks/>
            </p:cNvSpPr>
            <p:nvPr/>
          </p:nvSpPr>
          <p:spPr bwMode="auto">
            <a:xfrm>
              <a:off x="1609" y="1589"/>
              <a:ext cx="206" cy="410"/>
            </a:xfrm>
            <a:custGeom>
              <a:avLst/>
              <a:gdLst>
                <a:gd name="T0" fmla="*/ 388 w 412"/>
                <a:gd name="T1" fmla="*/ 0 h 820"/>
                <a:gd name="T2" fmla="*/ 24 w 412"/>
                <a:gd name="T3" fmla="*/ 0 h 820"/>
                <a:gd name="T4" fmla="*/ 24 w 412"/>
                <a:gd name="T5" fmla="*/ 0 h 820"/>
                <a:gd name="T6" fmla="*/ 20 w 412"/>
                <a:gd name="T7" fmla="*/ 0 h 820"/>
                <a:gd name="T8" fmla="*/ 15 w 412"/>
                <a:gd name="T9" fmla="*/ 2 h 820"/>
                <a:gd name="T10" fmla="*/ 8 w 412"/>
                <a:gd name="T11" fmla="*/ 8 h 820"/>
                <a:gd name="T12" fmla="*/ 2 w 412"/>
                <a:gd name="T13" fmla="*/ 15 h 820"/>
                <a:gd name="T14" fmla="*/ 0 w 412"/>
                <a:gd name="T15" fmla="*/ 20 h 820"/>
                <a:gd name="T16" fmla="*/ 0 w 412"/>
                <a:gd name="T17" fmla="*/ 24 h 820"/>
                <a:gd name="T18" fmla="*/ 0 w 412"/>
                <a:gd name="T19" fmla="*/ 796 h 820"/>
                <a:gd name="T20" fmla="*/ 0 w 412"/>
                <a:gd name="T21" fmla="*/ 796 h 820"/>
                <a:gd name="T22" fmla="*/ 0 w 412"/>
                <a:gd name="T23" fmla="*/ 800 h 820"/>
                <a:gd name="T24" fmla="*/ 2 w 412"/>
                <a:gd name="T25" fmla="*/ 805 h 820"/>
                <a:gd name="T26" fmla="*/ 8 w 412"/>
                <a:gd name="T27" fmla="*/ 812 h 820"/>
                <a:gd name="T28" fmla="*/ 15 w 412"/>
                <a:gd name="T29" fmla="*/ 818 h 820"/>
                <a:gd name="T30" fmla="*/ 20 w 412"/>
                <a:gd name="T31" fmla="*/ 820 h 820"/>
                <a:gd name="T32" fmla="*/ 24 w 412"/>
                <a:gd name="T33" fmla="*/ 820 h 820"/>
                <a:gd name="T34" fmla="*/ 388 w 412"/>
                <a:gd name="T35" fmla="*/ 820 h 820"/>
                <a:gd name="T36" fmla="*/ 388 w 412"/>
                <a:gd name="T37" fmla="*/ 820 h 820"/>
                <a:gd name="T38" fmla="*/ 392 w 412"/>
                <a:gd name="T39" fmla="*/ 820 h 820"/>
                <a:gd name="T40" fmla="*/ 397 w 412"/>
                <a:gd name="T41" fmla="*/ 818 h 820"/>
                <a:gd name="T42" fmla="*/ 404 w 412"/>
                <a:gd name="T43" fmla="*/ 812 h 820"/>
                <a:gd name="T44" fmla="*/ 409 w 412"/>
                <a:gd name="T45" fmla="*/ 805 h 820"/>
                <a:gd name="T46" fmla="*/ 410 w 412"/>
                <a:gd name="T47" fmla="*/ 800 h 820"/>
                <a:gd name="T48" fmla="*/ 412 w 412"/>
                <a:gd name="T49" fmla="*/ 796 h 820"/>
                <a:gd name="T50" fmla="*/ 412 w 412"/>
                <a:gd name="T51" fmla="*/ 24 h 820"/>
                <a:gd name="T52" fmla="*/ 412 w 412"/>
                <a:gd name="T53" fmla="*/ 24 h 820"/>
                <a:gd name="T54" fmla="*/ 410 w 412"/>
                <a:gd name="T55" fmla="*/ 20 h 820"/>
                <a:gd name="T56" fmla="*/ 409 w 412"/>
                <a:gd name="T57" fmla="*/ 15 h 820"/>
                <a:gd name="T58" fmla="*/ 404 w 412"/>
                <a:gd name="T59" fmla="*/ 8 h 820"/>
                <a:gd name="T60" fmla="*/ 397 w 412"/>
                <a:gd name="T61" fmla="*/ 2 h 820"/>
                <a:gd name="T62" fmla="*/ 392 w 412"/>
                <a:gd name="T63" fmla="*/ 0 h 820"/>
                <a:gd name="T64" fmla="*/ 388 w 412"/>
                <a:gd name="T6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53" name="Rectangle 194"/>
            <p:cNvSpPr>
              <a:spLocks noChangeArrowheads="1"/>
            </p:cNvSpPr>
            <p:nvPr/>
          </p:nvSpPr>
          <p:spPr bwMode="auto">
            <a:xfrm>
              <a:off x="1704" y="1946"/>
              <a:ext cx="15" cy="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54" name="Rectangle 195"/>
            <p:cNvSpPr>
              <a:spLocks noChangeArrowheads="1"/>
            </p:cNvSpPr>
            <p:nvPr/>
          </p:nvSpPr>
          <p:spPr bwMode="auto">
            <a:xfrm>
              <a:off x="1627" y="1889"/>
              <a:ext cx="170" cy="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55" name="Rectangle 196"/>
            <p:cNvSpPr>
              <a:spLocks noChangeArrowheads="1"/>
            </p:cNvSpPr>
            <p:nvPr/>
          </p:nvSpPr>
          <p:spPr bwMode="auto">
            <a:xfrm>
              <a:off x="1627" y="1837"/>
              <a:ext cx="170" cy="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56" name="Rectangle 197"/>
            <p:cNvSpPr>
              <a:spLocks noChangeArrowheads="1"/>
            </p:cNvSpPr>
            <p:nvPr/>
          </p:nvSpPr>
          <p:spPr bwMode="auto">
            <a:xfrm>
              <a:off x="1627" y="1786"/>
              <a:ext cx="170" cy="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57" name="Rectangle 198"/>
            <p:cNvSpPr>
              <a:spLocks noChangeArrowheads="1"/>
            </p:cNvSpPr>
            <p:nvPr/>
          </p:nvSpPr>
          <p:spPr bwMode="auto">
            <a:xfrm>
              <a:off x="1627" y="1733"/>
              <a:ext cx="170" cy="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58" name="Rectangle 199"/>
            <p:cNvSpPr>
              <a:spLocks noChangeArrowheads="1"/>
            </p:cNvSpPr>
            <p:nvPr/>
          </p:nvSpPr>
          <p:spPr bwMode="auto">
            <a:xfrm>
              <a:off x="1627" y="1682"/>
              <a:ext cx="170" cy="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59" name="Rectangle 200"/>
            <p:cNvSpPr>
              <a:spLocks noChangeArrowheads="1"/>
            </p:cNvSpPr>
            <p:nvPr/>
          </p:nvSpPr>
          <p:spPr bwMode="auto">
            <a:xfrm>
              <a:off x="1627" y="1631"/>
              <a:ext cx="170" cy="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grpSp>
      <p:grpSp>
        <p:nvGrpSpPr>
          <p:cNvPr id="16" name="Group 246"/>
          <p:cNvGrpSpPr/>
          <p:nvPr/>
        </p:nvGrpSpPr>
        <p:grpSpPr>
          <a:xfrm>
            <a:off x="978261" y="3852533"/>
            <a:ext cx="213673" cy="157466"/>
            <a:chOff x="-8799598" y="5536865"/>
            <a:chExt cx="942018" cy="694218"/>
          </a:xfrm>
        </p:grpSpPr>
        <p:sp>
          <p:nvSpPr>
            <p:cNvPr id="248" name="Rectangle 287"/>
            <p:cNvSpPr>
              <a:spLocks noChangeArrowheads="1"/>
            </p:cNvSpPr>
            <p:nvPr/>
          </p:nvSpPr>
          <p:spPr bwMode="auto">
            <a:xfrm>
              <a:off x="-8799598" y="5536865"/>
              <a:ext cx="942018" cy="694218"/>
            </a:xfrm>
            <a:prstGeom prst="roundRect">
              <a:avLst>
                <a:gd name="adj" fmla="val 5691"/>
              </a:avLst>
            </a:prstGeom>
            <a:solidFill>
              <a:srgbClr val="FFFFFF"/>
            </a:solidFill>
            <a:ln w="25400">
              <a:solidFill>
                <a:srgbClr val="828282"/>
              </a:solidFill>
              <a:miter lim="800000"/>
              <a:headEnd/>
              <a:tailEnd/>
            </a:ln>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49" name="Freeform 288"/>
            <p:cNvSpPr>
              <a:spLocks/>
            </p:cNvSpPr>
            <p:nvPr/>
          </p:nvSpPr>
          <p:spPr bwMode="auto">
            <a:xfrm>
              <a:off x="-8797984" y="5666197"/>
              <a:ext cx="762315" cy="302656"/>
            </a:xfrm>
            <a:custGeom>
              <a:avLst/>
              <a:gdLst>
                <a:gd name="T0" fmla="*/ 510 w 806"/>
                <a:gd name="T1" fmla="*/ 258 h 320"/>
                <a:gd name="T2" fmla="*/ 0 w 806"/>
                <a:gd name="T3" fmla="*/ 0 h 320"/>
                <a:gd name="T4" fmla="*/ 502 w 806"/>
                <a:gd name="T5" fmla="*/ 320 h 320"/>
                <a:gd name="T6" fmla="*/ 806 w 806"/>
                <a:gd name="T7" fmla="*/ 96 h 320"/>
                <a:gd name="T8" fmla="*/ 806 w 806"/>
                <a:gd name="T9" fmla="*/ 78 h 320"/>
                <a:gd name="T10" fmla="*/ 510 w 806"/>
                <a:gd name="T11" fmla="*/ 258 h 320"/>
              </a:gdLst>
              <a:ahLst/>
              <a:cxnLst>
                <a:cxn ang="0">
                  <a:pos x="T0" y="T1"/>
                </a:cxn>
                <a:cxn ang="0">
                  <a:pos x="T2" y="T3"/>
                </a:cxn>
                <a:cxn ang="0">
                  <a:pos x="T4" y="T5"/>
                </a:cxn>
                <a:cxn ang="0">
                  <a:pos x="T6" y="T7"/>
                </a:cxn>
                <a:cxn ang="0">
                  <a:pos x="T8" y="T9"/>
                </a:cxn>
                <a:cxn ang="0">
                  <a:pos x="T10" y="T11"/>
                </a:cxn>
              </a:cxnLst>
              <a:rect l="0" t="0" r="r" b="b"/>
              <a:pathLst>
                <a:path w="806" h="320">
                  <a:moveTo>
                    <a:pt x="510" y="258"/>
                  </a:moveTo>
                  <a:lnTo>
                    <a:pt x="0" y="0"/>
                  </a:lnTo>
                  <a:lnTo>
                    <a:pt x="502" y="320"/>
                  </a:lnTo>
                  <a:lnTo>
                    <a:pt x="806" y="96"/>
                  </a:lnTo>
                  <a:lnTo>
                    <a:pt x="806" y="78"/>
                  </a:lnTo>
                  <a:lnTo>
                    <a:pt x="510" y="258"/>
                  </a:lnTo>
                  <a:close/>
                </a:path>
              </a:pathLst>
            </a:custGeom>
            <a:solidFill>
              <a:srgbClr val="8282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grpSp>
      <p:sp>
        <p:nvSpPr>
          <p:cNvPr id="245" name="TextBox 244"/>
          <p:cNvSpPr txBox="1"/>
          <p:nvPr/>
        </p:nvSpPr>
        <p:spPr>
          <a:xfrm>
            <a:off x="482941" y="5663499"/>
            <a:ext cx="1122668" cy="484748"/>
          </a:xfrm>
          <a:prstGeom prst="rect">
            <a:avLst/>
          </a:prstGeom>
          <a:noFill/>
        </p:spPr>
        <p:txBody>
          <a:bodyPr wrap="square" rtlCol="0">
            <a:spAutoFit/>
          </a:bodyPr>
          <a:lstStyle/>
          <a:p>
            <a:pPr algn="ctr">
              <a:lnSpc>
                <a:spcPct val="85000"/>
              </a:lnSpc>
              <a:spcBef>
                <a:spcPts val="0"/>
              </a:spcBef>
            </a:pPr>
            <a:r>
              <a:rPr lang="en-US" sz="1000" b="1" dirty="0">
                <a:latin typeface="Century Gothic" charset="0"/>
                <a:ea typeface="Century Gothic" charset="0"/>
                <a:cs typeface="Century Gothic" charset="0"/>
              </a:rPr>
              <a:t>INTERNAL MESSAGING SERVER</a:t>
            </a:r>
          </a:p>
        </p:txBody>
      </p:sp>
      <p:grpSp>
        <p:nvGrpSpPr>
          <p:cNvPr id="17" name="Group 149"/>
          <p:cNvGrpSpPr>
            <a:grpSpLocks noChangeAspect="1"/>
          </p:cNvGrpSpPr>
          <p:nvPr/>
        </p:nvGrpSpPr>
        <p:grpSpPr bwMode="auto">
          <a:xfrm>
            <a:off x="3060819" y="4126843"/>
            <a:ext cx="880344" cy="357154"/>
            <a:chOff x="3816" y="2290"/>
            <a:chExt cx="1018" cy="413"/>
          </a:xfrm>
        </p:grpSpPr>
        <p:sp>
          <p:nvSpPr>
            <p:cNvPr id="236" name="AutoShape 148"/>
            <p:cNvSpPr>
              <a:spLocks noChangeAspect="1" noChangeArrowheads="1" noTextEdit="1"/>
            </p:cNvSpPr>
            <p:nvPr/>
          </p:nvSpPr>
          <p:spPr bwMode="auto">
            <a:xfrm>
              <a:off x="3816" y="2290"/>
              <a:ext cx="1018" cy="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85000"/>
                </a:lnSpc>
                <a:spcBef>
                  <a:spcPts val="0"/>
                </a:spcBef>
              </a:pPr>
              <a:endParaRPr lang="en-US" sz="1100" dirty="0">
                <a:latin typeface="Century Gothic"/>
                <a:cs typeface="Century Gothic"/>
              </a:endParaRPr>
            </a:p>
          </p:txBody>
        </p:sp>
        <p:sp>
          <p:nvSpPr>
            <p:cNvPr id="237" name="Freeform 154"/>
            <p:cNvSpPr>
              <a:spLocks/>
            </p:cNvSpPr>
            <p:nvPr/>
          </p:nvSpPr>
          <p:spPr bwMode="auto">
            <a:xfrm>
              <a:off x="4747" y="2606"/>
              <a:ext cx="41" cy="61"/>
            </a:xfrm>
            <a:custGeom>
              <a:avLst/>
              <a:gdLst>
                <a:gd name="T0" fmla="*/ 0 w 34"/>
                <a:gd name="T1" fmla="*/ 0 h 51"/>
                <a:gd name="T2" fmla="*/ 14 w 34"/>
                <a:gd name="T3" fmla="*/ 0 h 51"/>
                <a:gd name="T4" fmla="*/ 34 w 34"/>
                <a:gd name="T5" fmla="*/ 25 h 51"/>
                <a:gd name="T6" fmla="*/ 14 w 34"/>
                <a:gd name="T7" fmla="*/ 51 h 51"/>
                <a:gd name="T8" fmla="*/ 0 w 34"/>
                <a:gd name="T9" fmla="*/ 51 h 51"/>
                <a:gd name="T10" fmla="*/ 0 w 34"/>
                <a:gd name="T11" fmla="*/ 0 h 51"/>
              </a:gdLst>
              <a:ahLst/>
              <a:cxnLst>
                <a:cxn ang="0">
                  <a:pos x="T0" y="T1"/>
                </a:cxn>
                <a:cxn ang="0">
                  <a:pos x="T2" y="T3"/>
                </a:cxn>
                <a:cxn ang="0">
                  <a:pos x="T4" y="T5"/>
                </a:cxn>
                <a:cxn ang="0">
                  <a:pos x="T6" y="T7"/>
                </a:cxn>
                <a:cxn ang="0">
                  <a:pos x="T8" y="T9"/>
                </a:cxn>
                <a:cxn ang="0">
                  <a:pos x="T10" y="T11"/>
                </a:cxn>
              </a:cxnLst>
              <a:rect l="0" t="0" r="r" b="b"/>
              <a:pathLst>
                <a:path w="34" h="51">
                  <a:moveTo>
                    <a:pt x="0" y="0"/>
                  </a:moveTo>
                  <a:cubicBezTo>
                    <a:pt x="14" y="0"/>
                    <a:pt x="14" y="0"/>
                    <a:pt x="14" y="0"/>
                  </a:cubicBezTo>
                  <a:cubicBezTo>
                    <a:pt x="25" y="0"/>
                    <a:pt x="34" y="11"/>
                    <a:pt x="34" y="25"/>
                  </a:cubicBezTo>
                  <a:cubicBezTo>
                    <a:pt x="34" y="39"/>
                    <a:pt x="25" y="51"/>
                    <a:pt x="14" y="51"/>
                  </a:cubicBezTo>
                  <a:cubicBezTo>
                    <a:pt x="0" y="51"/>
                    <a:pt x="0" y="51"/>
                    <a:pt x="0" y="51"/>
                  </a:cubicBez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lnSpc>
                  <a:spcPct val="85000"/>
                </a:lnSpc>
                <a:spcBef>
                  <a:spcPts val="0"/>
                </a:spcBef>
              </a:pPr>
              <a:endParaRPr lang="en-US" sz="1100" dirty="0">
                <a:latin typeface="Century Gothic"/>
                <a:cs typeface="Century Gothic"/>
              </a:endParaRPr>
            </a:p>
          </p:txBody>
        </p:sp>
        <p:sp>
          <p:nvSpPr>
            <p:cNvPr id="238" name="Oval 156"/>
            <p:cNvSpPr>
              <a:spLocks noChangeArrowheads="1"/>
            </p:cNvSpPr>
            <p:nvPr/>
          </p:nvSpPr>
          <p:spPr bwMode="auto">
            <a:xfrm>
              <a:off x="4663" y="2636"/>
              <a:ext cx="16" cy="18"/>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lnSpc>
                  <a:spcPct val="85000"/>
                </a:lnSpc>
                <a:spcBef>
                  <a:spcPts val="0"/>
                </a:spcBef>
              </a:pPr>
              <a:endParaRPr lang="en-US" sz="1100" dirty="0">
                <a:latin typeface="Century Gothic"/>
                <a:cs typeface="Century Gothic"/>
              </a:endParaRPr>
            </a:p>
          </p:txBody>
        </p:sp>
        <p:sp>
          <p:nvSpPr>
            <p:cNvPr id="239" name="Oval 157"/>
            <p:cNvSpPr>
              <a:spLocks noChangeArrowheads="1"/>
            </p:cNvSpPr>
            <p:nvPr/>
          </p:nvSpPr>
          <p:spPr bwMode="auto">
            <a:xfrm>
              <a:off x="4703" y="2636"/>
              <a:ext cx="17" cy="18"/>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lnSpc>
                  <a:spcPct val="85000"/>
                </a:lnSpc>
                <a:spcBef>
                  <a:spcPts val="0"/>
                </a:spcBef>
              </a:pPr>
              <a:endParaRPr lang="en-US" sz="1100" dirty="0">
                <a:latin typeface="Century Gothic"/>
                <a:cs typeface="Century Gothic"/>
              </a:endParaRPr>
            </a:p>
          </p:txBody>
        </p:sp>
        <p:sp>
          <p:nvSpPr>
            <p:cNvPr id="240" name="Oval 158"/>
            <p:cNvSpPr>
              <a:spLocks noChangeArrowheads="1"/>
            </p:cNvSpPr>
            <p:nvPr/>
          </p:nvSpPr>
          <p:spPr bwMode="auto">
            <a:xfrm>
              <a:off x="4683" y="2622"/>
              <a:ext cx="18" cy="1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lnSpc>
                  <a:spcPct val="85000"/>
                </a:lnSpc>
                <a:spcBef>
                  <a:spcPts val="0"/>
                </a:spcBef>
              </a:pPr>
              <a:endParaRPr lang="en-US" sz="1100" dirty="0">
                <a:latin typeface="Century Gothic"/>
                <a:cs typeface="Century Gothic"/>
              </a:endParaRPr>
            </a:p>
          </p:txBody>
        </p:sp>
        <p:sp>
          <p:nvSpPr>
            <p:cNvPr id="241" name="Oval 159"/>
            <p:cNvSpPr>
              <a:spLocks noChangeArrowheads="1"/>
            </p:cNvSpPr>
            <p:nvPr/>
          </p:nvSpPr>
          <p:spPr bwMode="auto">
            <a:xfrm>
              <a:off x="4734" y="2622"/>
              <a:ext cx="17" cy="1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lnSpc>
                  <a:spcPct val="85000"/>
                </a:lnSpc>
                <a:spcBef>
                  <a:spcPts val="0"/>
                </a:spcBef>
              </a:pPr>
              <a:endParaRPr lang="en-US" sz="1100" dirty="0">
                <a:latin typeface="Century Gothic"/>
                <a:cs typeface="Century Gothic"/>
              </a:endParaRPr>
            </a:p>
          </p:txBody>
        </p:sp>
        <p:sp>
          <p:nvSpPr>
            <p:cNvPr id="242" name="Oval 160"/>
            <p:cNvSpPr>
              <a:spLocks noChangeArrowheads="1"/>
            </p:cNvSpPr>
            <p:nvPr/>
          </p:nvSpPr>
          <p:spPr bwMode="auto">
            <a:xfrm>
              <a:off x="4683" y="2651"/>
              <a:ext cx="18" cy="18"/>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lnSpc>
                  <a:spcPct val="85000"/>
                </a:lnSpc>
                <a:spcBef>
                  <a:spcPts val="0"/>
                </a:spcBef>
              </a:pPr>
              <a:endParaRPr lang="en-US" sz="1100" dirty="0">
                <a:latin typeface="Century Gothic"/>
                <a:cs typeface="Century Gothic"/>
              </a:endParaRPr>
            </a:p>
          </p:txBody>
        </p:sp>
        <p:sp>
          <p:nvSpPr>
            <p:cNvPr id="243" name="Oval 161"/>
            <p:cNvSpPr>
              <a:spLocks noChangeArrowheads="1"/>
            </p:cNvSpPr>
            <p:nvPr/>
          </p:nvSpPr>
          <p:spPr bwMode="auto">
            <a:xfrm>
              <a:off x="4734" y="2651"/>
              <a:ext cx="17" cy="18"/>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lnSpc>
                  <a:spcPct val="85000"/>
                </a:lnSpc>
                <a:spcBef>
                  <a:spcPts val="0"/>
                </a:spcBef>
              </a:pPr>
              <a:endParaRPr lang="en-US" sz="1100" dirty="0">
                <a:latin typeface="Century Gothic"/>
                <a:cs typeface="Century Gothic"/>
              </a:endParaRPr>
            </a:p>
          </p:txBody>
        </p:sp>
      </p:grpSp>
      <p:pic>
        <p:nvPicPr>
          <p:cNvPr id="275" name="Picture 4" descr="C:\Users\Adam\AppData\Local\Temp\VMwareDnD\55d0e7fb\FILES_DEVICES_1_monitor_1.png"/>
          <p:cNvPicPr>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110449" y="3536684"/>
            <a:ext cx="1063883" cy="1172010"/>
          </a:xfrm>
          <a:prstGeom prst="rect">
            <a:avLst/>
          </a:prstGeom>
          <a:noFill/>
        </p:spPr>
      </p:pic>
      <p:pic>
        <p:nvPicPr>
          <p:cNvPr id="276" name="Picture 275"/>
          <p:cNvPicPr>
            <a:picLocks/>
          </p:cNvPicPr>
          <p:nvPr/>
        </p:nvPicPr>
        <p:blipFill>
          <a:blip r:embed="rId10" cstate="print">
            <a:extLst>
              <a:ext uri="{28A0092B-C50C-407E-A947-70E740481C1C}">
                <a14:useLocalDpi xmlns:a14="http://schemas.microsoft.com/office/drawing/2010/main"/>
              </a:ext>
            </a:extLst>
          </a:blip>
          <a:stretch>
            <a:fillRect/>
          </a:stretch>
        </p:blipFill>
        <p:spPr>
          <a:xfrm>
            <a:off x="5477370" y="3898463"/>
            <a:ext cx="330038" cy="329515"/>
          </a:xfrm>
          <a:prstGeom prst="rect">
            <a:avLst/>
          </a:prstGeom>
        </p:spPr>
      </p:pic>
      <p:cxnSp>
        <p:nvCxnSpPr>
          <p:cNvPr id="277" name="Straight Connector 276"/>
          <p:cNvCxnSpPr/>
          <p:nvPr/>
        </p:nvCxnSpPr>
        <p:spPr>
          <a:xfrm>
            <a:off x="5642389" y="3538058"/>
            <a:ext cx="0" cy="305866"/>
          </a:xfrm>
          <a:prstGeom prst="line">
            <a:avLst/>
          </a:prstGeom>
          <a:ln w="190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5081055" y="4437081"/>
            <a:ext cx="1122668" cy="226985"/>
          </a:xfrm>
          <a:prstGeom prst="rect">
            <a:avLst/>
          </a:prstGeom>
          <a:noFill/>
        </p:spPr>
        <p:txBody>
          <a:bodyPr wrap="square" rtlCol="0">
            <a:spAutoFit/>
          </a:bodyPr>
          <a:lstStyle/>
          <a:p>
            <a:pPr algn="ctr">
              <a:lnSpc>
                <a:spcPct val="85000"/>
              </a:lnSpc>
              <a:spcBef>
                <a:spcPts val="0"/>
              </a:spcBef>
            </a:pPr>
            <a:r>
              <a:rPr lang="en-US" sz="1000" b="1" dirty="0">
                <a:latin typeface="Century Gothic" charset="0"/>
                <a:ea typeface="Century Gothic" charset="0"/>
                <a:cs typeface="Century Gothic" charset="0"/>
              </a:rPr>
              <a:t>SEP AGENT</a:t>
            </a:r>
          </a:p>
        </p:txBody>
      </p:sp>
      <p:sp>
        <p:nvSpPr>
          <p:cNvPr id="284" name="Triangle 67"/>
          <p:cNvSpPr/>
          <p:nvPr/>
        </p:nvSpPr>
        <p:spPr bwMode="auto">
          <a:xfrm>
            <a:off x="2760852" y="2052599"/>
            <a:ext cx="1801492" cy="1069165"/>
          </a:xfrm>
          <a:prstGeom prst="triangle">
            <a:avLst/>
          </a:prstGeom>
          <a:gradFill flip="none" rotWithShape="1">
            <a:gsLst>
              <a:gs pos="0">
                <a:schemeClr val="bg1">
                  <a:shade val="30000"/>
                  <a:satMod val="115000"/>
                  <a:lumMod val="86000"/>
                  <a:lumOff val="14000"/>
                </a:schemeClr>
              </a:gs>
              <a:gs pos="100000">
                <a:schemeClr val="bg1">
                  <a:shade val="67500"/>
                  <a:satMod val="115000"/>
                  <a:lumMod val="0"/>
                  <a:lumOff val="10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solidFill>
                <a:schemeClr val="lt1"/>
              </a:solidFill>
              <a:latin typeface="+mn-lt"/>
              <a:ea typeface="+mn-ea"/>
              <a:cs typeface="+mn-cs"/>
            </a:endParaRPr>
          </a:p>
        </p:txBody>
      </p:sp>
      <p:sp>
        <p:nvSpPr>
          <p:cNvPr id="285" name="Freeform 850"/>
          <p:cNvSpPr>
            <a:spLocks/>
          </p:cNvSpPr>
          <p:nvPr/>
        </p:nvSpPr>
        <p:spPr bwMode="auto">
          <a:xfrm>
            <a:off x="3269633" y="2008015"/>
            <a:ext cx="720109" cy="691290"/>
          </a:xfrm>
          <a:custGeom>
            <a:avLst/>
            <a:gdLst>
              <a:gd name="T0" fmla="*/ 1640 w 1640"/>
              <a:gd name="T1" fmla="*/ 864 h 1642"/>
              <a:gd name="T2" fmla="*/ 1624 w 1640"/>
              <a:gd name="T3" fmla="*/ 986 h 1642"/>
              <a:gd name="T4" fmla="*/ 1590 w 1640"/>
              <a:gd name="T5" fmla="*/ 1102 h 1642"/>
              <a:gd name="T6" fmla="*/ 1542 w 1640"/>
              <a:gd name="T7" fmla="*/ 1212 h 1642"/>
              <a:gd name="T8" fmla="*/ 1478 w 1640"/>
              <a:gd name="T9" fmla="*/ 1312 h 1642"/>
              <a:gd name="T10" fmla="*/ 1400 w 1640"/>
              <a:gd name="T11" fmla="*/ 1400 h 1642"/>
              <a:gd name="T12" fmla="*/ 1310 w 1640"/>
              <a:gd name="T13" fmla="*/ 1478 h 1642"/>
              <a:gd name="T14" fmla="*/ 1210 w 1640"/>
              <a:gd name="T15" fmla="*/ 1542 h 1642"/>
              <a:gd name="T16" fmla="*/ 1102 w 1640"/>
              <a:gd name="T17" fmla="*/ 1592 h 1642"/>
              <a:gd name="T18" fmla="*/ 986 w 1640"/>
              <a:gd name="T19" fmla="*/ 1624 h 1642"/>
              <a:gd name="T20" fmla="*/ 862 w 1640"/>
              <a:gd name="T21" fmla="*/ 1640 h 1642"/>
              <a:gd name="T22" fmla="*/ 778 w 1640"/>
              <a:gd name="T23" fmla="*/ 1640 h 1642"/>
              <a:gd name="T24" fmla="*/ 654 w 1640"/>
              <a:gd name="T25" fmla="*/ 1624 h 1642"/>
              <a:gd name="T26" fmla="*/ 538 w 1640"/>
              <a:gd name="T27" fmla="*/ 1592 h 1642"/>
              <a:gd name="T28" fmla="*/ 430 w 1640"/>
              <a:gd name="T29" fmla="*/ 1542 h 1642"/>
              <a:gd name="T30" fmla="*/ 330 w 1640"/>
              <a:gd name="T31" fmla="*/ 1478 h 1642"/>
              <a:gd name="T32" fmla="*/ 240 w 1640"/>
              <a:gd name="T33" fmla="*/ 1400 h 1642"/>
              <a:gd name="T34" fmla="*/ 162 w 1640"/>
              <a:gd name="T35" fmla="*/ 1312 h 1642"/>
              <a:gd name="T36" fmla="*/ 98 w 1640"/>
              <a:gd name="T37" fmla="*/ 1212 h 1642"/>
              <a:gd name="T38" fmla="*/ 50 w 1640"/>
              <a:gd name="T39" fmla="*/ 1102 h 1642"/>
              <a:gd name="T40" fmla="*/ 16 w 1640"/>
              <a:gd name="T41" fmla="*/ 986 h 1642"/>
              <a:gd name="T42" fmla="*/ 0 w 1640"/>
              <a:gd name="T43" fmla="*/ 864 h 1642"/>
              <a:gd name="T44" fmla="*/ 0 w 1640"/>
              <a:gd name="T45" fmla="*/ 778 h 1642"/>
              <a:gd name="T46" fmla="*/ 16 w 1640"/>
              <a:gd name="T47" fmla="*/ 656 h 1642"/>
              <a:gd name="T48" fmla="*/ 50 w 1640"/>
              <a:gd name="T49" fmla="*/ 540 h 1642"/>
              <a:gd name="T50" fmla="*/ 98 w 1640"/>
              <a:gd name="T51" fmla="*/ 430 h 1642"/>
              <a:gd name="T52" fmla="*/ 162 w 1640"/>
              <a:gd name="T53" fmla="*/ 330 h 1642"/>
              <a:gd name="T54" fmla="*/ 240 w 1640"/>
              <a:gd name="T55" fmla="*/ 242 h 1642"/>
              <a:gd name="T56" fmla="*/ 330 w 1640"/>
              <a:gd name="T57" fmla="*/ 164 h 1642"/>
              <a:gd name="T58" fmla="*/ 430 w 1640"/>
              <a:gd name="T59" fmla="*/ 100 h 1642"/>
              <a:gd name="T60" fmla="*/ 538 w 1640"/>
              <a:gd name="T61" fmla="*/ 50 h 1642"/>
              <a:gd name="T62" fmla="*/ 654 w 1640"/>
              <a:gd name="T63" fmla="*/ 18 h 1642"/>
              <a:gd name="T64" fmla="*/ 778 w 1640"/>
              <a:gd name="T65" fmla="*/ 2 h 1642"/>
              <a:gd name="T66" fmla="*/ 862 w 1640"/>
              <a:gd name="T67" fmla="*/ 2 h 1642"/>
              <a:gd name="T68" fmla="*/ 986 w 1640"/>
              <a:gd name="T69" fmla="*/ 18 h 1642"/>
              <a:gd name="T70" fmla="*/ 1102 w 1640"/>
              <a:gd name="T71" fmla="*/ 50 h 1642"/>
              <a:gd name="T72" fmla="*/ 1210 w 1640"/>
              <a:gd name="T73" fmla="*/ 100 h 1642"/>
              <a:gd name="T74" fmla="*/ 1310 w 1640"/>
              <a:gd name="T75" fmla="*/ 164 h 1642"/>
              <a:gd name="T76" fmla="*/ 1400 w 1640"/>
              <a:gd name="T77" fmla="*/ 242 h 1642"/>
              <a:gd name="T78" fmla="*/ 1478 w 1640"/>
              <a:gd name="T79" fmla="*/ 330 h 1642"/>
              <a:gd name="T80" fmla="*/ 1542 w 1640"/>
              <a:gd name="T81" fmla="*/ 430 h 1642"/>
              <a:gd name="T82" fmla="*/ 1590 w 1640"/>
              <a:gd name="T83" fmla="*/ 540 h 1642"/>
              <a:gd name="T84" fmla="*/ 1624 w 1640"/>
              <a:gd name="T85" fmla="*/ 656 h 1642"/>
              <a:gd name="T86" fmla="*/ 1640 w 1640"/>
              <a:gd name="T87" fmla="*/ 778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0" h="1642">
                <a:moveTo>
                  <a:pt x="1640" y="820"/>
                </a:moveTo>
                <a:lnTo>
                  <a:pt x="1640" y="820"/>
                </a:lnTo>
                <a:lnTo>
                  <a:pt x="1640" y="864"/>
                </a:lnTo>
                <a:lnTo>
                  <a:pt x="1636" y="904"/>
                </a:lnTo>
                <a:lnTo>
                  <a:pt x="1630" y="946"/>
                </a:lnTo>
                <a:lnTo>
                  <a:pt x="1624" y="986"/>
                </a:lnTo>
                <a:lnTo>
                  <a:pt x="1614" y="1026"/>
                </a:lnTo>
                <a:lnTo>
                  <a:pt x="1604" y="1064"/>
                </a:lnTo>
                <a:lnTo>
                  <a:pt x="1590" y="1102"/>
                </a:lnTo>
                <a:lnTo>
                  <a:pt x="1576" y="1140"/>
                </a:lnTo>
                <a:lnTo>
                  <a:pt x="1560" y="1176"/>
                </a:lnTo>
                <a:lnTo>
                  <a:pt x="1542" y="1212"/>
                </a:lnTo>
                <a:lnTo>
                  <a:pt x="1522" y="1246"/>
                </a:lnTo>
                <a:lnTo>
                  <a:pt x="1500" y="1280"/>
                </a:lnTo>
                <a:lnTo>
                  <a:pt x="1478" y="1312"/>
                </a:lnTo>
                <a:lnTo>
                  <a:pt x="1452" y="1342"/>
                </a:lnTo>
                <a:lnTo>
                  <a:pt x="1428" y="1372"/>
                </a:lnTo>
                <a:lnTo>
                  <a:pt x="1400" y="1400"/>
                </a:lnTo>
                <a:lnTo>
                  <a:pt x="1372" y="1428"/>
                </a:lnTo>
                <a:lnTo>
                  <a:pt x="1342" y="1454"/>
                </a:lnTo>
                <a:lnTo>
                  <a:pt x="1310" y="1478"/>
                </a:lnTo>
                <a:lnTo>
                  <a:pt x="1278" y="1502"/>
                </a:lnTo>
                <a:lnTo>
                  <a:pt x="1246" y="1522"/>
                </a:lnTo>
                <a:lnTo>
                  <a:pt x="1210" y="1542"/>
                </a:lnTo>
                <a:lnTo>
                  <a:pt x="1176" y="1560"/>
                </a:lnTo>
                <a:lnTo>
                  <a:pt x="1140" y="1576"/>
                </a:lnTo>
                <a:lnTo>
                  <a:pt x="1102" y="1592"/>
                </a:lnTo>
                <a:lnTo>
                  <a:pt x="1064" y="1604"/>
                </a:lnTo>
                <a:lnTo>
                  <a:pt x="1024" y="1616"/>
                </a:lnTo>
                <a:lnTo>
                  <a:pt x="986" y="1624"/>
                </a:lnTo>
                <a:lnTo>
                  <a:pt x="944" y="1632"/>
                </a:lnTo>
                <a:lnTo>
                  <a:pt x="904" y="1636"/>
                </a:lnTo>
                <a:lnTo>
                  <a:pt x="862" y="1640"/>
                </a:lnTo>
                <a:lnTo>
                  <a:pt x="820" y="1642"/>
                </a:lnTo>
                <a:lnTo>
                  <a:pt x="820" y="1642"/>
                </a:lnTo>
                <a:lnTo>
                  <a:pt x="778" y="1640"/>
                </a:lnTo>
                <a:lnTo>
                  <a:pt x="736" y="1636"/>
                </a:lnTo>
                <a:lnTo>
                  <a:pt x="696" y="1632"/>
                </a:lnTo>
                <a:lnTo>
                  <a:pt x="654" y="1624"/>
                </a:lnTo>
                <a:lnTo>
                  <a:pt x="616" y="1616"/>
                </a:lnTo>
                <a:lnTo>
                  <a:pt x="576" y="1604"/>
                </a:lnTo>
                <a:lnTo>
                  <a:pt x="538" y="1592"/>
                </a:lnTo>
                <a:lnTo>
                  <a:pt x="500" y="1576"/>
                </a:lnTo>
                <a:lnTo>
                  <a:pt x="464" y="1560"/>
                </a:lnTo>
                <a:lnTo>
                  <a:pt x="430" y="1542"/>
                </a:lnTo>
                <a:lnTo>
                  <a:pt x="394" y="1522"/>
                </a:lnTo>
                <a:lnTo>
                  <a:pt x="362" y="1502"/>
                </a:lnTo>
                <a:lnTo>
                  <a:pt x="330" y="1478"/>
                </a:lnTo>
                <a:lnTo>
                  <a:pt x="298" y="1454"/>
                </a:lnTo>
                <a:lnTo>
                  <a:pt x="268" y="1428"/>
                </a:lnTo>
                <a:lnTo>
                  <a:pt x="240" y="1400"/>
                </a:lnTo>
                <a:lnTo>
                  <a:pt x="212" y="1372"/>
                </a:lnTo>
                <a:lnTo>
                  <a:pt x="188" y="1342"/>
                </a:lnTo>
                <a:lnTo>
                  <a:pt x="162" y="1312"/>
                </a:lnTo>
                <a:lnTo>
                  <a:pt x="140" y="1280"/>
                </a:lnTo>
                <a:lnTo>
                  <a:pt x="118" y="1246"/>
                </a:lnTo>
                <a:lnTo>
                  <a:pt x="98" y="1212"/>
                </a:lnTo>
                <a:lnTo>
                  <a:pt x="80" y="1176"/>
                </a:lnTo>
                <a:lnTo>
                  <a:pt x="64" y="1140"/>
                </a:lnTo>
                <a:lnTo>
                  <a:pt x="50" y="1102"/>
                </a:lnTo>
                <a:lnTo>
                  <a:pt x="36" y="1064"/>
                </a:lnTo>
                <a:lnTo>
                  <a:pt x="26" y="1026"/>
                </a:lnTo>
                <a:lnTo>
                  <a:pt x="16" y="986"/>
                </a:lnTo>
                <a:lnTo>
                  <a:pt x="10" y="946"/>
                </a:lnTo>
                <a:lnTo>
                  <a:pt x="4" y="904"/>
                </a:lnTo>
                <a:lnTo>
                  <a:pt x="0" y="864"/>
                </a:lnTo>
                <a:lnTo>
                  <a:pt x="0" y="820"/>
                </a:lnTo>
                <a:lnTo>
                  <a:pt x="0" y="820"/>
                </a:lnTo>
                <a:lnTo>
                  <a:pt x="0" y="778"/>
                </a:lnTo>
                <a:lnTo>
                  <a:pt x="4" y="738"/>
                </a:lnTo>
                <a:lnTo>
                  <a:pt x="10" y="696"/>
                </a:lnTo>
                <a:lnTo>
                  <a:pt x="16" y="656"/>
                </a:lnTo>
                <a:lnTo>
                  <a:pt x="26" y="616"/>
                </a:lnTo>
                <a:lnTo>
                  <a:pt x="36" y="578"/>
                </a:lnTo>
                <a:lnTo>
                  <a:pt x="50" y="540"/>
                </a:lnTo>
                <a:lnTo>
                  <a:pt x="64" y="502"/>
                </a:lnTo>
                <a:lnTo>
                  <a:pt x="80" y="466"/>
                </a:lnTo>
                <a:lnTo>
                  <a:pt x="98" y="430"/>
                </a:lnTo>
                <a:lnTo>
                  <a:pt x="118" y="396"/>
                </a:lnTo>
                <a:lnTo>
                  <a:pt x="140" y="362"/>
                </a:lnTo>
                <a:lnTo>
                  <a:pt x="162" y="330"/>
                </a:lnTo>
                <a:lnTo>
                  <a:pt x="188" y="300"/>
                </a:lnTo>
                <a:lnTo>
                  <a:pt x="212" y="270"/>
                </a:lnTo>
                <a:lnTo>
                  <a:pt x="240" y="242"/>
                </a:lnTo>
                <a:lnTo>
                  <a:pt x="268" y="214"/>
                </a:lnTo>
                <a:lnTo>
                  <a:pt x="298" y="188"/>
                </a:lnTo>
                <a:lnTo>
                  <a:pt x="330" y="164"/>
                </a:lnTo>
                <a:lnTo>
                  <a:pt x="362" y="140"/>
                </a:lnTo>
                <a:lnTo>
                  <a:pt x="394" y="120"/>
                </a:lnTo>
                <a:lnTo>
                  <a:pt x="430" y="100"/>
                </a:lnTo>
                <a:lnTo>
                  <a:pt x="464" y="82"/>
                </a:lnTo>
                <a:lnTo>
                  <a:pt x="500" y="66"/>
                </a:lnTo>
                <a:lnTo>
                  <a:pt x="538" y="50"/>
                </a:lnTo>
                <a:lnTo>
                  <a:pt x="576" y="38"/>
                </a:lnTo>
                <a:lnTo>
                  <a:pt x="616" y="26"/>
                </a:lnTo>
                <a:lnTo>
                  <a:pt x="654" y="18"/>
                </a:lnTo>
                <a:lnTo>
                  <a:pt x="696" y="10"/>
                </a:lnTo>
                <a:lnTo>
                  <a:pt x="736" y="6"/>
                </a:lnTo>
                <a:lnTo>
                  <a:pt x="778" y="2"/>
                </a:lnTo>
                <a:lnTo>
                  <a:pt x="820" y="0"/>
                </a:lnTo>
                <a:lnTo>
                  <a:pt x="820" y="0"/>
                </a:lnTo>
                <a:lnTo>
                  <a:pt x="862" y="2"/>
                </a:lnTo>
                <a:lnTo>
                  <a:pt x="904" y="6"/>
                </a:lnTo>
                <a:lnTo>
                  <a:pt x="944" y="10"/>
                </a:lnTo>
                <a:lnTo>
                  <a:pt x="986" y="18"/>
                </a:lnTo>
                <a:lnTo>
                  <a:pt x="1024" y="26"/>
                </a:lnTo>
                <a:lnTo>
                  <a:pt x="1064" y="38"/>
                </a:lnTo>
                <a:lnTo>
                  <a:pt x="1102" y="50"/>
                </a:lnTo>
                <a:lnTo>
                  <a:pt x="1140" y="66"/>
                </a:lnTo>
                <a:lnTo>
                  <a:pt x="1176" y="82"/>
                </a:lnTo>
                <a:lnTo>
                  <a:pt x="1210" y="100"/>
                </a:lnTo>
                <a:lnTo>
                  <a:pt x="1246" y="120"/>
                </a:lnTo>
                <a:lnTo>
                  <a:pt x="1278" y="140"/>
                </a:lnTo>
                <a:lnTo>
                  <a:pt x="1310" y="164"/>
                </a:lnTo>
                <a:lnTo>
                  <a:pt x="1342" y="188"/>
                </a:lnTo>
                <a:lnTo>
                  <a:pt x="1372" y="214"/>
                </a:lnTo>
                <a:lnTo>
                  <a:pt x="1400" y="242"/>
                </a:lnTo>
                <a:lnTo>
                  <a:pt x="1428" y="270"/>
                </a:lnTo>
                <a:lnTo>
                  <a:pt x="1452" y="300"/>
                </a:lnTo>
                <a:lnTo>
                  <a:pt x="1478" y="330"/>
                </a:lnTo>
                <a:lnTo>
                  <a:pt x="1500" y="362"/>
                </a:lnTo>
                <a:lnTo>
                  <a:pt x="1522" y="396"/>
                </a:lnTo>
                <a:lnTo>
                  <a:pt x="1542" y="430"/>
                </a:lnTo>
                <a:lnTo>
                  <a:pt x="1560" y="466"/>
                </a:lnTo>
                <a:lnTo>
                  <a:pt x="1576" y="502"/>
                </a:lnTo>
                <a:lnTo>
                  <a:pt x="1590" y="540"/>
                </a:lnTo>
                <a:lnTo>
                  <a:pt x="1604" y="578"/>
                </a:lnTo>
                <a:lnTo>
                  <a:pt x="1614" y="616"/>
                </a:lnTo>
                <a:lnTo>
                  <a:pt x="1624" y="656"/>
                </a:lnTo>
                <a:lnTo>
                  <a:pt x="1630" y="696"/>
                </a:lnTo>
                <a:lnTo>
                  <a:pt x="1636" y="738"/>
                </a:lnTo>
                <a:lnTo>
                  <a:pt x="1640" y="778"/>
                </a:lnTo>
                <a:lnTo>
                  <a:pt x="1640" y="82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199"/>
          </a:p>
        </p:txBody>
      </p:sp>
      <p:sp>
        <p:nvSpPr>
          <p:cNvPr id="286" name="Freeform 852"/>
          <p:cNvSpPr>
            <a:spLocks noEditPoints="1"/>
          </p:cNvSpPr>
          <p:nvPr/>
        </p:nvSpPr>
        <p:spPr bwMode="auto">
          <a:xfrm>
            <a:off x="3304500" y="2008019"/>
            <a:ext cx="650330" cy="651083"/>
          </a:xfrm>
          <a:custGeom>
            <a:avLst/>
            <a:gdLst>
              <a:gd name="T0" fmla="*/ 646 w 1724"/>
              <a:gd name="T1" fmla="*/ 28 h 1726"/>
              <a:gd name="T2" fmla="*/ 380 w 1724"/>
              <a:gd name="T3" fmla="*/ 148 h 1726"/>
              <a:gd name="T4" fmla="*/ 172 w 1724"/>
              <a:gd name="T5" fmla="*/ 348 h 1726"/>
              <a:gd name="T6" fmla="*/ 38 w 1724"/>
              <a:gd name="T7" fmla="*/ 606 h 1726"/>
              <a:gd name="T8" fmla="*/ 0 w 1724"/>
              <a:gd name="T9" fmla="*/ 862 h 1726"/>
              <a:gd name="T10" fmla="*/ 52 w 1724"/>
              <a:gd name="T11" fmla="*/ 1160 h 1726"/>
              <a:gd name="T12" fmla="*/ 196 w 1724"/>
              <a:gd name="T13" fmla="*/ 1412 h 1726"/>
              <a:gd name="T14" fmla="*/ 416 w 1724"/>
              <a:gd name="T15" fmla="*/ 1600 h 1726"/>
              <a:gd name="T16" fmla="*/ 688 w 1724"/>
              <a:gd name="T17" fmla="*/ 1708 h 1726"/>
              <a:gd name="T18" fmla="*/ 950 w 1724"/>
              <a:gd name="T19" fmla="*/ 1720 h 1726"/>
              <a:gd name="T20" fmla="*/ 1236 w 1724"/>
              <a:gd name="T21" fmla="*/ 1640 h 1726"/>
              <a:gd name="T22" fmla="*/ 1472 w 1724"/>
              <a:gd name="T23" fmla="*/ 1472 h 1726"/>
              <a:gd name="T24" fmla="*/ 1640 w 1724"/>
              <a:gd name="T25" fmla="*/ 1236 h 1726"/>
              <a:gd name="T26" fmla="*/ 1720 w 1724"/>
              <a:gd name="T27" fmla="*/ 950 h 1726"/>
              <a:gd name="T28" fmla="*/ 1706 w 1724"/>
              <a:gd name="T29" fmla="*/ 690 h 1726"/>
              <a:gd name="T30" fmla="*/ 1600 w 1724"/>
              <a:gd name="T31" fmla="*/ 416 h 1726"/>
              <a:gd name="T32" fmla="*/ 1410 w 1724"/>
              <a:gd name="T33" fmla="*/ 198 h 1726"/>
              <a:gd name="T34" fmla="*/ 1158 w 1724"/>
              <a:gd name="T35" fmla="*/ 54 h 1726"/>
              <a:gd name="T36" fmla="*/ 862 w 1724"/>
              <a:gd name="T37" fmla="*/ 0 h 1726"/>
              <a:gd name="T38" fmla="*/ 1160 w 1724"/>
              <a:gd name="T39" fmla="*/ 1360 h 1726"/>
              <a:gd name="T40" fmla="*/ 1018 w 1724"/>
              <a:gd name="T41" fmla="*/ 1576 h 1726"/>
              <a:gd name="T42" fmla="*/ 830 w 1724"/>
              <a:gd name="T43" fmla="*/ 1628 h 1726"/>
              <a:gd name="T44" fmla="*/ 722 w 1724"/>
              <a:gd name="T45" fmla="*/ 1590 h 1726"/>
              <a:gd name="T46" fmla="*/ 588 w 1724"/>
              <a:gd name="T47" fmla="*/ 1412 h 1726"/>
              <a:gd name="T48" fmla="*/ 412 w 1724"/>
              <a:gd name="T49" fmla="*/ 980 h 1726"/>
              <a:gd name="T50" fmla="*/ 194 w 1724"/>
              <a:gd name="T51" fmla="*/ 1238 h 1726"/>
              <a:gd name="T52" fmla="*/ 106 w 1724"/>
              <a:gd name="T53" fmla="*/ 982 h 1726"/>
              <a:gd name="T54" fmla="*/ 830 w 1724"/>
              <a:gd name="T55" fmla="*/ 408 h 1726"/>
              <a:gd name="T56" fmla="*/ 676 w 1724"/>
              <a:gd name="T57" fmla="*/ 178 h 1726"/>
              <a:gd name="T58" fmla="*/ 1178 w 1724"/>
              <a:gd name="T59" fmla="*/ 408 h 1726"/>
              <a:gd name="T60" fmla="*/ 984 w 1724"/>
              <a:gd name="T61" fmla="*/ 122 h 1726"/>
              <a:gd name="T62" fmla="*/ 1132 w 1724"/>
              <a:gd name="T63" fmla="*/ 304 h 1726"/>
              <a:gd name="T64" fmla="*/ 1220 w 1724"/>
              <a:gd name="T65" fmla="*/ 554 h 1726"/>
              <a:gd name="T66" fmla="*/ 894 w 1724"/>
              <a:gd name="T67" fmla="*/ 824 h 1726"/>
              <a:gd name="T68" fmla="*/ 478 w 1724"/>
              <a:gd name="T69" fmla="*/ 730 h 1726"/>
              <a:gd name="T70" fmla="*/ 830 w 1724"/>
              <a:gd name="T71" fmla="*/ 472 h 1726"/>
              <a:gd name="T72" fmla="*/ 130 w 1724"/>
              <a:gd name="T73" fmla="*/ 640 h 1726"/>
              <a:gd name="T74" fmla="*/ 446 w 1724"/>
              <a:gd name="T75" fmla="*/ 512 h 1726"/>
              <a:gd name="T76" fmla="*/ 408 w 1724"/>
              <a:gd name="T77" fmla="*/ 824 h 1726"/>
              <a:gd name="T78" fmla="*/ 502 w 1724"/>
              <a:gd name="T79" fmla="*/ 1156 h 1726"/>
              <a:gd name="T80" fmla="*/ 894 w 1724"/>
              <a:gd name="T81" fmla="*/ 1238 h 1726"/>
              <a:gd name="T82" fmla="*/ 1238 w 1724"/>
              <a:gd name="T83" fmla="*/ 1070 h 1726"/>
              <a:gd name="T84" fmla="*/ 1628 w 1724"/>
              <a:gd name="T85" fmla="*/ 888 h 1726"/>
              <a:gd name="T86" fmla="*/ 1570 w 1724"/>
              <a:gd name="T87" fmla="*/ 1158 h 1726"/>
              <a:gd name="T88" fmla="*/ 1296 w 1724"/>
              <a:gd name="T89" fmla="*/ 1114 h 1726"/>
              <a:gd name="T90" fmla="*/ 1316 w 1724"/>
              <a:gd name="T91" fmla="*/ 824 h 1726"/>
              <a:gd name="T92" fmla="*/ 1278 w 1724"/>
              <a:gd name="T93" fmla="*/ 512 h 1726"/>
              <a:gd name="T94" fmla="*/ 1594 w 1724"/>
              <a:gd name="T95" fmla="*/ 640 h 1726"/>
              <a:gd name="T96" fmla="*/ 1248 w 1724"/>
              <a:gd name="T97" fmla="*/ 408 h 1726"/>
              <a:gd name="T98" fmla="*/ 1140 w 1724"/>
              <a:gd name="T99" fmla="*/ 190 h 1726"/>
              <a:gd name="T100" fmla="*/ 1208 w 1724"/>
              <a:gd name="T101" fmla="*/ 180 h 1726"/>
              <a:gd name="T102" fmla="*/ 628 w 1724"/>
              <a:gd name="T103" fmla="*/ 134 h 1726"/>
              <a:gd name="T104" fmla="*/ 508 w 1724"/>
              <a:gd name="T105" fmla="*/ 328 h 1726"/>
              <a:gd name="T106" fmla="*/ 368 w 1724"/>
              <a:gd name="T107" fmla="*/ 278 h 1726"/>
              <a:gd name="T108" fmla="*/ 628 w 1724"/>
              <a:gd name="T109" fmla="*/ 134 h 1726"/>
              <a:gd name="T110" fmla="*/ 540 w 1724"/>
              <a:gd name="T111" fmla="*/ 1466 h 1726"/>
              <a:gd name="T112" fmla="*/ 570 w 1724"/>
              <a:gd name="T113" fmla="*/ 1570 h 1726"/>
              <a:gd name="T114" fmla="*/ 382 w 1724"/>
              <a:gd name="T115" fmla="*/ 1460 h 1726"/>
              <a:gd name="T116" fmla="*/ 236 w 1724"/>
              <a:gd name="T117" fmla="*/ 1302 h 1726"/>
              <a:gd name="T118" fmla="*/ 1204 w 1724"/>
              <a:gd name="T119" fmla="*/ 1428 h 1726"/>
              <a:gd name="T120" fmla="*/ 1452 w 1724"/>
              <a:gd name="T121" fmla="*/ 1352 h 1726"/>
              <a:gd name="T122" fmla="*/ 1292 w 1724"/>
              <a:gd name="T123" fmla="*/ 1496 h 1726"/>
              <a:gd name="T124" fmla="*/ 1096 w 1724"/>
              <a:gd name="T125" fmla="*/ 1592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4" h="1726">
                <a:moveTo>
                  <a:pt x="862" y="0"/>
                </a:moveTo>
                <a:lnTo>
                  <a:pt x="862" y="0"/>
                </a:lnTo>
                <a:lnTo>
                  <a:pt x="818" y="2"/>
                </a:lnTo>
                <a:lnTo>
                  <a:pt x="774" y="6"/>
                </a:lnTo>
                <a:lnTo>
                  <a:pt x="730" y="10"/>
                </a:lnTo>
                <a:lnTo>
                  <a:pt x="688" y="18"/>
                </a:lnTo>
                <a:lnTo>
                  <a:pt x="646" y="28"/>
                </a:lnTo>
                <a:lnTo>
                  <a:pt x="606" y="40"/>
                </a:lnTo>
                <a:lnTo>
                  <a:pt x="566" y="54"/>
                </a:lnTo>
                <a:lnTo>
                  <a:pt x="526" y="68"/>
                </a:lnTo>
                <a:lnTo>
                  <a:pt x="488" y="86"/>
                </a:lnTo>
                <a:lnTo>
                  <a:pt x="452" y="104"/>
                </a:lnTo>
                <a:lnTo>
                  <a:pt x="416" y="126"/>
                </a:lnTo>
                <a:lnTo>
                  <a:pt x="380" y="148"/>
                </a:lnTo>
                <a:lnTo>
                  <a:pt x="346" y="172"/>
                </a:lnTo>
                <a:lnTo>
                  <a:pt x="314" y="198"/>
                </a:lnTo>
                <a:lnTo>
                  <a:pt x="282" y="224"/>
                </a:lnTo>
                <a:lnTo>
                  <a:pt x="252" y="254"/>
                </a:lnTo>
                <a:lnTo>
                  <a:pt x="224" y="284"/>
                </a:lnTo>
                <a:lnTo>
                  <a:pt x="196" y="314"/>
                </a:lnTo>
                <a:lnTo>
                  <a:pt x="172" y="348"/>
                </a:lnTo>
                <a:lnTo>
                  <a:pt x="148" y="382"/>
                </a:lnTo>
                <a:lnTo>
                  <a:pt x="124" y="416"/>
                </a:lnTo>
                <a:lnTo>
                  <a:pt x="104" y="452"/>
                </a:lnTo>
                <a:lnTo>
                  <a:pt x="84" y="490"/>
                </a:lnTo>
                <a:lnTo>
                  <a:pt x="68" y="528"/>
                </a:lnTo>
                <a:lnTo>
                  <a:pt x="52" y="566"/>
                </a:lnTo>
                <a:lnTo>
                  <a:pt x="38" y="606"/>
                </a:lnTo>
                <a:lnTo>
                  <a:pt x="26" y="648"/>
                </a:lnTo>
                <a:lnTo>
                  <a:pt x="18" y="690"/>
                </a:lnTo>
                <a:lnTo>
                  <a:pt x="10" y="732"/>
                </a:lnTo>
                <a:lnTo>
                  <a:pt x="4" y="774"/>
                </a:lnTo>
                <a:lnTo>
                  <a:pt x="0" y="818"/>
                </a:lnTo>
                <a:lnTo>
                  <a:pt x="0" y="862"/>
                </a:lnTo>
                <a:lnTo>
                  <a:pt x="0" y="862"/>
                </a:lnTo>
                <a:lnTo>
                  <a:pt x="0" y="908"/>
                </a:lnTo>
                <a:lnTo>
                  <a:pt x="4" y="950"/>
                </a:lnTo>
                <a:lnTo>
                  <a:pt x="10" y="994"/>
                </a:lnTo>
                <a:lnTo>
                  <a:pt x="18" y="1036"/>
                </a:lnTo>
                <a:lnTo>
                  <a:pt x="26" y="1078"/>
                </a:lnTo>
                <a:lnTo>
                  <a:pt x="38" y="1120"/>
                </a:lnTo>
                <a:lnTo>
                  <a:pt x="52" y="1160"/>
                </a:lnTo>
                <a:lnTo>
                  <a:pt x="68" y="1198"/>
                </a:lnTo>
                <a:lnTo>
                  <a:pt x="84" y="1236"/>
                </a:lnTo>
                <a:lnTo>
                  <a:pt x="104" y="1274"/>
                </a:lnTo>
                <a:lnTo>
                  <a:pt x="124" y="1310"/>
                </a:lnTo>
                <a:lnTo>
                  <a:pt x="148" y="1344"/>
                </a:lnTo>
                <a:lnTo>
                  <a:pt x="172" y="1378"/>
                </a:lnTo>
                <a:lnTo>
                  <a:pt x="196" y="1412"/>
                </a:lnTo>
                <a:lnTo>
                  <a:pt x="224" y="1442"/>
                </a:lnTo>
                <a:lnTo>
                  <a:pt x="252" y="1472"/>
                </a:lnTo>
                <a:lnTo>
                  <a:pt x="282" y="1502"/>
                </a:lnTo>
                <a:lnTo>
                  <a:pt x="314" y="1528"/>
                </a:lnTo>
                <a:lnTo>
                  <a:pt x="346" y="1554"/>
                </a:lnTo>
                <a:lnTo>
                  <a:pt x="380" y="1578"/>
                </a:lnTo>
                <a:lnTo>
                  <a:pt x="416" y="1600"/>
                </a:lnTo>
                <a:lnTo>
                  <a:pt x="452" y="1622"/>
                </a:lnTo>
                <a:lnTo>
                  <a:pt x="488" y="1640"/>
                </a:lnTo>
                <a:lnTo>
                  <a:pt x="526" y="1658"/>
                </a:lnTo>
                <a:lnTo>
                  <a:pt x="566" y="1672"/>
                </a:lnTo>
                <a:lnTo>
                  <a:pt x="606" y="1686"/>
                </a:lnTo>
                <a:lnTo>
                  <a:pt x="646" y="1698"/>
                </a:lnTo>
                <a:lnTo>
                  <a:pt x="688" y="1708"/>
                </a:lnTo>
                <a:lnTo>
                  <a:pt x="730" y="1716"/>
                </a:lnTo>
                <a:lnTo>
                  <a:pt x="774" y="1720"/>
                </a:lnTo>
                <a:lnTo>
                  <a:pt x="818" y="1724"/>
                </a:lnTo>
                <a:lnTo>
                  <a:pt x="862" y="1726"/>
                </a:lnTo>
                <a:lnTo>
                  <a:pt x="862" y="1726"/>
                </a:lnTo>
                <a:lnTo>
                  <a:pt x="906" y="1724"/>
                </a:lnTo>
                <a:lnTo>
                  <a:pt x="950" y="1720"/>
                </a:lnTo>
                <a:lnTo>
                  <a:pt x="994" y="1716"/>
                </a:lnTo>
                <a:lnTo>
                  <a:pt x="1036" y="1708"/>
                </a:lnTo>
                <a:lnTo>
                  <a:pt x="1078" y="1698"/>
                </a:lnTo>
                <a:lnTo>
                  <a:pt x="1118" y="1686"/>
                </a:lnTo>
                <a:lnTo>
                  <a:pt x="1158" y="1672"/>
                </a:lnTo>
                <a:lnTo>
                  <a:pt x="1198" y="1658"/>
                </a:lnTo>
                <a:lnTo>
                  <a:pt x="1236" y="1640"/>
                </a:lnTo>
                <a:lnTo>
                  <a:pt x="1272" y="1622"/>
                </a:lnTo>
                <a:lnTo>
                  <a:pt x="1308" y="1600"/>
                </a:lnTo>
                <a:lnTo>
                  <a:pt x="1344" y="1578"/>
                </a:lnTo>
                <a:lnTo>
                  <a:pt x="1378" y="1554"/>
                </a:lnTo>
                <a:lnTo>
                  <a:pt x="1410" y="1528"/>
                </a:lnTo>
                <a:lnTo>
                  <a:pt x="1442" y="1502"/>
                </a:lnTo>
                <a:lnTo>
                  <a:pt x="1472" y="1472"/>
                </a:lnTo>
                <a:lnTo>
                  <a:pt x="1500" y="1442"/>
                </a:lnTo>
                <a:lnTo>
                  <a:pt x="1528" y="1412"/>
                </a:lnTo>
                <a:lnTo>
                  <a:pt x="1552" y="1378"/>
                </a:lnTo>
                <a:lnTo>
                  <a:pt x="1576" y="1344"/>
                </a:lnTo>
                <a:lnTo>
                  <a:pt x="1600" y="1310"/>
                </a:lnTo>
                <a:lnTo>
                  <a:pt x="1620" y="1274"/>
                </a:lnTo>
                <a:lnTo>
                  <a:pt x="1640" y="1236"/>
                </a:lnTo>
                <a:lnTo>
                  <a:pt x="1656" y="1198"/>
                </a:lnTo>
                <a:lnTo>
                  <a:pt x="1672" y="1160"/>
                </a:lnTo>
                <a:lnTo>
                  <a:pt x="1686" y="1120"/>
                </a:lnTo>
                <a:lnTo>
                  <a:pt x="1698" y="1078"/>
                </a:lnTo>
                <a:lnTo>
                  <a:pt x="1706" y="1036"/>
                </a:lnTo>
                <a:lnTo>
                  <a:pt x="1714" y="994"/>
                </a:lnTo>
                <a:lnTo>
                  <a:pt x="1720" y="950"/>
                </a:lnTo>
                <a:lnTo>
                  <a:pt x="1724" y="908"/>
                </a:lnTo>
                <a:lnTo>
                  <a:pt x="1724" y="862"/>
                </a:lnTo>
                <a:lnTo>
                  <a:pt x="1724" y="862"/>
                </a:lnTo>
                <a:lnTo>
                  <a:pt x="1724" y="818"/>
                </a:lnTo>
                <a:lnTo>
                  <a:pt x="1720" y="774"/>
                </a:lnTo>
                <a:lnTo>
                  <a:pt x="1714" y="732"/>
                </a:lnTo>
                <a:lnTo>
                  <a:pt x="1706" y="690"/>
                </a:lnTo>
                <a:lnTo>
                  <a:pt x="1698" y="648"/>
                </a:lnTo>
                <a:lnTo>
                  <a:pt x="1686" y="606"/>
                </a:lnTo>
                <a:lnTo>
                  <a:pt x="1672" y="566"/>
                </a:lnTo>
                <a:lnTo>
                  <a:pt x="1656" y="528"/>
                </a:lnTo>
                <a:lnTo>
                  <a:pt x="1640" y="490"/>
                </a:lnTo>
                <a:lnTo>
                  <a:pt x="1620" y="452"/>
                </a:lnTo>
                <a:lnTo>
                  <a:pt x="1600" y="416"/>
                </a:lnTo>
                <a:lnTo>
                  <a:pt x="1576" y="382"/>
                </a:lnTo>
                <a:lnTo>
                  <a:pt x="1552" y="348"/>
                </a:lnTo>
                <a:lnTo>
                  <a:pt x="1528" y="314"/>
                </a:lnTo>
                <a:lnTo>
                  <a:pt x="1500" y="284"/>
                </a:lnTo>
                <a:lnTo>
                  <a:pt x="1472" y="254"/>
                </a:lnTo>
                <a:lnTo>
                  <a:pt x="1442" y="224"/>
                </a:lnTo>
                <a:lnTo>
                  <a:pt x="1410" y="198"/>
                </a:lnTo>
                <a:lnTo>
                  <a:pt x="1378" y="172"/>
                </a:lnTo>
                <a:lnTo>
                  <a:pt x="1344" y="148"/>
                </a:lnTo>
                <a:lnTo>
                  <a:pt x="1308" y="126"/>
                </a:lnTo>
                <a:lnTo>
                  <a:pt x="1272" y="104"/>
                </a:lnTo>
                <a:lnTo>
                  <a:pt x="1236" y="86"/>
                </a:lnTo>
                <a:lnTo>
                  <a:pt x="1198" y="68"/>
                </a:lnTo>
                <a:lnTo>
                  <a:pt x="1158" y="54"/>
                </a:lnTo>
                <a:lnTo>
                  <a:pt x="1118" y="40"/>
                </a:lnTo>
                <a:lnTo>
                  <a:pt x="1078" y="28"/>
                </a:lnTo>
                <a:lnTo>
                  <a:pt x="1036" y="18"/>
                </a:lnTo>
                <a:lnTo>
                  <a:pt x="994" y="10"/>
                </a:lnTo>
                <a:lnTo>
                  <a:pt x="950" y="6"/>
                </a:lnTo>
                <a:lnTo>
                  <a:pt x="906" y="2"/>
                </a:lnTo>
                <a:lnTo>
                  <a:pt x="862" y="0"/>
                </a:lnTo>
                <a:close/>
                <a:moveTo>
                  <a:pt x="950" y="1624"/>
                </a:moveTo>
                <a:lnTo>
                  <a:pt x="950" y="1624"/>
                </a:lnTo>
                <a:lnTo>
                  <a:pt x="894" y="1628"/>
                </a:lnTo>
                <a:lnTo>
                  <a:pt x="894" y="1302"/>
                </a:lnTo>
                <a:lnTo>
                  <a:pt x="1182" y="1302"/>
                </a:lnTo>
                <a:lnTo>
                  <a:pt x="1182" y="1302"/>
                </a:lnTo>
                <a:lnTo>
                  <a:pt x="1160" y="1360"/>
                </a:lnTo>
                <a:lnTo>
                  <a:pt x="1136" y="1412"/>
                </a:lnTo>
                <a:lnTo>
                  <a:pt x="1110" y="1462"/>
                </a:lnTo>
                <a:lnTo>
                  <a:pt x="1082" y="1506"/>
                </a:lnTo>
                <a:lnTo>
                  <a:pt x="1066" y="1526"/>
                </a:lnTo>
                <a:lnTo>
                  <a:pt x="1050" y="1544"/>
                </a:lnTo>
                <a:lnTo>
                  <a:pt x="1034" y="1560"/>
                </a:lnTo>
                <a:lnTo>
                  <a:pt x="1018" y="1576"/>
                </a:lnTo>
                <a:lnTo>
                  <a:pt x="1002" y="1590"/>
                </a:lnTo>
                <a:lnTo>
                  <a:pt x="984" y="1604"/>
                </a:lnTo>
                <a:lnTo>
                  <a:pt x="968" y="1614"/>
                </a:lnTo>
                <a:lnTo>
                  <a:pt x="950" y="1624"/>
                </a:lnTo>
                <a:close/>
                <a:moveTo>
                  <a:pt x="542" y="1302"/>
                </a:moveTo>
                <a:lnTo>
                  <a:pt x="830" y="1302"/>
                </a:lnTo>
                <a:lnTo>
                  <a:pt x="830" y="1628"/>
                </a:lnTo>
                <a:lnTo>
                  <a:pt x="830" y="1628"/>
                </a:lnTo>
                <a:lnTo>
                  <a:pt x="802" y="1626"/>
                </a:lnTo>
                <a:lnTo>
                  <a:pt x="774" y="1624"/>
                </a:lnTo>
                <a:lnTo>
                  <a:pt x="774" y="1624"/>
                </a:lnTo>
                <a:lnTo>
                  <a:pt x="758" y="1614"/>
                </a:lnTo>
                <a:lnTo>
                  <a:pt x="740" y="1604"/>
                </a:lnTo>
                <a:lnTo>
                  <a:pt x="722" y="1590"/>
                </a:lnTo>
                <a:lnTo>
                  <a:pt x="706" y="1576"/>
                </a:lnTo>
                <a:lnTo>
                  <a:pt x="690" y="1560"/>
                </a:lnTo>
                <a:lnTo>
                  <a:pt x="674" y="1544"/>
                </a:lnTo>
                <a:lnTo>
                  <a:pt x="658" y="1526"/>
                </a:lnTo>
                <a:lnTo>
                  <a:pt x="642" y="1506"/>
                </a:lnTo>
                <a:lnTo>
                  <a:pt x="614" y="1462"/>
                </a:lnTo>
                <a:lnTo>
                  <a:pt x="588" y="1412"/>
                </a:lnTo>
                <a:lnTo>
                  <a:pt x="564" y="1360"/>
                </a:lnTo>
                <a:lnTo>
                  <a:pt x="542" y="1302"/>
                </a:lnTo>
                <a:close/>
                <a:moveTo>
                  <a:pt x="96" y="888"/>
                </a:moveTo>
                <a:lnTo>
                  <a:pt x="408" y="888"/>
                </a:lnTo>
                <a:lnTo>
                  <a:pt x="408" y="888"/>
                </a:lnTo>
                <a:lnTo>
                  <a:pt x="410" y="934"/>
                </a:lnTo>
                <a:lnTo>
                  <a:pt x="412" y="980"/>
                </a:lnTo>
                <a:lnTo>
                  <a:pt x="416" y="1026"/>
                </a:lnTo>
                <a:lnTo>
                  <a:pt x="420" y="1070"/>
                </a:lnTo>
                <a:lnTo>
                  <a:pt x="428" y="1114"/>
                </a:lnTo>
                <a:lnTo>
                  <a:pt x="434" y="1156"/>
                </a:lnTo>
                <a:lnTo>
                  <a:pt x="444" y="1198"/>
                </a:lnTo>
                <a:lnTo>
                  <a:pt x="454" y="1238"/>
                </a:lnTo>
                <a:lnTo>
                  <a:pt x="194" y="1238"/>
                </a:lnTo>
                <a:lnTo>
                  <a:pt x="194" y="1238"/>
                </a:lnTo>
                <a:lnTo>
                  <a:pt x="174" y="1198"/>
                </a:lnTo>
                <a:lnTo>
                  <a:pt x="154" y="1158"/>
                </a:lnTo>
                <a:lnTo>
                  <a:pt x="138" y="1114"/>
                </a:lnTo>
                <a:lnTo>
                  <a:pt x="126" y="1072"/>
                </a:lnTo>
                <a:lnTo>
                  <a:pt x="114" y="1026"/>
                </a:lnTo>
                <a:lnTo>
                  <a:pt x="106" y="982"/>
                </a:lnTo>
                <a:lnTo>
                  <a:pt x="100" y="934"/>
                </a:lnTo>
                <a:lnTo>
                  <a:pt x="96" y="888"/>
                </a:lnTo>
                <a:close/>
                <a:moveTo>
                  <a:pt x="774" y="102"/>
                </a:moveTo>
                <a:lnTo>
                  <a:pt x="774" y="102"/>
                </a:lnTo>
                <a:lnTo>
                  <a:pt x="802" y="100"/>
                </a:lnTo>
                <a:lnTo>
                  <a:pt x="830" y="98"/>
                </a:lnTo>
                <a:lnTo>
                  <a:pt x="830" y="408"/>
                </a:lnTo>
                <a:lnTo>
                  <a:pt x="546" y="408"/>
                </a:lnTo>
                <a:lnTo>
                  <a:pt x="546" y="408"/>
                </a:lnTo>
                <a:lnTo>
                  <a:pt x="568" y="354"/>
                </a:lnTo>
                <a:lnTo>
                  <a:pt x="592" y="304"/>
                </a:lnTo>
                <a:lnTo>
                  <a:pt x="618" y="256"/>
                </a:lnTo>
                <a:lnTo>
                  <a:pt x="646" y="216"/>
                </a:lnTo>
                <a:lnTo>
                  <a:pt x="676" y="178"/>
                </a:lnTo>
                <a:lnTo>
                  <a:pt x="692" y="162"/>
                </a:lnTo>
                <a:lnTo>
                  <a:pt x="708" y="148"/>
                </a:lnTo>
                <a:lnTo>
                  <a:pt x="724" y="134"/>
                </a:lnTo>
                <a:lnTo>
                  <a:pt x="740" y="122"/>
                </a:lnTo>
                <a:lnTo>
                  <a:pt x="758" y="110"/>
                </a:lnTo>
                <a:lnTo>
                  <a:pt x="774" y="102"/>
                </a:lnTo>
                <a:close/>
                <a:moveTo>
                  <a:pt x="1178" y="408"/>
                </a:moveTo>
                <a:lnTo>
                  <a:pt x="894" y="408"/>
                </a:lnTo>
                <a:lnTo>
                  <a:pt x="894" y="98"/>
                </a:lnTo>
                <a:lnTo>
                  <a:pt x="894" y="98"/>
                </a:lnTo>
                <a:lnTo>
                  <a:pt x="950" y="102"/>
                </a:lnTo>
                <a:lnTo>
                  <a:pt x="950" y="102"/>
                </a:lnTo>
                <a:lnTo>
                  <a:pt x="966" y="110"/>
                </a:lnTo>
                <a:lnTo>
                  <a:pt x="984" y="122"/>
                </a:lnTo>
                <a:lnTo>
                  <a:pt x="1000" y="134"/>
                </a:lnTo>
                <a:lnTo>
                  <a:pt x="1016" y="148"/>
                </a:lnTo>
                <a:lnTo>
                  <a:pt x="1032" y="162"/>
                </a:lnTo>
                <a:lnTo>
                  <a:pt x="1048" y="178"/>
                </a:lnTo>
                <a:lnTo>
                  <a:pt x="1078" y="216"/>
                </a:lnTo>
                <a:lnTo>
                  <a:pt x="1106" y="256"/>
                </a:lnTo>
                <a:lnTo>
                  <a:pt x="1132" y="304"/>
                </a:lnTo>
                <a:lnTo>
                  <a:pt x="1156" y="354"/>
                </a:lnTo>
                <a:lnTo>
                  <a:pt x="1178" y="408"/>
                </a:lnTo>
                <a:close/>
                <a:moveTo>
                  <a:pt x="894" y="472"/>
                </a:moveTo>
                <a:lnTo>
                  <a:pt x="1198" y="472"/>
                </a:lnTo>
                <a:lnTo>
                  <a:pt x="1198" y="472"/>
                </a:lnTo>
                <a:lnTo>
                  <a:pt x="1210" y="512"/>
                </a:lnTo>
                <a:lnTo>
                  <a:pt x="1220" y="554"/>
                </a:lnTo>
                <a:lnTo>
                  <a:pt x="1228" y="596"/>
                </a:lnTo>
                <a:lnTo>
                  <a:pt x="1236" y="640"/>
                </a:lnTo>
                <a:lnTo>
                  <a:pt x="1242" y="684"/>
                </a:lnTo>
                <a:lnTo>
                  <a:pt x="1246" y="730"/>
                </a:lnTo>
                <a:lnTo>
                  <a:pt x="1250" y="776"/>
                </a:lnTo>
                <a:lnTo>
                  <a:pt x="1252" y="824"/>
                </a:lnTo>
                <a:lnTo>
                  <a:pt x="894" y="824"/>
                </a:lnTo>
                <a:lnTo>
                  <a:pt x="894" y="472"/>
                </a:lnTo>
                <a:close/>
                <a:moveTo>
                  <a:pt x="830" y="472"/>
                </a:moveTo>
                <a:lnTo>
                  <a:pt x="830" y="824"/>
                </a:lnTo>
                <a:lnTo>
                  <a:pt x="472" y="824"/>
                </a:lnTo>
                <a:lnTo>
                  <a:pt x="472" y="824"/>
                </a:lnTo>
                <a:lnTo>
                  <a:pt x="474" y="776"/>
                </a:lnTo>
                <a:lnTo>
                  <a:pt x="478" y="730"/>
                </a:lnTo>
                <a:lnTo>
                  <a:pt x="482" y="684"/>
                </a:lnTo>
                <a:lnTo>
                  <a:pt x="488" y="640"/>
                </a:lnTo>
                <a:lnTo>
                  <a:pt x="496" y="596"/>
                </a:lnTo>
                <a:lnTo>
                  <a:pt x="504" y="554"/>
                </a:lnTo>
                <a:lnTo>
                  <a:pt x="514" y="512"/>
                </a:lnTo>
                <a:lnTo>
                  <a:pt x="526" y="472"/>
                </a:lnTo>
                <a:lnTo>
                  <a:pt x="830" y="472"/>
                </a:lnTo>
                <a:close/>
                <a:moveTo>
                  <a:pt x="408" y="824"/>
                </a:moveTo>
                <a:lnTo>
                  <a:pt x="98" y="824"/>
                </a:lnTo>
                <a:lnTo>
                  <a:pt x="98" y="824"/>
                </a:lnTo>
                <a:lnTo>
                  <a:pt x="102" y="776"/>
                </a:lnTo>
                <a:lnTo>
                  <a:pt x="108" y="730"/>
                </a:lnTo>
                <a:lnTo>
                  <a:pt x="118" y="684"/>
                </a:lnTo>
                <a:lnTo>
                  <a:pt x="130" y="640"/>
                </a:lnTo>
                <a:lnTo>
                  <a:pt x="144" y="596"/>
                </a:lnTo>
                <a:lnTo>
                  <a:pt x="162" y="554"/>
                </a:lnTo>
                <a:lnTo>
                  <a:pt x="182" y="512"/>
                </a:lnTo>
                <a:lnTo>
                  <a:pt x="204" y="472"/>
                </a:lnTo>
                <a:lnTo>
                  <a:pt x="458" y="472"/>
                </a:lnTo>
                <a:lnTo>
                  <a:pt x="458" y="472"/>
                </a:lnTo>
                <a:lnTo>
                  <a:pt x="446" y="512"/>
                </a:lnTo>
                <a:lnTo>
                  <a:pt x="438" y="554"/>
                </a:lnTo>
                <a:lnTo>
                  <a:pt x="430" y="596"/>
                </a:lnTo>
                <a:lnTo>
                  <a:pt x="422" y="640"/>
                </a:lnTo>
                <a:lnTo>
                  <a:pt x="418" y="684"/>
                </a:lnTo>
                <a:lnTo>
                  <a:pt x="412" y="730"/>
                </a:lnTo>
                <a:lnTo>
                  <a:pt x="410" y="776"/>
                </a:lnTo>
                <a:lnTo>
                  <a:pt x="408" y="824"/>
                </a:lnTo>
                <a:close/>
                <a:moveTo>
                  <a:pt x="472" y="888"/>
                </a:moveTo>
                <a:lnTo>
                  <a:pt x="830" y="888"/>
                </a:lnTo>
                <a:lnTo>
                  <a:pt x="830" y="1238"/>
                </a:lnTo>
                <a:lnTo>
                  <a:pt x="522" y="1238"/>
                </a:lnTo>
                <a:lnTo>
                  <a:pt x="522" y="1238"/>
                </a:lnTo>
                <a:lnTo>
                  <a:pt x="510" y="1198"/>
                </a:lnTo>
                <a:lnTo>
                  <a:pt x="502" y="1156"/>
                </a:lnTo>
                <a:lnTo>
                  <a:pt x="494" y="1114"/>
                </a:lnTo>
                <a:lnTo>
                  <a:pt x="486" y="1070"/>
                </a:lnTo>
                <a:lnTo>
                  <a:pt x="480" y="1026"/>
                </a:lnTo>
                <a:lnTo>
                  <a:pt x="476" y="980"/>
                </a:lnTo>
                <a:lnTo>
                  <a:pt x="474" y="934"/>
                </a:lnTo>
                <a:lnTo>
                  <a:pt x="472" y="888"/>
                </a:lnTo>
                <a:close/>
                <a:moveTo>
                  <a:pt x="894" y="1238"/>
                </a:moveTo>
                <a:lnTo>
                  <a:pt x="894" y="888"/>
                </a:lnTo>
                <a:lnTo>
                  <a:pt x="1252" y="888"/>
                </a:lnTo>
                <a:lnTo>
                  <a:pt x="1252" y="888"/>
                </a:lnTo>
                <a:lnTo>
                  <a:pt x="1250" y="934"/>
                </a:lnTo>
                <a:lnTo>
                  <a:pt x="1248" y="980"/>
                </a:lnTo>
                <a:lnTo>
                  <a:pt x="1244" y="1026"/>
                </a:lnTo>
                <a:lnTo>
                  <a:pt x="1238" y="1070"/>
                </a:lnTo>
                <a:lnTo>
                  <a:pt x="1230" y="1114"/>
                </a:lnTo>
                <a:lnTo>
                  <a:pt x="1222" y="1156"/>
                </a:lnTo>
                <a:lnTo>
                  <a:pt x="1214" y="1198"/>
                </a:lnTo>
                <a:lnTo>
                  <a:pt x="1202" y="1238"/>
                </a:lnTo>
                <a:lnTo>
                  <a:pt x="894" y="1238"/>
                </a:lnTo>
                <a:close/>
                <a:moveTo>
                  <a:pt x="1316" y="888"/>
                </a:moveTo>
                <a:lnTo>
                  <a:pt x="1628" y="888"/>
                </a:lnTo>
                <a:lnTo>
                  <a:pt x="1628" y="888"/>
                </a:lnTo>
                <a:lnTo>
                  <a:pt x="1624" y="934"/>
                </a:lnTo>
                <a:lnTo>
                  <a:pt x="1618" y="982"/>
                </a:lnTo>
                <a:lnTo>
                  <a:pt x="1610" y="1026"/>
                </a:lnTo>
                <a:lnTo>
                  <a:pt x="1598" y="1072"/>
                </a:lnTo>
                <a:lnTo>
                  <a:pt x="1586" y="1114"/>
                </a:lnTo>
                <a:lnTo>
                  <a:pt x="1570" y="1158"/>
                </a:lnTo>
                <a:lnTo>
                  <a:pt x="1550" y="1198"/>
                </a:lnTo>
                <a:lnTo>
                  <a:pt x="1530" y="1238"/>
                </a:lnTo>
                <a:lnTo>
                  <a:pt x="1270" y="1238"/>
                </a:lnTo>
                <a:lnTo>
                  <a:pt x="1270" y="1238"/>
                </a:lnTo>
                <a:lnTo>
                  <a:pt x="1280" y="1198"/>
                </a:lnTo>
                <a:lnTo>
                  <a:pt x="1290" y="1156"/>
                </a:lnTo>
                <a:lnTo>
                  <a:pt x="1296" y="1114"/>
                </a:lnTo>
                <a:lnTo>
                  <a:pt x="1304" y="1070"/>
                </a:lnTo>
                <a:lnTo>
                  <a:pt x="1308" y="1026"/>
                </a:lnTo>
                <a:lnTo>
                  <a:pt x="1312" y="980"/>
                </a:lnTo>
                <a:lnTo>
                  <a:pt x="1314" y="934"/>
                </a:lnTo>
                <a:lnTo>
                  <a:pt x="1316" y="888"/>
                </a:lnTo>
                <a:close/>
                <a:moveTo>
                  <a:pt x="1316" y="824"/>
                </a:moveTo>
                <a:lnTo>
                  <a:pt x="1316" y="824"/>
                </a:lnTo>
                <a:lnTo>
                  <a:pt x="1314" y="776"/>
                </a:lnTo>
                <a:lnTo>
                  <a:pt x="1312" y="730"/>
                </a:lnTo>
                <a:lnTo>
                  <a:pt x="1306" y="684"/>
                </a:lnTo>
                <a:lnTo>
                  <a:pt x="1302" y="640"/>
                </a:lnTo>
                <a:lnTo>
                  <a:pt x="1294" y="596"/>
                </a:lnTo>
                <a:lnTo>
                  <a:pt x="1286" y="554"/>
                </a:lnTo>
                <a:lnTo>
                  <a:pt x="1278" y="512"/>
                </a:lnTo>
                <a:lnTo>
                  <a:pt x="1266" y="472"/>
                </a:lnTo>
                <a:lnTo>
                  <a:pt x="1520" y="472"/>
                </a:lnTo>
                <a:lnTo>
                  <a:pt x="1520" y="472"/>
                </a:lnTo>
                <a:lnTo>
                  <a:pt x="1542" y="512"/>
                </a:lnTo>
                <a:lnTo>
                  <a:pt x="1562" y="554"/>
                </a:lnTo>
                <a:lnTo>
                  <a:pt x="1580" y="596"/>
                </a:lnTo>
                <a:lnTo>
                  <a:pt x="1594" y="640"/>
                </a:lnTo>
                <a:lnTo>
                  <a:pt x="1606" y="684"/>
                </a:lnTo>
                <a:lnTo>
                  <a:pt x="1616" y="730"/>
                </a:lnTo>
                <a:lnTo>
                  <a:pt x="1622" y="776"/>
                </a:lnTo>
                <a:lnTo>
                  <a:pt x="1626" y="824"/>
                </a:lnTo>
                <a:lnTo>
                  <a:pt x="1316" y="824"/>
                </a:lnTo>
                <a:close/>
                <a:moveTo>
                  <a:pt x="1478" y="408"/>
                </a:moveTo>
                <a:lnTo>
                  <a:pt x="1248" y="408"/>
                </a:lnTo>
                <a:lnTo>
                  <a:pt x="1248" y="408"/>
                </a:lnTo>
                <a:lnTo>
                  <a:pt x="1232" y="368"/>
                </a:lnTo>
                <a:lnTo>
                  <a:pt x="1216" y="328"/>
                </a:lnTo>
                <a:lnTo>
                  <a:pt x="1198" y="290"/>
                </a:lnTo>
                <a:lnTo>
                  <a:pt x="1180" y="254"/>
                </a:lnTo>
                <a:lnTo>
                  <a:pt x="1160" y="220"/>
                </a:lnTo>
                <a:lnTo>
                  <a:pt x="1140" y="190"/>
                </a:lnTo>
                <a:lnTo>
                  <a:pt x="1118" y="160"/>
                </a:lnTo>
                <a:lnTo>
                  <a:pt x="1096" y="134"/>
                </a:lnTo>
                <a:lnTo>
                  <a:pt x="1096" y="134"/>
                </a:lnTo>
                <a:lnTo>
                  <a:pt x="1124" y="144"/>
                </a:lnTo>
                <a:lnTo>
                  <a:pt x="1152" y="154"/>
                </a:lnTo>
                <a:lnTo>
                  <a:pt x="1180" y="166"/>
                </a:lnTo>
                <a:lnTo>
                  <a:pt x="1208" y="180"/>
                </a:lnTo>
                <a:lnTo>
                  <a:pt x="1260" y="208"/>
                </a:lnTo>
                <a:lnTo>
                  <a:pt x="1310" y="242"/>
                </a:lnTo>
                <a:lnTo>
                  <a:pt x="1356" y="278"/>
                </a:lnTo>
                <a:lnTo>
                  <a:pt x="1400" y="318"/>
                </a:lnTo>
                <a:lnTo>
                  <a:pt x="1440" y="362"/>
                </a:lnTo>
                <a:lnTo>
                  <a:pt x="1478" y="408"/>
                </a:lnTo>
                <a:close/>
                <a:moveTo>
                  <a:pt x="628" y="134"/>
                </a:moveTo>
                <a:lnTo>
                  <a:pt x="628" y="134"/>
                </a:lnTo>
                <a:lnTo>
                  <a:pt x="606" y="160"/>
                </a:lnTo>
                <a:lnTo>
                  <a:pt x="584" y="190"/>
                </a:lnTo>
                <a:lnTo>
                  <a:pt x="564" y="220"/>
                </a:lnTo>
                <a:lnTo>
                  <a:pt x="544" y="254"/>
                </a:lnTo>
                <a:lnTo>
                  <a:pt x="526" y="290"/>
                </a:lnTo>
                <a:lnTo>
                  <a:pt x="508" y="328"/>
                </a:lnTo>
                <a:lnTo>
                  <a:pt x="492" y="368"/>
                </a:lnTo>
                <a:lnTo>
                  <a:pt x="476" y="408"/>
                </a:lnTo>
                <a:lnTo>
                  <a:pt x="246" y="408"/>
                </a:lnTo>
                <a:lnTo>
                  <a:pt x="246" y="408"/>
                </a:lnTo>
                <a:lnTo>
                  <a:pt x="284" y="362"/>
                </a:lnTo>
                <a:lnTo>
                  <a:pt x="324" y="318"/>
                </a:lnTo>
                <a:lnTo>
                  <a:pt x="368" y="278"/>
                </a:lnTo>
                <a:lnTo>
                  <a:pt x="414" y="242"/>
                </a:lnTo>
                <a:lnTo>
                  <a:pt x="464" y="208"/>
                </a:lnTo>
                <a:lnTo>
                  <a:pt x="516" y="180"/>
                </a:lnTo>
                <a:lnTo>
                  <a:pt x="544" y="166"/>
                </a:lnTo>
                <a:lnTo>
                  <a:pt x="572" y="154"/>
                </a:lnTo>
                <a:lnTo>
                  <a:pt x="600" y="144"/>
                </a:lnTo>
                <a:lnTo>
                  <a:pt x="628" y="134"/>
                </a:lnTo>
                <a:close/>
                <a:moveTo>
                  <a:pt x="236" y="1302"/>
                </a:moveTo>
                <a:lnTo>
                  <a:pt x="472" y="1302"/>
                </a:lnTo>
                <a:lnTo>
                  <a:pt x="472" y="1302"/>
                </a:lnTo>
                <a:lnTo>
                  <a:pt x="486" y="1346"/>
                </a:lnTo>
                <a:lnTo>
                  <a:pt x="504" y="1388"/>
                </a:lnTo>
                <a:lnTo>
                  <a:pt x="522" y="1428"/>
                </a:lnTo>
                <a:lnTo>
                  <a:pt x="540" y="1466"/>
                </a:lnTo>
                <a:lnTo>
                  <a:pt x="560" y="1502"/>
                </a:lnTo>
                <a:lnTo>
                  <a:pt x="582" y="1534"/>
                </a:lnTo>
                <a:lnTo>
                  <a:pt x="604" y="1564"/>
                </a:lnTo>
                <a:lnTo>
                  <a:pt x="628" y="1592"/>
                </a:lnTo>
                <a:lnTo>
                  <a:pt x="628" y="1592"/>
                </a:lnTo>
                <a:lnTo>
                  <a:pt x="598" y="1582"/>
                </a:lnTo>
                <a:lnTo>
                  <a:pt x="570" y="1570"/>
                </a:lnTo>
                <a:lnTo>
                  <a:pt x="540" y="1558"/>
                </a:lnTo>
                <a:lnTo>
                  <a:pt x="512" y="1544"/>
                </a:lnTo>
                <a:lnTo>
                  <a:pt x="486" y="1530"/>
                </a:lnTo>
                <a:lnTo>
                  <a:pt x="458" y="1514"/>
                </a:lnTo>
                <a:lnTo>
                  <a:pt x="432" y="1496"/>
                </a:lnTo>
                <a:lnTo>
                  <a:pt x="408" y="1478"/>
                </a:lnTo>
                <a:lnTo>
                  <a:pt x="382" y="1460"/>
                </a:lnTo>
                <a:lnTo>
                  <a:pt x="358" y="1440"/>
                </a:lnTo>
                <a:lnTo>
                  <a:pt x="336" y="1420"/>
                </a:lnTo>
                <a:lnTo>
                  <a:pt x="314" y="1398"/>
                </a:lnTo>
                <a:lnTo>
                  <a:pt x="292" y="1374"/>
                </a:lnTo>
                <a:lnTo>
                  <a:pt x="272" y="1352"/>
                </a:lnTo>
                <a:lnTo>
                  <a:pt x="254" y="1328"/>
                </a:lnTo>
                <a:lnTo>
                  <a:pt x="236" y="1302"/>
                </a:lnTo>
                <a:close/>
                <a:moveTo>
                  <a:pt x="1096" y="1592"/>
                </a:moveTo>
                <a:lnTo>
                  <a:pt x="1096" y="1592"/>
                </a:lnTo>
                <a:lnTo>
                  <a:pt x="1120" y="1564"/>
                </a:lnTo>
                <a:lnTo>
                  <a:pt x="1142" y="1534"/>
                </a:lnTo>
                <a:lnTo>
                  <a:pt x="1164" y="1502"/>
                </a:lnTo>
                <a:lnTo>
                  <a:pt x="1184" y="1466"/>
                </a:lnTo>
                <a:lnTo>
                  <a:pt x="1204" y="1428"/>
                </a:lnTo>
                <a:lnTo>
                  <a:pt x="1220" y="1388"/>
                </a:lnTo>
                <a:lnTo>
                  <a:pt x="1238" y="1346"/>
                </a:lnTo>
                <a:lnTo>
                  <a:pt x="1252" y="1302"/>
                </a:lnTo>
                <a:lnTo>
                  <a:pt x="1490" y="1302"/>
                </a:lnTo>
                <a:lnTo>
                  <a:pt x="1490" y="1302"/>
                </a:lnTo>
                <a:lnTo>
                  <a:pt x="1470" y="1328"/>
                </a:lnTo>
                <a:lnTo>
                  <a:pt x="1452" y="1352"/>
                </a:lnTo>
                <a:lnTo>
                  <a:pt x="1432" y="1374"/>
                </a:lnTo>
                <a:lnTo>
                  <a:pt x="1410" y="1398"/>
                </a:lnTo>
                <a:lnTo>
                  <a:pt x="1388" y="1420"/>
                </a:lnTo>
                <a:lnTo>
                  <a:pt x="1366" y="1440"/>
                </a:lnTo>
                <a:lnTo>
                  <a:pt x="1342" y="1460"/>
                </a:lnTo>
                <a:lnTo>
                  <a:pt x="1316" y="1478"/>
                </a:lnTo>
                <a:lnTo>
                  <a:pt x="1292" y="1496"/>
                </a:lnTo>
                <a:lnTo>
                  <a:pt x="1266" y="1514"/>
                </a:lnTo>
                <a:lnTo>
                  <a:pt x="1238" y="1530"/>
                </a:lnTo>
                <a:lnTo>
                  <a:pt x="1212" y="1544"/>
                </a:lnTo>
                <a:lnTo>
                  <a:pt x="1184" y="1558"/>
                </a:lnTo>
                <a:lnTo>
                  <a:pt x="1154" y="1570"/>
                </a:lnTo>
                <a:lnTo>
                  <a:pt x="1126" y="1582"/>
                </a:lnTo>
                <a:lnTo>
                  <a:pt x="1096" y="1592"/>
                </a:lnTo>
                <a:close/>
              </a:path>
            </a:pathLst>
          </a:custGeom>
          <a:solidFill>
            <a:srgbClr val="FDBB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199"/>
          </a:p>
        </p:txBody>
      </p:sp>
      <p:sp>
        <p:nvSpPr>
          <p:cNvPr id="287" name="Rectangle 286"/>
          <p:cNvSpPr/>
          <p:nvPr/>
        </p:nvSpPr>
        <p:spPr>
          <a:xfrm>
            <a:off x="2809297" y="1585563"/>
            <a:ext cx="1686860" cy="406265"/>
          </a:xfrm>
          <a:prstGeom prst="rect">
            <a:avLst/>
          </a:prstGeom>
        </p:spPr>
        <p:txBody>
          <a:bodyPr wrap="square">
            <a:spAutoFit/>
          </a:bodyPr>
          <a:lstStyle/>
          <a:p>
            <a:pPr algn="ctr">
              <a:lnSpc>
                <a:spcPct val="85000"/>
              </a:lnSpc>
              <a:spcBef>
                <a:spcPts val="0"/>
              </a:spcBef>
            </a:pPr>
            <a:r>
              <a:rPr lang="en-US" sz="1000" b="1" dirty="0">
                <a:latin typeface="Century Gothic" panose="020B0502020202020204" pitchFamily="34" charset="0"/>
                <a:cs typeface="Century Gothic"/>
              </a:rPr>
              <a:t>GLOBAL</a:t>
            </a:r>
            <a:r>
              <a:rPr lang="en-US" sz="1400" b="1" dirty="0">
                <a:latin typeface="Century Gothic" panose="020B0502020202020204" pitchFamily="34" charset="0"/>
                <a:cs typeface="Century Gothic"/>
              </a:rPr>
              <a:t> </a:t>
            </a:r>
            <a:r>
              <a:rPr lang="en-US" sz="1000" b="1" dirty="0">
                <a:latin typeface="Century Gothic" panose="020B0502020202020204" pitchFamily="34" charset="0"/>
                <a:cs typeface="Century Gothic"/>
              </a:rPr>
              <a:t>INTELLIGENCE NETWORK</a:t>
            </a:r>
          </a:p>
        </p:txBody>
      </p:sp>
      <p:sp>
        <p:nvSpPr>
          <p:cNvPr id="288" name="Left-Right Arrow 287"/>
          <p:cNvSpPr/>
          <p:nvPr/>
        </p:nvSpPr>
        <p:spPr bwMode="auto">
          <a:xfrm rot="5400000">
            <a:off x="3286881" y="3774755"/>
            <a:ext cx="377651" cy="159800"/>
          </a:xfrm>
          <a:prstGeom prst="leftRightArrow">
            <a:avLst/>
          </a:prstGeom>
          <a:solidFill>
            <a:schemeClr val="bg1">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3199" b="1">
              <a:solidFill>
                <a:schemeClr val="bg1"/>
              </a:solidFill>
            </a:endParaRPr>
          </a:p>
        </p:txBody>
      </p:sp>
      <p:cxnSp>
        <p:nvCxnSpPr>
          <p:cNvPr id="291" name="Straight Connector 290"/>
          <p:cNvCxnSpPr>
            <a:stCxn id="261" idx="29"/>
          </p:cNvCxnSpPr>
          <p:nvPr/>
        </p:nvCxnSpPr>
        <p:spPr>
          <a:xfrm flipH="1">
            <a:off x="1315251" y="3741733"/>
            <a:ext cx="6352" cy="414331"/>
          </a:xfrm>
          <a:prstGeom prst="line">
            <a:avLst/>
          </a:prstGeom>
          <a:ln w="190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grpSp>
        <p:nvGrpSpPr>
          <p:cNvPr id="18" name="Group 291"/>
          <p:cNvGrpSpPr/>
          <p:nvPr/>
        </p:nvGrpSpPr>
        <p:grpSpPr>
          <a:xfrm>
            <a:off x="709938" y="4207794"/>
            <a:ext cx="1444132" cy="471488"/>
            <a:chOff x="4340101" y="2127868"/>
            <a:chExt cx="1143000" cy="471488"/>
          </a:xfrm>
        </p:grpSpPr>
        <p:grpSp>
          <p:nvGrpSpPr>
            <p:cNvPr id="19" name="Group 188"/>
            <p:cNvGrpSpPr>
              <a:grpSpLocks noChangeAspect="1"/>
            </p:cNvGrpSpPr>
            <p:nvPr/>
          </p:nvGrpSpPr>
          <p:grpSpPr bwMode="auto">
            <a:xfrm>
              <a:off x="4340101" y="2127868"/>
              <a:ext cx="1143000" cy="471488"/>
              <a:chOff x="5219" y="1944"/>
              <a:chExt cx="720" cy="297"/>
            </a:xfrm>
          </p:grpSpPr>
          <p:sp>
            <p:nvSpPr>
              <p:cNvPr id="295" name="AutoShape 187"/>
              <p:cNvSpPr>
                <a:spLocks noChangeAspect="1" noChangeArrowheads="1" noTextEdit="1"/>
              </p:cNvSpPr>
              <p:nvPr/>
            </p:nvSpPr>
            <p:spPr bwMode="auto">
              <a:xfrm>
                <a:off x="5219" y="1948"/>
                <a:ext cx="720" cy="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96" name="Freeform 189"/>
              <p:cNvSpPr>
                <a:spLocks/>
              </p:cNvSpPr>
              <p:nvPr/>
            </p:nvSpPr>
            <p:spPr bwMode="auto">
              <a:xfrm>
                <a:off x="5227" y="1944"/>
                <a:ext cx="704" cy="180"/>
              </a:xfrm>
              <a:custGeom>
                <a:avLst/>
                <a:gdLst>
                  <a:gd name="T0" fmla="*/ 0 w 1406"/>
                  <a:gd name="T1" fmla="*/ 551 h 568"/>
                  <a:gd name="T2" fmla="*/ 3 w 1406"/>
                  <a:gd name="T3" fmla="*/ 381 h 568"/>
                  <a:gd name="T4" fmla="*/ 89 w 1406"/>
                  <a:gd name="T5" fmla="*/ 0 h 568"/>
                  <a:gd name="T6" fmla="*/ 1320 w 1406"/>
                  <a:gd name="T7" fmla="*/ 2 h 568"/>
                  <a:gd name="T8" fmla="*/ 1406 w 1406"/>
                  <a:gd name="T9" fmla="*/ 400 h 568"/>
                  <a:gd name="T10" fmla="*/ 1396 w 1406"/>
                  <a:gd name="T11" fmla="*/ 568 h 568"/>
                  <a:gd name="T12" fmla="*/ 0 w 1406"/>
                  <a:gd name="T13" fmla="*/ 551 h 568"/>
                </a:gdLst>
                <a:ahLst/>
                <a:cxnLst>
                  <a:cxn ang="0">
                    <a:pos x="T0" y="T1"/>
                  </a:cxn>
                  <a:cxn ang="0">
                    <a:pos x="T2" y="T3"/>
                  </a:cxn>
                  <a:cxn ang="0">
                    <a:pos x="T4" y="T5"/>
                  </a:cxn>
                  <a:cxn ang="0">
                    <a:pos x="T6" y="T7"/>
                  </a:cxn>
                  <a:cxn ang="0">
                    <a:pos x="T8" y="T9"/>
                  </a:cxn>
                  <a:cxn ang="0">
                    <a:pos x="T10" y="T11"/>
                  </a:cxn>
                  <a:cxn ang="0">
                    <a:pos x="T12" y="T13"/>
                  </a:cxn>
                </a:cxnLst>
                <a:rect l="0" t="0" r="r" b="b"/>
                <a:pathLst>
                  <a:path w="1406" h="568">
                    <a:moveTo>
                      <a:pt x="0" y="551"/>
                    </a:moveTo>
                    <a:lnTo>
                      <a:pt x="3" y="381"/>
                    </a:lnTo>
                    <a:lnTo>
                      <a:pt x="89" y="0"/>
                    </a:lnTo>
                    <a:lnTo>
                      <a:pt x="1320" y="2"/>
                    </a:lnTo>
                    <a:lnTo>
                      <a:pt x="1406" y="400"/>
                    </a:lnTo>
                    <a:lnTo>
                      <a:pt x="1396" y="568"/>
                    </a:lnTo>
                    <a:lnTo>
                      <a:pt x="0" y="55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97" name="Freeform 190"/>
              <p:cNvSpPr>
                <a:spLocks noEditPoints="1"/>
              </p:cNvSpPr>
              <p:nvPr/>
            </p:nvSpPr>
            <p:spPr bwMode="auto">
              <a:xfrm>
                <a:off x="5219" y="2146"/>
                <a:ext cx="720" cy="95"/>
              </a:xfrm>
              <a:custGeom>
                <a:avLst/>
                <a:gdLst>
                  <a:gd name="T0" fmla="*/ 1420 w 1440"/>
                  <a:gd name="T1" fmla="*/ 190 h 190"/>
                  <a:gd name="T2" fmla="*/ 20 w 1440"/>
                  <a:gd name="T3" fmla="*/ 190 h 190"/>
                  <a:gd name="T4" fmla="*/ 20 w 1440"/>
                  <a:gd name="T5" fmla="*/ 190 h 190"/>
                  <a:gd name="T6" fmla="*/ 12 w 1440"/>
                  <a:gd name="T7" fmla="*/ 188 h 190"/>
                  <a:gd name="T8" fmla="*/ 7 w 1440"/>
                  <a:gd name="T9" fmla="*/ 185 h 190"/>
                  <a:gd name="T10" fmla="*/ 2 w 1440"/>
                  <a:gd name="T11" fmla="*/ 178 h 190"/>
                  <a:gd name="T12" fmla="*/ 0 w 1440"/>
                  <a:gd name="T13" fmla="*/ 170 h 190"/>
                  <a:gd name="T14" fmla="*/ 0 w 1440"/>
                  <a:gd name="T15" fmla="*/ 21 h 190"/>
                  <a:gd name="T16" fmla="*/ 0 w 1440"/>
                  <a:gd name="T17" fmla="*/ 21 h 190"/>
                  <a:gd name="T18" fmla="*/ 2 w 1440"/>
                  <a:gd name="T19" fmla="*/ 14 h 190"/>
                  <a:gd name="T20" fmla="*/ 7 w 1440"/>
                  <a:gd name="T21" fmla="*/ 7 h 190"/>
                  <a:gd name="T22" fmla="*/ 12 w 1440"/>
                  <a:gd name="T23" fmla="*/ 2 h 190"/>
                  <a:gd name="T24" fmla="*/ 20 w 1440"/>
                  <a:gd name="T25" fmla="*/ 0 h 190"/>
                  <a:gd name="T26" fmla="*/ 1420 w 1440"/>
                  <a:gd name="T27" fmla="*/ 0 h 190"/>
                  <a:gd name="T28" fmla="*/ 1420 w 1440"/>
                  <a:gd name="T29" fmla="*/ 0 h 190"/>
                  <a:gd name="T30" fmla="*/ 1428 w 1440"/>
                  <a:gd name="T31" fmla="*/ 2 h 190"/>
                  <a:gd name="T32" fmla="*/ 1435 w 1440"/>
                  <a:gd name="T33" fmla="*/ 7 h 190"/>
                  <a:gd name="T34" fmla="*/ 1438 w 1440"/>
                  <a:gd name="T35" fmla="*/ 14 h 190"/>
                  <a:gd name="T36" fmla="*/ 1440 w 1440"/>
                  <a:gd name="T37" fmla="*/ 21 h 190"/>
                  <a:gd name="T38" fmla="*/ 1440 w 1440"/>
                  <a:gd name="T39" fmla="*/ 170 h 190"/>
                  <a:gd name="T40" fmla="*/ 1440 w 1440"/>
                  <a:gd name="T41" fmla="*/ 170 h 190"/>
                  <a:gd name="T42" fmla="*/ 1438 w 1440"/>
                  <a:gd name="T43" fmla="*/ 178 h 190"/>
                  <a:gd name="T44" fmla="*/ 1435 w 1440"/>
                  <a:gd name="T45" fmla="*/ 185 h 190"/>
                  <a:gd name="T46" fmla="*/ 1428 w 1440"/>
                  <a:gd name="T47" fmla="*/ 188 h 190"/>
                  <a:gd name="T48" fmla="*/ 1420 w 1440"/>
                  <a:gd name="T49" fmla="*/ 190 h 190"/>
                  <a:gd name="T50" fmla="*/ 41 w 1440"/>
                  <a:gd name="T51" fmla="*/ 149 h 190"/>
                  <a:gd name="T52" fmla="*/ 1399 w 1440"/>
                  <a:gd name="T53" fmla="*/ 149 h 190"/>
                  <a:gd name="T54" fmla="*/ 1399 w 1440"/>
                  <a:gd name="T55" fmla="*/ 41 h 190"/>
                  <a:gd name="T56" fmla="*/ 41 w 1440"/>
                  <a:gd name="T57" fmla="*/ 41 h 190"/>
                  <a:gd name="T58" fmla="*/ 41 w 1440"/>
                  <a:gd name="T59" fmla="*/ 14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0" h="190">
                    <a:moveTo>
                      <a:pt x="1420" y="190"/>
                    </a:moveTo>
                    <a:lnTo>
                      <a:pt x="20" y="190"/>
                    </a:lnTo>
                    <a:lnTo>
                      <a:pt x="20" y="190"/>
                    </a:lnTo>
                    <a:lnTo>
                      <a:pt x="12" y="188"/>
                    </a:lnTo>
                    <a:lnTo>
                      <a:pt x="7" y="185"/>
                    </a:lnTo>
                    <a:lnTo>
                      <a:pt x="2" y="178"/>
                    </a:lnTo>
                    <a:lnTo>
                      <a:pt x="0" y="170"/>
                    </a:lnTo>
                    <a:lnTo>
                      <a:pt x="0" y="21"/>
                    </a:lnTo>
                    <a:lnTo>
                      <a:pt x="0" y="21"/>
                    </a:lnTo>
                    <a:lnTo>
                      <a:pt x="2" y="14"/>
                    </a:lnTo>
                    <a:lnTo>
                      <a:pt x="7" y="7"/>
                    </a:lnTo>
                    <a:lnTo>
                      <a:pt x="12" y="2"/>
                    </a:lnTo>
                    <a:lnTo>
                      <a:pt x="20" y="0"/>
                    </a:lnTo>
                    <a:lnTo>
                      <a:pt x="1420" y="0"/>
                    </a:lnTo>
                    <a:lnTo>
                      <a:pt x="1420" y="0"/>
                    </a:lnTo>
                    <a:lnTo>
                      <a:pt x="1428" y="2"/>
                    </a:lnTo>
                    <a:lnTo>
                      <a:pt x="1435" y="7"/>
                    </a:lnTo>
                    <a:lnTo>
                      <a:pt x="1438" y="14"/>
                    </a:lnTo>
                    <a:lnTo>
                      <a:pt x="1440" y="21"/>
                    </a:lnTo>
                    <a:lnTo>
                      <a:pt x="1440" y="170"/>
                    </a:lnTo>
                    <a:lnTo>
                      <a:pt x="1440" y="170"/>
                    </a:lnTo>
                    <a:lnTo>
                      <a:pt x="1438" y="178"/>
                    </a:lnTo>
                    <a:lnTo>
                      <a:pt x="1435" y="185"/>
                    </a:lnTo>
                    <a:lnTo>
                      <a:pt x="1428" y="188"/>
                    </a:lnTo>
                    <a:lnTo>
                      <a:pt x="1420" y="190"/>
                    </a:lnTo>
                    <a:close/>
                    <a:moveTo>
                      <a:pt x="41" y="149"/>
                    </a:moveTo>
                    <a:lnTo>
                      <a:pt x="1399" y="149"/>
                    </a:lnTo>
                    <a:lnTo>
                      <a:pt x="1399" y="41"/>
                    </a:lnTo>
                    <a:lnTo>
                      <a:pt x="41" y="41"/>
                    </a:lnTo>
                    <a:lnTo>
                      <a:pt x="41" y="14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98" name="Freeform 191"/>
              <p:cNvSpPr>
                <a:spLocks/>
              </p:cNvSpPr>
              <p:nvPr/>
            </p:nvSpPr>
            <p:spPr bwMode="auto">
              <a:xfrm>
                <a:off x="5219" y="2146"/>
                <a:ext cx="720" cy="95"/>
              </a:xfrm>
              <a:custGeom>
                <a:avLst/>
                <a:gdLst>
                  <a:gd name="T0" fmla="*/ 1420 w 1440"/>
                  <a:gd name="T1" fmla="*/ 190 h 190"/>
                  <a:gd name="T2" fmla="*/ 20 w 1440"/>
                  <a:gd name="T3" fmla="*/ 190 h 190"/>
                  <a:gd name="T4" fmla="*/ 20 w 1440"/>
                  <a:gd name="T5" fmla="*/ 190 h 190"/>
                  <a:gd name="T6" fmla="*/ 12 w 1440"/>
                  <a:gd name="T7" fmla="*/ 188 h 190"/>
                  <a:gd name="T8" fmla="*/ 7 w 1440"/>
                  <a:gd name="T9" fmla="*/ 185 h 190"/>
                  <a:gd name="T10" fmla="*/ 2 w 1440"/>
                  <a:gd name="T11" fmla="*/ 178 h 190"/>
                  <a:gd name="T12" fmla="*/ 0 w 1440"/>
                  <a:gd name="T13" fmla="*/ 170 h 190"/>
                  <a:gd name="T14" fmla="*/ 0 w 1440"/>
                  <a:gd name="T15" fmla="*/ 21 h 190"/>
                  <a:gd name="T16" fmla="*/ 0 w 1440"/>
                  <a:gd name="T17" fmla="*/ 21 h 190"/>
                  <a:gd name="T18" fmla="*/ 2 w 1440"/>
                  <a:gd name="T19" fmla="*/ 14 h 190"/>
                  <a:gd name="T20" fmla="*/ 7 w 1440"/>
                  <a:gd name="T21" fmla="*/ 7 h 190"/>
                  <a:gd name="T22" fmla="*/ 12 w 1440"/>
                  <a:gd name="T23" fmla="*/ 2 h 190"/>
                  <a:gd name="T24" fmla="*/ 20 w 1440"/>
                  <a:gd name="T25" fmla="*/ 0 h 190"/>
                  <a:gd name="T26" fmla="*/ 1420 w 1440"/>
                  <a:gd name="T27" fmla="*/ 0 h 190"/>
                  <a:gd name="T28" fmla="*/ 1420 w 1440"/>
                  <a:gd name="T29" fmla="*/ 0 h 190"/>
                  <a:gd name="T30" fmla="*/ 1428 w 1440"/>
                  <a:gd name="T31" fmla="*/ 2 h 190"/>
                  <a:gd name="T32" fmla="*/ 1435 w 1440"/>
                  <a:gd name="T33" fmla="*/ 7 h 190"/>
                  <a:gd name="T34" fmla="*/ 1438 w 1440"/>
                  <a:gd name="T35" fmla="*/ 14 h 190"/>
                  <a:gd name="T36" fmla="*/ 1440 w 1440"/>
                  <a:gd name="T37" fmla="*/ 21 h 190"/>
                  <a:gd name="T38" fmla="*/ 1440 w 1440"/>
                  <a:gd name="T39" fmla="*/ 170 h 190"/>
                  <a:gd name="T40" fmla="*/ 1440 w 1440"/>
                  <a:gd name="T41" fmla="*/ 170 h 190"/>
                  <a:gd name="T42" fmla="*/ 1438 w 1440"/>
                  <a:gd name="T43" fmla="*/ 178 h 190"/>
                  <a:gd name="T44" fmla="*/ 1435 w 1440"/>
                  <a:gd name="T45" fmla="*/ 185 h 190"/>
                  <a:gd name="T46" fmla="*/ 1428 w 1440"/>
                  <a:gd name="T47" fmla="*/ 188 h 190"/>
                  <a:gd name="T48" fmla="*/ 1420 w 1440"/>
                  <a:gd name="T49"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0" h="190">
                    <a:moveTo>
                      <a:pt x="1420" y="190"/>
                    </a:moveTo>
                    <a:lnTo>
                      <a:pt x="20" y="190"/>
                    </a:lnTo>
                    <a:lnTo>
                      <a:pt x="20" y="190"/>
                    </a:lnTo>
                    <a:lnTo>
                      <a:pt x="12" y="188"/>
                    </a:lnTo>
                    <a:lnTo>
                      <a:pt x="7" y="185"/>
                    </a:lnTo>
                    <a:lnTo>
                      <a:pt x="2" y="178"/>
                    </a:lnTo>
                    <a:lnTo>
                      <a:pt x="0" y="170"/>
                    </a:lnTo>
                    <a:lnTo>
                      <a:pt x="0" y="21"/>
                    </a:lnTo>
                    <a:lnTo>
                      <a:pt x="0" y="21"/>
                    </a:lnTo>
                    <a:lnTo>
                      <a:pt x="2" y="14"/>
                    </a:lnTo>
                    <a:lnTo>
                      <a:pt x="7" y="7"/>
                    </a:lnTo>
                    <a:lnTo>
                      <a:pt x="12" y="2"/>
                    </a:lnTo>
                    <a:lnTo>
                      <a:pt x="20" y="0"/>
                    </a:lnTo>
                    <a:lnTo>
                      <a:pt x="1420" y="0"/>
                    </a:lnTo>
                    <a:lnTo>
                      <a:pt x="1420" y="0"/>
                    </a:lnTo>
                    <a:lnTo>
                      <a:pt x="1428" y="2"/>
                    </a:lnTo>
                    <a:lnTo>
                      <a:pt x="1435" y="7"/>
                    </a:lnTo>
                    <a:lnTo>
                      <a:pt x="1438" y="14"/>
                    </a:lnTo>
                    <a:lnTo>
                      <a:pt x="1440" y="21"/>
                    </a:lnTo>
                    <a:lnTo>
                      <a:pt x="1440" y="170"/>
                    </a:lnTo>
                    <a:lnTo>
                      <a:pt x="1440" y="170"/>
                    </a:lnTo>
                    <a:lnTo>
                      <a:pt x="1438" y="178"/>
                    </a:lnTo>
                    <a:lnTo>
                      <a:pt x="1435" y="185"/>
                    </a:lnTo>
                    <a:lnTo>
                      <a:pt x="1428" y="188"/>
                    </a:lnTo>
                    <a:lnTo>
                      <a:pt x="1420" y="19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99" name="Rectangle 192"/>
              <p:cNvSpPr>
                <a:spLocks noChangeArrowheads="1"/>
              </p:cNvSpPr>
              <p:nvPr/>
            </p:nvSpPr>
            <p:spPr bwMode="auto">
              <a:xfrm>
                <a:off x="5239" y="2166"/>
                <a:ext cx="680" cy="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00" name="Freeform 193"/>
              <p:cNvSpPr>
                <a:spLocks noEditPoints="1"/>
              </p:cNvSpPr>
              <p:nvPr/>
            </p:nvSpPr>
            <p:spPr bwMode="auto">
              <a:xfrm>
                <a:off x="5219" y="1948"/>
                <a:ext cx="720" cy="218"/>
              </a:xfrm>
              <a:custGeom>
                <a:avLst/>
                <a:gdLst>
                  <a:gd name="T0" fmla="*/ 1420 w 1440"/>
                  <a:gd name="T1" fmla="*/ 437 h 437"/>
                  <a:gd name="T2" fmla="*/ 1420 w 1440"/>
                  <a:gd name="T3" fmla="*/ 437 h 437"/>
                  <a:gd name="T4" fmla="*/ 20 w 1440"/>
                  <a:gd name="T5" fmla="*/ 437 h 437"/>
                  <a:gd name="T6" fmla="*/ 20 w 1440"/>
                  <a:gd name="T7" fmla="*/ 437 h 437"/>
                  <a:gd name="T8" fmla="*/ 12 w 1440"/>
                  <a:gd name="T9" fmla="*/ 435 h 437"/>
                  <a:gd name="T10" fmla="*/ 5 w 1440"/>
                  <a:gd name="T11" fmla="*/ 430 h 437"/>
                  <a:gd name="T12" fmla="*/ 5 w 1440"/>
                  <a:gd name="T13" fmla="*/ 430 h 437"/>
                  <a:gd name="T14" fmla="*/ 0 w 1440"/>
                  <a:gd name="T15" fmla="*/ 422 h 437"/>
                  <a:gd name="T16" fmla="*/ 0 w 1440"/>
                  <a:gd name="T17" fmla="*/ 413 h 437"/>
                  <a:gd name="T18" fmla="*/ 83 w 1440"/>
                  <a:gd name="T19" fmla="*/ 15 h 437"/>
                  <a:gd name="T20" fmla="*/ 83 w 1440"/>
                  <a:gd name="T21" fmla="*/ 15 h 437"/>
                  <a:gd name="T22" fmla="*/ 84 w 1440"/>
                  <a:gd name="T23" fmla="*/ 8 h 437"/>
                  <a:gd name="T24" fmla="*/ 89 w 1440"/>
                  <a:gd name="T25" fmla="*/ 3 h 437"/>
                  <a:gd name="T26" fmla="*/ 95 w 1440"/>
                  <a:gd name="T27" fmla="*/ 0 h 437"/>
                  <a:gd name="T28" fmla="*/ 101 w 1440"/>
                  <a:gd name="T29" fmla="*/ 0 h 437"/>
                  <a:gd name="T30" fmla="*/ 1339 w 1440"/>
                  <a:gd name="T31" fmla="*/ 0 h 437"/>
                  <a:gd name="T32" fmla="*/ 1339 w 1440"/>
                  <a:gd name="T33" fmla="*/ 0 h 437"/>
                  <a:gd name="T34" fmla="*/ 1345 w 1440"/>
                  <a:gd name="T35" fmla="*/ 0 h 437"/>
                  <a:gd name="T36" fmla="*/ 1352 w 1440"/>
                  <a:gd name="T37" fmla="*/ 3 h 437"/>
                  <a:gd name="T38" fmla="*/ 1356 w 1440"/>
                  <a:gd name="T39" fmla="*/ 8 h 437"/>
                  <a:gd name="T40" fmla="*/ 1359 w 1440"/>
                  <a:gd name="T41" fmla="*/ 15 h 437"/>
                  <a:gd name="T42" fmla="*/ 1440 w 1440"/>
                  <a:gd name="T43" fmla="*/ 412 h 437"/>
                  <a:gd name="T44" fmla="*/ 1440 w 1440"/>
                  <a:gd name="T45" fmla="*/ 412 h 437"/>
                  <a:gd name="T46" fmla="*/ 1440 w 1440"/>
                  <a:gd name="T47" fmla="*/ 417 h 437"/>
                  <a:gd name="T48" fmla="*/ 1440 w 1440"/>
                  <a:gd name="T49" fmla="*/ 417 h 437"/>
                  <a:gd name="T50" fmla="*/ 1440 w 1440"/>
                  <a:gd name="T51" fmla="*/ 425 h 437"/>
                  <a:gd name="T52" fmla="*/ 1435 w 1440"/>
                  <a:gd name="T53" fmla="*/ 432 h 437"/>
                  <a:gd name="T54" fmla="*/ 1428 w 1440"/>
                  <a:gd name="T55" fmla="*/ 435 h 437"/>
                  <a:gd name="T56" fmla="*/ 1420 w 1440"/>
                  <a:gd name="T57" fmla="*/ 437 h 437"/>
                  <a:gd name="T58" fmla="*/ 46 w 1440"/>
                  <a:gd name="T59" fmla="*/ 396 h 437"/>
                  <a:gd name="T60" fmla="*/ 1396 w 1440"/>
                  <a:gd name="T61" fmla="*/ 396 h 437"/>
                  <a:gd name="T62" fmla="*/ 1322 w 1440"/>
                  <a:gd name="T63" fmla="*/ 41 h 437"/>
                  <a:gd name="T64" fmla="*/ 118 w 1440"/>
                  <a:gd name="T65" fmla="*/ 41 h 437"/>
                  <a:gd name="T66" fmla="*/ 46 w 1440"/>
                  <a:gd name="T67" fmla="*/ 3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0" h="437">
                    <a:moveTo>
                      <a:pt x="1420" y="437"/>
                    </a:moveTo>
                    <a:lnTo>
                      <a:pt x="1420" y="437"/>
                    </a:lnTo>
                    <a:lnTo>
                      <a:pt x="20" y="437"/>
                    </a:lnTo>
                    <a:lnTo>
                      <a:pt x="20" y="437"/>
                    </a:lnTo>
                    <a:lnTo>
                      <a:pt x="12" y="435"/>
                    </a:lnTo>
                    <a:lnTo>
                      <a:pt x="5" y="430"/>
                    </a:lnTo>
                    <a:lnTo>
                      <a:pt x="5" y="430"/>
                    </a:lnTo>
                    <a:lnTo>
                      <a:pt x="0" y="422"/>
                    </a:lnTo>
                    <a:lnTo>
                      <a:pt x="0" y="413"/>
                    </a:lnTo>
                    <a:lnTo>
                      <a:pt x="83" y="15"/>
                    </a:lnTo>
                    <a:lnTo>
                      <a:pt x="83" y="15"/>
                    </a:lnTo>
                    <a:lnTo>
                      <a:pt x="84" y="8"/>
                    </a:lnTo>
                    <a:lnTo>
                      <a:pt x="89" y="3"/>
                    </a:lnTo>
                    <a:lnTo>
                      <a:pt x="95" y="0"/>
                    </a:lnTo>
                    <a:lnTo>
                      <a:pt x="101" y="0"/>
                    </a:lnTo>
                    <a:lnTo>
                      <a:pt x="1339" y="0"/>
                    </a:lnTo>
                    <a:lnTo>
                      <a:pt x="1339" y="0"/>
                    </a:lnTo>
                    <a:lnTo>
                      <a:pt x="1345" y="0"/>
                    </a:lnTo>
                    <a:lnTo>
                      <a:pt x="1352" y="3"/>
                    </a:lnTo>
                    <a:lnTo>
                      <a:pt x="1356" y="8"/>
                    </a:lnTo>
                    <a:lnTo>
                      <a:pt x="1359" y="15"/>
                    </a:lnTo>
                    <a:lnTo>
                      <a:pt x="1440" y="412"/>
                    </a:lnTo>
                    <a:lnTo>
                      <a:pt x="1440" y="412"/>
                    </a:lnTo>
                    <a:lnTo>
                      <a:pt x="1440" y="417"/>
                    </a:lnTo>
                    <a:lnTo>
                      <a:pt x="1440" y="417"/>
                    </a:lnTo>
                    <a:lnTo>
                      <a:pt x="1440" y="425"/>
                    </a:lnTo>
                    <a:lnTo>
                      <a:pt x="1435" y="432"/>
                    </a:lnTo>
                    <a:lnTo>
                      <a:pt x="1428" y="435"/>
                    </a:lnTo>
                    <a:lnTo>
                      <a:pt x="1420" y="437"/>
                    </a:lnTo>
                    <a:close/>
                    <a:moveTo>
                      <a:pt x="46" y="396"/>
                    </a:moveTo>
                    <a:lnTo>
                      <a:pt x="1396" y="396"/>
                    </a:lnTo>
                    <a:lnTo>
                      <a:pt x="1322" y="41"/>
                    </a:lnTo>
                    <a:lnTo>
                      <a:pt x="118" y="41"/>
                    </a:lnTo>
                    <a:lnTo>
                      <a:pt x="46" y="3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01" name="Freeform 194"/>
              <p:cNvSpPr>
                <a:spLocks/>
              </p:cNvSpPr>
              <p:nvPr/>
            </p:nvSpPr>
            <p:spPr bwMode="auto">
              <a:xfrm>
                <a:off x="5219" y="1948"/>
                <a:ext cx="720" cy="218"/>
              </a:xfrm>
              <a:custGeom>
                <a:avLst/>
                <a:gdLst>
                  <a:gd name="T0" fmla="*/ 1420 w 1440"/>
                  <a:gd name="T1" fmla="*/ 437 h 437"/>
                  <a:gd name="T2" fmla="*/ 1420 w 1440"/>
                  <a:gd name="T3" fmla="*/ 437 h 437"/>
                  <a:gd name="T4" fmla="*/ 20 w 1440"/>
                  <a:gd name="T5" fmla="*/ 437 h 437"/>
                  <a:gd name="T6" fmla="*/ 20 w 1440"/>
                  <a:gd name="T7" fmla="*/ 437 h 437"/>
                  <a:gd name="T8" fmla="*/ 12 w 1440"/>
                  <a:gd name="T9" fmla="*/ 435 h 437"/>
                  <a:gd name="T10" fmla="*/ 5 w 1440"/>
                  <a:gd name="T11" fmla="*/ 430 h 437"/>
                  <a:gd name="T12" fmla="*/ 5 w 1440"/>
                  <a:gd name="T13" fmla="*/ 430 h 437"/>
                  <a:gd name="T14" fmla="*/ 0 w 1440"/>
                  <a:gd name="T15" fmla="*/ 422 h 437"/>
                  <a:gd name="T16" fmla="*/ 0 w 1440"/>
                  <a:gd name="T17" fmla="*/ 413 h 437"/>
                  <a:gd name="T18" fmla="*/ 83 w 1440"/>
                  <a:gd name="T19" fmla="*/ 15 h 437"/>
                  <a:gd name="T20" fmla="*/ 83 w 1440"/>
                  <a:gd name="T21" fmla="*/ 15 h 437"/>
                  <a:gd name="T22" fmla="*/ 84 w 1440"/>
                  <a:gd name="T23" fmla="*/ 8 h 437"/>
                  <a:gd name="T24" fmla="*/ 89 w 1440"/>
                  <a:gd name="T25" fmla="*/ 3 h 437"/>
                  <a:gd name="T26" fmla="*/ 95 w 1440"/>
                  <a:gd name="T27" fmla="*/ 0 h 437"/>
                  <a:gd name="T28" fmla="*/ 101 w 1440"/>
                  <a:gd name="T29" fmla="*/ 0 h 437"/>
                  <a:gd name="T30" fmla="*/ 1339 w 1440"/>
                  <a:gd name="T31" fmla="*/ 0 h 437"/>
                  <a:gd name="T32" fmla="*/ 1339 w 1440"/>
                  <a:gd name="T33" fmla="*/ 0 h 437"/>
                  <a:gd name="T34" fmla="*/ 1345 w 1440"/>
                  <a:gd name="T35" fmla="*/ 0 h 437"/>
                  <a:gd name="T36" fmla="*/ 1352 w 1440"/>
                  <a:gd name="T37" fmla="*/ 3 h 437"/>
                  <a:gd name="T38" fmla="*/ 1356 w 1440"/>
                  <a:gd name="T39" fmla="*/ 8 h 437"/>
                  <a:gd name="T40" fmla="*/ 1359 w 1440"/>
                  <a:gd name="T41" fmla="*/ 15 h 437"/>
                  <a:gd name="T42" fmla="*/ 1440 w 1440"/>
                  <a:gd name="T43" fmla="*/ 412 h 437"/>
                  <a:gd name="T44" fmla="*/ 1440 w 1440"/>
                  <a:gd name="T45" fmla="*/ 412 h 437"/>
                  <a:gd name="T46" fmla="*/ 1440 w 1440"/>
                  <a:gd name="T47" fmla="*/ 417 h 437"/>
                  <a:gd name="T48" fmla="*/ 1440 w 1440"/>
                  <a:gd name="T49" fmla="*/ 417 h 437"/>
                  <a:gd name="T50" fmla="*/ 1440 w 1440"/>
                  <a:gd name="T51" fmla="*/ 425 h 437"/>
                  <a:gd name="T52" fmla="*/ 1435 w 1440"/>
                  <a:gd name="T53" fmla="*/ 432 h 437"/>
                  <a:gd name="T54" fmla="*/ 1428 w 1440"/>
                  <a:gd name="T55" fmla="*/ 435 h 437"/>
                  <a:gd name="T56" fmla="*/ 1420 w 1440"/>
                  <a:gd name="T57"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0" h="437">
                    <a:moveTo>
                      <a:pt x="1420" y="437"/>
                    </a:moveTo>
                    <a:lnTo>
                      <a:pt x="1420" y="437"/>
                    </a:lnTo>
                    <a:lnTo>
                      <a:pt x="20" y="437"/>
                    </a:lnTo>
                    <a:lnTo>
                      <a:pt x="20" y="437"/>
                    </a:lnTo>
                    <a:lnTo>
                      <a:pt x="12" y="435"/>
                    </a:lnTo>
                    <a:lnTo>
                      <a:pt x="5" y="430"/>
                    </a:lnTo>
                    <a:lnTo>
                      <a:pt x="5" y="430"/>
                    </a:lnTo>
                    <a:lnTo>
                      <a:pt x="0" y="422"/>
                    </a:lnTo>
                    <a:lnTo>
                      <a:pt x="0" y="413"/>
                    </a:lnTo>
                    <a:lnTo>
                      <a:pt x="83" y="15"/>
                    </a:lnTo>
                    <a:lnTo>
                      <a:pt x="83" y="15"/>
                    </a:lnTo>
                    <a:lnTo>
                      <a:pt x="84" y="8"/>
                    </a:lnTo>
                    <a:lnTo>
                      <a:pt x="89" y="3"/>
                    </a:lnTo>
                    <a:lnTo>
                      <a:pt x="95" y="0"/>
                    </a:lnTo>
                    <a:lnTo>
                      <a:pt x="101" y="0"/>
                    </a:lnTo>
                    <a:lnTo>
                      <a:pt x="1339" y="0"/>
                    </a:lnTo>
                    <a:lnTo>
                      <a:pt x="1339" y="0"/>
                    </a:lnTo>
                    <a:lnTo>
                      <a:pt x="1345" y="0"/>
                    </a:lnTo>
                    <a:lnTo>
                      <a:pt x="1352" y="3"/>
                    </a:lnTo>
                    <a:lnTo>
                      <a:pt x="1356" y="8"/>
                    </a:lnTo>
                    <a:lnTo>
                      <a:pt x="1359" y="15"/>
                    </a:lnTo>
                    <a:lnTo>
                      <a:pt x="1440" y="412"/>
                    </a:lnTo>
                    <a:lnTo>
                      <a:pt x="1440" y="412"/>
                    </a:lnTo>
                    <a:lnTo>
                      <a:pt x="1440" y="417"/>
                    </a:lnTo>
                    <a:lnTo>
                      <a:pt x="1440" y="417"/>
                    </a:lnTo>
                    <a:lnTo>
                      <a:pt x="1440" y="425"/>
                    </a:lnTo>
                    <a:lnTo>
                      <a:pt x="1435" y="432"/>
                    </a:lnTo>
                    <a:lnTo>
                      <a:pt x="1428" y="435"/>
                    </a:lnTo>
                    <a:lnTo>
                      <a:pt x="1420" y="437"/>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02" name="Freeform 195"/>
              <p:cNvSpPr>
                <a:spLocks/>
              </p:cNvSpPr>
              <p:nvPr/>
            </p:nvSpPr>
            <p:spPr bwMode="auto">
              <a:xfrm>
                <a:off x="5242" y="1968"/>
                <a:ext cx="675" cy="178"/>
              </a:xfrm>
              <a:custGeom>
                <a:avLst/>
                <a:gdLst>
                  <a:gd name="T0" fmla="*/ 0 w 1350"/>
                  <a:gd name="T1" fmla="*/ 355 h 355"/>
                  <a:gd name="T2" fmla="*/ 1350 w 1350"/>
                  <a:gd name="T3" fmla="*/ 355 h 355"/>
                  <a:gd name="T4" fmla="*/ 1276 w 1350"/>
                  <a:gd name="T5" fmla="*/ 0 h 355"/>
                  <a:gd name="T6" fmla="*/ 72 w 1350"/>
                  <a:gd name="T7" fmla="*/ 0 h 355"/>
                  <a:gd name="T8" fmla="*/ 0 w 1350"/>
                  <a:gd name="T9" fmla="*/ 355 h 355"/>
                </a:gdLst>
                <a:ahLst/>
                <a:cxnLst>
                  <a:cxn ang="0">
                    <a:pos x="T0" y="T1"/>
                  </a:cxn>
                  <a:cxn ang="0">
                    <a:pos x="T2" y="T3"/>
                  </a:cxn>
                  <a:cxn ang="0">
                    <a:pos x="T4" y="T5"/>
                  </a:cxn>
                  <a:cxn ang="0">
                    <a:pos x="T6" y="T7"/>
                  </a:cxn>
                  <a:cxn ang="0">
                    <a:pos x="T8" y="T9"/>
                  </a:cxn>
                </a:cxnLst>
                <a:rect l="0" t="0" r="r" b="b"/>
                <a:pathLst>
                  <a:path w="1350" h="355">
                    <a:moveTo>
                      <a:pt x="0" y="355"/>
                    </a:moveTo>
                    <a:lnTo>
                      <a:pt x="1350" y="355"/>
                    </a:lnTo>
                    <a:lnTo>
                      <a:pt x="1276" y="0"/>
                    </a:lnTo>
                    <a:lnTo>
                      <a:pt x="72" y="0"/>
                    </a:lnTo>
                    <a:lnTo>
                      <a:pt x="0" y="355"/>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03" name="Freeform 196"/>
              <p:cNvSpPr>
                <a:spLocks/>
              </p:cNvSpPr>
              <p:nvPr/>
            </p:nvSpPr>
            <p:spPr bwMode="auto">
              <a:xfrm>
                <a:off x="5878" y="2172"/>
                <a:ext cx="29" cy="44"/>
              </a:xfrm>
              <a:custGeom>
                <a:avLst/>
                <a:gdLst>
                  <a:gd name="T0" fmla="*/ 0 w 58"/>
                  <a:gd name="T1" fmla="*/ 0 h 86"/>
                  <a:gd name="T2" fmla="*/ 26 w 58"/>
                  <a:gd name="T3" fmla="*/ 0 h 86"/>
                  <a:gd name="T4" fmla="*/ 26 w 58"/>
                  <a:gd name="T5" fmla="*/ 0 h 86"/>
                  <a:gd name="T6" fmla="*/ 33 w 58"/>
                  <a:gd name="T7" fmla="*/ 2 h 86"/>
                  <a:gd name="T8" fmla="*/ 38 w 58"/>
                  <a:gd name="T9" fmla="*/ 3 h 86"/>
                  <a:gd name="T10" fmla="*/ 44 w 58"/>
                  <a:gd name="T11" fmla="*/ 7 h 86"/>
                  <a:gd name="T12" fmla="*/ 48 w 58"/>
                  <a:gd name="T13" fmla="*/ 12 h 86"/>
                  <a:gd name="T14" fmla="*/ 53 w 58"/>
                  <a:gd name="T15" fmla="*/ 18 h 86"/>
                  <a:gd name="T16" fmla="*/ 56 w 58"/>
                  <a:gd name="T17" fmla="*/ 27 h 86"/>
                  <a:gd name="T18" fmla="*/ 58 w 58"/>
                  <a:gd name="T19" fmla="*/ 34 h 86"/>
                  <a:gd name="T20" fmla="*/ 58 w 58"/>
                  <a:gd name="T21" fmla="*/ 42 h 86"/>
                  <a:gd name="T22" fmla="*/ 58 w 58"/>
                  <a:gd name="T23" fmla="*/ 42 h 86"/>
                  <a:gd name="T24" fmla="*/ 58 w 58"/>
                  <a:gd name="T25" fmla="*/ 51 h 86"/>
                  <a:gd name="T26" fmla="*/ 56 w 58"/>
                  <a:gd name="T27" fmla="*/ 59 h 86"/>
                  <a:gd name="T28" fmla="*/ 53 w 58"/>
                  <a:gd name="T29" fmla="*/ 68 h 86"/>
                  <a:gd name="T30" fmla="*/ 48 w 58"/>
                  <a:gd name="T31" fmla="*/ 73 h 86"/>
                  <a:gd name="T32" fmla="*/ 44 w 58"/>
                  <a:gd name="T33" fmla="*/ 78 h 86"/>
                  <a:gd name="T34" fmla="*/ 38 w 58"/>
                  <a:gd name="T35" fmla="*/ 83 h 86"/>
                  <a:gd name="T36" fmla="*/ 33 w 58"/>
                  <a:gd name="T37" fmla="*/ 84 h 86"/>
                  <a:gd name="T38" fmla="*/ 26 w 58"/>
                  <a:gd name="T39" fmla="*/ 86 h 86"/>
                  <a:gd name="T40" fmla="*/ 0 w 58"/>
                  <a:gd name="T41" fmla="*/ 86 h 86"/>
                  <a:gd name="T42" fmla="*/ 0 w 58"/>
                  <a:gd name="T4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86">
                    <a:moveTo>
                      <a:pt x="0" y="0"/>
                    </a:moveTo>
                    <a:lnTo>
                      <a:pt x="26" y="0"/>
                    </a:lnTo>
                    <a:lnTo>
                      <a:pt x="26" y="0"/>
                    </a:lnTo>
                    <a:lnTo>
                      <a:pt x="33" y="2"/>
                    </a:lnTo>
                    <a:lnTo>
                      <a:pt x="38" y="3"/>
                    </a:lnTo>
                    <a:lnTo>
                      <a:pt x="44" y="7"/>
                    </a:lnTo>
                    <a:lnTo>
                      <a:pt x="48" y="12"/>
                    </a:lnTo>
                    <a:lnTo>
                      <a:pt x="53" y="18"/>
                    </a:lnTo>
                    <a:lnTo>
                      <a:pt x="56" y="27"/>
                    </a:lnTo>
                    <a:lnTo>
                      <a:pt x="58" y="34"/>
                    </a:lnTo>
                    <a:lnTo>
                      <a:pt x="58" y="42"/>
                    </a:lnTo>
                    <a:lnTo>
                      <a:pt x="58" y="42"/>
                    </a:lnTo>
                    <a:lnTo>
                      <a:pt x="58" y="51"/>
                    </a:lnTo>
                    <a:lnTo>
                      <a:pt x="56" y="59"/>
                    </a:lnTo>
                    <a:lnTo>
                      <a:pt x="53" y="68"/>
                    </a:lnTo>
                    <a:lnTo>
                      <a:pt x="48" y="73"/>
                    </a:lnTo>
                    <a:lnTo>
                      <a:pt x="44" y="78"/>
                    </a:lnTo>
                    <a:lnTo>
                      <a:pt x="38" y="83"/>
                    </a:lnTo>
                    <a:lnTo>
                      <a:pt x="33" y="84"/>
                    </a:lnTo>
                    <a:lnTo>
                      <a:pt x="26" y="86"/>
                    </a:lnTo>
                    <a:lnTo>
                      <a:pt x="0" y="86"/>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04" name="Freeform 197"/>
              <p:cNvSpPr>
                <a:spLocks/>
              </p:cNvSpPr>
              <p:nvPr/>
            </p:nvSpPr>
            <p:spPr bwMode="auto">
              <a:xfrm>
                <a:off x="5236" y="2163"/>
                <a:ext cx="692" cy="60"/>
              </a:xfrm>
              <a:custGeom>
                <a:avLst/>
                <a:gdLst>
                  <a:gd name="T0" fmla="*/ 3 w 1384"/>
                  <a:gd name="T1" fmla="*/ 0 h 120"/>
                  <a:gd name="T2" fmla="*/ 1384 w 1384"/>
                  <a:gd name="T3" fmla="*/ 0 h 120"/>
                  <a:gd name="T4" fmla="*/ 1322 w 1384"/>
                  <a:gd name="T5" fmla="*/ 9 h 120"/>
                  <a:gd name="T6" fmla="*/ 1335 w 1384"/>
                  <a:gd name="T7" fmla="*/ 105 h 120"/>
                  <a:gd name="T8" fmla="*/ 1350 w 1384"/>
                  <a:gd name="T9" fmla="*/ 120 h 120"/>
                  <a:gd name="T10" fmla="*/ 0 w 1384"/>
                  <a:gd name="T11" fmla="*/ 120 h 120"/>
                  <a:gd name="T12" fmla="*/ 891 w 1384"/>
                  <a:gd name="T13" fmla="*/ 98 h 120"/>
                  <a:gd name="T14" fmla="*/ 847 w 1384"/>
                  <a:gd name="T15" fmla="*/ 43 h 120"/>
                  <a:gd name="T16" fmla="*/ 3 w 1384"/>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4" h="120">
                    <a:moveTo>
                      <a:pt x="3" y="0"/>
                    </a:moveTo>
                    <a:lnTo>
                      <a:pt x="1384" y="0"/>
                    </a:lnTo>
                    <a:lnTo>
                      <a:pt x="1322" y="9"/>
                    </a:lnTo>
                    <a:lnTo>
                      <a:pt x="1335" y="105"/>
                    </a:lnTo>
                    <a:lnTo>
                      <a:pt x="1350" y="120"/>
                    </a:lnTo>
                    <a:lnTo>
                      <a:pt x="0" y="120"/>
                    </a:lnTo>
                    <a:lnTo>
                      <a:pt x="891" y="98"/>
                    </a:lnTo>
                    <a:lnTo>
                      <a:pt x="847" y="43"/>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05" name="Freeform 198"/>
              <p:cNvSpPr>
                <a:spLocks/>
              </p:cNvSpPr>
              <p:nvPr/>
            </p:nvSpPr>
            <p:spPr bwMode="auto">
              <a:xfrm>
                <a:off x="5818" y="2194"/>
                <a:ext cx="13" cy="12"/>
              </a:xfrm>
              <a:custGeom>
                <a:avLst/>
                <a:gdLst>
                  <a:gd name="T0" fmla="*/ 25 w 25"/>
                  <a:gd name="T1" fmla="*/ 14 h 26"/>
                  <a:gd name="T2" fmla="*/ 25 w 25"/>
                  <a:gd name="T3" fmla="*/ 14 h 26"/>
                  <a:gd name="T4" fmla="*/ 23 w 25"/>
                  <a:gd name="T5" fmla="*/ 17 h 26"/>
                  <a:gd name="T6" fmla="*/ 22 w 25"/>
                  <a:gd name="T7" fmla="*/ 22 h 26"/>
                  <a:gd name="T8" fmla="*/ 16 w 25"/>
                  <a:gd name="T9" fmla="*/ 24 h 26"/>
                  <a:gd name="T10" fmla="*/ 11 w 25"/>
                  <a:gd name="T11" fmla="*/ 26 h 26"/>
                  <a:gd name="T12" fmla="*/ 11 w 25"/>
                  <a:gd name="T13" fmla="*/ 26 h 26"/>
                  <a:gd name="T14" fmla="*/ 8 w 25"/>
                  <a:gd name="T15" fmla="*/ 24 h 26"/>
                  <a:gd name="T16" fmla="*/ 3 w 25"/>
                  <a:gd name="T17" fmla="*/ 22 h 26"/>
                  <a:gd name="T18" fmla="*/ 1 w 25"/>
                  <a:gd name="T19" fmla="*/ 17 h 26"/>
                  <a:gd name="T20" fmla="*/ 0 w 25"/>
                  <a:gd name="T21" fmla="*/ 14 h 26"/>
                  <a:gd name="T22" fmla="*/ 0 w 25"/>
                  <a:gd name="T23" fmla="*/ 14 h 26"/>
                  <a:gd name="T24" fmla="*/ 1 w 25"/>
                  <a:gd name="T25" fmla="*/ 9 h 26"/>
                  <a:gd name="T26" fmla="*/ 3 w 25"/>
                  <a:gd name="T27" fmla="*/ 4 h 26"/>
                  <a:gd name="T28" fmla="*/ 8 w 25"/>
                  <a:gd name="T29" fmla="*/ 2 h 26"/>
                  <a:gd name="T30" fmla="*/ 11 w 25"/>
                  <a:gd name="T31" fmla="*/ 0 h 26"/>
                  <a:gd name="T32" fmla="*/ 11 w 25"/>
                  <a:gd name="T33" fmla="*/ 0 h 26"/>
                  <a:gd name="T34" fmla="*/ 16 w 25"/>
                  <a:gd name="T35" fmla="*/ 2 h 26"/>
                  <a:gd name="T36" fmla="*/ 22 w 25"/>
                  <a:gd name="T37" fmla="*/ 4 h 26"/>
                  <a:gd name="T38" fmla="*/ 23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3" y="17"/>
                    </a:lnTo>
                    <a:lnTo>
                      <a:pt x="22" y="22"/>
                    </a:lnTo>
                    <a:lnTo>
                      <a:pt x="16" y="24"/>
                    </a:lnTo>
                    <a:lnTo>
                      <a:pt x="11" y="26"/>
                    </a:lnTo>
                    <a:lnTo>
                      <a:pt x="11" y="26"/>
                    </a:lnTo>
                    <a:lnTo>
                      <a:pt x="8" y="24"/>
                    </a:lnTo>
                    <a:lnTo>
                      <a:pt x="3" y="22"/>
                    </a:lnTo>
                    <a:lnTo>
                      <a:pt x="1" y="17"/>
                    </a:lnTo>
                    <a:lnTo>
                      <a:pt x="0" y="14"/>
                    </a:lnTo>
                    <a:lnTo>
                      <a:pt x="0" y="14"/>
                    </a:lnTo>
                    <a:lnTo>
                      <a:pt x="1" y="9"/>
                    </a:lnTo>
                    <a:lnTo>
                      <a:pt x="3" y="4"/>
                    </a:lnTo>
                    <a:lnTo>
                      <a:pt x="8" y="2"/>
                    </a:lnTo>
                    <a:lnTo>
                      <a:pt x="11" y="0"/>
                    </a:lnTo>
                    <a:lnTo>
                      <a:pt x="11" y="0"/>
                    </a:lnTo>
                    <a:lnTo>
                      <a:pt x="16" y="2"/>
                    </a:lnTo>
                    <a:lnTo>
                      <a:pt x="22" y="4"/>
                    </a:lnTo>
                    <a:lnTo>
                      <a:pt x="23"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06" name="Freeform 199"/>
              <p:cNvSpPr>
                <a:spLocks/>
              </p:cNvSpPr>
              <p:nvPr/>
            </p:nvSpPr>
            <p:spPr bwMode="auto">
              <a:xfrm>
                <a:off x="5818" y="2194"/>
                <a:ext cx="13" cy="12"/>
              </a:xfrm>
              <a:custGeom>
                <a:avLst/>
                <a:gdLst>
                  <a:gd name="T0" fmla="*/ 25 w 25"/>
                  <a:gd name="T1" fmla="*/ 14 h 26"/>
                  <a:gd name="T2" fmla="*/ 25 w 25"/>
                  <a:gd name="T3" fmla="*/ 14 h 26"/>
                  <a:gd name="T4" fmla="*/ 23 w 25"/>
                  <a:gd name="T5" fmla="*/ 17 h 26"/>
                  <a:gd name="T6" fmla="*/ 22 w 25"/>
                  <a:gd name="T7" fmla="*/ 22 h 26"/>
                  <a:gd name="T8" fmla="*/ 16 w 25"/>
                  <a:gd name="T9" fmla="*/ 24 h 26"/>
                  <a:gd name="T10" fmla="*/ 11 w 25"/>
                  <a:gd name="T11" fmla="*/ 26 h 26"/>
                  <a:gd name="T12" fmla="*/ 11 w 25"/>
                  <a:gd name="T13" fmla="*/ 26 h 26"/>
                  <a:gd name="T14" fmla="*/ 8 w 25"/>
                  <a:gd name="T15" fmla="*/ 24 h 26"/>
                  <a:gd name="T16" fmla="*/ 3 w 25"/>
                  <a:gd name="T17" fmla="*/ 22 h 26"/>
                  <a:gd name="T18" fmla="*/ 1 w 25"/>
                  <a:gd name="T19" fmla="*/ 17 h 26"/>
                  <a:gd name="T20" fmla="*/ 0 w 25"/>
                  <a:gd name="T21" fmla="*/ 14 h 26"/>
                  <a:gd name="T22" fmla="*/ 0 w 25"/>
                  <a:gd name="T23" fmla="*/ 14 h 26"/>
                  <a:gd name="T24" fmla="*/ 1 w 25"/>
                  <a:gd name="T25" fmla="*/ 9 h 26"/>
                  <a:gd name="T26" fmla="*/ 3 w 25"/>
                  <a:gd name="T27" fmla="*/ 4 h 26"/>
                  <a:gd name="T28" fmla="*/ 8 w 25"/>
                  <a:gd name="T29" fmla="*/ 2 h 26"/>
                  <a:gd name="T30" fmla="*/ 11 w 25"/>
                  <a:gd name="T31" fmla="*/ 0 h 26"/>
                  <a:gd name="T32" fmla="*/ 11 w 25"/>
                  <a:gd name="T33" fmla="*/ 0 h 26"/>
                  <a:gd name="T34" fmla="*/ 16 w 25"/>
                  <a:gd name="T35" fmla="*/ 2 h 26"/>
                  <a:gd name="T36" fmla="*/ 22 w 25"/>
                  <a:gd name="T37" fmla="*/ 4 h 26"/>
                  <a:gd name="T38" fmla="*/ 23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3" y="17"/>
                    </a:lnTo>
                    <a:lnTo>
                      <a:pt x="22" y="22"/>
                    </a:lnTo>
                    <a:lnTo>
                      <a:pt x="16" y="24"/>
                    </a:lnTo>
                    <a:lnTo>
                      <a:pt x="11" y="26"/>
                    </a:lnTo>
                    <a:lnTo>
                      <a:pt x="11" y="26"/>
                    </a:lnTo>
                    <a:lnTo>
                      <a:pt x="8" y="24"/>
                    </a:lnTo>
                    <a:lnTo>
                      <a:pt x="3" y="22"/>
                    </a:lnTo>
                    <a:lnTo>
                      <a:pt x="1" y="17"/>
                    </a:lnTo>
                    <a:lnTo>
                      <a:pt x="0" y="14"/>
                    </a:lnTo>
                    <a:lnTo>
                      <a:pt x="0" y="14"/>
                    </a:lnTo>
                    <a:lnTo>
                      <a:pt x="1" y="9"/>
                    </a:lnTo>
                    <a:lnTo>
                      <a:pt x="3" y="4"/>
                    </a:lnTo>
                    <a:lnTo>
                      <a:pt x="8" y="2"/>
                    </a:lnTo>
                    <a:lnTo>
                      <a:pt x="11" y="0"/>
                    </a:lnTo>
                    <a:lnTo>
                      <a:pt x="11" y="0"/>
                    </a:lnTo>
                    <a:lnTo>
                      <a:pt x="16" y="2"/>
                    </a:lnTo>
                    <a:lnTo>
                      <a:pt x="22" y="4"/>
                    </a:lnTo>
                    <a:lnTo>
                      <a:pt x="23"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07" name="Freeform 200"/>
              <p:cNvSpPr>
                <a:spLocks/>
              </p:cNvSpPr>
              <p:nvPr/>
            </p:nvSpPr>
            <p:spPr bwMode="auto">
              <a:xfrm>
                <a:off x="5847" y="2194"/>
                <a:ext cx="13" cy="12"/>
              </a:xfrm>
              <a:custGeom>
                <a:avLst/>
                <a:gdLst>
                  <a:gd name="T0" fmla="*/ 25 w 25"/>
                  <a:gd name="T1" fmla="*/ 14 h 26"/>
                  <a:gd name="T2" fmla="*/ 25 w 25"/>
                  <a:gd name="T3" fmla="*/ 14 h 26"/>
                  <a:gd name="T4" fmla="*/ 24 w 25"/>
                  <a:gd name="T5" fmla="*/ 17 h 26"/>
                  <a:gd name="T6" fmla="*/ 22 w 25"/>
                  <a:gd name="T7" fmla="*/ 22 h 26"/>
                  <a:gd name="T8" fmla="*/ 17 w 25"/>
                  <a:gd name="T9" fmla="*/ 24 h 26"/>
                  <a:gd name="T10" fmla="*/ 12 w 25"/>
                  <a:gd name="T11" fmla="*/ 26 h 26"/>
                  <a:gd name="T12" fmla="*/ 12 w 25"/>
                  <a:gd name="T13" fmla="*/ 26 h 26"/>
                  <a:gd name="T14" fmla="*/ 8 w 25"/>
                  <a:gd name="T15" fmla="*/ 24 h 26"/>
                  <a:gd name="T16" fmla="*/ 3 w 25"/>
                  <a:gd name="T17" fmla="*/ 22 h 26"/>
                  <a:gd name="T18" fmla="*/ 2 w 25"/>
                  <a:gd name="T19" fmla="*/ 17 h 26"/>
                  <a:gd name="T20" fmla="*/ 0 w 25"/>
                  <a:gd name="T21" fmla="*/ 14 h 26"/>
                  <a:gd name="T22" fmla="*/ 0 w 25"/>
                  <a:gd name="T23" fmla="*/ 14 h 26"/>
                  <a:gd name="T24" fmla="*/ 2 w 25"/>
                  <a:gd name="T25" fmla="*/ 9 h 26"/>
                  <a:gd name="T26" fmla="*/ 3 w 25"/>
                  <a:gd name="T27" fmla="*/ 4 h 26"/>
                  <a:gd name="T28" fmla="*/ 8 w 25"/>
                  <a:gd name="T29" fmla="*/ 2 h 26"/>
                  <a:gd name="T30" fmla="*/ 12 w 25"/>
                  <a:gd name="T31" fmla="*/ 0 h 26"/>
                  <a:gd name="T32" fmla="*/ 12 w 25"/>
                  <a:gd name="T33" fmla="*/ 0 h 26"/>
                  <a:gd name="T34" fmla="*/ 17 w 25"/>
                  <a:gd name="T35" fmla="*/ 2 h 26"/>
                  <a:gd name="T36" fmla="*/ 22 w 25"/>
                  <a:gd name="T37" fmla="*/ 4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7"/>
                    </a:lnTo>
                    <a:lnTo>
                      <a:pt x="22" y="22"/>
                    </a:lnTo>
                    <a:lnTo>
                      <a:pt x="17" y="24"/>
                    </a:lnTo>
                    <a:lnTo>
                      <a:pt x="12" y="26"/>
                    </a:lnTo>
                    <a:lnTo>
                      <a:pt x="12" y="26"/>
                    </a:lnTo>
                    <a:lnTo>
                      <a:pt x="8" y="24"/>
                    </a:lnTo>
                    <a:lnTo>
                      <a:pt x="3" y="22"/>
                    </a:lnTo>
                    <a:lnTo>
                      <a:pt x="2" y="17"/>
                    </a:lnTo>
                    <a:lnTo>
                      <a:pt x="0" y="14"/>
                    </a:lnTo>
                    <a:lnTo>
                      <a:pt x="0" y="14"/>
                    </a:lnTo>
                    <a:lnTo>
                      <a:pt x="2" y="9"/>
                    </a:lnTo>
                    <a:lnTo>
                      <a:pt x="3" y="4"/>
                    </a:lnTo>
                    <a:lnTo>
                      <a:pt x="8" y="2"/>
                    </a:lnTo>
                    <a:lnTo>
                      <a:pt x="12" y="0"/>
                    </a:lnTo>
                    <a:lnTo>
                      <a:pt x="12" y="0"/>
                    </a:lnTo>
                    <a:lnTo>
                      <a:pt x="17" y="2"/>
                    </a:lnTo>
                    <a:lnTo>
                      <a:pt x="22" y="4"/>
                    </a:lnTo>
                    <a:lnTo>
                      <a:pt x="24"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08" name="Freeform 201"/>
              <p:cNvSpPr>
                <a:spLocks/>
              </p:cNvSpPr>
              <p:nvPr/>
            </p:nvSpPr>
            <p:spPr bwMode="auto">
              <a:xfrm>
                <a:off x="5847" y="2194"/>
                <a:ext cx="13" cy="12"/>
              </a:xfrm>
              <a:custGeom>
                <a:avLst/>
                <a:gdLst>
                  <a:gd name="T0" fmla="*/ 25 w 25"/>
                  <a:gd name="T1" fmla="*/ 14 h 26"/>
                  <a:gd name="T2" fmla="*/ 25 w 25"/>
                  <a:gd name="T3" fmla="*/ 14 h 26"/>
                  <a:gd name="T4" fmla="*/ 24 w 25"/>
                  <a:gd name="T5" fmla="*/ 17 h 26"/>
                  <a:gd name="T6" fmla="*/ 22 w 25"/>
                  <a:gd name="T7" fmla="*/ 22 h 26"/>
                  <a:gd name="T8" fmla="*/ 17 w 25"/>
                  <a:gd name="T9" fmla="*/ 24 h 26"/>
                  <a:gd name="T10" fmla="*/ 12 w 25"/>
                  <a:gd name="T11" fmla="*/ 26 h 26"/>
                  <a:gd name="T12" fmla="*/ 12 w 25"/>
                  <a:gd name="T13" fmla="*/ 26 h 26"/>
                  <a:gd name="T14" fmla="*/ 8 w 25"/>
                  <a:gd name="T15" fmla="*/ 24 h 26"/>
                  <a:gd name="T16" fmla="*/ 3 w 25"/>
                  <a:gd name="T17" fmla="*/ 22 h 26"/>
                  <a:gd name="T18" fmla="*/ 2 w 25"/>
                  <a:gd name="T19" fmla="*/ 17 h 26"/>
                  <a:gd name="T20" fmla="*/ 0 w 25"/>
                  <a:gd name="T21" fmla="*/ 14 h 26"/>
                  <a:gd name="T22" fmla="*/ 0 w 25"/>
                  <a:gd name="T23" fmla="*/ 14 h 26"/>
                  <a:gd name="T24" fmla="*/ 2 w 25"/>
                  <a:gd name="T25" fmla="*/ 9 h 26"/>
                  <a:gd name="T26" fmla="*/ 3 w 25"/>
                  <a:gd name="T27" fmla="*/ 4 h 26"/>
                  <a:gd name="T28" fmla="*/ 8 w 25"/>
                  <a:gd name="T29" fmla="*/ 2 h 26"/>
                  <a:gd name="T30" fmla="*/ 12 w 25"/>
                  <a:gd name="T31" fmla="*/ 0 h 26"/>
                  <a:gd name="T32" fmla="*/ 12 w 25"/>
                  <a:gd name="T33" fmla="*/ 0 h 26"/>
                  <a:gd name="T34" fmla="*/ 17 w 25"/>
                  <a:gd name="T35" fmla="*/ 2 h 26"/>
                  <a:gd name="T36" fmla="*/ 22 w 25"/>
                  <a:gd name="T37" fmla="*/ 4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7"/>
                    </a:lnTo>
                    <a:lnTo>
                      <a:pt x="22" y="22"/>
                    </a:lnTo>
                    <a:lnTo>
                      <a:pt x="17" y="24"/>
                    </a:lnTo>
                    <a:lnTo>
                      <a:pt x="12" y="26"/>
                    </a:lnTo>
                    <a:lnTo>
                      <a:pt x="12" y="26"/>
                    </a:lnTo>
                    <a:lnTo>
                      <a:pt x="8" y="24"/>
                    </a:lnTo>
                    <a:lnTo>
                      <a:pt x="3" y="22"/>
                    </a:lnTo>
                    <a:lnTo>
                      <a:pt x="2" y="17"/>
                    </a:lnTo>
                    <a:lnTo>
                      <a:pt x="0" y="14"/>
                    </a:lnTo>
                    <a:lnTo>
                      <a:pt x="0" y="14"/>
                    </a:lnTo>
                    <a:lnTo>
                      <a:pt x="2" y="9"/>
                    </a:lnTo>
                    <a:lnTo>
                      <a:pt x="3" y="4"/>
                    </a:lnTo>
                    <a:lnTo>
                      <a:pt x="8" y="2"/>
                    </a:lnTo>
                    <a:lnTo>
                      <a:pt x="12" y="0"/>
                    </a:lnTo>
                    <a:lnTo>
                      <a:pt x="12" y="0"/>
                    </a:lnTo>
                    <a:lnTo>
                      <a:pt x="17" y="2"/>
                    </a:lnTo>
                    <a:lnTo>
                      <a:pt x="22" y="4"/>
                    </a:lnTo>
                    <a:lnTo>
                      <a:pt x="24"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09" name="Freeform 202"/>
              <p:cNvSpPr>
                <a:spLocks/>
              </p:cNvSpPr>
              <p:nvPr/>
            </p:nvSpPr>
            <p:spPr bwMode="auto">
              <a:xfrm>
                <a:off x="5833" y="2183"/>
                <a:ext cx="12" cy="12"/>
              </a:xfrm>
              <a:custGeom>
                <a:avLst/>
                <a:gdLst>
                  <a:gd name="T0" fmla="*/ 24 w 24"/>
                  <a:gd name="T1" fmla="*/ 14 h 26"/>
                  <a:gd name="T2" fmla="*/ 24 w 24"/>
                  <a:gd name="T3" fmla="*/ 14 h 26"/>
                  <a:gd name="T4" fmla="*/ 24 w 24"/>
                  <a:gd name="T5" fmla="*/ 19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9 h 26"/>
                  <a:gd name="T20" fmla="*/ 0 w 24"/>
                  <a:gd name="T21" fmla="*/ 14 h 26"/>
                  <a:gd name="T22" fmla="*/ 0 w 24"/>
                  <a:gd name="T23" fmla="*/ 14 h 26"/>
                  <a:gd name="T24" fmla="*/ 0 w 24"/>
                  <a:gd name="T25" fmla="*/ 9 h 26"/>
                  <a:gd name="T26" fmla="*/ 3 w 24"/>
                  <a:gd name="T27" fmla="*/ 5 h 26"/>
                  <a:gd name="T28" fmla="*/ 7 w 24"/>
                  <a:gd name="T29" fmla="*/ 2 h 26"/>
                  <a:gd name="T30" fmla="*/ 12 w 24"/>
                  <a:gd name="T31" fmla="*/ 0 h 26"/>
                  <a:gd name="T32" fmla="*/ 12 w 24"/>
                  <a:gd name="T33" fmla="*/ 0 h 26"/>
                  <a:gd name="T34" fmla="*/ 17 w 24"/>
                  <a:gd name="T35" fmla="*/ 2 h 26"/>
                  <a:gd name="T36" fmla="*/ 20 w 24"/>
                  <a:gd name="T37" fmla="*/ 5 h 26"/>
                  <a:gd name="T38" fmla="*/ 24 w 24"/>
                  <a:gd name="T39" fmla="*/ 9 h 26"/>
                  <a:gd name="T40" fmla="*/ 24 w 24"/>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4"/>
                    </a:moveTo>
                    <a:lnTo>
                      <a:pt x="24" y="14"/>
                    </a:lnTo>
                    <a:lnTo>
                      <a:pt x="24" y="19"/>
                    </a:lnTo>
                    <a:lnTo>
                      <a:pt x="20" y="22"/>
                    </a:lnTo>
                    <a:lnTo>
                      <a:pt x="17" y="24"/>
                    </a:lnTo>
                    <a:lnTo>
                      <a:pt x="12" y="26"/>
                    </a:lnTo>
                    <a:lnTo>
                      <a:pt x="12" y="26"/>
                    </a:lnTo>
                    <a:lnTo>
                      <a:pt x="7" y="24"/>
                    </a:lnTo>
                    <a:lnTo>
                      <a:pt x="3" y="22"/>
                    </a:lnTo>
                    <a:lnTo>
                      <a:pt x="0" y="19"/>
                    </a:lnTo>
                    <a:lnTo>
                      <a:pt x="0" y="14"/>
                    </a:lnTo>
                    <a:lnTo>
                      <a:pt x="0" y="14"/>
                    </a:lnTo>
                    <a:lnTo>
                      <a:pt x="0" y="9"/>
                    </a:lnTo>
                    <a:lnTo>
                      <a:pt x="3" y="5"/>
                    </a:lnTo>
                    <a:lnTo>
                      <a:pt x="7" y="2"/>
                    </a:lnTo>
                    <a:lnTo>
                      <a:pt x="12" y="0"/>
                    </a:lnTo>
                    <a:lnTo>
                      <a:pt x="12" y="0"/>
                    </a:lnTo>
                    <a:lnTo>
                      <a:pt x="17" y="2"/>
                    </a:lnTo>
                    <a:lnTo>
                      <a:pt x="20" y="5"/>
                    </a:lnTo>
                    <a:lnTo>
                      <a:pt x="24" y="9"/>
                    </a:lnTo>
                    <a:lnTo>
                      <a:pt x="24"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10" name="Freeform 203"/>
              <p:cNvSpPr>
                <a:spLocks/>
              </p:cNvSpPr>
              <p:nvPr/>
            </p:nvSpPr>
            <p:spPr bwMode="auto">
              <a:xfrm>
                <a:off x="5833" y="2183"/>
                <a:ext cx="12" cy="12"/>
              </a:xfrm>
              <a:custGeom>
                <a:avLst/>
                <a:gdLst>
                  <a:gd name="T0" fmla="*/ 24 w 24"/>
                  <a:gd name="T1" fmla="*/ 14 h 26"/>
                  <a:gd name="T2" fmla="*/ 24 w 24"/>
                  <a:gd name="T3" fmla="*/ 14 h 26"/>
                  <a:gd name="T4" fmla="*/ 24 w 24"/>
                  <a:gd name="T5" fmla="*/ 19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9 h 26"/>
                  <a:gd name="T20" fmla="*/ 0 w 24"/>
                  <a:gd name="T21" fmla="*/ 14 h 26"/>
                  <a:gd name="T22" fmla="*/ 0 w 24"/>
                  <a:gd name="T23" fmla="*/ 14 h 26"/>
                  <a:gd name="T24" fmla="*/ 0 w 24"/>
                  <a:gd name="T25" fmla="*/ 9 h 26"/>
                  <a:gd name="T26" fmla="*/ 3 w 24"/>
                  <a:gd name="T27" fmla="*/ 5 h 26"/>
                  <a:gd name="T28" fmla="*/ 7 w 24"/>
                  <a:gd name="T29" fmla="*/ 2 h 26"/>
                  <a:gd name="T30" fmla="*/ 12 w 24"/>
                  <a:gd name="T31" fmla="*/ 0 h 26"/>
                  <a:gd name="T32" fmla="*/ 12 w 24"/>
                  <a:gd name="T33" fmla="*/ 0 h 26"/>
                  <a:gd name="T34" fmla="*/ 17 w 24"/>
                  <a:gd name="T35" fmla="*/ 2 h 26"/>
                  <a:gd name="T36" fmla="*/ 20 w 24"/>
                  <a:gd name="T37" fmla="*/ 5 h 26"/>
                  <a:gd name="T38" fmla="*/ 24 w 24"/>
                  <a:gd name="T39" fmla="*/ 9 h 26"/>
                  <a:gd name="T40" fmla="*/ 24 w 24"/>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4"/>
                    </a:moveTo>
                    <a:lnTo>
                      <a:pt x="24" y="14"/>
                    </a:lnTo>
                    <a:lnTo>
                      <a:pt x="24" y="19"/>
                    </a:lnTo>
                    <a:lnTo>
                      <a:pt x="20" y="22"/>
                    </a:lnTo>
                    <a:lnTo>
                      <a:pt x="17" y="24"/>
                    </a:lnTo>
                    <a:lnTo>
                      <a:pt x="12" y="26"/>
                    </a:lnTo>
                    <a:lnTo>
                      <a:pt x="12" y="26"/>
                    </a:lnTo>
                    <a:lnTo>
                      <a:pt x="7" y="24"/>
                    </a:lnTo>
                    <a:lnTo>
                      <a:pt x="3" y="22"/>
                    </a:lnTo>
                    <a:lnTo>
                      <a:pt x="0" y="19"/>
                    </a:lnTo>
                    <a:lnTo>
                      <a:pt x="0" y="14"/>
                    </a:lnTo>
                    <a:lnTo>
                      <a:pt x="0" y="14"/>
                    </a:lnTo>
                    <a:lnTo>
                      <a:pt x="0" y="9"/>
                    </a:lnTo>
                    <a:lnTo>
                      <a:pt x="3" y="5"/>
                    </a:lnTo>
                    <a:lnTo>
                      <a:pt x="7" y="2"/>
                    </a:lnTo>
                    <a:lnTo>
                      <a:pt x="12" y="0"/>
                    </a:lnTo>
                    <a:lnTo>
                      <a:pt x="12" y="0"/>
                    </a:lnTo>
                    <a:lnTo>
                      <a:pt x="17" y="2"/>
                    </a:lnTo>
                    <a:lnTo>
                      <a:pt x="20" y="5"/>
                    </a:lnTo>
                    <a:lnTo>
                      <a:pt x="24" y="9"/>
                    </a:lnTo>
                    <a:lnTo>
                      <a:pt x="24"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11" name="Freeform 204"/>
              <p:cNvSpPr>
                <a:spLocks/>
              </p:cNvSpPr>
              <p:nvPr/>
            </p:nvSpPr>
            <p:spPr bwMode="auto">
              <a:xfrm>
                <a:off x="5869" y="2183"/>
                <a:ext cx="13" cy="12"/>
              </a:xfrm>
              <a:custGeom>
                <a:avLst/>
                <a:gdLst>
                  <a:gd name="T0" fmla="*/ 25 w 25"/>
                  <a:gd name="T1" fmla="*/ 14 h 26"/>
                  <a:gd name="T2" fmla="*/ 25 w 25"/>
                  <a:gd name="T3" fmla="*/ 14 h 26"/>
                  <a:gd name="T4" fmla="*/ 24 w 25"/>
                  <a:gd name="T5" fmla="*/ 19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9 h 26"/>
                  <a:gd name="T20" fmla="*/ 0 w 25"/>
                  <a:gd name="T21" fmla="*/ 14 h 26"/>
                  <a:gd name="T22" fmla="*/ 0 w 25"/>
                  <a:gd name="T23" fmla="*/ 14 h 26"/>
                  <a:gd name="T24" fmla="*/ 2 w 25"/>
                  <a:gd name="T25" fmla="*/ 9 h 26"/>
                  <a:gd name="T26" fmla="*/ 3 w 25"/>
                  <a:gd name="T27" fmla="*/ 5 h 26"/>
                  <a:gd name="T28" fmla="*/ 8 w 25"/>
                  <a:gd name="T29" fmla="*/ 2 h 26"/>
                  <a:gd name="T30" fmla="*/ 13 w 25"/>
                  <a:gd name="T31" fmla="*/ 0 h 26"/>
                  <a:gd name="T32" fmla="*/ 13 w 25"/>
                  <a:gd name="T33" fmla="*/ 0 h 26"/>
                  <a:gd name="T34" fmla="*/ 17 w 25"/>
                  <a:gd name="T35" fmla="*/ 2 h 26"/>
                  <a:gd name="T36" fmla="*/ 22 w 25"/>
                  <a:gd name="T37" fmla="*/ 5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9"/>
                    </a:lnTo>
                    <a:lnTo>
                      <a:pt x="22" y="22"/>
                    </a:lnTo>
                    <a:lnTo>
                      <a:pt x="17" y="24"/>
                    </a:lnTo>
                    <a:lnTo>
                      <a:pt x="13" y="26"/>
                    </a:lnTo>
                    <a:lnTo>
                      <a:pt x="13" y="26"/>
                    </a:lnTo>
                    <a:lnTo>
                      <a:pt x="8" y="24"/>
                    </a:lnTo>
                    <a:lnTo>
                      <a:pt x="3" y="22"/>
                    </a:lnTo>
                    <a:lnTo>
                      <a:pt x="2" y="19"/>
                    </a:lnTo>
                    <a:lnTo>
                      <a:pt x="0" y="14"/>
                    </a:lnTo>
                    <a:lnTo>
                      <a:pt x="0" y="14"/>
                    </a:lnTo>
                    <a:lnTo>
                      <a:pt x="2" y="9"/>
                    </a:lnTo>
                    <a:lnTo>
                      <a:pt x="3" y="5"/>
                    </a:lnTo>
                    <a:lnTo>
                      <a:pt x="8" y="2"/>
                    </a:lnTo>
                    <a:lnTo>
                      <a:pt x="13" y="0"/>
                    </a:lnTo>
                    <a:lnTo>
                      <a:pt x="13" y="0"/>
                    </a:lnTo>
                    <a:lnTo>
                      <a:pt x="17" y="2"/>
                    </a:lnTo>
                    <a:lnTo>
                      <a:pt x="22" y="5"/>
                    </a:lnTo>
                    <a:lnTo>
                      <a:pt x="24"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12" name="Freeform 205"/>
              <p:cNvSpPr>
                <a:spLocks/>
              </p:cNvSpPr>
              <p:nvPr/>
            </p:nvSpPr>
            <p:spPr bwMode="auto">
              <a:xfrm>
                <a:off x="5869" y="2183"/>
                <a:ext cx="13" cy="12"/>
              </a:xfrm>
              <a:custGeom>
                <a:avLst/>
                <a:gdLst>
                  <a:gd name="T0" fmla="*/ 25 w 25"/>
                  <a:gd name="T1" fmla="*/ 14 h 26"/>
                  <a:gd name="T2" fmla="*/ 25 w 25"/>
                  <a:gd name="T3" fmla="*/ 14 h 26"/>
                  <a:gd name="T4" fmla="*/ 24 w 25"/>
                  <a:gd name="T5" fmla="*/ 19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9 h 26"/>
                  <a:gd name="T20" fmla="*/ 0 w 25"/>
                  <a:gd name="T21" fmla="*/ 14 h 26"/>
                  <a:gd name="T22" fmla="*/ 0 w 25"/>
                  <a:gd name="T23" fmla="*/ 14 h 26"/>
                  <a:gd name="T24" fmla="*/ 2 w 25"/>
                  <a:gd name="T25" fmla="*/ 9 h 26"/>
                  <a:gd name="T26" fmla="*/ 3 w 25"/>
                  <a:gd name="T27" fmla="*/ 5 h 26"/>
                  <a:gd name="T28" fmla="*/ 8 w 25"/>
                  <a:gd name="T29" fmla="*/ 2 h 26"/>
                  <a:gd name="T30" fmla="*/ 13 w 25"/>
                  <a:gd name="T31" fmla="*/ 0 h 26"/>
                  <a:gd name="T32" fmla="*/ 13 w 25"/>
                  <a:gd name="T33" fmla="*/ 0 h 26"/>
                  <a:gd name="T34" fmla="*/ 17 w 25"/>
                  <a:gd name="T35" fmla="*/ 2 h 26"/>
                  <a:gd name="T36" fmla="*/ 22 w 25"/>
                  <a:gd name="T37" fmla="*/ 5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9"/>
                    </a:lnTo>
                    <a:lnTo>
                      <a:pt x="22" y="22"/>
                    </a:lnTo>
                    <a:lnTo>
                      <a:pt x="17" y="24"/>
                    </a:lnTo>
                    <a:lnTo>
                      <a:pt x="13" y="26"/>
                    </a:lnTo>
                    <a:lnTo>
                      <a:pt x="13" y="26"/>
                    </a:lnTo>
                    <a:lnTo>
                      <a:pt x="8" y="24"/>
                    </a:lnTo>
                    <a:lnTo>
                      <a:pt x="3" y="22"/>
                    </a:lnTo>
                    <a:lnTo>
                      <a:pt x="2" y="19"/>
                    </a:lnTo>
                    <a:lnTo>
                      <a:pt x="0" y="14"/>
                    </a:lnTo>
                    <a:lnTo>
                      <a:pt x="0" y="14"/>
                    </a:lnTo>
                    <a:lnTo>
                      <a:pt x="2" y="9"/>
                    </a:lnTo>
                    <a:lnTo>
                      <a:pt x="3" y="5"/>
                    </a:lnTo>
                    <a:lnTo>
                      <a:pt x="8" y="2"/>
                    </a:lnTo>
                    <a:lnTo>
                      <a:pt x="13" y="0"/>
                    </a:lnTo>
                    <a:lnTo>
                      <a:pt x="13" y="0"/>
                    </a:lnTo>
                    <a:lnTo>
                      <a:pt x="17" y="2"/>
                    </a:lnTo>
                    <a:lnTo>
                      <a:pt x="22" y="5"/>
                    </a:lnTo>
                    <a:lnTo>
                      <a:pt x="24"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13" name="Freeform 206"/>
              <p:cNvSpPr>
                <a:spLocks/>
              </p:cNvSpPr>
              <p:nvPr/>
            </p:nvSpPr>
            <p:spPr bwMode="auto">
              <a:xfrm>
                <a:off x="5833" y="2205"/>
                <a:ext cx="12" cy="12"/>
              </a:xfrm>
              <a:custGeom>
                <a:avLst/>
                <a:gdLst>
                  <a:gd name="T0" fmla="*/ 24 w 24"/>
                  <a:gd name="T1" fmla="*/ 12 h 26"/>
                  <a:gd name="T2" fmla="*/ 24 w 24"/>
                  <a:gd name="T3" fmla="*/ 12 h 26"/>
                  <a:gd name="T4" fmla="*/ 24 w 24"/>
                  <a:gd name="T5" fmla="*/ 17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7 h 26"/>
                  <a:gd name="T20" fmla="*/ 0 w 24"/>
                  <a:gd name="T21" fmla="*/ 12 h 26"/>
                  <a:gd name="T22" fmla="*/ 0 w 24"/>
                  <a:gd name="T23" fmla="*/ 12 h 26"/>
                  <a:gd name="T24" fmla="*/ 0 w 24"/>
                  <a:gd name="T25" fmla="*/ 9 h 26"/>
                  <a:gd name="T26" fmla="*/ 3 w 24"/>
                  <a:gd name="T27" fmla="*/ 4 h 26"/>
                  <a:gd name="T28" fmla="*/ 7 w 24"/>
                  <a:gd name="T29" fmla="*/ 2 h 26"/>
                  <a:gd name="T30" fmla="*/ 12 w 24"/>
                  <a:gd name="T31" fmla="*/ 0 h 26"/>
                  <a:gd name="T32" fmla="*/ 12 w 24"/>
                  <a:gd name="T33" fmla="*/ 0 h 26"/>
                  <a:gd name="T34" fmla="*/ 17 w 24"/>
                  <a:gd name="T35" fmla="*/ 2 h 26"/>
                  <a:gd name="T36" fmla="*/ 20 w 24"/>
                  <a:gd name="T37" fmla="*/ 4 h 26"/>
                  <a:gd name="T38" fmla="*/ 24 w 24"/>
                  <a:gd name="T39" fmla="*/ 9 h 26"/>
                  <a:gd name="T40" fmla="*/ 24 w 24"/>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2"/>
                    </a:moveTo>
                    <a:lnTo>
                      <a:pt x="24" y="12"/>
                    </a:lnTo>
                    <a:lnTo>
                      <a:pt x="24" y="17"/>
                    </a:lnTo>
                    <a:lnTo>
                      <a:pt x="20" y="22"/>
                    </a:lnTo>
                    <a:lnTo>
                      <a:pt x="17" y="24"/>
                    </a:lnTo>
                    <a:lnTo>
                      <a:pt x="12" y="26"/>
                    </a:lnTo>
                    <a:lnTo>
                      <a:pt x="12" y="26"/>
                    </a:lnTo>
                    <a:lnTo>
                      <a:pt x="7" y="24"/>
                    </a:lnTo>
                    <a:lnTo>
                      <a:pt x="3" y="22"/>
                    </a:lnTo>
                    <a:lnTo>
                      <a:pt x="0" y="17"/>
                    </a:lnTo>
                    <a:lnTo>
                      <a:pt x="0" y="12"/>
                    </a:lnTo>
                    <a:lnTo>
                      <a:pt x="0" y="12"/>
                    </a:lnTo>
                    <a:lnTo>
                      <a:pt x="0" y="9"/>
                    </a:lnTo>
                    <a:lnTo>
                      <a:pt x="3" y="4"/>
                    </a:lnTo>
                    <a:lnTo>
                      <a:pt x="7" y="2"/>
                    </a:lnTo>
                    <a:lnTo>
                      <a:pt x="12" y="0"/>
                    </a:lnTo>
                    <a:lnTo>
                      <a:pt x="12" y="0"/>
                    </a:lnTo>
                    <a:lnTo>
                      <a:pt x="17" y="2"/>
                    </a:lnTo>
                    <a:lnTo>
                      <a:pt x="20" y="4"/>
                    </a:lnTo>
                    <a:lnTo>
                      <a:pt x="24" y="9"/>
                    </a:lnTo>
                    <a:lnTo>
                      <a:pt x="24"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14" name="Freeform 207"/>
              <p:cNvSpPr>
                <a:spLocks/>
              </p:cNvSpPr>
              <p:nvPr/>
            </p:nvSpPr>
            <p:spPr bwMode="auto">
              <a:xfrm>
                <a:off x="5833" y="2205"/>
                <a:ext cx="12" cy="12"/>
              </a:xfrm>
              <a:custGeom>
                <a:avLst/>
                <a:gdLst>
                  <a:gd name="T0" fmla="*/ 24 w 24"/>
                  <a:gd name="T1" fmla="*/ 12 h 26"/>
                  <a:gd name="T2" fmla="*/ 24 w 24"/>
                  <a:gd name="T3" fmla="*/ 12 h 26"/>
                  <a:gd name="T4" fmla="*/ 24 w 24"/>
                  <a:gd name="T5" fmla="*/ 17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7 h 26"/>
                  <a:gd name="T20" fmla="*/ 0 w 24"/>
                  <a:gd name="T21" fmla="*/ 12 h 26"/>
                  <a:gd name="T22" fmla="*/ 0 w 24"/>
                  <a:gd name="T23" fmla="*/ 12 h 26"/>
                  <a:gd name="T24" fmla="*/ 0 w 24"/>
                  <a:gd name="T25" fmla="*/ 9 h 26"/>
                  <a:gd name="T26" fmla="*/ 3 w 24"/>
                  <a:gd name="T27" fmla="*/ 4 h 26"/>
                  <a:gd name="T28" fmla="*/ 7 w 24"/>
                  <a:gd name="T29" fmla="*/ 2 h 26"/>
                  <a:gd name="T30" fmla="*/ 12 w 24"/>
                  <a:gd name="T31" fmla="*/ 0 h 26"/>
                  <a:gd name="T32" fmla="*/ 12 w 24"/>
                  <a:gd name="T33" fmla="*/ 0 h 26"/>
                  <a:gd name="T34" fmla="*/ 17 w 24"/>
                  <a:gd name="T35" fmla="*/ 2 h 26"/>
                  <a:gd name="T36" fmla="*/ 20 w 24"/>
                  <a:gd name="T37" fmla="*/ 4 h 26"/>
                  <a:gd name="T38" fmla="*/ 24 w 24"/>
                  <a:gd name="T39" fmla="*/ 9 h 26"/>
                  <a:gd name="T40" fmla="*/ 24 w 24"/>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2"/>
                    </a:moveTo>
                    <a:lnTo>
                      <a:pt x="24" y="12"/>
                    </a:lnTo>
                    <a:lnTo>
                      <a:pt x="24" y="17"/>
                    </a:lnTo>
                    <a:lnTo>
                      <a:pt x="20" y="22"/>
                    </a:lnTo>
                    <a:lnTo>
                      <a:pt x="17" y="24"/>
                    </a:lnTo>
                    <a:lnTo>
                      <a:pt x="12" y="26"/>
                    </a:lnTo>
                    <a:lnTo>
                      <a:pt x="12" y="26"/>
                    </a:lnTo>
                    <a:lnTo>
                      <a:pt x="7" y="24"/>
                    </a:lnTo>
                    <a:lnTo>
                      <a:pt x="3" y="22"/>
                    </a:lnTo>
                    <a:lnTo>
                      <a:pt x="0" y="17"/>
                    </a:lnTo>
                    <a:lnTo>
                      <a:pt x="0" y="12"/>
                    </a:lnTo>
                    <a:lnTo>
                      <a:pt x="0" y="12"/>
                    </a:lnTo>
                    <a:lnTo>
                      <a:pt x="0" y="9"/>
                    </a:lnTo>
                    <a:lnTo>
                      <a:pt x="3" y="4"/>
                    </a:lnTo>
                    <a:lnTo>
                      <a:pt x="7" y="2"/>
                    </a:lnTo>
                    <a:lnTo>
                      <a:pt x="12" y="0"/>
                    </a:lnTo>
                    <a:lnTo>
                      <a:pt x="12" y="0"/>
                    </a:lnTo>
                    <a:lnTo>
                      <a:pt x="17" y="2"/>
                    </a:lnTo>
                    <a:lnTo>
                      <a:pt x="20" y="4"/>
                    </a:lnTo>
                    <a:lnTo>
                      <a:pt x="24" y="9"/>
                    </a:lnTo>
                    <a:lnTo>
                      <a:pt x="24" y="1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15" name="Freeform 208"/>
              <p:cNvSpPr>
                <a:spLocks/>
              </p:cNvSpPr>
              <p:nvPr/>
            </p:nvSpPr>
            <p:spPr bwMode="auto">
              <a:xfrm>
                <a:off x="5869" y="2205"/>
                <a:ext cx="13" cy="12"/>
              </a:xfrm>
              <a:custGeom>
                <a:avLst/>
                <a:gdLst>
                  <a:gd name="T0" fmla="*/ 25 w 25"/>
                  <a:gd name="T1" fmla="*/ 12 h 26"/>
                  <a:gd name="T2" fmla="*/ 25 w 25"/>
                  <a:gd name="T3" fmla="*/ 12 h 26"/>
                  <a:gd name="T4" fmla="*/ 24 w 25"/>
                  <a:gd name="T5" fmla="*/ 17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7 h 26"/>
                  <a:gd name="T20" fmla="*/ 0 w 25"/>
                  <a:gd name="T21" fmla="*/ 12 h 26"/>
                  <a:gd name="T22" fmla="*/ 0 w 25"/>
                  <a:gd name="T23" fmla="*/ 12 h 26"/>
                  <a:gd name="T24" fmla="*/ 2 w 25"/>
                  <a:gd name="T25" fmla="*/ 9 h 26"/>
                  <a:gd name="T26" fmla="*/ 3 w 25"/>
                  <a:gd name="T27" fmla="*/ 4 h 26"/>
                  <a:gd name="T28" fmla="*/ 8 w 25"/>
                  <a:gd name="T29" fmla="*/ 2 h 26"/>
                  <a:gd name="T30" fmla="*/ 13 w 25"/>
                  <a:gd name="T31" fmla="*/ 0 h 26"/>
                  <a:gd name="T32" fmla="*/ 13 w 25"/>
                  <a:gd name="T33" fmla="*/ 0 h 26"/>
                  <a:gd name="T34" fmla="*/ 17 w 25"/>
                  <a:gd name="T35" fmla="*/ 2 h 26"/>
                  <a:gd name="T36" fmla="*/ 22 w 25"/>
                  <a:gd name="T37" fmla="*/ 4 h 26"/>
                  <a:gd name="T38" fmla="*/ 24 w 25"/>
                  <a:gd name="T39" fmla="*/ 9 h 26"/>
                  <a:gd name="T40" fmla="*/ 25 w 25"/>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2"/>
                    </a:moveTo>
                    <a:lnTo>
                      <a:pt x="25" y="12"/>
                    </a:lnTo>
                    <a:lnTo>
                      <a:pt x="24" y="17"/>
                    </a:lnTo>
                    <a:lnTo>
                      <a:pt x="22" y="22"/>
                    </a:lnTo>
                    <a:lnTo>
                      <a:pt x="17" y="24"/>
                    </a:lnTo>
                    <a:lnTo>
                      <a:pt x="13" y="26"/>
                    </a:lnTo>
                    <a:lnTo>
                      <a:pt x="13" y="26"/>
                    </a:lnTo>
                    <a:lnTo>
                      <a:pt x="8" y="24"/>
                    </a:lnTo>
                    <a:lnTo>
                      <a:pt x="3" y="22"/>
                    </a:lnTo>
                    <a:lnTo>
                      <a:pt x="2" y="17"/>
                    </a:lnTo>
                    <a:lnTo>
                      <a:pt x="0" y="12"/>
                    </a:lnTo>
                    <a:lnTo>
                      <a:pt x="0" y="12"/>
                    </a:lnTo>
                    <a:lnTo>
                      <a:pt x="2" y="9"/>
                    </a:lnTo>
                    <a:lnTo>
                      <a:pt x="3" y="4"/>
                    </a:lnTo>
                    <a:lnTo>
                      <a:pt x="8" y="2"/>
                    </a:lnTo>
                    <a:lnTo>
                      <a:pt x="13" y="0"/>
                    </a:lnTo>
                    <a:lnTo>
                      <a:pt x="13" y="0"/>
                    </a:lnTo>
                    <a:lnTo>
                      <a:pt x="17" y="2"/>
                    </a:lnTo>
                    <a:lnTo>
                      <a:pt x="22" y="4"/>
                    </a:lnTo>
                    <a:lnTo>
                      <a:pt x="24" y="9"/>
                    </a:lnTo>
                    <a:lnTo>
                      <a:pt x="25"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16" name="Freeform 209"/>
              <p:cNvSpPr>
                <a:spLocks/>
              </p:cNvSpPr>
              <p:nvPr/>
            </p:nvSpPr>
            <p:spPr bwMode="auto">
              <a:xfrm>
                <a:off x="5869" y="2205"/>
                <a:ext cx="13" cy="12"/>
              </a:xfrm>
              <a:custGeom>
                <a:avLst/>
                <a:gdLst>
                  <a:gd name="T0" fmla="*/ 25 w 25"/>
                  <a:gd name="T1" fmla="*/ 12 h 26"/>
                  <a:gd name="T2" fmla="*/ 25 w 25"/>
                  <a:gd name="T3" fmla="*/ 12 h 26"/>
                  <a:gd name="T4" fmla="*/ 24 w 25"/>
                  <a:gd name="T5" fmla="*/ 17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7 h 26"/>
                  <a:gd name="T20" fmla="*/ 0 w 25"/>
                  <a:gd name="T21" fmla="*/ 12 h 26"/>
                  <a:gd name="T22" fmla="*/ 0 w 25"/>
                  <a:gd name="T23" fmla="*/ 12 h 26"/>
                  <a:gd name="T24" fmla="*/ 2 w 25"/>
                  <a:gd name="T25" fmla="*/ 9 h 26"/>
                  <a:gd name="T26" fmla="*/ 3 w 25"/>
                  <a:gd name="T27" fmla="*/ 4 h 26"/>
                  <a:gd name="T28" fmla="*/ 8 w 25"/>
                  <a:gd name="T29" fmla="*/ 2 h 26"/>
                  <a:gd name="T30" fmla="*/ 13 w 25"/>
                  <a:gd name="T31" fmla="*/ 0 h 26"/>
                  <a:gd name="T32" fmla="*/ 13 w 25"/>
                  <a:gd name="T33" fmla="*/ 0 h 26"/>
                  <a:gd name="T34" fmla="*/ 17 w 25"/>
                  <a:gd name="T35" fmla="*/ 2 h 26"/>
                  <a:gd name="T36" fmla="*/ 22 w 25"/>
                  <a:gd name="T37" fmla="*/ 4 h 26"/>
                  <a:gd name="T38" fmla="*/ 24 w 25"/>
                  <a:gd name="T39" fmla="*/ 9 h 26"/>
                  <a:gd name="T40" fmla="*/ 25 w 25"/>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2"/>
                    </a:moveTo>
                    <a:lnTo>
                      <a:pt x="25" y="12"/>
                    </a:lnTo>
                    <a:lnTo>
                      <a:pt x="24" y="17"/>
                    </a:lnTo>
                    <a:lnTo>
                      <a:pt x="22" y="22"/>
                    </a:lnTo>
                    <a:lnTo>
                      <a:pt x="17" y="24"/>
                    </a:lnTo>
                    <a:lnTo>
                      <a:pt x="13" y="26"/>
                    </a:lnTo>
                    <a:lnTo>
                      <a:pt x="13" y="26"/>
                    </a:lnTo>
                    <a:lnTo>
                      <a:pt x="8" y="24"/>
                    </a:lnTo>
                    <a:lnTo>
                      <a:pt x="3" y="22"/>
                    </a:lnTo>
                    <a:lnTo>
                      <a:pt x="2" y="17"/>
                    </a:lnTo>
                    <a:lnTo>
                      <a:pt x="0" y="12"/>
                    </a:lnTo>
                    <a:lnTo>
                      <a:pt x="0" y="12"/>
                    </a:lnTo>
                    <a:lnTo>
                      <a:pt x="2" y="9"/>
                    </a:lnTo>
                    <a:lnTo>
                      <a:pt x="3" y="4"/>
                    </a:lnTo>
                    <a:lnTo>
                      <a:pt x="8" y="2"/>
                    </a:lnTo>
                    <a:lnTo>
                      <a:pt x="13" y="0"/>
                    </a:lnTo>
                    <a:lnTo>
                      <a:pt x="13" y="0"/>
                    </a:lnTo>
                    <a:lnTo>
                      <a:pt x="17" y="2"/>
                    </a:lnTo>
                    <a:lnTo>
                      <a:pt x="22" y="4"/>
                    </a:lnTo>
                    <a:lnTo>
                      <a:pt x="24" y="9"/>
                    </a:lnTo>
                    <a:lnTo>
                      <a:pt x="25" y="1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grpSp>
        <p:sp>
          <p:nvSpPr>
            <p:cNvPr id="294" name="TextBox 293"/>
            <p:cNvSpPr txBox="1"/>
            <p:nvPr/>
          </p:nvSpPr>
          <p:spPr>
            <a:xfrm>
              <a:off x="4406520" y="2137358"/>
              <a:ext cx="990876" cy="355097"/>
            </a:xfrm>
            <a:prstGeom prst="rect">
              <a:avLst/>
            </a:prstGeom>
            <a:noFill/>
          </p:spPr>
          <p:txBody>
            <a:bodyPr wrap="square" rtlCol="0">
              <a:spAutoFit/>
            </a:bodyPr>
            <a:lstStyle/>
            <a:p>
              <a:pPr algn="ctr">
                <a:lnSpc>
                  <a:spcPct val="85000"/>
                </a:lnSpc>
                <a:spcBef>
                  <a:spcPts val="0"/>
                </a:spcBef>
              </a:pPr>
              <a:r>
                <a:rPr lang="en-US" sz="1000" dirty="0"/>
                <a:t>MESSAGING </a:t>
              </a:r>
              <a:br>
                <a:rPr lang="en-US" sz="1000" dirty="0"/>
              </a:br>
              <a:r>
                <a:rPr lang="en-US" sz="1000" dirty="0"/>
                <a:t>GATEWAY</a:t>
              </a:r>
            </a:p>
          </p:txBody>
        </p:sp>
      </p:grpSp>
      <p:grpSp>
        <p:nvGrpSpPr>
          <p:cNvPr id="22" name="Group 341"/>
          <p:cNvGrpSpPr/>
          <p:nvPr/>
        </p:nvGrpSpPr>
        <p:grpSpPr>
          <a:xfrm>
            <a:off x="2808180" y="4139657"/>
            <a:ext cx="1654621" cy="474663"/>
            <a:chOff x="4340104" y="2134218"/>
            <a:chExt cx="1163638" cy="474663"/>
          </a:xfrm>
        </p:grpSpPr>
        <p:grpSp>
          <p:nvGrpSpPr>
            <p:cNvPr id="23" name="Group 188"/>
            <p:cNvGrpSpPr>
              <a:grpSpLocks noChangeAspect="1"/>
            </p:cNvGrpSpPr>
            <p:nvPr/>
          </p:nvGrpSpPr>
          <p:grpSpPr bwMode="auto">
            <a:xfrm>
              <a:off x="4340104" y="2134218"/>
              <a:ext cx="1163638" cy="474663"/>
              <a:chOff x="5219" y="1948"/>
              <a:chExt cx="733" cy="299"/>
            </a:xfrm>
          </p:grpSpPr>
          <p:sp>
            <p:nvSpPr>
              <p:cNvPr id="345" name="AutoShape 187"/>
              <p:cNvSpPr>
                <a:spLocks noChangeAspect="1" noChangeArrowheads="1" noTextEdit="1"/>
              </p:cNvSpPr>
              <p:nvPr/>
            </p:nvSpPr>
            <p:spPr bwMode="auto">
              <a:xfrm>
                <a:off x="5232" y="1954"/>
                <a:ext cx="720" cy="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46" name="Freeform 345"/>
              <p:cNvSpPr>
                <a:spLocks/>
              </p:cNvSpPr>
              <p:nvPr/>
            </p:nvSpPr>
            <p:spPr bwMode="auto">
              <a:xfrm>
                <a:off x="5227" y="1963"/>
                <a:ext cx="610" cy="161"/>
              </a:xfrm>
              <a:custGeom>
                <a:avLst/>
                <a:gdLst>
                  <a:gd name="T0" fmla="*/ 0 w 1406"/>
                  <a:gd name="T1" fmla="*/ 551 h 568"/>
                  <a:gd name="T2" fmla="*/ 3 w 1406"/>
                  <a:gd name="T3" fmla="*/ 381 h 568"/>
                  <a:gd name="T4" fmla="*/ 89 w 1406"/>
                  <a:gd name="T5" fmla="*/ 0 h 568"/>
                  <a:gd name="T6" fmla="*/ 1320 w 1406"/>
                  <a:gd name="T7" fmla="*/ 2 h 568"/>
                  <a:gd name="T8" fmla="*/ 1406 w 1406"/>
                  <a:gd name="T9" fmla="*/ 400 h 568"/>
                  <a:gd name="T10" fmla="*/ 1396 w 1406"/>
                  <a:gd name="T11" fmla="*/ 568 h 568"/>
                  <a:gd name="T12" fmla="*/ 0 w 1406"/>
                  <a:gd name="T13" fmla="*/ 551 h 568"/>
                </a:gdLst>
                <a:ahLst/>
                <a:cxnLst>
                  <a:cxn ang="0">
                    <a:pos x="T0" y="T1"/>
                  </a:cxn>
                  <a:cxn ang="0">
                    <a:pos x="T2" y="T3"/>
                  </a:cxn>
                  <a:cxn ang="0">
                    <a:pos x="T4" y="T5"/>
                  </a:cxn>
                  <a:cxn ang="0">
                    <a:pos x="T6" y="T7"/>
                  </a:cxn>
                  <a:cxn ang="0">
                    <a:pos x="T8" y="T9"/>
                  </a:cxn>
                  <a:cxn ang="0">
                    <a:pos x="T10" y="T11"/>
                  </a:cxn>
                  <a:cxn ang="0">
                    <a:pos x="T12" y="T13"/>
                  </a:cxn>
                </a:cxnLst>
                <a:rect l="0" t="0" r="r" b="b"/>
                <a:pathLst>
                  <a:path w="1406" h="568">
                    <a:moveTo>
                      <a:pt x="0" y="551"/>
                    </a:moveTo>
                    <a:lnTo>
                      <a:pt x="3" y="381"/>
                    </a:lnTo>
                    <a:lnTo>
                      <a:pt x="89" y="0"/>
                    </a:lnTo>
                    <a:lnTo>
                      <a:pt x="1320" y="2"/>
                    </a:lnTo>
                    <a:lnTo>
                      <a:pt x="1406" y="400"/>
                    </a:lnTo>
                    <a:lnTo>
                      <a:pt x="1396" y="568"/>
                    </a:lnTo>
                    <a:lnTo>
                      <a:pt x="0" y="55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47" name="Freeform 346"/>
              <p:cNvSpPr>
                <a:spLocks noEditPoints="1"/>
              </p:cNvSpPr>
              <p:nvPr/>
            </p:nvSpPr>
            <p:spPr bwMode="auto">
              <a:xfrm>
                <a:off x="5219" y="2146"/>
                <a:ext cx="720" cy="95"/>
              </a:xfrm>
              <a:custGeom>
                <a:avLst/>
                <a:gdLst>
                  <a:gd name="T0" fmla="*/ 1420 w 1440"/>
                  <a:gd name="T1" fmla="*/ 190 h 190"/>
                  <a:gd name="T2" fmla="*/ 20 w 1440"/>
                  <a:gd name="T3" fmla="*/ 190 h 190"/>
                  <a:gd name="T4" fmla="*/ 20 w 1440"/>
                  <a:gd name="T5" fmla="*/ 190 h 190"/>
                  <a:gd name="T6" fmla="*/ 12 w 1440"/>
                  <a:gd name="T7" fmla="*/ 188 h 190"/>
                  <a:gd name="T8" fmla="*/ 7 w 1440"/>
                  <a:gd name="T9" fmla="*/ 185 h 190"/>
                  <a:gd name="T10" fmla="*/ 2 w 1440"/>
                  <a:gd name="T11" fmla="*/ 178 h 190"/>
                  <a:gd name="T12" fmla="*/ 0 w 1440"/>
                  <a:gd name="T13" fmla="*/ 170 h 190"/>
                  <a:gd name="T14" fmla="*/ 0 w 1440"/>
                  <a:gd name="T15" fmla="*/ 21 h 190"/>
                  <a:gd name="T16" fmla="*/ 0 w 1440"/>
                  <a:gd name="T17" fmla="*/ 21 h 190"/>
                  <a:gd name="T18" fmla="*/ 2 w 1440"/>
                  <a:gd name="T19" fmla="*/ 14 h 190"/>
                  <a:gd name="T20" fmla="*/ 7 w 1440"/>
                  <a:gd name="T21" fmla="*/ 7 h 190"/>
                  <a:gd name="T22" fmla="*/ 12 w 1440"/>
                  <a:gd name="T23" fmla="*/ 2 h 190"/>
                  <a:gd name="T24" fmla="*/ 20 w 1440"/>
                  <a:gd name="T25" fmla="*/ 0 h 190"/>
                  <a:gd name="T26" fmla="*/ 1420 w 1440"/>
                  <a:gd name="T27" fmla="*/ 0 h 190"/>
                  <a:gd name="T28" fmla="*/ 1420 w 1440"/>
                  <a:gd name="T29" fmla="*/ 0 h 190"/>
                  <a:gd name="T30" fmla="*/ 1428 w 1440"/>
                  <a:gd name="T31" fmla="*/ 2 h 190"/>
                  <a:gd name="T32" fmla="*/ 1435 w 1440"/>
                  <a:gd name="T33" fmla="*/ 7 h 190"/>
                  <a:gd name="T34" fmla="*/ 1438 w 1440"/>
                  <a:gd name="T35" fmla="*/ 14 h 190"/>
                  <a:gd name="T36" fmla="*/ 1440 w 1440"/>
                  <a:gd name="T37" fmla="*/ 21 h 190"/>
                  <a:gd name="T38" fmla="*/ 1440 w 1440"/>
                  <a:gd name="T39" fmla="*/ 170 h 190"/>
                  <a:gd name="T40" fmla="*/ 1440 w 1440"/>
                  <a:gd name="T41" fmla="*/ 170 h 190"/>
                  <a:gd name="T42" fmla="*/ 1438 w 1440"/>
                  <a:gd name="T43" fmla="*/ 178 h 190"/>
                  <a:gd name="T44" fmla="*/ 1435 w 1440"/>
                  <a:gd name="T45" fmla="*/ 185 h 190"/>
                  <a:gd name="T46" fmla="*/ 1428 w 1440"/>
                  <a:gd name="T47" fmla="*/ 188 h 190"/>
                  <a:gd name="T48" fmla="*/ 1420 w 1440"/>
                  <a:gd name="T49" fmla="*/ 190 h 190"/>
                  <a:gd name="T50" fmla="*/ 41 w 1440"/>
                  <a:gd name="T51" fmla="*/ 149 h 190"/>
                  <a:gd name="T52" fmla="*/ 1399 w 1440"/>
                  <a:gd name="T53" fmla="*/ 149 h 190"/>
                  <a:gd name="T54" fmla="*/ 1399 w 1440"/>
                  <a:gd name="T55" fmla="*/ 41 h 190"/>
                  <a:gd name="T56" fmla="*/ 41 w 1440"/>
                  <a:gd name="T57" fmla="*/ 41 h 190"/>
                  <a:gd name="T58" fmla="*/ 41 w 1440"/>
                  <a:gd name="T59" fmla="*/ 14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0" h="190">
                    <a:moveTo>
                      <a:pt x="1420" y="190"/>
                    </a:moveTo>
                    <a:lnTo>
                      <a:pt x="20" y="190"/>
                    </a:lnTo>
                    <a:lnTo>
                      <a:pt x="20" y="190"/>
                    </a:lnTo>
                    <a:lnTo>
                      <a:pt x="12" y="188"/>
                    </a:lnTo>
                    <a:lnTo>
                      <a:pt x="7" y="185"/>
                    </a:lnTo>
                    <a:lnTo>
                      <a:pt x="2" y="178"/>
                    </a:lnTo>
                    <a:lnTo>
                      <a:pt x="0" y="170"/>
                    </a:lnTo>
                    <a:lnTo>
                      <a:pt x="0" y="21"/>
                    </a:lnTo>
                    <a:lnTo>
                      <a:pt x="0" y="21"/>
                    </a:lnTo>
                    <a:lnTo>
                      <a:pt x="2" y="14"/>
                    </a:lnTo>
                    <a:lnTo>
                      <a:pt x="7" y="7"/>
                    </a:lnTo>
                    <a:lnTo>
                      <a:pt x="12" y="2"/>
                    </a:lnTo>
                    <a:lnTo>
                      <a:pt x="20" y="0"/>
                    </a:lnTo>
                    <a:lnTo>
                      <a:pt x="1420" y="0"/>
                    </a:lnTo>
                    <a:lnTo>
                      <a:pt x="1420" y="0"/>
                    </a:lnTo>
                    <a:lnTo>
                      <a:pt x="1428" y="2"/>
                    </a:lnTo>
                    <a:lnTo>
                      <a:pt x="1435" y="7"/>
                    </a:lnTo>
                    <a:lnTo>
                      <a:pt x="1438" y="14"/>
                    </a:lnTo>
                    <a:lnTo>
                      <a:pt x="1440" y="21"/>
                    </a:lnTo>
                    <a:lnTo>
                      <a:pt x="1440" y="170"/>
                    </a:lnTo>
                    <a:lnTo>
                      <a:pt x="1440" y="170"/>
                    </a:lnTo>
                    <a:lnTo>
                      <a:pt x="1438" y="178"/>
                    </a:lnTo>
                    <a:lnTo>
                      <a:pt x="1435" y="185"/>
                    </a:lnTo>
                    <a:lnTo>
                      <a:pt x="1428" y="188"/>
                    </a:lnTo>
                    <a:lnTo>
                      <a:pt x="1420" y="190"/>
                    </a:lnTo>
                    <a:close/>
                    <a:moveTo>
                      <a:pt x="41" y="149"/>
                    </a:moveTo>
                    <a:lnTo>
                      <a:pt x="1399" y="149"/>
                    </a:lnTo>
                    <a:lnTo>
                      <a:pt x="1399" y="41"/>
                    </a:lnTo>
                    <a:lnTo>
                      <a:pt x="41" y="41"/>
                    </a:lnTo>
                    <a:lnTo>
                      <a:pt x="41" y="14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48" name="Freeform 347"/>
              <p:cNvSpPr>
                <a:spLocks/>
              </p:cNvSpPr>
              <p:nvPr/>
            </p:nvSpPr>
            <p:spPr bwMode="auto">
              <a:xfrm>
                <a:off x="5219" y="2146"/>
                <a:ext cx="720" cy="95"/>
              </a:xfrm>
              <a:custGeom>
                <a:avLst/>
                <a:gdLst>
                  <a:gd name="T0" fmla="*/ 1420 w 1440"/>
                  <a:gd name="T1" fmla="*/ 190 h 190"/>
                  <a:gd name="T2" fmla="*/ 20 w 1440"/>
                  <a:gd name="T3" fmla="*/ 190 h 190"/>
                  <a:gd name="T4" fmla="*/ 20 w 1440"/>
                  <a:gd name="T5" fmla="*/ 190 h 190"/>
                  <a:gd name="T6" fmla="*/ 12 w 1440"/>
                  <a:gd name="T7" fmla="*/ 188 h 190"/>
                  <a:gd name="T8" fmla="*/ 7 w 1440"/>
                  <a:gd name="T9" fmla="*/ 185 h 190"/>
                  <a:gd name="T10" fmla="*/ 2 w 1440"/>
                  <a:gd name="T11" fmla="*/ 178 h 190"/>
                  <a:gd name="T12" fmla="*/ 0 w 1440"/>
                  <a:gd name="T13" fmla="*/ 170 h 190"/>
                  <a:gd name="T14" fmla="*/ 0 w 1440"/>
                  <a:gd name="T15" fmla="*/ 21 h 190"/>
                  <a:gd name="T16" fmla="*/ 0 w 1440"/>
                  <a:gd name="T17" fmla="*/ 21 h 190"/>
                  <a:gd name="T18" fmla="*/ 2 w 1440"/>
                  <a:gd name="T19" fmla="*/ 14 h 190"/>
                  <a:gd name="T20" fmla="*/ 7 w 1440"/>
                  <a:gd name="T21" fmla="*/ 7 h 190"/>
                  <a:gd name="T22" fmla="*/ 12 w 1440"/>
                  <a:gd name="T23" fmla="*/ 2 h 190"/>
                  <a:gd name="T24" fmla="*/ 20 w 1440"/>
                  <a:gd name="T25" fmla="*/ 0 h 190"/>
                  <a:gd name="T26" fmla="*/ 1420 w 1440"/>
                  <a:gd name="T27" fmla="*/ 0 h 190"/>
                  <a:gd name="T28" fmla="*/ 1420 w 1440"/>
                  <a:gd name="T29" fmla="*/ 0 h 190"/>
                  <a:gd name="T30" fmla="*/ 1428 w 1440"/>
                  <a:gd name="T31" fmla="*/ 2 h 190"/>
                  <a:gd name="T32" fmla="*/ 1435 w 1440"/>
                  <a:gd name="T33" fmla="*/ 7 h 190"/>
                  <a:gd name="T34" fmla="*/ 1438 w 1440"/>
                  <a:gd name="T35" fmla="*/ 14 h 190"/>
                  <a:gd name="T36" fmla="*/ 1440 w 1440"/>
                  <a:gd name="T37" fmla="*/ 21 h 190"/>
                  <a:gd name="T38" fmla="*/ 1440 w 1440"/>
                  <a:gd name="T39" fmla="*/ 170 h 190"/>
                  <a:gd name="T40" fmla="*/ 1440 w 1440"/>
                  <a:gd name="T41" fmla="*/ 170 h 190"/>
                  <a:gd name="T42" fmla="*/ 1438 w 1440"/>
                  <a:gd name="T43" fmla="*/ 178 h 190"/>
                  <a:gd name="T44" fmla="*/ 1435 w 1440"/>
                  <a:gd name="T45" fmla="*/ 185 h 190"/>
                  <a:gd name="T46" fmla="*/ 1428 w 1440"/>
                  <a:gd name="T47" fmla="*/ 188 h 190"/>
                  <a:gd name="T48" fmla="*/ 1420 w 1440"/>
                  <a:gd name="T49"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0" h="190">
                    <a:moveTo>
                      <a:pt x="1420" y="190"/>
                    </a:moveTo>
                    <a:lnTo>
                      <a:pt x="20" y="190"/>
                    </a:lnTo>
                    <a:lnTo>
                      <a:pt x="20" y="190"/>
                    </a:lnTo>
                    <a:lnTo>
                      <a:pt x="12" y="188"/>
                    </a:lnTo>
                    <a:lnTo>
                      <a:pt x="7" y="185"/>
                    </a:lnTo>
                    <a:lnTo>
                      <a:pt x="2" y="178"/>
                    </a:lnTo>
                    <a:lnTo>
                      <a:pt x="0" y="170"/>
                    </a:lnTo>
                    <a:lnTo>
                      <a:pt x="0" y="21"/>
                    </a:lnTo>
                    <a:lnTo>
                      <a:pt x="0" y="21"/>
                    </a:lnTo>
                    <a:lnTo>
                      <a:pt x="2" y="14"/>
                    </a:lnTo>
                    <a:lnTo>
                      <a:pt x="7" y="7"/>
                    </a:lnTo>
                    <a:lnTo>
                      <a:pt x="12" y="2"/>
                    </a:lnTo>
                    <a:lnTo>
                      <a:pt x="20" y="0"/>
                    </a:lnTo>
                    <a:lnTo>
                      <a:pt x="1420" y="0"/>
                    </a:lnTo>
                    <a:lnTo>
                      <a:pt x="1420" y="0"/>
                    </a:lnTo>
                    <a:lnTo>
                      <a:pt x="1428" y="2"/>
                    </a:lnTo>
                    <a:lnTo>
                      <a:pt x="1435" y="7"/>
                    </a:lnTo>
                    <a:lnTo>
                      <a:pt x="1438" y="14"/>
                    </a:lnTo>
                    <a:lnTo>
                      <a:pt x="1440" y="21"/>
                    </a:lnTo>
                    <a:lnTo>
                      <a:pt x="1440" y="170"/>
                    </a:lnTo>
                    <a:lnTo>
                      <a:pt x="1440" y="170"/>
                    </a:lnTo>
                    <a:lnTo>
                      <a:pt x="1438" y="178"/>
                    </a:lnTo>
                    <a:lnTo>
                      <a:pt x="1435" y="185"/>
                    </a:lnTo>
                    <a:lnTo>
                      <a:pt x="1428" y="188"/>
                    </a:lnTo>
                    <a:lnTo>
                      <a:pt x="1420" y="19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49" name="Rectangle 348"/>
              <p:cNvSpPr>
                <a:spLocks noChangeArrowheads="1"/>
              </p:cNvSpPr>
              <p:nvPr/>
            </p:nvSpPr>
            <p:spPr bwMode="auto">
              <a:xfrm>
                <a:off x="5239" y="2166"/>
                <a:ext cx="680" cy="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50" name="Freeform 349"/>
              <p:cNvSpPr>
                <a:spLocks noEditPoints="1"/>
              </p:cNvSpPr>
              <p:nvPr/>
            </p:nvSpPr>
            <p:spPr bwMode="auto">
              <a:xfrm>
                <a:off x="5219" y="1948"/>
                <a:ext cx="720" cy="218"/>
              </a:xfrm>
              <a:custGeom>
                <a:avLst/>
                <a:gdLst>
                  <a:gd name="T0" fmla="*/ 1420 w 1440"/>
                  <a:gd name="T1" fmla="*/ 437 h 437"/>
                  <a:gd name="T2" fmla="*/ 1420 w 1440"/>
                  <a:gd name="T3" fmla="*/ 437 h 437"/>
                  <a:gd name="T4" fmla="*/ 20 w 1440"/>
                  <a:gd name="T5" fmla="*/ 437 h 437"/>
                  <a:gd name="T6" fmla="*/ 20 w 1440"/>
                  <a:gd name="T7" fmla="*/ 437 h 437"/>
                  <a:gd name="T8" fmla="*/ 12 w 1440"/>
                  <a:gd name="T9" fmla="*/ 435 h 437"/>
                  <a:gd name="T10" fmla="*/ 5 w 1440"/>
                  <a:gd name="T11" fmla="*/ 430 h 437"/>
                  <a:gd name="T12" fmla="*/ 5 w 1440"/>
                  <a:gd name="T13" fmla="*/ 430 h 437"/>
                  <a:gd name="T14" fmla="*/ 0 w 1440"/>
                  <a:gd name="T15" fmla="*/ 422 h 437"/>
                  <a:gd name="T16" fmla="*/ 0 w 1440"/>
                  <a:gd name="T17" fmla="*/ 413 h 437"/>
                  <a:gd name="T18" fmla="*/ 83 w 1440"/>
                  <a:gd name="T19" fmla="*/ 15 h 437"/>
                  <a:gd name="T20" fmla="*/ 83 w 1440"/>
                  <a:gd name="T21" fmla="*/ 15 h 437"/>
                  <a:gd name="T22" fmla="*/ 84 w 1440"/>
                  <a:gd name="T23" fmla="*/ 8 h 437"/>
                  <a:gd name="T24" fmla="*/ 89 w 1440"/>
                  <a:gd name="T25" fmla="*/ 3 h 437"/>
                  <a:gd name="T26" fmla="*/ 95 w 1440"/>
                  <a:gd name="T27" fmla="*/ 0 h 437"/>
                  <a:gd name="T28" fmla="*/ 101 w 1440"/>
                  <a:gd name="T29" fmla="*/ 0 h 437"/>
                  <a:gd name="T30" fmla="*/ 1339 w 1440"/>
                  <a:gd name="T31" fmla="*/ 0 h 437"/>
                  <a:gd name="T32" fmla="*/ 1339 w 1440"/>
                  <a:gd name="T33" fmla="*/ 0 h 437"/>
                  <a:gd name="T34" fmla="*/ 1345 w 1440"/>
                  <a:gd name="T35" fmla="*/ 0 h 437"/>
                  <a:gd name="T36" fmla="*/ 1352 w 1440"/>
                  <a:gd name="T37" fmla="*/ 3 h 437"/>
                  <a:gd name="T38" fmla="*/ 1356 w 1440"/>
                  <a:gd name="T39" fmla="*/ 8 h 437"/>
                  <a:gd name="T40" fmla="*/ 1359 w 1440"/>
                  <a:gd name="T41" fmla="*/ 15 h 437"/>
                  <a:gd name="T42" fmla="*/ 1440 w 1440"/>
                  <a:gd name="T43" fmla="*/ 412 h 437"/>
                  <a:gd name="T44" fmla="*/ 1440 w 1440"/>
                  <a:gd name="T45" fmla="*/ 412 h 437"/>
                  <a:gd name="T46" fmla="*/ 1440 w 1440"/>
                  <a:gd name="T47" fmla="*/ 417 h 437"/>
                  <a:gd name="T48" fmla="*/ 1440 w 1440"/>
                  <a:gd name="T49" fmla="*/ 417 h 437"/>
                  <a:gd name="T50" fmla="*/ 1440 w 1440"/>
                  <a:gd name="T51" fmla="*/ 425 h 437"/>
                  <a:gd name="T52" fmla="*/ 1435 w 1440"/>
                  <a:gd name="T53" fmla="*/ 432 h 437"/>
                  <a:gd name="T54" fmla="*/ 1428 w 1440"/>
                  <a:gd name="T55" fmla="*/ 435 h 437"/>
                  <a:gd name="T56" fmla="*/ 1420 w 1440"/>
                  <a:gd name="T57" fmla="*/ 437 h 437"/>
                  <a:gd name="T58" fmla="*/ 46 w 1440"/>
                  <a:gd name="T59" fmla="*/ 396 h 437"/>
                  <a:gd name="T60" fmla="*/ 1396 w 1440"/>
                  <a:gd name="T61" fmla="*/ 396 h 437"/>
                  <a:gd name="T62" fmla="*/ 1322 w 1440"/>
                  <a:gd name="T63" fmla="*/ 41 h 437"/>
                  <a:gd name="T64" fmla="*/ 118 w 1440"/>
                  <a:gd name="T65" fmla="*/ 41 h 437"/>
                  <a:gd name="T66" fmla="*/ 46 w 1440"/>
                  <a:gd name="T67" fmla="*/ 3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0" h="437">
                    <a:moveTo>
                      <a:pt x="1420" y="437"/>
                    </a:moveTo>
                    <a:lnTo>
                      <a:pt x="1420" y="437"/>
                    </a:lnTo>
                    <a:lnTo>
                      <a:pt x="20" y="437"/>
                    </a:lnTo>
                    <a:lnTo>
                      <a:pt x="20" y="437"/>
                    </a:lnTo>
                    <a:lnTo>
                      <a:pt x="12" y="435"/>
                    </a:lnTo>
                    <a:lnTo>
                      <a:pt x="5" y="430"/>
                    </a:lnTo>
                    <a:lnTo>
                      <a:pt x="5" y="430"/>
                    </a:lnTo>
                    <a:lnTo>
                      <a:pt x="0" y="422"/>
                    </a:lnTo>
                    <a:lnTo>
                      <a:pt x="0" y="413"/>
                    </a:lnTo>
                    <a:lnTo>
                      <a:pt x="83" y="15"/>
                    </a:lnTo>
                    <a:lnTo>
                      <a:pt x="83" y="15"/>
                    </a:lnTo>
                    <a:lnTo>
                      <a:pt x="84" y="8"/>
                    </a:lnTo>
                    <a:lnTo>
                      <a:pt x="89" y="3"/>
                    </a:lnTo>
                    <a:lnTo>
                      <a:pt x="95" y="0"/>
                    </a:lnTo>
                    <a:lnTo>
                      <a:pt x="101" y="0"/>
                    </a:lnTo>
                    <a:lnTo>
                      <a:pt x="1339" y="0"/>
                    </a:lnTo>
                    <a:lnTo>
                      <a:pt x="1339" y="0"/>
                    </a:lnTo>
                    <a:lnTo>
                      <a:pt x="1345" y="0"/>
                    </a:lnTo>
                    <a:lnTo>
                      <a:pt x="1352" y="3"/>
                    </a:lnTo>
                    <a:lnTo>
                      <a:pt x="1356" y="8"/>
                    </a:lnTo>
                    <a:lnTo>
                      <a:pt x="1359" y="15"/>
                    </a:lnTo>
                    <a:lnTo>
                      <a:pt x="1440" y="412"/>
                    </a:lnTo>
                    <a:lnTo>
                      <a:pt x="1440" y="412"/>
                    </a:lnTo>
                    <a:lnTo>
                      <a:pt x="1440" y="417"/>
                    </a:lnTo>
                    <a:lnTo>
                      <a:pt x="1440" y="417"/>
                    </a:lnTo>
                    <a:lnTo>
                      <a:pt x="1440" y="425"/>
                    </a:lnTo>
                    <a:lnTo>
                      <a:pt x="1435" y="432"/>
                    </a:lnTo>
                    <a:lnTo>
                      <a:pt x="1428" y="435"/>
                    </a:lnTo>
                    <a:lnTo>
                      <a:pt x="1420" y="437"/>
                    </a:lnTo>
                    <a:close/>
                    <a:moveTo>
                      <a:pt x="46" y="396"/>
                    </a:moveTo>
                    <a:lnTo>
                      <a:pt x="1396" y="396"/>
                    </a:lnTo>
                    <a:lnTo>
                      <a:pt x="1322" y="41"/>
                    </a:lnTo>
                    <a:lnTo>
                      <a:pt x="118" y="41"/>
                    </a:lnTo>
                    <a:lnTo>
                      <a:pt x="46" y="3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51" name="Freeform 350"/>
              <p:cNvSpPr>
                <a:spLocks/>
              </p:cNvSpPr>
              <p:nvPr/>
            </p:nvSpPr>
            <p:spPr bwMode="auto">
              <a:xfrm>
                <a:off x="5219" y="1948"/>
                <a:ext cx="720" cy="218"/>
              </a:xfrm>
              <a:custGeom>
                <a:avLst/>
                <a:gdLst>
                  <a:gd name="T0" fmla="*/ 1420 w 1440"/>
                  <a:gd name="T1" fmla="*/ 437 h 437"/>
                  <a:gd name="T2" fmla="*/ 1420 w 1440"/>
                  <a:gd name="T3" fmla="*/ 437 h 437"/>
                  <a:gd name="T4" fmla="*/ 20 w 1440"/>
                  <a:gd name="T5" fmla="*/ 437 h 437"/>
                  <a:gd name="T6" fmla="*/ 20 w 1440"/>
                  <a:gd name="T7" fmla="*/ 437 h 437"/>
                  <a:gd name="T8" fmla="*/ 12 w 1440"/>
                  <a:gd name="T9" fmla="*/ 435 h 437"/>
                  <a:gd name="T10" fmla="*/ 5 w 1440"/>
                  <a:gd name="T11" fmla="*/ 430 h 437"/>
                  <a:gd name="T12" fmla="*/ 5 w 1440"/>
                  <a:gd name="T13" fmla="*/ 430 h 437"/>
                  <a:gd name="T14" fmla="*/ 0 w 1440"/>
                  <a:gd name="T15" fmla="*/ 422 h 437"/>
                  <a:gd name="T16" fmla="*/ 0 w 1440"/>
                  <a:gd name="T17" fmla="*/ 413 h 437"/>
                  <a:gd name="T18" fmla="*/ 83 w 1440"/>
                  <a:gd name="T19" fmla="*/ 15 h 437"/>
                  <a:gd name="T20" fmla="*/ 83 w 1440"/>
                  <a:gd name="T21" fmla="*/ 15 h 437"/>
                  <a:gd name="T22" fmla="*/ 84 w 1440"/>
                  <a:gd name="T23" fmla="*/ 8 h 437"/>
                  <a:gd name="T24" fmla="*/ 89 w 1440"/>
                  <a:gd name="T25" fmla="*/ 3 h 437"/>
                  <a:gd name="T26" fmla="*/ 95 w 1440"/>
                  <a:gd name="T27" fmla="*/ 0 h 437"/>
                  <a:gd name="T28" fmla="*/ 101 w 1440"/>
                  <a:gd name="T29" fmla="*/ 0 h 437"/>
                  <a:gd name="T30" fmla="*/ 1339 w 1440"/>
                  <a:gd name="T31" fmla="*/ 0 h 437"/>
                  <a:gd name="T32" fmla="*/ 1339 w 1440"/>
                  <a:gd name="T33" fmla="*/ 0 h 437"/>
                  <a:gd name="T34" fmla="*/ 1345 w 1440"/>
                  <a:gd name="T35" fmla="*/ 0 h 437"/>
                  <a:gd name="T36" fmla="*/ 1352 w 1440"/>
                  <a:gd name="T37" fmla="*/ 3 h 437"/>
                  <a:gd name="T38" fmla="*/ 1356 w 1440"/>
                  <a:gd name="T39" fmla="*/ 8 h 437"/>
                  <a:gd name="T40" fmla="*/ 1359 w 1440"/>
                  <a:gd name="T41" fmla="*/ 15 h 437"/>
                  <a:gd name="T42" fmla="*/ 1440 w 1440"/>
                  <a:gd name="T43" fmla="*/ 412 h 437"/>
                  <a:gd name="T44" fmla="*/ 1440 w 1440"/>
                  <a:gd name="T45" fmla="*/ 412 h 437"/>
                  <a:gd name="T46" fmla="*/ 1440 w 1440"/>
                  <a:gd name="T47" fmla="*/ 417 h 437"/>
                  <a:gd name="T48" fmla="*/ 1440 w 1440"/>
                  <a:gd name="T49" fmla="*/ 417 h 437"/>
                  <a:gd name="T50" fmla="*/ 1440 w 1440"/>
                  <a:gd name="T51" fmla="*/ 425 h 437"/>
                  <a:gd name="T52" fmla="*/ 1435 w 1440"/>
                  <a:gd name="T53" fmla="*/ 432 h 437"/>
                  <a:gd name="T54" fmla="*/ 1428 w 1440"/>
                  <a:gd name="T55" fmla="*/ 435 h 437"/>
                  <a:gd name="T56" fmla="*/ 1420 w 1440"/>
                  <a:gd name="T57"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0" h="437">
                    <a:moveTo>
                      <a:pt x="1420" y="437"/>
                    </a:moveTo>
                    <a:lnTo>
                      <a:pt x="1420" y="437"/>
                    </a:lnTo>
                    <a:lnTo>
                      <a:pt x="20" y="437"/>
                    </a:lnTo>
                    <a:lnTo>
                      <a:pt x="20" y="437"/>
                    </a:lnTo>
                    <a:lnTo>
                      <a:pt x="12" y="435"/>
                    </a:lnTo>
                    <a:lnTo>
                      <a:pt x="5" y="430"/>
                    </a:lnTo>
                    <a:lnTo>
                      <a:pt x="5" y="430"/>
                    </a:lnTo>
                    <a:lnTo>
                      <a:pt x="0" y="422"/>
                    </a:lnTo>
                    <a:lnTo>
                      <a:pt x="0" y="413"/>
                    </a:lnTo>
                    <a:lnTo>
                      <a:pt x="83" y="15"/>
                    </a:lnTo>
                    <a:lnTo>
                      <a:pt x="83" y="15"/>
                    </a:lnTo>
                    <a:lnTo>
                      <a:pt x="84" y="8"/>
                    </a:lnTo>
                    <a:lnTo>
                      <a:pt x="89" y="3"/>
                    </a:lnTo>
                    <a:lnTo>
                      <a:pt x="95" y="0"/>
                    </a:lnTo>
                    <a:lnTo>
                      <a:pt x="101" y="0"/>
                    </a:lnTo>
                    <a:lnTo>
                      <a:pt x="1339" y="0"/>
                    </a:lnTo>
                    <a:lnTo>
                      <a:pt x="1339" y="0"/>
                    </a:lnTo>
                    <a:lnTo>
                      <a:pt x="1345" y="0"/>
                    </a:lnTo>
                    <a:lnTo>
                      <a:pt x="1352" y="3"/>
                    </a:lnTo>
                    <a:lnTo>
                      <a:pt x="1356" y="8"/>
                    </a:lnTo>
                    <a:lnTo>
                      <a:pt x="1359" y="15"/>
                    </a:lnTo>
                    <a:lnTo>
                      <a:pt x="1440" y="412"/>
                    </a:lnTo>
                    <a:lnTo>
                      <a:pt x="1440" y="412"/>
                    </a:lnTo>
                    <a:lnTo>
                      <a:pt x="1440" y="417"/>
                    </a:lnTo>
                    <a:lnTo>
                      <a:pt x="1440" y="417"/>
                    </a:lnTo>
                    <a:lnTo>
                      <a:pt x="1440" y="425"/>
                    </a:lnTo>
                    <a:lnTo>
                      <a:pt x="1435" y="432"/>
                    </a:lnTo>
                    <a:lnTo>
                      <a:pt x="1428" y="435"/>
                    </a:lnTo>
                    <a:lnTo>
                      <a:pt x="1420" y="437"/>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52" name="Freeform 351"/>
              <p:cNvSpPr>
                <a:spLocks/>
              </p:cNvSpPr>
              <p:nvPr/>
            </p:nvSpPr>
            <p:spPr bwMode="auto">
              <a:xfrm>
                <a:off x="5242" y="1968"/>
                <a:ext cx="675" cy="178"/>
              </a:xfrm>
              <a:custGeom>
                <a:avLst/>
                <a:gdLst>
                  <a:gd name="T0" fmla="*/ 0 w 1350"/>
                  <a:gd name="T1" fmla="*/ 355 h 355"/>
                  <a:gd name="T2" fmla="*/ 1350 w 1350"/>
                  <a:gd name="T3" fmla="*/ 355 h 355"/>
                  <a:gd name="T4" fmla="*/ 1276 w 1350"/>
                  <a:gd name="T5" fmla="*/ 0 h 355"/>
                  <a:gd name="T6" fmla="*/ 72 w 1350"/>
                  <a:gd name="T7" fmla="*/ 0 h 355"/>
                  <a:gd name="T8" fmla="*/ 0 w 1350"/>
                  <a:gd name="T9" fmla="*/ 355 h 355"/>
                </a:gdLst>
                <a:ahLst/>
                <a:cxnLst>
                  <a:cxn ang="0">
                    <a:pos x="T0" y="T1"/>
                  </a:cxn>
                  <a:cxn ang="0">
                    <a:pos x="T2" y="T3"/>
                  </a:cxn>
                  <a:cxn ang="0">
                    <a:pos x="T4" y="T5"/>
                  </a:cxn>
                  <a:cxn ang="0">
                    <a:pos x="T6" y="T7"/>
                  </a:cxn>
                  <a:cxn ang="0">
                    <a:pos x="T8" y="T9"/>
                  </a:cxn>
                </a:cxnLst>
                <a:rect l="0" t="0" r="r" b="b"/>
                <a:pathLst>
                  <a:path w="1350" h="355">
                    <a:moveTo>
                      <a:pt x="0" y="355"/>
                    </a:moveTo>
                    <a:lnTo>
                      <a:pt x="1350" y="355"/>
                    </a:lnTo>
                    <a:lnTo>
                      <a:pt x="1276" y="0"/>
                    </a:lnTo>
                    <a:lnTo>
                      <a:pt x="72" y="0"/>
                    </a:lnTo>
                    <a:lnTo>
                      <a:pt x="0" y="355"/>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53" name="Freeform 352"/>
              <p:cNvSpPr>
                <a:spLocks/>
              </p:cNvSpPr>
              <p:nvPr/>
            </p:nvSpPr>
            <p:spPr bwMode="auto">
              <a:xfrm>
                <a:off x="5878" y="2172"/>
                <a:ext cx="29" cy="44"/>
              </a:xfrm>
              <a:custGeom>
                <a:avLst/>
                <a:gdLst>
                  <a:gd name="T0" fmla="*/ 0 w 58"/>
                  <a:gd name="T1" fmla="*/ 0 h 86"/>
                  <a:gd name="T2" fmla="*/ 26 w 58"/>
                  <a:gd name="T3" fmla="*/ 0 h 86"/>
                  <a:gd name="T4" fmla="*/ 26 w 58"/>
                  <a:gd name="T5" fmla="*/ 0 h 86"/>
                  <a:gd name="T6" fmla="*/ 33 w 58"/>
                  <a:gd name="T7" fmla="*/ 2 h 86"/>
                  <a:gd name="T8" fmla="*/ 38 w 58"/>
                  <a:gd name="T9" fmla="*/ 3 h 86"/>
                  <a:gd name="T10" fmla="*/ 44 w 58"/>
                  <a:gd name="T11" fmla="*/ 7 h 86"/>
                  <a:gd name="T12" fmla="*/ 48 w 58"/>
                  <a:gd name="T13" fmla="*/ 12 h 86"/>
                  <a:gd name="T14" fmla="*/ 53 w 58"/>
                  <a:gd name="T15" fmla="*/ 18 h 86"/>
                  <a:gd name="T16" fmla="*/ 56 w 58"/>
                  <a:gd name="T17" fmla="*/ 27 h 86"/>
                  <a:gd name="T18" fmla="*/ 58 w 58"/>
                  <a:gd name="T19" fmla="*/ 34 h 86"/>
                  <a:gd name="T20" fmla="*/ 58 w 58"/>
                  <a:gd name="T21" fmla="*/ 42 h 86"/>
                  <a:gd name="T22" fmla="*/ 58 w 58"/>
                  <a:gd name="T23" fmla="*/ 42 h 86"/>
                  <a:gd name="T24" fmla="*/ 58 w 58"/>
                  <a:gd name="T25" fmla="*/ 51 h 86"/>
                  <a:gd name="T26" fmla="*/ 56 w 58"/>
                  <a:gd name="T27" fmla="*/ 59 h 86"/>
                  <a:gd name="T28" fmla="*/ 53 w 58"/>
                  <a:gd name="T29" fmla="*/ 68 h 86"/>
                  <a:gd name="T30" fmla="*/ 48 w 58"/>
                  <a:gd name="T31" fmla="*/ 73 h 86"/>
                  <a:gd name="T32" fmla="*/ 44 w 58"/>
                  <a:gd name="T33" fmla="*/ 78 h 86"/>
                  <a:gd name="T34" fmla="*/ 38 w 58"/>
                  <a:gd name="T35" fmla="*/ 83 h 86"/>
                  <a:gd name="T36" fmla="*/ 33 w 58"/>
                  <a:gd name="T37" fmla="*/ 84 h 86"/>
                  <a:gd name="T38" fmla="*/ 26 w 58"/>
                  <a:gd name="T39" fmla="*/ 86 h 86"/>
                  <a:gd name="T40" fmla="*/ 0 w 58"/>
                  <a:gd name="T41" fmla="*/ 86 h 86"/>
                  <a:gd name="T42" fmla="*/ 0 w 58"/>
                  <a:gd name="T4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86">
                    <a:moveTo>
                      <a:pt x="0" y="0"/>
                    </a:moveTo>
                    <a:lnTo>
                      <a:pt x="26" y="0"/>
                    </a:lnTo>
                    <a:lnTo>
                      <a:pt x="26" y="0"/>
                    </a:lnTo>
                    <a:lnTo>
                      <a:pt x="33" y="2"/>
                    </a:lnTo>
                    <a:lnTo>
                      <a:pt x="38" y="3"/>
                    </a:lnTo>
                    <a:lnTo>
                      <a:pt x="44" y="7"/>
                    </a:lnTo>
                    <a:lnTo>
                      <a:pt x="48" y="12"/>
                    </a:lnTo>
                    <a:lnTo>
                      <a:pt x="53" y="18"/>
                    </a:lnTo>
                    <a:lnTo>
                      <a:pt x="56" y="27"/>
                    </a:lnTo>
                    <a:lnTo>
                      <a:pt x="58" y="34"/>
                    </a:lnTo>
                    <a:lnTo>
                      <a:pt x="58" y="42"/>
                    </a:lnTo>
                    <a:lnTo>
                      <a:pt x="58" y="42"/>
                    </a:lnTo>
                    <a:lnTo>
                      <a:pt x="58" y="51"/>
                    </a:lnTo>
                    <a:lnTo>
                      <a:pt x="56" y="59"/>
                    </a:lnTo>
                    <a:lnTo>
                      <a:pt x="53" y="68"/>
                    </a:lnTo>
                    <a:lnTo>
                      <a:pt x="48" y="73"/>
                    </a:lnTo>
                    <a:lnTo>
                      <a:pt x="44" y="78"/>
                    </a:lnTo>
                    <a:lnTo>
                      <a:pt x="38" y="83"/>
                    </a:lnTo>
                    <a:lnTo>
                      <a:pt x="33" y="84"/>
                    </a:lnTo>
                    <a:lnTo>
                      <a:pt x="26" y="86"/>
                    </a:lnTo>
                    <a:lnTo>
                      <a:pt x="0" y="86"/>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54" name="Freeform 353"/>
              <p:cNvSpPr>
                <a:spLocks/>
              </p:cNvSpPr>
              <p:nvPr/>
            </p:nvSpPr>
            <p:spPr bwMode="auto">
              <a:xfrm>
                <a:off x="5236" y="2163"/>
                <a:ext cx="692" cy="60"/>
              </a:xfrm>
              <a:custGeom>
                <a:avLst/>
                <a:gdLst>
                  <a:gd name="T0" fmla="*/ 3 w 1384"/>
                  <a:gd name="T1" fmla="*/ 0 h 120"/>
                  <a:gd name="T2" fmla="*/ 1384 w 1384"/>
                  <a:gd name="T3" fmla="*/ 0 h 120"/>
                  <a:gd name="T4" fmla="*/ 1322 w 1384"/>
                  <a:gd name="T5" fmla="*/ 9 h 120"/>
                  <a:gd name="T6" fmla="*/ 1335 w 1384"/>
                  <a:gd name="T7" fmla="*/ 105 h 120"/>
                  <a:gd name="T8" fmla="*/ 1350 w 1384"/>
                  <a:gd name="T9" fmla="*/ 120 h 120"/>
                  <a:gd name="T10" fmla="*/ 0 w 1384"/>
                  <a:gd name="T11" fmla="*/ 120 h 120"/>
                  <a:gd name="T12" fmla="*/ 891 w 1384"/>
                  <a:gd name="T13" fmla="*/ 98 h 120"/>
                  <a:gd name="T14" fmla="*/ 847 w 1384"/>
                  <a:gd name="T15" fmla="*/ 43 h 120"/>
                  <a:gd name="T16" fmla="*/ 3 w 1384"/>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4" h="120">
                    <a:moveTo>
                      <a:pt x="3" y="0"/>
                    </a:moveTo>
                    <a:lnTo>
                      <a:pt x="1384" y="0"/>
                    </a:lnTo>
                    <a:lnTo>
                      <a:pt x="1322" y="9"/>
                    </a:lnTo>
                    <a:lnTo>
                      <a:pt x="1335" y="105"/>
                    </a:lnTo>
                    <a:lnTo>
                      <a:pt x="1350" y="120"/>
                    </a:lnTo>
                    <a:lnTo>
                      <a:pt x="0" y="120"/>
                    </a:lnTo>
                    <a:lnTo>
                      <a:pt x="891" y="98"/>
                    </a:lnTo>
                    <a:lnTo>
                      <a:pt x="847" y="43"/>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55" name="Freeform 354"/>
              <p:cNvSpPr>
                <a:spLocks/>
              </p:cNvSpPr>
              <p:nvPr/>
            </p:nvSpPr>
            <p:spPr bwMode="auto">
              <a:xfrm>
                <a:off x="5818" y="2194"/>
                <a:ext cx="13" cy="12"/>
              </a:xfrm>
              <a:custGeom>
                <a:avLst/>
                <a:gdLst>
                  <a:gd name="T0" fmla="*/ 25 w 25"/>
                  <a:gd name="T1" fmla="*/ 14 h 26"/>
                  <a:gd name="T2" fmla="*/ 25 w 25"/>
                  <a:gd name="T3" fmla="*/ 14 h 26"/>
                  <a:gd name="T4" fmla="*/ 23 w 25"/>
                  <a:gd name="T5" fmla="*/ 17 h 26"/>
                  <a:gd name="T6" fmla="*/ 22 w 25"/>
                  <a:gd name="T7" fmla="*/ 22 h 26"/>
                  <a:gd name="T8" fmla="*/ 16 w 25"/>
                  <a:gd name="T9" fmla="*/ 24 h 26"/>
                  <a:gd name="T10" fmla="*/ 11 w 25"/>
                  <a:gd name="T11" fmla="*/ 26 h 26"/>
                  <a:gd name="T12" fmla="*/ 11 w 25"/>
                  <a:gd name="T13" fmla="*/ 26 h 26"/>
                  <a:gd name="T14" fmla="*/ 8 w 25"/>
                  <a:gd name="T15" fmla="*/ 24 h 26"/>
                  <a:gd name="T16" fmla="*/ 3 w 25"/>
                  <a:gd name="T17" fmla="*/ 22 h 26"/>
                  <a:gd name="T18" fmla="*/ 1 w 25"/>
                  <a:gd name="T19" fmla="*/ 17 h 26"/>
                  <a:gd name="T20" fmla="*/ 0 w 25"/>
                  <a:gd name="T21" fmla="*/ 14 h 26"/>
                  <a:gd name="T22" fmla="*/ 0 w 25"/>
                  <a:gd name="T23" fmla="*/ 14 h 26"/>
                  <a:gd name="T24" fmla="*/ 1 w 25"/>
                  <a:gd name="T25" fmla="*/ 9 h 26"/>
                  <a:gd name="T26" fmla="*/ 3 w 25"/>
                  <a:gd name="T27" fmla="*/ 4 h 26"/>
                  <a:gd name="T28" fmla="*/ 8 w 25"/>
                  <a:gd name="T29" fmla="*/ 2 h 26"/>
                  <a:gd name="T30" fmla="*/ 11 w 25"/>
                  <a:gd name="T31" fmla="*/ 0 h 26"/>
                  <a:gd name="T32" fmla="*/ 11 w 25"/>
                  <a:gd name="T33" fmla="*/ 0 h 26"/>
                  <a:gd name="T34" fmla="*/ 16 w 25"/>
                  <a:gd name="T35" fmla="*/ 2 h 26"/>
                  <a:gd name="T36" fmla="*/ 22 w 25"/>
                  <a:gd name="T37" fmla="*/ 4 h 26"/>
                  <a:gd name="T38" fmla="*/ 23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3" y="17"/>
                    </a:lnTo>
                    <a:lnTo>
                      <a:pt x="22" y="22"/>
                    </a:lnTo>
                    <a:lnTo>
                      <a:pt x="16" y="24"/>
                    </a:lnTo>
                    <a:lnTo>
                      <a:pt x="11" y="26"/>
                    </a:lnTo>
                    <a:lnTo>
                      <a:pt x="11" y="26"/>
                    </a:lnTo>
                    <a:lnTo>
                      <a:pt x="8" y="24"/>
                    </a:lnTo>
                    <a:lnTo>
                      <a:pt x="3" y="22"/>
                    </a:lnTo>
                    <a:lnTo>
                      <a:pt x="1" y="17"/>
                    </a:lnTo>
                    <a:lnTo>
                      <a:pt x="0" y="14"/>
                    </a:lnTo>
                    <a:lnTo>
                      <a:pt x="0" y="14"/>
                    </a:lnTo>
                    <a:lnTo>
                      <a:pt x="1" y="9"/>
                    </a:lnTo>
                    <a:lnTo>
                      <a:pt x="3" y="4"/>
                    </a:lnTo>
                    <a:lnTo>
                      <a:pt x="8" y="2"/>
                    </a:lnTo>
                    <a:lnTo>
                      <a:pt x="11" y="0"/>
                    </a:lnTo>
                    <a:lnTo>
                      <a:pt x="11" y="0"/>
                    </a:lnTo>
                    <a:lnTo>
                      <a:pt x="16" y="2"/>
                    </a:lnTo>
                    <a:lnTo>
                      <a:pt x="22" y="4"/>
                    </a:lnTo>
                    <a:lnTo>
                      <a:pt x="23"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56" name="Freeform 355"/>
              <p:cNvSpPr>
                <a:spLocks/>
              </p:cNvSpPr>
              <p:nvPr/>
            </p:nvSpPr>
            <p:spPr bwMode="auto">
              <a:xfrm>
                <a:off x="5818" y="2194"/>
                <a:ext cx="13" cy="12"/>
              </a:xfrm>
              <a:custGeom>
                <a:avLst/>
                <a:gdLst>
                  <a:gd name="T0" fmla="*/ 25 w 25"/>
                  <a:gd name="T1" fmla="*/ 14 h 26"/>
                  <a:gd name="T2" fmla="*/ 25 w 25"/>
                  <a:gd name="T3" fmla="*/ 14 h 26"/>
                  <a:gd name="T4" fmla="*/ 23 w 25"/>
                  <a:gd name="T5" fmla="*/ 17 h 26"/>
                  <a:gd name="T6" fmla="*/ 22 w 25"/>
                  <a:gd name="T7" fmla="*/ 22 h 26"/>
                  <a:gd name="T8" fmla="*/ 16 w 25"/>
                  <a:gd name="T9" fmla="*/ 24 h 26"/>
                  <a:gd name="T10" fmla="*/ 11 w 25"/>
                  <a:gd name="T11" fmla="*/ 26 h 26"/>
                  <a:gd name="T12" fmla="*/ 11 w 25"/>
                  <a:gd name="T13" fmla="*/ 26 h 26"/>
                  <a:gd name="T14" fmla="*/ 8 w 25"/>
                  <a:gd name="T15" fmla="*/ 24 h 26"/>
                  <a:gd name="T16" fmla="*/ 3 w 25"/>
                  <a:gd name="T17" fmla="*/ 22 h 26"/>
                  <a:gd name="T18" fmla="*/ 1 w 25"/>
                  <a:gd name="T19" fmla="*/ 17 h 26"/>
                  <a:gd name="T20" fmla="*/ 0 w 25"/>
                  <a:gd name="T21" fmla="*/ 14 h 26"/>
                  <a:gd name="T22" fmla="*/ 0 w 25"/>
                  <a:gd name="T23" fmla="*/ 14 h 26"/>
                  <a:gd name="T24" fmla="*/ 1 w 25"/>
                  <a:gd name="T25" fmla="*/ 9 h 26"/>
                  <a:gd name="T26" fmla="*/ 3 w 25"/>
                  <a:gd name="T27" fmla="*/ 4 h 26"/>
                  <a:gd name="T28" fmla="*/ 8 w 25"/>
                  <a:gd name="T29" fmla="*/ 2 h 26"/>
                  <a:gd name="T30" fmla="*/ 11 w 25"/>
                  <a:gd name="T31" fmla="*/ 0 h 26"/>
                  <a:gd name="T32" fmla="*/ 11 w 25"/>
                  <a:gd name="T33" fmla="*/ 0 h 26"/>
                  <a:gd name="T34" fmla="*/ 16 w 25"/>
                  <a:gd name="T35" fmla="*/ 2 h 26"/>
                  <a:gd name="T36" fmla="*/ 22 w 25"/>
                  <a:gd name="T37" fmla="*/ 4 h 26"/>
                  <a:gd name="T38" fmla="*/ 23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3" y="17"/>
                    </a:lnTo>
                    <a:lnTo>
                      <a:pt x="22" y="22"/>
                    </a:lnTo>
                    <a:lnTo>
                      <a:pt x="16" y="24"/>
                    </a:lnTo>
                    <a:lnTo>
                      <a:pt x="11" y="26"/>
                    </a:lnTo>
                    <a:lnTo>
                      <a:pt x="11" y="26"/>
                    </a:lnTo>
                    <a:lnTo>
                      <a:pt x="8" y="24"/>
                    </a:lnTo>
                    <a:lnTo>
                      <a:pt x="3" y="22"/>
                    </a:lnTo>
                    <a:lnTo>
                      <a:pt x="1" y="17"/>
                    </a:lnTo>
                    <a:lnTo>
                      <a:pt x="0" y="14"/>
                    </a:lnTo>
                    <a:lnTo>
                      <a:pt x="0" y="14"/>
                    </a:lnTo>
                    <a:lnTo>
                      <a:pt x="1" y="9"/>
                    </a:lnTo>
                    <a:lnTo>
                      <a:pt x="3" y="4"/>
                    </a:lnTo>
                    <a:lnTo>
                      <a:pt x="8" y="2"/>
                    </a:lnTo>
                    <a:lnTo>
                      <a:pt x="11" y="0"/>
                    </a:lnTo>
                    <a:lnTo>
                      <a:pt x="11" y="0"/>
                    </a:lnTo>
                    <a:lnTo>
                      <a:pt x="16" y="2"/>
                    </a:lnTo>
                    <a:lnTo>
                      <a:pt x="22" y="4"/>
                    </a:lnTo>
                    <a:lnTo>
                      <a:pt x="23"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57" name="Freeform 356"/>
              <p:cNvSpPr>
                <a:spLocks/>
              </p:cNvSpPr>
              <p:nvPr/>
            </p:nvSpPr>
            <p:spPr bwMode="auto">
              <a:xfrm>
                <a:off x="5847" y="2194"/>
                <a:ext cx="13" cy="12"/>
              </a:xfrm>
              <a:custGeom>
                <a:avLst/>
                <a:gdLst>
                  <a:gd name="T0" fmla="*/ 25 w 25"/>
                  <a:gd name="T1" fmla="*/ 14 h 26"/>
                  <a:gd name="T2" fmla="*/ 25 w 25"/>
                  <a:gd name="T3" fmla="*/ 14 h 26"/>
                  <a:gd name="T4" fmla="*/ 24 w 25"/>
                  <a:gd name="T5" fmla="*/ 17 h 26"/>
                  <a:gd name="T6" fmla="*/ 22 w 25"/>
                  <a:gd name="T7" fmla="*/ 22 h 26"/>
                  <a:gd name="T8" fmla="*/ 17 w 25"/>
                  <a:gd name="T9" fmla="*/ 24 h 26"/>
                  <a:gd name="T10" fmla="*/ 12 w 25"/>
                  <a:gd name="T11" fmla="*/ 26 h 26"/>
                  <a:gd name="T12" fmla="*/ 12 w 25"/>
                  <a:gd name="T13" fmla="*/ 26 h 26"/>
                  <a:gd name="T14" fmla="*/ 8 w 25"/>
                  <a:gd name="T15" fmla="*/ 24 h 26"/>
                  <a:gd name="T16" fmla="*/ 3 w 25"/>
                  <a:gd name="T17" fmla="*/ 22 h 26"/>
                  <a:gd name="T18" fmla="*/ 2 w 25"/>
                  <a:gd name="T19" fmla="*/ 17 h 26"/>
                  <a:gd name="T20" fmla="*/ 0 w 25"/>
                  <a:gd name="T21" fmla="*/ 14 h 26"/>
                  <a:gd name="T22" fmla="*/ 0 w 25"/>
                  <a:gd name="T23" fmla="*/ 14 h 26"/>
                  <a:gd name="T24" fmla="*/ 2 w 25"/>
                  <a:gd name="T25" fmla="*/ 9 h 26"/>
                  <a:gd name="T26" fmla="*/ 3 w 25"/>
                  <a:gd name="T27" fmla="*/ 4 h 26"/>
                  <a:gd name="T28" fmla="*/ 8 w 25"/>
                  <a:gd name="T29" fmla="*/ 2 h 26"/>
                  <a:gd name="T30" fmla="*/ 12 w 25"/>
                  <a:gd name="T31" fmla="*/ 0 h 26"/>
                  <a:gd name="T32" fmla="*/ 12 w 25"/>
                  <a:gd name="T33" fmla="*/ 0 h 26"/>
                  <a:gd name="T34" fmla="*/ 17 w 25"/>
                  <a:gd name="T35" fmla="*/ 2 h 26"/>
                  <a:gd name="T36" fmla="*/ 22 w 25"/>
                  <a:gd name="T37" fmla="*/ 4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7"/>
                    </a:lnTo>
                    <a:lnTo>
                      <a:pt x="22" y="22"/>
                    </a:lnTo>
                    <a:lnTo>
                      <a:pt x="17" y="24"/>
                    </a:lnTo>
                    <a:lnTo>
                      <a:pt x="12" y="26"/>
                    </a:lnTo>
                    <a:lnTo>
                      <a:pt x="12" y="26"/>
                    </a:lnTo>
                    <a:lnTo>
                      <a:pt x="8" y="24"/>
                    </a:lnTo>
                    <a:lnTo>
                      <a:pt x="3" y="22"/>
                    </a:lnTo>
                    <a:lnTo>
                      <a:pt x="2" y="17"/>
                    </a:lnTo>
                    <a:lnTo>
                      <a:pt x="0" y="14"/>
                    </a:lnTo>
                    <a:lnTo>
                      <a:pt x="0" y="14"/>
                    </a:lnTo>
                    <a:lnTo>
                      <a:pt x="2" y="9"/>
                    </a:lnTo>
                    <a:lnTo>
                      <a:pt x="3" y="4"/>
                    </a:lnTo>
                    <a:lnTo>
                      <a:pt x="8" y="2"/>
                    </a:lnTo>
                    <a:lnTo>
                      <a:pt x="12" y="0"/>
                    </a:lnTo>
                    <a:lnTo>
                      <a:pt x="12" y="0"/>
                    </a:lnTo>
                    <a:lnTo>
                      <a:pt x="17" y="2"/>
                    </a:lnTo>
                    <a:lnTo>
                      <a:pt x="22" y="4"/>
                    </a:lnTo>
                    <a:lnTo>
                      <a:pt x="24"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58" name="Freeform 357"/>
              <p:cNvSpPr>
                <a:spLocks/>
              </p:cNvSpPr>
              <p:nvPr/>
            </p:nvSpPr>
            <p:spPr bwMode="auto">
              <a:xfrm>
                <a:off x="5847" y="2194"/>
                <a:ext cx="13" cy="12"/>
              </a:xfrm>
              <a:custGeom>
                <a:avLst/>
                <a:gdLst>
                  <a:gd name="T0" fmla="*/ 25 w 25"/>
                  <a:gd name="T1" fmla="*/ 14 h 26"/>
                  <a:gd name="T2" fmla="*/ 25 w 25"/>
                  <a:gd name="T3" fmla="*/ 14 h 26"/>
                  <a:gd name="T4" fmla="*/ 24 w 25"/>
                  <a:gd name="T5" fmla="*/ 17 h 26"/>
                  <a:gd name="T6" fmla="*/ 22 w 25"/>
                  <a:gd name="T7" fmla="*/ 22 h 26"/>
                  <a:gd name="T8" fmla="*/ 17 w 25"/>
                  <a:gd name="T9" fmla="*/ 24 h 26"/>
                  <a:gd name="T10" fmla="*/ 12 w 25"/>
                  <a:gd name="T11" fmla="*/ 26 h 26"/>
                  <a:gd name="T12" fmla="*/ 12 w 25"/>
                  <a:gd name="T13" fmla="*/ 26 h 26"/>
                  <a:gd name="T14" fmla="*/ 8 w 25"/>
                  <a:gd name="T15" fmla="*/ 24 h 26"/>
                  <a:gd name="T16" fmla="*/ 3 w 25"/>
                  <a:gd name="T17" fmla="*/ 22 h 26"/>
                  <a:gd name="T18" fmla="*/ 2 w 25"/>
                  <a:gd name="T19" fmla="*/ 17 h 26"/>
                  <a:gd name="T20" fmla="*/ 0 w 25"/>
                  <a:gd name="T21" fmla="*/ 14 h 26"/>
                  <a:gd name="T22" fmla="*/ 0 w 25"/>
                  <a:gd name="T23" fmla="*/ 14 h 26"/>
                  <a:gd name="T24" fmla="*/ 2 w 25"/>
                  <a:gd name="T25" fmla="*/ 9 h 26"/>
                  <a:gd name="T26" fmla="*/ 3 w 25"/>
                  <a:gd name="T27" fmla="*/ 4 h 26"/>
                  <a:gd name="T28" fmla="*/ 8 w 25"/>
                  <a:gd name="T29" fmla="*/ 2 h 26"/>
                  <a:gd name="T30" fmla="*/ 12 w 25"/>
                  <a:gd name="T31" fmla="*/ 0 h 26"/>
                  <a:gd name="T32" fmla="*/ 12 w 25"/>
                  <a:gd name="T33" fmla="*/ 0 h 26"/>
                  <a:gd name="T34" fmla="*/ 17 w 25"/>
                  <a:gd name="T35" fmla="*/ 2 h 26"/>
                  <a:gd name="T36" fmla="*/ 22 w 25"/>
                  <a:gd name="T37" fmla="*/ 4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7"/>
                    </a:lnTo>
                    <a:lnTo>
                      <a:pt x="22" y="22"/>
                    </a:lnTo>
                    <a:lnTo>
                      <a:pt x="17" y="24"/>
                    </a:lnTo>
                    <a:lnTo>
                      <a:pt x="12" y="26"/>
                    </a:lnTo>
                    <a:lnTo>
                      <a:pt x="12" y="26"/>
                    </a:lnTo>
                    <a:lnTo>
                      <a:pt x="8" y="24"/>
                    </a:lnTo>
                    <a:lnTo>
                      <a:pt x="3" y="22"/>
                    </a:lnTo>
                    <a:lnTo>
                      <a:pt x="2" y="17"/>
                    </a:lnTo>
                    <a:lnTo>
                      <a:pt x="0" y="14"/>
                    </a:lnTo>
                    <a:lnTo>
                      <a:pt x="0" y="14"/>
                    </a:lnTo>
                    <a:lnTo>
                      <a:pt x="2" y="9"/>
                    </a:lnTo>
                    <a:lnTo>
                      <a:pt x="3" y="4"/>
                    </a:lnTo>
                    <a:lnTo>
                      <a:pt x="8" y="2"/>
                    </a:lnTo>
                    <a:lnTo>
                      <a:pt x="12" y="0"/>
                    </a:lnTo>
                    <a:lnTo>
                      <a:pt x="12" y="0"/>
                    </a:lnTo>
                    <a:lnTo>
                      <a:pt x="17" y="2"/>
                    </a:lnTo>
                    <a:lnTo>
                      <a:pt x="22" y="4"/>
                    </a:lnTo>
                    <a:lnTo>
                      <a:pt x="24"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59" name="Freeform 358"/>
              <p:cNvSpPr>
                <a:spLocks/>
              </p:cNvSpPr>
              <p:nvPr/>
            </p:nvSpPr>
            <p:spPr bwMode="auto">
              <a:xfrm>
                <a:off x="5833" y="2183"/>
                <a:ext cx="12" cy="12"/>
              </a:xfrm>
              <a:custGeom>
                <a:avLst/>
                <a:gdLst>
                  <a:gd name="T0" fmla="*/ 24 w 24"/>
                  <a:gd name="T1" fmla="*/ 14 h 26"/>
                  <a:gd name="T2" fmla="*/ 24 w 24"/>
                  <a:gd name="T3" fmla="*/ 14 h 26"/>
                  <a:gd name="T4" fmla="*/ 24 w 24"/>
                  <a:gd name="T5" fmla="*/ 19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9 h 26"/>
                  <a:gd name="T20" fmla="*/ 0 w 24"/>
                  <a:gd name="T21" fmla="*/ 14 h 26"/>
                  <a:gd name="T22" fmla="*/ 0 w 24"/>
                  <a:gd name="T23" fmla="*/ 14 h 26"/>
                  <a:gd name="T24" fmla="*/ 0 w 24"/>
                  <a:gd name="T25" fmla="*/ 9 h 26"/>
                  <a:gd name="T26" fmla="*/ 3 w 24"/>
                  <a:gd name="T27" fmla="*/ 5 h 26"/>
                  <a:gd name="T28" fmla="*/ 7 w 24"/>
                  <a:gd name="T29" fmla="*/ 2 h 26"/>
                  <a:gd name="T30" fmla="*/ 12 w 24"/>
                  <a:gd name="T31" fmla="*/ 0 h 26"/>
                  <a:gd name="T32" fmla="*/ 12 w 24"/>
                  <a:gd name="T33" fmla="*/ 0 h 26"/>
                  <a:gd name="T34" fmla="*/ 17 w 24"/>
                  <a:gd name="T35" fmla="*/ 2 h 26"/>
                  <a:gd name="T36" fmla="*/ 20 w 24"/>
                  <a:gd name="T37" fmla="*/ 5 h 26"/>
                  <a:gd name="T38" fmla="*/ 24 w 24"/>
                  <a:gd name="T39" fmla="*/ 9 h 26"/>
                  <a:gd name="T40" fmla="*/ 24 w 24"/>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4"/>
                    </a:moveTo>
                    <a:lnTo>
                      <a:pt x="24" y="14"/>
                    </a:lnTo>
                    <a:lnTo>
                      <a:pt x="24" y="19"/>
                    </a:lnTo>
                    <a:lnTo>
                      <a:pt x="20" y="22"/>
                    </a:lnTo>
                    <a:lnTo>
                      <a:pt x="17" y="24"/>
                    </a:lnTo>
                    <a:lnTo>
                      <a:pt x="12" y="26"/>
                    </a:lnTo>
                    <a:lnTo>
                      <a:pt x="12" y="26"/>
                    </a:lnTo>
                    <a:lnTo>
                      <a:pt x="7" y="24"/>
                    </a:lnTo>
                    <a:lnTo>
                      <a:pt x="3" y="22"/>
                    </a:lnTo>
                    <a:lnTo>
                      <a:pt x="0" y="19"/>
                    </a:lnTo>
                    <a:lnTo>
                      <a:pt x="0" y="14"/>
                    </a:lnTo>
                    <a:lnTo>
                      <a:pt x="0" y="14"/>
                    </a:lnTo>
                    <a:lnTo>
                      <a:pt x="0" y="9"/>
                    </a:lnTo>
                    <a:lnTo>
                      <a:pt x="3" y="5"/>
                    </a:lnTo>
                    <a:lnTo>
                      <a:pt x="7" y="2"/>
                    </a:lnTo>
                    <a:lnTo>
                      <a:pt x="12" y="0"/>
                    </a:lnTo>
                    <a:lnTo>
                      <a:pt x="12" y="0"/>
                    </a:lnTo>
                    <a:lnTo>
                      <a:pt x="17" y="2"/>
                    </a:lnTo>
                    <a:lnTo>
                      <a:pt x="20" y="5"/>
                    </a:lnTo>
                    <a:lnTo>
                      <a:pt x="24" y="9"/>
                    </a:lnTo>
                    <a:lnTo>
                      <a:pt x="24"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60" name="Freeform 359"/>
              <p:cNvSpPr>
                <a:spLocks/>
              </p:cNvSpPr>
              <p:nvPr/>
            </p:nvSpPr>
            <p:spPr bwMode="auto">
              <a:xfrm>
                <a:off x="5833" y="2183"/>
                <a:ext cx="12" cy="12"/>
              </a:xfrm>
              <a:custGeom>
                <a:avLst/>
                <a:gdLst>
                  <a:gd name="T0" fmla="*/ 24 w 24"/>
                  <a:gd name="T1" fmla="*/ 14 h 26"/>
                  <a:gd name="T2" fmla="*/ 24 w 24"/>
                  <a:gd name="T3" fmla="*/ 14 h 26"/>
                  <a:gd name="T4" fmla="*/ 24 w 24"/>
                  <a:gd name="T5" fmla="*/ 19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9 h 26"/>
                  <a:gd name="T20" fmla="*/ 0 w 24"/>
                  <a:gd name="T21" fmla="*/ 14 h 26"/>
                  <a:gd name="T22" fmla="*/ 0 w 24"/>
                  <a:gd name="T23" fmla="*/ 14 h 26"/>
                  <a:gd name="T24" fmla="*/ 0 w 24"/>
                  <a:gd name="T25" fmla="*/ 9 h 26"/>
                  <a:gd name="T26" fmla="*/ 3 w 24"/>
                  <a:gd name="T27" fmla="*/ 5 h 26"/>
                  <a:gd name="T28" fmla="*/ 7 w 24"/>
                  <a:gd name="T29" fmla="*/ 2 h 26"/>
                  <a:gd name="T30" fmla="*/ 12 w 24"/>
                  <a:gd name="T31" fmla="*/ 0 h 26"/>
                  <a:gd name="T32" fmla="*/ 12 w 24"/>
                  <a:gd name="T33" fmla="*/ 0 h 26"/>
                  <a:gd name="T34" fmla="*/ 17 w 24"/>
                  <a:gd name="T35" fmla="*/ 2 h 26"/>
                  <a:gd name="T36" fmla="*/ 20 w 24"/>
                  <a:gd name="T37" fmla="*/ 5 h 26"/>
                  <a:gd name="T38" fmla="*/ 24 w 24"/>
                  <a:gd name="T39" fmla="*/ 9 h 26"/>
                  <a:gd name="T40" fmla="*/ 24 w 24"/>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4"/>
                    </a:moveTo>
                    <a:lnTo>
                      <a:pt x="24" y="14"/>
                    </a:lnTo>
                    <a:lnTo>
                      <a:pt x="24" y="19"/>
                    </a:lnTo>
                    <a:lnTo>
                      <a:pt x="20" y="22"/>
                    </a:lnTo>
                    <a:lnTo>
                      <a:pt x="17" y="24"/>
                    </a:lnTo>
                    <a:lnTo>
                      <a:pt x="12" y="26"/>
                    </a:lnTo>
                    <a:lnTo>
                      <a:pt x="12" y="26"/>
                    </a:lnTo>
                    <a:lnTo>
                      <a:pt x="7" y="24"/>
                    </a:lnTo>
                    <a:lnTo>
                      <a:pt x="3" y="22"/>
                    </a:lnTo>
                    <a:lnTo>
                      <a:pt x="0" y="19"/>
                    </a:lnTo>
                    <a:lnTo>
                      <a:pt x="0" y="14"/>
                    </a:lnTo>
                    <a:lnTo>
                      <a:pt x="0" y="14"/>
                    </a:lnTo>
                    <a:lnTo>
                      <a:pt x="0" y="9"/>
                    </a:lnTo>
                    <a:lnTo>
                      <a:pt x="3" y="5"/>
                    </a:lnTo>
                    <a:lnTo>
                      <a:pt x="7" y="2"/>
                    </a:lnTo>
                    <a:lnTo>
                      <a:pt x="12" y="0"/>
                    </a:lnTo>
                    <a:lnTo>
                      <a:pt x="12" y="0"/>
                    </a:lnTo>
                    <a:lnTo>
                      <a:pt x="17" y="2"/>
                    </a:lnTo>
                    <a:lnTo>
                      <a:pt x="20" y="5"/>
                    </a:lnTo>
                    <a:lnTo>
                      <a:pt x="24" y="9"/>
                    </a:lnTo>
                    <a:lnTo>
                      <a:pt x="24"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61" name="Freeform 360"/>
              <p:cNvSpPr>
                <a:spLocks/>
              </p:cNvSpPr>
              <p:nvPr/>
            </p:nvSpPr>
            <p:spPr bwMode="auto">
              <a:xfrm>
                <a:off x="5869" y="2183"/>
                <a:ext cx="13" cy="12"/>
              </a:xfrm>
              <a:custGeom>
                <a:avLst/>
                <a:gdLst>
                  <a:gd name="T0" fmla="*/ 25 w 25"/>
                  <a:gd name="T1" fmla="*/ 14 h 26"/>
                  <a:gd name="T2" fmla="*/ 25 w 25"/>
                  <a:gd name="T3" fmla="*/ 14 h 26"/>
                  <a:gd name="T4" fmla="*/ 24 w 25"/>
                  <a:gd name="T5" fmla="*/ 19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9 h 26"/>
                  <a:gd name="T20" fmla="*/ 0 w 25"/>
                  <a:gd name="T21" fmla="*/ 14 h 26"/>
                  <a:gd name="T22" fmla="*/ 0 w 25"/>
                  <a:gd name="T23" fmla="*/ 14 h 26"/>
                  <a:gd name="T24" fmla="*/ 2 w 25"/>
                  <a:gd name="T25" fmla="*/ 9 h 26"/>
                  <a:gd name="T26" fmla="*/ 3 w 25"/>
                  <a:gd name="T27" fmla="*/ 5 h 26"/>
                  <a:gd name="T28" fmla="*/ 8 w 25"/>
                  <a:gd name="T29" fmla="*/ 2 h 26"/>
                  <a:gd name="T30" fmla="*/ 13 w 25"/>
                  <a:gd name="T31" fmla="*/ 0 h 26"/>
                  <a:gd name="T32" fmla="*/ 13 w 25"/>
                  <a:gd name="T33" fmla="*/ 0 h 26"/>
                  <a:gd name="T34" fmla="*/ 17 w 25"/>
                  <a:gd name="T35" fmla="*/ 2 h 26"/>
                  <a:gd name="T36" fmla="*/ 22 w 25"/>
                  <a:gd name="T37" fmla="*/ 5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9"/>
                    </a:lnTo>
                    <a:lnTo>
                      <a:pt x="22" y="22"/>
                    </a:lnTo>
                    <a:lnTo>
                      <a:pt x="17" y="24"/>
                    </a:lnTo>
                    <a:lnTo>
                      <a:pt x="13" y="26"/>
                    </a:lnTo>
                    <a:lnTo>
                      <a:pt x="13" y="26"/>
                    </a:lnTo>
                    <a:lnTo>
                      <a:pt x="8" y="24"/>
                    </a:lnTo>
                    <a:lnTo>
                      <a:pt x="3" y="22"/>
                    </a:lnTo>
                    <a:lnTo>
                      <a:pt x="2" y="19"/>
                    </a:lnTo>
                    <a:lnTo>
                      <a:pt x="0" y="14"/>
                    </a:lnTo>
                    <a:lnTo>
                      <a:pt x="0" y="14"/>
                    </a:lnTo>
                    <a:lnTo>
                      <a:pt x="2" y="9"/>
                    </a:lnTo>
                    <a:lnTo>
                      <a:pt x="3" y="5"/>
                    </a:lnTo>
                    <a:lnTo>
                      <a:pt x="8" y="2"/>
                    </a:lnTo>
                    <a:lnTo>
                      <a:pt x="13" y="0"/>
                    </a:lnTo>
                    <a:lnTo>
                      <a:pt x="13" y="0"/>
                    </a:lnTo>
                    <a:lnTo>
                      <a:pt x="17" y="2"/>
                    </a:lnTo>
                    <a:lnTo>
                      <a:pt x="22" y="5"/>
                    </a:lnTo>
                    <a:lnTo>
                      <a:pt x="24"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62" name="Freeform 361"/>
              <p:cNvSpPr>
                <a:spLocks/>
              </p:cNvSpPr>
              <p:nvPr/>
            </p:nvSpPr>
            <p:spPr bwMode="auto">
              <a:xfrm>
                <a:off x="5869" y="2183"/>
                <a:ext cx="13" cy="12"/>
              </a:xfrm>
              <a:custGeom>
                <a:avLst/>
                <a:gdLst>
                  <a:gd name="T0" fmla="*/ 25 w 25"/>
                  <a:gd name="T1" fmla="*/ 14 h 26"/>
                  <a:gd name="T2" fmla="*/ 25 w 25"/>
                  <a:gd name="T3" fmla="*/ 14 h 26"/>
                  <a:gd name="T4" fmla="*/ 24 w 25"/>
                  <a:gd name="T5" fmla="*/ 19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9 h 26"/>
                  <a:gd name="T20" fmla="*/ 0 w 25"/>
                  <a:gd name="T21" fmla="*/ 14 h 26"/>
                  <a:gd name="T22" fmla="*/ 0 w 25"/>
                  <a:gd name="T23" fmla="*/ 14 h 26"/>
                  <a:gd name="T24" fmla="*/ 2 w 25"/>
                  <a:gd name="T25" fmla="*/ 9 h 26"/>
                  <a:gd name="T26" fmla="*/ 3 w 25"/>
                  <a:gd name="T27" fmla="*/ 5 h 26"/>
                  <a:gd name="T28" fmla="*/ 8 w 25"/>
                  <a:gd name="T29" fmla="*/ 2 h 26"/>
                  <a:gd name="T30" fmla="*/ 13 w 25"/>
                  <a:gd name="T31" fmla="*/ 0 h 26"/>
                  <a:gd name="T32" fmla="*/ 13 w 25"/>
                  <a:gd name="T33" fmla="*/ 0 h 26"/>
                  <a:gd name="T34" fmla="*/ 17 w 25"/>
                  <a:gd name="T35" fmla="*/ 2 h 26"/>
                  <a:gd name="T36" fmla="*/ 22 w 25"/>
                  <a:gd name="T37" fmla="*/ 5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9"/>
                    </a:lnTo>
                    <a:lnTo>
                      <a:pt x="22" y="22"/>
                    </a:lnTo>
                    <a:lnTo>
                      <a:pt x="17" y="24"/>
                    </a:lnTo>
                    <a:lnTo>
                      <a:pt x="13" y="26"/>
                    </a:lnTo>
                    <a:lnTo>
                      <a:pt x="13" y="26"/>
                    </a:lnTo>
                    <a:lnTo>
                      <a:pt x="8" y="24"/>
                    </a:lnTo>
                    <a:lnTo>
                      <a:pt x="3" y="22"/>
                    </a:lnTo>
                    <a:lnTo>
                      <a:pt x="2" y="19"/>
                    </a:lnTo>
                    <a:lnTo>
                      <a:pt x="0" y="14"/>
                    </a:lnTo>
                    <a:lnTo>
                      <a:pt x="0" y="14"/>
                    </a:lnTo>
                    <a:lnTo>
                      <a:pt x="2" y="9"/>
                    </a:lnTo>
                    <a:lnTo>
                      <a:pt x="3" y="5"/>
                    </a:lnTo>
                    <a:lnTo>
                      <a:pt x="8" y="2"/>
                    </a:lnTo>
                    <a:lnTo>
                      <a:pt x="13" y="0"/>
                    </a:lnTo>
                    <a:lnTo>
                      <a:pt x="13" y="0"/>
                    </a:lnTo>
                    <a:lnTo>
                      <a:pt x="17" y="2"/>
                    </a:lnTo>
                    <a:lnTo>
                      <a:pt x="22" y="5"/>
                    </a:lnTo>
                    <a:lnTo>
                      <a:pt x="24"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63" name="Freeform 362"/>
              <p:cNvSpPr>
                <a:spLocks/>
              </p:cNvSpPr>
              <p:nvPr/>
            </p:nvSpPr>
            <p:spPr bwMode="auto">
              <a:xfrm>
                <a:off x="5833" y="2205"/>
                <a:ext cx="12" cy="12"/>
              </a:xfrm>
              <a:custGeom>
                <a:avLst/>
                <a:gdLst>
                  <a:gd name="T0" fmla="*/ 24 w 24"/>
                  <a:gd name="T1" fmla="*/ 12 h 26"/>
                  <a:gd name="T2" fmla="*/ 24 w 24"/>
                  <a:gd name="T3" fmla="*/ 12 h 26"/>
                  <a:gd name="T4" fmla="*/ 24 w 24"/>
                  <a:gd name="T5" fmla="*/ 17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7 h 26"/>
                  <a:gd name="T20" fmla="*/ 0 w 24"/>
                  <a:gd name="T21" fmla="*/ 12 h 26"/>
                  <a:gd name="T22" fmla="*/ 0 w 24"/>
                  <a:gd name="T23" fmla="*/ 12 h 26"/>
                  <a:gd name="T24" fmla="*/ 0 w 24"/>
                  <a:gd name="T25" fmla="*/ 9 h 26"/>
                  <a:gd name="T26" fmla="*/ 3 w 24"/>
                  <a:gd name="T27" fmla="*/ 4 h 26"/>
                  <a:gd name="T28" fmla="*/ 7 w 24"/>
                  <a:gd name="T29" fmla="*/ 2 h 26"/>
                  <a:gd name="T30" fmla="*/ 12 w 24"/>
                  <a:gd name="T31" fmla="*/ 0 h 26"/>
                  <a:gd name="T32" fmla="*/ 12 w 24"/>
                  <a:gd name="T33" fmla="*/ 0 h 26"/>
                  <a:gd name="T34" fmla="*/ 17 w 24"/>
                  <a:gd name="T35" fmla="*/ 2 h 26"/>
                  <a:gd name="T36" fmla="*/ 20 w 24"/>
                  <a:gd name="T37" fmla="*/ 4 h 26"/>
                  <a:gd name="T38" fmla="*/ 24 w 24"/>
                  <a:gd name="T39" fmla="*/ 9 h 26"/>
                  <a:gd name="T40" fmla="*/ 24 w 24"/>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2"/>
                    </a:moveTo>
                    <a:lnTo>
                      <a:pt x="24" y="12"/>
                    </a:lnTo>
                    <a:lnTo>
                      <a:pt x="24" y="17"/>
                    </a:lnTo>
                    <a:lnTo>
                      <a:pt x="20" y="22"/>
                    </a:lnTo>
                    <a:lnTo>
                      <a:pt x="17" y="24"/>
                    </a:lnTo>
                    <a:lnTo>
                      <a:pt x="12" y="26"/>
                    </a:lnTo>
                    <a:lnTo>
                      <a:pt x="12" y="26"/>
                    </a:lnTo>
                    <a:lnTo>
                      <a:pt x="7" y="24"/>
                    </a:lnTo>
                    <a:lnTo>
                      <a:pt x="3" y="22"/>
                    </a:lnTo>
                    <a:lnTo>
                      <a:pt x="0" y="17"/>
                    </a:lnTo>
                    <a:lnTo>
                      <a:pt x="0" y="12"/>
                    </a:lnTo>
                    <a:lnTo>
                      <a:pt x="0" y="12"/>
                    </a:lnTo>
                    <a:lnTo>
                      <a:pt x="0" y="9"/>
                    </a:lnTo>
                    <a:lnTo>
                      <a:pt x="3" y="4"/>
                    </a:lnTo>
                    <a:lnTo>
                      <a:pt x="7" y="2"/>
                    </a:lnTo>
                    <a:lnTo>
                      <a:pt x="12" y="0"/>
                    </a:lnTo>
                    <a:lnTo>
                      <a:pt x="12" y="0"/>
                    </a:lnTo>
                    <a:lnTo>
                      <a:pt x="17" y="2"/>
                    </a:lnTo>
                    <a:lnTo>
                      <a:pt x="20" y="4"/>
                    </a:lnTo>
                    <a:lnTo>
                      <a:pt x="24" y="9"/>
                    </a:lnTo>
                    <a:lnTo>
                      <a:pt x="24"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64" name="Freeform 363"/>
              <p:cNvSpPr>
                <a:spLocks/>
              </p:cNvSpPr>
              <p:nvPr/>
            </p:nvSpPr>
            <p:spPr bwMode="auto">
              <a:xfrm>
                <a:off x="5833" y="2205"/>
                <a:ext cx="12" cy="12"/>
              </a:xfrm>
              <a:custGeom>
                <a:avLst/>
                <a:gdLst>
                  <a:gd name="T0" fmla="*/ 24 w 24"/>
                  <a:gd name="T1" fmla="*/ 12 h 26"/>
                  <a:gd name="T2" fmla="*/ 24 w 24"/>
                  <a:gd name="T3" fmla="*/ 12 h 26"/>
                  <a:gd name="T4" fmla="*/ 24 w 24"/>
                  <a:gd name="T5" fmla="*/ 17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7 h 26"/>
                  <a:gd name="T20" fmla="*/ 0 w 24"/>
                  <a:gd name="T21" fmla="*/ 12 h 26"/>
                  <a:gd name="T22" fmla="*/ 0 w 24"/>
                  <a:gd name="T23" fmla="*/ 12 h 26"/>
                  <a:gd name="T24" fmla="*/ 0 w 24"/>
                  <a:gd name="T25" fmla="*/ 9 h 26"/>
                  <a:gd name="T26" fmla="*/ 3 w 24"/>
                  <a:gd name="T27" fmla="*/ 4 h 26"/>
                  <a:gd name="T28" fmla="*/ 7 w 24"/>
                  <a:gd name="T29" fmla="*/ 2 h 26"/>
                  <a:gd name="T30" fmla="*/ 12 w 24"/>
                  <a:gd name="T31" fmla="*/ 0 h 26"/>
                  <a:gd name="T32" fmla="*/ 12 w 24"/>
                  <a:gd name="T33" fmla="*/ 0 h 26"/>
                  <a:gd name="T34" fmla="*/ 17 w 24"/>
                  <a:gd name="T35" fmla="*/ 2 h 26"/>
                  <a:gd name="T36" fmla="*/ 20 w 24"/>
                  <a:gd name="T37" fmla="*/ 4 h 26"/>
                  <a:gd name="T38" fmla="*/ 24 w 24"/>
                  <a:gd name="T39" fmla="*/ 9 h 26"/>
                  <a:gd name="T40" fmla="*/ 24 w 24"/>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2"/>
                    </a:moveTo>
                    <a:lnTo>
                      <a:pt x="24" y="12"/>
                    </a:lnTo>
                    <a:lnTo>
                      <a:pt x="24" y="17"/>
                    </a:lnTo>
                    <a:lnTo>
                      <a:pt x="20" y="22"/>
                    </a:lnTo>
                    <a:lnTo>
                      <a:pt x="17" y="24"/>
                    </a:lnTo>
                    <a:lnTo>
                      <a:pt x="12" y="26"/>
                    </a:lnTo>
                    <a:lnTo>
                      <a:pt x="12" y="26"/>
                    </a:lnTo>
                    <a:lnTo>
                      <a:pt x="7" y="24"/>
                    </a:lnTo>
                    <a:lnTo>
                      <a:pt x="3" y="22"/>
                    </a:lnTo>
                    <a:lnTo>
                      <a:pt x="0" y="17"/>
                    </a:lnTo>
                    <a:lnTo>
                      <a:pt x="0" y="12"/>
                    </a:lnTo>
                    <a:lnTo>
                      <a:pt x="0" y="12"/>
                    </a:lnTo>
                    <a:lnTo>
                      <a:pt x="0" y="9"/>
                    </a:lnTo>
                    <a:lnTo>
                      <a:pt x="3" y="4"/>
                    </a:lnTo>
                    <a:lnTo>
                      <a:pt x="7" y="2"/>
                    </a:lnTo>
                    <a:lnTo>
                      <a:pt x="12" y="0"/>
                    </a:lnTo>
                    <a:lnTo>
                      <a:pt x="12" y="0"/>
                    </a:lnTo>
                    <a:lnTo>
                      <a:pt x="17" y="2"/>
                    </a:lnTo>
                    <a:lnTo>
                      <a:pt x="20" y="4"/>
                    </a:lnTo>
                    <a:lnTo>
                      <a:pt x="24" y="9"/>
                    </a:lnTo>
                    <a:lnTo>
                      <a:pt x="24" y="1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65" name="Freeform 364"/>
              <p:cNvSpPr>
                <a:spLocks/>
              </p:cNvSpPr>
              <p:nvPr/>
            </p:nvSpPr>
            <p:spPr bwMode="auto">
              <a:xfrm>
                <a:off x="5869" y="2205"/>
                <a:ext cx="13" cy="12"/>
              </a:xfrm>
              <a:custGeom>
                <a:avLst/>
                <a:gdLst>
                  <a:gd name="T0" fmla="*/ 25 w 25"/>
                  <a:gd name="T1" fmla="*/ 12 h 26"/>
                  <a:gd name="T2" fmla="*/ 25 w 25"/>
                  <a:gd name="T3" fmla="*/ 12 h 26"/>
                  <a:gd name="T4" fmla="*/ 24 w 25"/>
                  <a:gd name="T5" fmla="*/ 17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7 h 26"/>
                  <a:gd name="T20" fmla="*/ 0 w 25"/>
                  <a:gd name="T21" fmla="*/ 12 h 26"/>
                  <a:gd name="T22" fmla="*/ 0 w 25"/>
                  <a:gd name="T23" fmla="*/ 12 h 26"/>
                  <a:gd name="T24" fmla="*/ 2 w 25"/>
                  <a:gd name="T25" fmla="*/ 9 h 26"/>
                  <a:gd name="T26" fmla="*/ 3 w 25"/>
                  <a:gd name="T27" fmla="*/ 4 h 26"/>
                  <a:gd name="T28" fmla="*/ 8 w 25"/>
                  <a:gd name="T29" fmla="*/ 2 h 26"/>
                  <a:gd name="T30" fmla="*/ 13 w 25"/>
                  <a:gd name="T31" fmla="*/ 0 h 26"/>
                  <a:gd name="T32" fmla="*/ 13 w 25"/>
                  <a:gd name="T33" fmla="*/ 0 h 26"/>
                  <a:gd name="T34" fmla="*/ 17 w 25"/>
                  <a:gd name="T35" fmla="*/ 2 h 26"/>
                  <a:gd name="T36" fmla="*/ 22 w 25"/>
                  <a:gd name="T37" fmla="*/ 4 h 26"/>
                  <a:gd name="T38" fmla="*/ 24 w 25"/>
                  <a:gd name="T39" fmla="*/ 9 h 26"/>
                  <a:gd name="T40" fmla="*/ 25 w 25"/>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2"/>
                    </a:moveTo>
                    <a:lnTo>
                      <a:pt x="25" y="12"/>
                    </a:lnTo>
                    <a:lnTo>
                      <a:pt x="24" y="17"/>
                    </a:lnTo>
                    <a:lnTo>
                      <a:pt x="22" y="22"/>
                    </a:lnTo>
                    <a:lnTo>
                      <a:pt x="17" y="24"/>
                    </a:lnTo>
                    <a:lnTo>
                      <a:pt x="13" y="26"/>
                    </a:lnTo>
                    <a:lnTo>
                      <a:pt x="13" y="26"/>
                    </a:lnTo>
                    <a:lnTo>
                      <a:pt x="8" y="24"/>
                    </a:lnTo>
                    <a:lnTo>
                      <a:pt x="3" y="22"/>
                    </a:lnTo>
                    <a:lnTo>
                      <a:pt x="2" y="17"/>
                    </a:lnTo>
                    <a:lnTo>
                      <a:pt x="0" y="12"/>
                    </a:lnTo>
                    <a:lnTo>
                      <a:pt x="0" y="12"/>
                    </a:lnTo>
                    <a:lnTo>
                      <a:pt x="2" y="9"/>
                    </a:lnTo>
                    <a:lnTo>
                      <a:pt x="3" y="4"/>
                    </a:lnTo>
                    <a:lnTo>
                      <a:pt x="8" y="2"/>
                    </a:lnTo>
                    <a:lnTo>
                      <a:pt x="13" y="0"/>
                    </a:lnTo>
                    <a:lnTo>
                      <a:pt x="13" y="0"/>
                    </a:lnTo>
                    <a:lnTo>
                      <a:pt x="17" y="2"/>
                    </a:lnTo>
                    <a:lnTo>
                      <a:pt x="22" y="4"/>
                    </a:lnTo>
                    <a:lnTo>
                      <a:pt x="24" y="9"/>
                    </a:lnTo>
                    <a:lnTo>
                      <a:pt x="25"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66" name="Freeform 365"/>
              <p:cNvSpPr>
                <a:spLocks/>
              </p:cNvSpPr>
              <p:nvPr/>
            </p:nvSpPr>
            <p:spPr bwMode="auto">
              <a:xfrm>
                <a:off x="5869" y="2205"/>
                <a:ext cx="13" cy="12"/>
              </a:xfrm>
              <a:custGeom>
                <a:avLst/>
                <a:gdLst>
                  <a:gd name="T0" fmla="*/ 25 w 25"/>
                  <a:gd name="T1" fmla="*/ 12 h 26"/>
                  <a:gd name="T2" fmla="*/ 25 w 25"/>
                  <a:gd name="T3" fmla="*/ 12 h 26"/>
                  <a:gd name="T4" fmla="*/ 24 w 25"/>
                  <a:gd name="T5" fmla="*/ 17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7 h 26"/>
                  <a:gd name="T20" fmla="*/ 0 w 25"/>
                  <a:gd name="T21" fmla="*/ 12 h 26"/>
                  <a:gd name="T22" fmla="*/ 0 w 25"/>
                  <a:gd name="T23" fmla="*/ 12 h 26"/>
                  <a:gd name="T24" fmla="*/ 2 w 25"/>
                  <a:gd name="T25" fmla="*/ 9 h 26"/>
                  <a:gd name="T26" fmla="*/ 3 w 25"/>
                  <a:gd name="T27" fmla="*/ 4 h 26"/>
                  <a:gd name="T28" fmla="*/ 8 w 25"/>
                  <a:gd name="T29" fmla="*/ 2 h 26"/>
                  <a:gd name="T30" fmla="*/ 13 w 25"/>
                  <a:gd name="T31" fmla="*/ 0 h 26"/>
                  <a:gd name="T32" fmla="*/ 13 w 25"/>
                  <a:gd name="T33" fmla="*/ 0 h 26"/>
                  <a:gd name="T34" fmla="*/ 17 w 25"/>
                  <a:gd name="T35" fmla="*/ 2 h 26"/>
                  <a:gd name="T36" fmla="*/ 22 w 25"/>
                  <a:gd name="T37" fmla="*/ 4 h 26"/>
                  <a:gd name="T38" fmla="*/ 24 w 25"/>
                  <a:gd name="T39" fmla="*/ 9 h 26"/>
                  <a:gd name="T40" fmla="*/ 25 w 25"/>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2"/>
                    </a:moveTo>
                    <a:lnTo>
                      <a:pt x="25" y="12"/>
                    </a:lnTo>
                    <a:lnTo>
                      <a:pt x="24" y="17"/>
                    </a:lnTo>
                    <a:lnTo>
                      <a:pt x="22" y="22"/>
                    </a:lnTo>
                    <a:lnTo>
                      <a:pt x="17" y="24"/>
                    </a:lnTo>
                    <a:lnTo>
                      <a:pt x="13" y="26"/>
                    </a:lnTo>
                    <a:lnTo>
                      <a:pt x="13" y="26"/>
                    </a:lnTo>
                    <a:lnTo>
                      <a:pt x="8" y="24"/>
                    </a:lnTo>
                    <a:lnTo>
                      <a:pt x="3" y="22"/>
                    </a:lnTo>
                    <a:lnTo>
                      <a:pt x="2" y="17"/>
                    </a:lnTo>
                    <a:lnTo>
                      <a:pt x="0" y="12"/>
                    </a:lnTo>
                    <a:lnTo>
                      <a:pt x="0" y="12"/>
                    </a:lnTo>
                    <a:lnTo>
                      <a:pt x="2" y="9"/>
                    </a:lnTo>
                    <a:lnTo>
                      <a:pt x="3" y="4"/>
                    </a:lnTo>
                    <a:lnTo>
                      <a:pt x="8" y="2"/>
                    </a:lnTo>
                    <a:lnTo>
                      <a:pt x="13" y="0"/>
                    </a:lnTo>
                    <a:lnTo>
                      <a:pt x="13" y="0"/>
                    </a:lnTo>
                    <a:lnTo>
                      <a:pt x="17" y="2"/>
                    </a:lnTo>
                    <a:lnTo>
                      <a:pt x="22" y="4"/>
                    </a:lnTo>
                    <a:lnTo>
                      <a:pt x="24" y="9"/>
                    </a:lnTo>
                    <a:lnTo>
                      <a:pt x="25" y="1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grpSp>
        <p:sp>
          <p:nvSpPr>
            <p:cNvPr id="344" name="TextBox 343"/>
            <p:cNvSpPr txBox="1"/>
            <p:nvPr/>
          </p:nvSpPr>
          <p:spPr>
            <a:xfrm>
              <a:off x="4456477" y="2193172"/>
              <a:ext cx="948470" cy="226985"/>
            </a:xfrm>
            <a:prstGeom prst="rect">
              <a:avLst/>
            </a:prstGeom>
            <a:noFill/>
          </p:spPr>
          <p:txBody>
            <a:bodyPr wrap="square" rtlCol="0">
              <a:spAutoFit/>
            </a:bodyPr>
            <a:lstStyle/>
            <a:p>
              <a:pPr algn="ctr">
                <a:lnSpc>
                  <a:spcPct val="85000"/>
                </a:lnSpc>
                <a:spcBef>
                  <a:spcPts val="0"/>
                </a:spcBef>
              </a:pPr>
              <a:r>
                <a:rPr lang="en-US" sz="1000" dirty="0"/>
                <a:t>CONTENT ANALYSIS</a:t>
              </a:r>
            </a:p>
          </p:txBody>
        </p:sp>
      </p:grpSp>
      <p:cxnSp>
        <p:nvCxnSpPr>
          <p:cNvPr id="368" name="Straight Connector 367"/>
          <p:cNvCxnSpPr/>
          <p:nvPr/>
        </p:nvCxnSpPr>
        <p:spPr>
          <a:xfrm flipV="1">
            <a:off x="2199493" y="4364974"/>
            <a:ext cx="669757" cy="6353"/>
          </a:xfrm>
          <a:prstGeom prst="line">
            <a:avLst/>
          </a:prstGeom>
          <a:ln w="190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6545015" y="1470345"/>
            <a:ext cx="0" cy="4723815"/>
          </a:xfrm>
          <a:prstGeom prst="line">
            <a:avLst/>
          </a:prstGeom>
          <a:noFill/>
          <a:ln w="12700">
            <a:solidFill>
              <a:schemeClr val="bg1">
                <a:lumMod val="85000"/>
              </a:schemeClr>
            </a:solidFill>
            <a:miter lim="800000"/>
            <a:headEnd/>
            <a:tailEnd/>
          </a:ln>
        </p:spPr>
      </p:cxnSp>
      <p:sp>
        <p:nvSpPr>
          <p:cNvPr id="232" name="TextBox 231"/>
          <p:cNvSpPr txBox="1"/>
          <p:nvPr/>
        </p:nvSpPr>
        <p:spPr>
          <a:xfrm>
            <a:off x="7044282" y="1446396"/>
            <a:ext cx="2880375" cy="359356"/>
          </a:xfrm>
          <a:prstGeom prst="rect">
            <a:avLst/>
          </a:prstGeom>
          <a:noFill/>
        </p:spPr>
        <p:txBody>
          <a:bodyPr wrap="none" lIns="0" tIns="0" rIns="0" bIns="0" rtlCol="0">
            <a:noAutofit/>
          </a:bodyPr>
          <a:lstStyle/>
          <a:p>
            <a:pPr>
              <a:lnSpc>
                <a:spcPct val="90000"/>
              </a:lnSpc>
            </a:pPr>
            <a:r>
              <a:rPr lang="en-US" b="1" kern="0" dirty="0">
                <a:solidFill>
                  <a:schemeClr val="tx2"/>
                </a:solidFill>
                <a:latin typeface="+mn-lt"/>
                <a:ea typeface="+mn-ea"/>
                <a:cs typeface="+mn-cs"/>
              </a:rPr>
              <a:t>ROAMING USERS:</a:t>
            </a:r>
          </a:p>
          <a:p>
            <a:pPr>
              <a:lnSpc>
                <a:spcPct val="90000"/>
              </a:lnSpc>
            </a:pPr>
            <a:r>
              <a:rPr lang="en-US" b="1" kern="0" dirty="0">
                <a:solidFill>
                  <a:schemeClr val="tx2"/>
                </a:solidFill>
                <a:latin typeface="+mn-lt"/>
                <a:ea typeface="+mn-ea"/>
                <a:cs typeface="+mn-cs"/>
              </a:rPr>
              <a:t>ENDPOINT + WSS</a:t>
            </a:r>
          </a:p>
        </p:txBody>
      </p:sp>
      <p:grpSp>
        <p:nvGrpSpPr>
          <p:cNvPr id="246" name="Group 245"/>
          <p:cNvGrpSpPr/>
          <p:nvPr/>
        </p:nvGrpSpPr>
        <p:grpSpPr>
          <a:xfrm>
            <a:off x="8350052" y="2084829"/>
            <a:ext cx="1226429" cy="702475"/>
            <a:chOff x="284718" y="3051577"/>
            <a:chExt cx="1226429" cy="702475"/>
          </a:xfrm>
        </p:grpSpPr>
        <p:sp>
          <p:nvSpPr>
            <p:cNvPr id="247" name="Freeform 19"/>
            <p:cNvSpPr>
              <a:spLocks/>
            </p:cNvSpPr>
            <p:nvPr/>
          </p:nvSpPr>
          <p:spPr bwMode="auto">
            <a:xfrm>
              <a:off x="305004" y="3058705"/>
              <a:ext cx="1206143" cy="648688"/>
            </a:xfrm>
            <a:custGeom>
              <a:avLst/>
              <a:gdLst>
                <a:gd name="T0" fmla="*/ 577 w 601"/>
                <a:gd name="T1" fmla="*/ 189 h 421"/>
                <a:gd name="T2" fmla="*/ 552 w 601"/>
                <a:gd name="T3" fmla="*/ 81 h 421"/>
                <a:gd name="T4" fmla="*/ 483 w 601"/>
                <a:gd name="T5" fmla="*/ 53 h 421"/>
                <a:gd name="T6" fmla="*/ 439 w 601"/>
                <a:gd name="T7" fmla="*/ 32 h 421"/>
                <a:gd name="T8" fmla="*/ 397 w 601"/>
                <a:gd name="T9" fmla="*/ 10 h 421"/>
                <a:gd name="T10" fmla="*/ 376 w 601"/>
                <a:gd name="T11" fmla="*/ 14 h 421"/>
                <a:gd name="T12" fmla="*/ 308 w 601"/>
                <a:gd name="T13" fmla="*/ 8 h 421"/>
                <a:gd name="T14" fmla="*/ 305 w 601"/>
                <a:gd name="T15" fmla="*/ 8 h 421"/>
                <a:gd name="T16" fmla="*/ 265 w 601"/>
                <a:gd name="T17" fmla="*/ 0 h 421"/>
                <a:gd name="T18" fmla="*/ 205 w 601"/>
                <a:gd name="T19" fmla="*/ 22 h 421"/>
                <a:gd name="T20" fmla="*/ 178 w 601"/>
                <a:gd name="T21" fmla="*/ 31 h 421"/>
                <a:gd name="T22" fmla="*/ 137 w 601"/>
                <a:gd name="T23" fmla="*/ 19 h 421"/>
                <a:gd name="T24" fmla="*/ 64 w 601"/>
                <a:gd name="T25" fmla="*/ 82 h 421"/>
                <a:gd name="T26" fmla="*/ 65 w 601"/>
                <a:gd name="T27" fmla="*/ 93 h 421"/>
                <a:gd name="T28" fmla="*/ 0 w 601"/>
                <a:gd name="T29" fmla="*/ 167 h 421"/>
                <a:gd name="T30" fmla="*/ 45 w 601"/>
                <a:gd name="T31" fmla="*/ 233 h 421"/>
                <a:gd name="T32" fmla="*/ 48 w 601"/>
                <a:gd name="T33" fmla="*/ 243 h 421"/>
                <a:gd name="T34" fmla="*/ 44 w 601"/>
                <a:gd name="T35" fmla="*/ 270 h 421"/>
                <a:gd name="T36" fmla="*/ 132 w 601"/>
                <a:gd name="T37" fmla="*/ 364 h 421"/>
                <a:gd name="T38" fmla="*/ 164 w 601"/>
                <a:gd name="T39" fmla="*/ 358 h 421"/>
                <a:gd name="T40" fmla="*/ 208 w 601"/>
                <a:gd name="T41" fmla="*/ 391 h 421"/>
                <a:gd name="T42" fmla="*/ 240 w 601"/>
                <a:gd name="T43" fmla="*/ 378 h 421"/>
                <a:gd name="T44" fmla="*/ 323 w 601"/>
                <a:gd name="T45" fmla="*/ 421 h 421"/>
                <a:gd name="T46" fmla="*/ 409 w 601"/>
                <a:gd name="T47" fmla="*/ 368 h 421"/>
                <a:gd name="T48" fmla="*/ 410 w 601"/>
                <a:gd name="T49" fmla="*/ 367 h 421"/>
                <a:gd name="T50" fmla="*/ 459 w 601"/>
                <a:gd name="T51" fmla="*/ 383 h 421"/>
                <a:gd name="T52" fmla="*/ 529 w 601"/>
                <a:gd name="T53" fmla="*/ 327 h 421"/>
                <a:gd name="T54" fmla="*/ 524 w 601"/>
                <a:gd name="T55" fmla="*/ 306 h 421"/>
                <a:gd name="T56" fmla="*/ 577 w 601"/>
                <a:gd name="T57" fmla="*/ 195 h 421"/>
                <a:gd name="T58" fmla="*/ 577 w 601"/>
                <a:gd name="T59" fmla="*/ 189 h 421"/>
                <a:gd name="T60" fmla="*/ 577 w 601"/>
                <a:gd name="T61" fmla="*/ 18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421">
                  <a:moveTo>
                    <a:pt x="577" y="189"/>
                  </a:moveTo>
                  <a:cubicBezTo>
                    <a:pt x="601" y="162"/>
                    <a:pt x="590" y="114"/>
                    <a:pt x="552" y="81"/>
                  </a:cubicBezTo>
                  <a:cubicBezTo>
                    <a:pt x="531" y="62"/>
                    <a:pt x="505" y="53"/>
                    <a:pt x="483" y="53"/>
                  </a:cubicBezTo>
                  <a:cubicBezTo>
                    <a:pt x="470" y="45"/>
                    <a:pt x="455" y="38"/>
                    <a:pt x="439" y="32"/>
                  </a:cubicBezTo>
                  <a:cubicBezTo>
                    <a:pt x="432" y="19"/>
                    <a:pt x="416" y="10"/>
                    <a:pt x="397" y="10"/>
                  </a:cubicBezTo>
                  <a:cubicBezTo>
                    <a:pt x="389" y="10"/>
                    <a:pt x="382" y="11"/>
                    <a:pt x="376" y="14"/>
                  </a:cubicBezTo>
                  <a:cubicBezTo>
                    <a:pt x="354" y="10"/>
                    <a:pt x="331" y="8"/>
                    <a:pt x="308" y="8"/>
                  </a:cubicBezTo>
                  <a:cubicBezTo>
                    <a:pt x="307" y="8"/>
                    <a:pt x="306" y="8"/>
                    <a:pt x="305" y="8"/>
                  </a:cubicBezTo>
                  <a:cubicBezTo>
                    <a:pt x="294" y="3"/>
                    <a:pt x="280" y="0"/>
                    <a:pt x="265" y="0"/>
                  </a:cubicBezTo>
                  <a:cubicBezTo>
                    <a:pt x="239" y="0"/>
                    <a:pt x="216" y="9"/>
                    <a:pt x="205" y="22"/>
                  </a:cubicBezTo>
                  <a:cubicBezTo>
                    <a:pt x="196" y="25"/>
                    <a:pt x="187" y="28"/>
                    <a:pt x="178" y="31"/>
                  </a:cubicBezTo>
                  <a:cubicBezTo>
                    <a:pt x="167" y="24"/>
                    <a:pt x="152" y="19"/>
                    <a:pt x="137" y="19"/>
                  </a:cubicBezTo>
                  <a:cubicBezTo>
                    <a:pt x="97" y="19"/>
                    <a:pt x="64" y="47"/>
                    <a:pt x="64" y="82"/>
                  </a:cubicBezTo>
                  <a:cubicBezTo>
                    <a:pt x="64" y="86"/>
                    <a:pt x="65" y="90"/>
                    <a:pt x="65" y="93"/>
                  </a:cubicBezTo>
                  <a:cubicBezTo>
                    <a:pt x="28" y="101"/>
                    <a:pt x="0" y="131"/>
                    <a:pt x="0" y="167"/>
                  </a:cubicBezTo>
                  <a:cubicBezTo>
                    <a:pt x="0" y="196"/>
                    <a:pt x="18" y="221"/>
                    <a:pt x="45" y="233"/>
                  </a:cubicBezTo>
                  <a:cubicBezTo>
                    <a:pt x="45" y="237"/>
                    <a:pt x="46" y="240"/>
                    <a:pt x="48" y="243"/>
                  </a:cubicBezTo>
                  <a:cubicBezTo>
                    <a:pt x="45" y="251"/>
                    <a:pt x="44" y="260"/>
                    <a:pt x="44" y="270"/>
                  </a:cubicBezTo>
                  <a:cubicBezTo>
                    <a:pt x="44" y="322"/>
                    <a:pt x="83" y="364"/>
                    <a:pt x="132" y="364"/>
                  </a:cubicBezTo>
                  <a:cubicBezTo>
                    <a:pt x="144" y="364"/>
                    <a:pt x="154" y="362"/>
                    <a:pt x="164" y="358"/>
                  </a:cubicBezTo>
                  <a:cubicBezTo>
                    <a:pt x="168" y="377"/>
                    <a:pt x="186" y="391"/>
                    <a:pt x="208" y="391"/>
                  </a:cubicBezTo>
                  <a:cubicBezTo>
                    <a:pt x="221" y="391"/>
                    <a:pt x="232" y="386"/>
                    <a:pt x="240" y="378"/>
                  </a:cubicBezTo>
                  <a:cubicBezTo>
                    <a:pt x="250" y="403"/>
                    <a:pt x="283" y="421"/>
                    <a:pt x="323" y="421"/>
                  </a:cubicBezTo>
                  <a:cubicBezTo>
                    <a:pt x="369" y="421"/>
                    <a:pt x="406" y="397"/>
                    <a:pt x="409" y="368"/>
                  </a:cubicBezTo>
                  <a:cubicBezTo>
                    <a:pt x="409" y="368"/>
                    <a:pt x="409" y="367"/>
                    <a:pt x="410" y="367"/>
                  </a:cubicBezTo>
                  <a:cubicBezTo>
                    <a:pt x="422" y="377"/>
                    <a:pt x="440" y="383"/>
                    <a:pt x="459" y="383"/>
                  </a:cubicBezTo>
                  <a:cubicBezTo>
                    <a:pt x="498" y="383"/>
                    <a:pt x="529" y="358"/>
                    <a:pt x="529" y="327"/>
                  </a:cubicBezTo>
                  <a:cubicBezTo>
                    <a:pt x="529" y="320"/>
                    <a:pt x="527" y="313"/>
                    <a:pt x="524" y="306"/>
                  </a:cubicBezTo>
                  <a:cubicBezTo>
                    <a:pt x="557" y="275"/>
                    <a:pt x="577" y="236"/>
                    <a:pt x="577" y="195"/>
                  </a:cubicBezTo>
                  <a:cubicBezTo>
                    <a:pt x="577" y="193"/>
                    <a:pt x="577" y="191"/>
                    <a:pt x="577" y="189"/>
                  </a:cubicBezTo>
                  <a:cubicBezTo>
                    <a:pt x="577" y="189"/>
                    <a:pt x="577" y="189"/>
                    <a:pt x="577" y="18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grpSp>
          <p:nvGrpSpPr>
            <p:cNvPr id="274" name="Group 273"/>
            <p:cNvGrpSpPr/>
            <p:nvPr/>
          </p:nvGrpSpPr>
          <p:grpSpPr>
            <a:xfrm>
              <a:off x="284718" y="3051577"/>
              <a:ext cx="1223893" cy="702475"/>
              <a:chOff x="284718" y="3051577"/>
              <a:chExt cx="1223893" cy="702475"/>
            </a:xfrm>
          </p:grpSpPr>
          <p:sp>
            <p:nvSpPr>
              <p:cNvPr id="292" name="Freeform 20"/>
              <p:cNvSpPr>
                <a:spLocks noEditPoints="1"/>
              </p:cNvSpPr>
              <p:nvPr/>
            </p:nvSpPr>
            <p:spPr bwMode="auto">
              <a:xfrm>
                <a:off x="284718" y="3051577"/>
                <a:ext cx="1223893" cy="702475"/>
              </a:xfrm>
              <a:custGeom>
                <a:avLst/>
                <a:gdLst>
                  <a:gd name="T0" fmla="*/ 610 w 610"/>
                  <a:gd name="T1" fmla="*/ 180 h 456"/>
                  <a:gd name="T2" fmla="*/ 606 w 610"/>
                  <a:gd name="T3" fmla="*/ 154 h 456"/>
                  <a:gd name="T4" fmla="*/ 598 w 610"/>
                  <a:gd name="T5" fmla="*/ 132 h 456"/>
                  <a:gd name="T6" fmla="*/ 586 w 610"/>
                  <a:gd name="T7" fmla="*/ 110 h 456"/>
                  <a:gd name="T8" fmla="*/ 571 w 610"/>
                  <a:gd name="T9" fmla="*/ 91 h 456"/>
                  <a:gd name="T10" fmla="*/ 553 w 610"/>
                  <a:gd name="T11" fmla="*/ 75 h 456"/>
                  <a:gd name="T12" fmla="*/ 532 w 610"/>
                  <a:gd name="T13" fmla="*/ 62 h 456"/>
                  <a:gd name="T14" fmla="*/ 510 w 610"/>
                  <a:gd name="T15" fmla="*/ 53 h 456"/>
                  <a:gd name="T16" fmla="*/ 485 w 610"/>
                  <a:gd name="T17" fmla="*/ 47 h 456"/>
                  <a:gd name="T18" fmla="*/ 364 w 610"/>
                  <a:gd name="T19" fmla="*/ 22 h 456"/>
                  <a:gd name="T20" fmla="*/ 333 w 610"/>
                  <a:gd name="T21" fmla="*/ 8 h 456"/>
                  <a:gd name="T22" fmla="*/ 297 w 610"/>
                  <a:gd name="T23" fmla="*/ 0 h 456"/>
                  <a:gd name="T24" fmla="*/ 258 w 610"/>
                  <a:gd name="T25" fmla="*/ 3 h 456"/>
                  <a:gd name="T26" fmla="*/ 221 w 610"/>
                  <a:gd name="T27" fmla="*/ 15 h 456"/>
                  <a:gd name="T28" fmla="*/ 173 w 610"/>
                  <a:gd name="T29" fmla="*/ 25 h 456"/>
                  <a:gd name="T30" fmla="*/ 149 w 610"/>
                  <a:gd name="T31" fmla="*/ 24 h 456"/>
                  <a:gd name="T32" fmla="*/ 119 w 610"/>
                  <a:gd name="T33" fmla="*/ 32 h 456"/>
                  <a:gd name="T34" fmla="*/ 83 w 610"/>
                  <a:gd name="T35" fmla="*/ 61 h 456"/>
                  <a:gd name="T36" fmla="*/ 64 w 610"/>
                  <a:gd name="T37" fmla="*/ 104 h 456"/>
                  <a:gd name="T38" fmla="*/ 1 w 610"/>
                  <a:gd name="T39" fmla="*/ 176 h 456"/>
                  <a:gd name="T40" fmla="*/ 3 w 610"/>
                  <a:gd name="T41" fmla="*/ 203 h 456"/>
                  <a:gd name="T42" fmla="*/ 11 w 610"/>
                  <a:gd name="T43" fmla="*/ 224 h 456"/>
                  <a:gd name="T44" fmla="*/ 28 w 610"/>
                  <a:gd name="T45" fmla="*/ 245 h 456"/>
                  <a:gd name="T46" fmla="*/ 41 w 610"/>
                  <a:gd name="T47" fmla="*/ 259 h 456"/>
                  <a:gd name="T48" fmla="*/ 37 w 610"/>
                  <a:gd name="T49" fmla="*/ 288 h 456"/>
                  <a:gd name="T50" fmla="*/ 168 w 610"/>
                  <a:gd name="T51" fmla="*/ 397 h 456"/>
                  <a:gd name="T52" fmla="*/ 220 w 610"/>
                  <a:gd name="T53" fmla="*/ 425 h 456"/>
                  <a:gd name="T54" fmla="*/ 252 w 610"/>
                  <a:gd name="T55" fmla="*/ 419 h 456"/>
                  <a:gd name="T56" fmla="*/ 273 w 610"/>
                  <a:gd name="T57" fmla="*/ 437 h 456"/>
                  <a:gd name="T58" fmla="*/ 293 w 610"/>
                  <a:gd name="T59" fmla="*/ 448 h 456"/>
                  <a:gd name="T60" fmla="*/ 319 w 610"/>
                  <a:gd name="T61" fmla="*/ 455 h 456"/>
                  <a:gd name="T62" fmla="*/ 350 w 610"/>
                  <a:gd name="T63" fmla="*/ 455 h 456"/>
                  <a:gd name="T64" fmla="*/ 425 w 610"/>
                  <a:gd name="T65" fmla="*/ 416 h 456"/>
                  <a:gd name="T66" fmla="*/ 555 w 610"/>
                  <a:gd name="T67" fmla="*/ 303 h 456"/>
                  <a:gd name="T68" fmla="*/ 432 w 610"/>
                  <a:gd name="T69" fmla="*/ 365 h 456"/>
                  <a:gd name="T70" fmla="*/ 347 w 610"/>
                  <a:gd name="T71" fmla="*/ 431 h 456"/>
                  <a:gd name="T72" fmla="*/ 321 w 610"/>
                  <a:gd name="T73" fmla="*/ 431 h 456"/>
                  <a:gd name="T74" fmla="*/ 303 w 610"/>
                  <a:gd name="T75" fmla="*/ 426 h 456"/>
                  <a:gd name="T76" fmla="*/ 286 w 610"/>
                  <a:gd name="T77" fmla="*/ 417 h 456"/>
                  <a:gd name="T78" fmla="*/ 271 w 610"/>
                  <a:gd name="T79" fmla="*/ 404 h 456"/>
                  <a:gd name="T80" fmla="*/ 236 w 610"/>
                  <a:gd name="T81" fmla="*/ 399 h 456"/>
                  <a:gd name="T82" fmla="*/ 212 w 610"/>
                  <a:gd name="T83" fmla="*/ 399 h 456"/>
                  <a:gd name="T84" fmla="*/ 195 w 610"/>
                  <a:gd name="T85" fmla="*/ 390 h 456"/>
                  <a:gd name="T86" fmla="*/ 61 w 610"/>
                  <a:gd name="T87" fmla="*/ 288 h 456"/>
                  <a:gd name="T88" fmla="*/ 40 w 610"/>
                  <a:gd name="T89" fmla="*/ 223 h 456"/>
                  <a:gd name="T90" fmla="*/ 32 w 610"/>
                  <a:gd name="T91" fmla="*/ 213 h 456"/>
                  <a:gd name="T92" fmla="*/ 27 w 610"/>
                  <a:gd name="T93" fmla="*/ 201 h 456"/>
                  <a:gd name="T94" fmla="*/ 25 w 610"/>
                  <a:gd name="T95" fmla="*/ 179 h 456"/>
                  <a:gd name="T96" fmla="*/ 103 w 610"/>
                  <a:gd name="T97" fmla="*/ 181 h 456"/>
                  <a:gd name="T98" fmla="*/ 91 w 610"/>
                  <a:gd name="T99" fmla="*/ 95 h 456"/>
                  <a:gd name="T100" fmla="*/ 103 w 610"/>
                  <a:gd name="T101" fmla="*/ 75 h 456"/>
                  <a:gd name="T102" fmla="*/ 137 w 610"/>
                  <a:gd name="T103" fmla="*/ 51 h 456"/>
                  <a:gd name="T104" fmla="*/ 167 w 610"/>
                  <a:gd name="T105" fmla="*/ 48 h 456"/>
                  <a:gd name="T106" fmla="*/ 185 w 610"/>
                  <a:gd name="T107" fmla="*/ 79 h 456"/>
                  <a:gd name="T108" fmla="*/ 238 w 610"/>
                  <a:gd name="T109" fmla="*/ 34 h 456"/>
                  <a:gd name="T110" fmla="*/ 271 w 610"/>
                  <a:gd name="T111" fmla="*/ 25 h 456"/>
                  <a:gd name="T112" fmla="*/ 305 w 610"/>
                  <a:gd name="T113" fmla="*/ 25 h 456"/>
                  <a:gd name="T114" fmla="*/ 337 w 610"/>
                  <a:gd name="T115" fmla="*/ 35 h 456"/>
                  <a:gd name="T116" fmla="*/ 407 w 610"/>
                  <a:gd name="T117" fmla="*/ 32 h 456"/>
                  <a:gd name="T118" fmla="*/ 586 w 610"/>
                  <a:gd name="T119" fmla="*/ 199 h 456"/>
                  <a:gd name="T120" fmla="*/ 495 w 610"/>
                  <a:gd name="T121" fmla="*/ 30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0" h="456">
                    <a:moveTo>
                      <a:pt x="609" y="207"/>
                    </a:moveTo>
                    <a:cubicBezTo>
                      <a:pt x="609" y="206"/>
                      <a:pt x="609" y="206"/>
                      <a:pt x="609" y="206"/>
                    </a:cubicBezTo>
                    <a:cubicBezTo>
                      <a:pt x="610" y="204"/>
                      <a:pt x="610" y="202"/>
                      <a:pt x="610" y="199"/>
                    </a:cubicBezTo>
                    <a:cubicBezTo>
                      <a:pt x="610" y="199"/>
                      <a:pt x="610" y="198"/>
                      <a:pt x="610" y="198"/>
                    </a:cubicBezTo>
                    <a:cubicBezTo>
                      <a:pt x="610" y="195"/>
                      <a:pt x="610" y="193"/>
                      <a:pt x="610" y="190"/>
                    </a:cubicBezTo>
                    <a:cubicBezTo>
                      <a:pt x="610" y="188"/>
                      <a:pt x="610" y="185"/>
                      <a:pt x="610" y="183"/>
                    </a:cubicBezTo>
                    <a:cubicBezTo>
                      <a:pt x="610" y="182"/>
                      <a:pt x="610" y="181"/>
                      <a:pt x="610" y="180"/>
                    </a:cubicBezTo>
                    <a:cubicBezTo>
                      <a:pt x="610" y="179"/>
                      <a:pt x="610" y="177"/>
                      <a:pt x="609" y="175"/>
                    </a:cubicBezTo>
                    <a:cubicBezTo>
                      <a:pt x="609" y="174"/>
                      <a:pt x="609" y="174"/>
                      <a:pt x="609" y="173"/>
                    </a:cubicBezTo>
                    <a:cubicBezTo>
                      <a:pt x="609" y="171"/>
                      <a:pt x="609" y="170"/>
                      <a:pt x="609" y="168"/>
                    </a:cubicBezTo>
                    <a:cubicBezTo>
                      <a:pt x="608" y="167"/>
                      <a:pt x="608" y="166"/>
                      <a:pt x="608" y="165"/>
                    </a:cubicBezTo>
                    <a:cubicBezTo>
                      <a:pt x="608" y="164"/>
                      <a:pt x="608" y="163"/>
                      <a:pt x="607" y="161"/>
                    </a:cubicBezTo>
                    <a:cubicBezTo>
                      <a:pt x="607" y="160"/>
                      <a:pt x="607" y="159"/>
                      <a:pt x="607" y="158"/>
                    </a:cubicBezTo>
                    <a:cubicBezTo>
                      <a:pt x="606" y="157"/>
                      <a:pt x="606" y="156"/>
                      <a:pt x="606" y="154"/>
                    </a:cubicBezTo>
                    <a:cubicBezTo>
                      <a:pt x="605" y="153"/>
                      <a:pt x="605" y="152"/>
                      <a:pt x="605" y="151"/>
                    </a:cubicBezTo>
                    <a:cubicBezTo>
                      <a:pt x="605" y="150"/>
                      <a:pt x="604" y="149"/>
                      <a:pt x="604" y="147"/>
                    </a:cubicBezTo>
                    <a:cubicBezTo>
                      <a:pt x="604" y="146"/>
                      <a:pt x="603" y="146"/>
                      <a:pt x="603" y="145"/>
                    </a:cubicBezTo>
                    <a:cubicBezTo>
                      <a:pt x="602" y="143"/>
                      <a:pt x="602" y="142"/>
                      <a:pt x="602" y="141"/>
                    </a:cubicBezTo>
                    <a:cubicBezTo>
                      <a:pt x="601" y="140"/>
                      <a:pt x="601" y="139"/>
                      <a:pt x="601" y="138"/>
                    </a:cubicBezTo>
                    <a:cubicBezTo>
                      <a:pt x="600" y="137"/>
                      <a:pt x="600" y="135"/>
                      <a:pt x="599" y="134"/>
                    </a:cubicBezTo>
                    <a:cubicBezTo>
                      <a:pt x="599" y="133"/>
                      <a:pt x="598" y="133"/>
                      <a:pt x="598" y="132"/>
                    </a:cubicBezTo>
                    <a:cubicBezTo>
                      <a:pt x="597" y="130"/>
                      <a:pt x="597" y="129"/>
                      <a:pt x="596" y="128"/>
                    </a:cubicBezTo>
                    <a:cubicBezTo>
                      <a:pt x="596" y="127"/>
                      <a:pt x="595" y="126"/>
                      <a:pt x="595" y="125"/>
                    </a:cubicBezTo>
                    <a:cubicBezTo>
                      <a:pt x="594" y="124"/>
                      <a:pt x="594" y="123"/>
                      <a:pt x="593" y="122"/>
                    </a:cubicBezTo>
                    <a:cubicBezTo>
                      <a:pt x="592" y="121"/>
                      <a:pt x="592" y="120"/>
                      <a:pt x="592" y="119"/>
                    </a:cubicBezTo>
                    <a:cubicBezTo>
                      <a:pt x="591" y="118"/>
                      <a:pt x="590" y="117"/>
                      <a:pt x="589" y="116"/>
                    </a:cubicBezTo>
                    <a:cubicBezTo>
                      <a:pt x="589" y="115"/>
                      <a:pt x="588" y="114"/>
                      <a:pt x="588" y="113"/>
                    </a:cubicBezTo>
                    <a:cubicBezTo>
                      <a:pt x="587" y="112"/>
                      <a:pt x="587" y="111"/>
                      <a:pt x="586" y="110"/>
                    </a:cubicBezTo>
                    <a:cubicBezTo>
                      <a:pt x="585" y="109"/>
                      <a:pt x="585" y="108"/>
                      <a:pt x="584" y="107"/>
                    </a:cubicBezTo>
                    <a:cubicBezTo>
                      <a:pt x="583" y="106"/>
                      <a:pt x="583" y="105"/>
                      <a:pt x="582" y="104"/>
                    </a:cubicBezTo>
                    <a:cubicBezTo>
                      <a:pt x="581" y="103"/>
                      <a:pt x="581" y="103"/>
                      <a:pt x="580" y="102"/>
                    </a:cubicBezTo>
                    <a:cubicBezTo>
                      <a:pt x="579" y="101"/>
                      <a:pt x="578" y="100"/>
                      <a:pt x="578" y="99"/>
                    </a:cubicBezTo>
                    <a:cubicBezTo>
                      <a:pt x="577" y="98"/>
                      <a:pt x="576" y="97"/>
                      <a:pt x="576" y="97"/>
                    </a:cubicBezTo>
                    <a:cubicBezTo>
                      <a:pt x="575" y="96"/>
                      <a:pt x="574" y="94"/>
                      <a:pt x="573" y="93"/>
                    </a:cubicBezTo>
                    <a:cubicBezTo>
                      <a:pt x="572" y="93"/>
                      <a:pt x="572" y="92"/>
                      <a:pt x="571" y="91"/>
                    </a:cubicBezTo>
                    <a:cubicBezTo>
                      <a:pt x="570" y="90"/>
                      <a:pt x="569" y="89"/>
                      <a:pt x="568" y="88"/>
                    </a:cubicBezTo>
                    <a:cubicBezTo>
                      <a:pt x="568" y="88"/>
                      <a:pt x="567" y="87"/>
                      <a:pt x="566" y="86"/>
                    </a:cubicBezTo>
                    <a:cubicBezTo>
                      <a:pt x="565" y="86"/>
                      <a:pt x="564" y="85"/>
                      <a:pt x="563" y="84"/>
                    </a:cubicBezTo>
                    <a:cubicBezTo>
                      <a:pt x="563" y="83"/>
                      <a:pt x="562" y="82"/>
                      <a:pt x="561" y="82"/>
                    </a:cubicBezTo>
                    <a:cubicBezTo>
                      <a:pt x="560" y="81"/>
                      <a:pt x="559" y="80"/>
                      <a:pt x="558" y="79"/>
                    </a:cubicBezTo>
                    <a:cubicBezTo>
                      <a:pt x="557" y="79"/>
                      <a:pt x="557" y="78"/>
                      <a:pt x="556" y="77"/>
                    </a:cubicBezTo>
                    <a:cubicBezTo>
                      <a:pt x="555" y="76"/>
                      <a:pt x="554" y="76"/>
                      <a:pt x="553" y="75"/>
                    </a:cubicBezTo>
                    <a:cubicBezTo>
                      <a:pt x="552" y="74"/>
                      <a:pt x="551" y="74"/>
                      <a:pt x="550" y="73"/>
                    </a:cubicBezTo>
                    <a:cubicBezTo>
                      <a:pt x="549" y="72"/>
                      <a:pt x="548" y="72"/>
                      <a:pt x="547" y="71"/>
                    </a:cubicBezTo>
                    <a:cubicBezTo>
                      <a:pt x="546" y="70"/>
                      <a:pt x="545" y="70"/>
                      <a:pt x="545" y="69"/>
                    </a:cubicBezTo>
                    <a:cubicBezTo>
                      <a:pt x="543" y="68"/>
                      <a:pt x="542" y="68"/>
                      <a:pt x="541" y="67"/>
                    </a:cubicBezTo>
                    <a:cubicBezTo>
                      <a:pt x="540" y="67"/>
                      <a:pt x="539" y="66"/>
                      <a:pt x="539" y="66"/>
                    </a:cubicBezTo>
                    <a:cubicBezTo>
                      <a:pt x="537" y="65"/>
                      <a:pt x="536" y="64"/>
                      <a:pt x="535" y="64"/>
                    </a:cubicBezTo>
                    <a:cubicBezTo>
                      <a:pt x="534" y="63"/>
                      <a:pt x="533" y="63"/>
                      <a:pt x="532" y="62"/>
                    </a:cubicBezTo>
                    <a:cubicBezTo>
                      <a:pt x="531" y="62"/>
                      <a:pt x="530" y="61"/>
                      <a:pt x="529" y="60"/>
                    </a:cubicBezTo>
                    <a:cubicBezTo>
                      <a:pt x="528" y="60"/>
                      <a:pt x="527" y="60"/>
                      <a:pt x="526" y="59"/>
                    </a:cubicBezTo>
                    <a:cubicBezTo>
                      <a:pt x="525" y="59"/>
                      <a:pt x="524" y="58"/>
                      <a:pt x="523" y="58"/>
                    </a:cubicBezTo>
                    <a:cubicBezTo>
                      <a:pt x="522" y="57"/>
                      <a:pt x="521" y="57"/>
                      <a:pt x="520" y="56"/>
                    </a:cubicBezTo>
                    <a:cubicBezTo>
                      <a:pt x="519" y="56"/>
                      <a:pt x="517" y="55"/>
                      <a:pt x="516" y="55"/>
                    </a:cubicBezTo>
                    <a:cubicBezTo>
                      <a:pt x="515" y="55"/>
                      <a:pt x="514" y="54"/>
                      <a:pt x="513" y="54"/>
                    </a:cubicBezTo>
                    <a:cubicBezTo>
                      <a:pt x="512" y="53"/>
                      <a:pt x="511" y="53"/>
                      <a:pt x="510" y="53"/>
                    </a:cubicBezTo>
                    <a:cubicBezTo>
                      <a:pt x="509" y="52"/>
                      <a:pt x="508" y="52"/>
                      <a:pt x="506" y="52"/>
                    </a:cubicBezTo>
                    <a:cubicBezTo>
                      <a:pt x="505" y="51"/>
                      <a:pt x="504" y="51"/>
                      <a:pt x="503" y="51"/>
                    </a:cubicBezTo>
                    <a:cubicBezTo>
                      <a:pt x="502" y="50"/>
                      <a:pt x="501" y="50"/>
                      <a:pt x="500" y="50"/>
                    </a:cubicBezTo>
                    <a:cubicBezTo>
                      <a:pt x="498" y="50"/>
                      <a:pt x="497" y="49"/>
                      <a:pt x="496" y="49"/>
                    </a:cubicBezTo>
                    <a:cubicBezTo>
                      <a:pt x="495" y="49"/>
                      <a:pt x="494" y="49"/>
                      <a:pt x="493" y="48"/>
                    </a:cubicBezTo>
                    <a:cubicBezTo>
                      <a:pt x="491" y="48"/>
                      <a:pt x="490" y="48"/>
                      <a:pt x="489" y="48"/>
                    </a:cubicBezTo>
                    <a:cubicBezTo>
                      <a:pt x="488" y="48"/>
                      <a:pt x="487" y="47"/>
                      <a:pt x="485" y="47"/>
                    </a:cubicBezTo>
                    <a:cubicBezTo>
                      <a:pt x="484" y="47"/>
                      <a:pt x="483" y="47"/>
                      <a:pt x="482" y="47"/>
                    </a:cubicBezTo>
                    <a:cubicBezTo>
                      <a:pt x="481" y="47"/>
                      <a:pt x="479" y="47"/>
                      <a:pt x="478" y="46"/>
                    </a:cubicBezTo>
                    <a:cubicBezTo>
                      <a:pt x="477" y="46"/>
                      <a:pt x="476" y="46"/>
                      <a:pt x="475" y="46"/>
                    </a:cubicBezTo>
                    <a:cubicBezTo>
                      <a:pt x="473" y="46"/>
                      <a:pt x="472" y="46"/>
                      <a:pt x="471" y="46"/>
                    </a:cubicBezTo>
                    <a:cubicBezTo>
                      <a:pt x="470" y="46"/>
                      <a:pt x="469" y="46"/>
                      <a:pt x="468" y="46"/>
                    </a:cubicBezTo>
                    <a:cubicBezTo>
                      <a:pt x="457" y="23"/>
                      <a:pt x="433" y="8"/>
                      <a:pt x="407" y="8"/>
                    </a:cubicBezTo>
                    <a:cubicBezTo>
                      <a:pt x="391" y="8"/>
                      <a:pt x="376" y="13"/>
                      <a:pt x="364" y="22"/>
                    </a:cubicBezTo>
                    <a:cubicBezTo>
                      <a:pt x="364" y="22"/>
                      <a:pt x="363" y="22"/>
                      <a:pt x="362" y="21"/>
                    </a:cubicBezTo>
                    <a:cubicBezTo>
                      <a:pt x="361" y="21"/>
                      <a:pt x="360" y="20"/>
                      <a:pt x="358" y="19"/>
                    </a:cubicBezTo>
                    <a:cubicBezTo>
                      <a:pt x="356" y="18"/>
                      <a:pt x="355" y="17"/>
                      <a:pt x="353" y="16"/>
                    </a:cubicBezTo>
                    <a:cubicBezTo>
                      <a:pt x="352" y="15"/>
                      <a:pt x="350" y="15"/>
                      <a:pt x="349" y="14"/>
                    </a:cubicBezTo>
                    <a:cubicBezTo>
                      <a:pt x="347" y="13"/>
                      <a:pt x="345" y="12"/>
                      <a:pt x="343" y="11"/>
                    </a:cubicBezTo>
                    <a:cubicBezTo>
                      <a:pt x="342" y="11"/>
                      <a:pt x="340" y="10"/>
                      <a:pt x="339" y="10"/>
                    </a:cubicBezTo>
                    <a:cubicBezTo>
                      <a:pt x="337" y="9"/>
                      <a:pt x="335" y="8"/>
                      <a:pt x="333" y="8"/>
                    </a:cubicBezTo>
                    <a:cubicBezTo>
                      <a:pt x="332" y="7"/>
                      <a:pt x="330" y="7"/>
                      <a:pt x="329" y="6"/>
                    </a:cubicBezTo>
                    <a:cubicBezTo>
                      <a:pt x="327" y="6"/>
                      <a:pt x="325" y="5"/>
                      <a:pt x="323" y="4"/>
                    </a:cubicBezTo>
                    <a:cubicBezTo>
                      <a:pt x="321" y="4"/>
                      <a:pt x="320" y="4"/>
                      <a:pt x="319" y="3"/>
                    </a:cubicBezTo>
                    <a:cubicBezTo>
                      <a:pt x="316" y="3"/>
                      <a:pt x="314" y="2"/>
                      <a:pt x="312" y="2"/>
                    </a:cubicBezTo>
                    <a:cubicBezTo>
                      <a:pt x="311" y="2"/>
                      <a:pt x="309" y="2"/>
                      <a:pt x="308" y="1"/>
                    </a:cubicBezTo>
                    <a:cubicBezTo>
                      <a:pt x="306" y="1"/>
                      <a:pt x="303" y="1"/>
                      <a:pt x="301" y="1"/>
                    </a:cubicBezTo>
                    <a:cubicBezTo>
                      <a:pt x="300" y="0"/>
                      <a:pt x="298" y="0"/>
                      <a:pt x="297" y="0"/>
                    </a:cubicBezTo>
                    <a:cubicBezTo>
                      <a:pt x="294" y="0"/>
                      <a:pt x="290" y="0"/>
                      <a:pt x="287" y="0"/>
                    </a:cubicBezTo>
                    <a:cubicBezTo>
                      <a:pt x="284" y="0"/>
                      <a:pt x="281" y="0"/>
                      <a:pt x="278" y="0"/>
                    </a:cubicBezTo>
                    <a:cubicBezTo>
                      <a:pt x="278" y="0"/>
                      <a:pt x="277" y="0"/>
                      <a:pt x="276" y="0"/>
                    </a:cubicBezTo>
                    <a:cubicBezTo>
                      <a:pt x="274" y="0"/>
                      <a:pt x="272" y="1"/>
                      <a:pt x="269" y="1"/>
                    </a:cubicBezTo>
                    <a:cubicBezTo>
                      <a:pt x="269" y="1"/>
                      <a:pt x="268" y="1"/>
                      <a:pt x="268" y="1"/>
                    </a:cubicBezTo>
                    <a:cubicBezTo>
                      <a:pt x="265" y="1"/>
                      <a:pt x="263" y="2"/>
                      <a:pt x="261" y="2"/>
                    </a:cubicBezTo>
                    <a:cubicBezTo>
                      <a:pt x="260" y="2"/>
                      <a:pt x="259" y="3"/>
                      <a:pt x="258" y="3"/>
                    </a:cubicBezTo>
                    <a:cubicBezTo>
                      <a:pt x="256" y="3"/>
                      <a:pt x="255" y="3"/>
                      <a:pt x="253" y="4"/>
                    </a:cubicBezTo>
                    <a:cubicBezTo>
                      <a:pt x="251" y="4"/>
                      <a:pt x="249" y="5"/>
                      <a:pt x="247" y="5"/>
                    </a:cubicBezTo>
                    <a:cubicBezTo>
                      <a:pt x="246" y="6"/>
                      <a:pt x="245" y="6"/>
                      <a:pt x="244" y="6"/>
                    </a:cubicBezTo>
                    <a:cubicBezTo>
                      <a:pt x="242" y="7"/>
                      <a:pt x="241" y="7"/>
                      <a:pt x="239" y="8"/>
                    </a:cubicBezTo>
                    <a:cubicBezTo>
                      <a:pt x="239" y="8"/>
                      <a:pt x="238" y="8"/>
                      <a:pt x="237" y="8"/>
                    </a:cubicBezTo>
                    <a:cubicBezTo>
                      <a:pt x="232" y="10"/>
                      <a:pt x="227" y="13"/>
                      <a:pt x="222" y="15"/>
                    </a:cubicBezTo>
                    <a:cubicBezTo>
                      <a:pt x="222" y="15"/>
                      <a:pt x="222" y="15"/>
                      <a:pt x="221" y="15"/>
                    </a:cubicBezTo>
                    <a:cubicBezTo>
                      <a:pt x="216" y="18"/>
                      <a:pt x="211" y="21"/>
                      <a:pt x="206" y="24"/>
                    </a:cubicBezTo>
                    <a:cubicBezTo>
                      <a:pt x="206" y="24"/>
                      <a:pt x="206" y="24"/>
                      <a:pt x="206" y="24"/>
                    </a:cubicBezTo>
                    <a:cubicBezTo>
                      <a:pt x="202" y="27"/>
                      <a:pt x="199" y="29"/>
                      <a:pt x="196" y="32"/>
                    </a:cubicBezTo>
                    <a:cubicBezTo>
                      <a:pt x="196" y="32"/>
                      <a:pt x="196" y="32"/>
                      <a:pt x="196" y="32"/>
                    </a:cubicBezTo>
                    <a:cubicBezTo>
                      <a:pt x="195" y="31"/>
                      <a:pt x="193" y="30"/>
                      <a:pt x="192" y="30"/>
                    </a:cubicBezTo>
                    <a:cubicBezTo>
                      <a:pt x="192" y="30"/>
                      <a:pt x="192" y="30"/>
                      <a:pt x="192" y="30"/>
                    </a:cubicBezTo>
                    <a:cubicBezTo>
                      <a:pt x="185" y="28"/>
                      <a:pt x="179" y="26"/>
                      <a:pt x="173" y="25"/>
                    </a:cubicBezTo>
                    <a:cubicBezTo>
                      <a:pt x="173" y="25"/>
                      <a:pt x="173" y="25"/>
                      <a:pt x="172" y="25"/>
                    </a:cubicBezTo>
                    <a:cubicBezTo>
                      <a:pt x="171" y="25"/>
                      <a:pt x="170" y="24"/>
                      <a:pt x="168" y="24"/>
                    </a:cubicBezTo>
                    <a:cubicBezTo>
                      <a:pt x="168" y="24"/>
                      <a:pt x="167" y="24"/>
                      <a:pt x="167" y="24"/>
                    </a:cubicBezTo>
                    <a:cubicBezTo>
                      <a:pt x="165" y="24"/>
                      <a:pt x="164" y="24"/>
                      <a:pt x="163" y="24"/>
                    </a:cubicBezTo>
                    <a:cubicBezTo>
                      <a:pt x="161" y="24"/>
                      <a:pt x="160" y="24"/>
                      <a:pt x="158" y="24"/>
                    </a:cubicBezTo>
                    <a:cubicBezTo>
                      <a:pt x="155" y="24"/>
                      <a:pt x="153" y="24"/>
                      <a:pt x="150" y="24"/>
                    </a:cubicBezTo>
                    <a:cubicBezTo>
                      <a:pt x="150" y="24"/>
                      <a:pt x="149" y="24"/>
                      <a:pt x="149" y="24"/>
                    </a:cubicBezTo>
                    <a:cubicBezTo>
                      <a:pt x="147" y="24"/>
                      <a:pt x="144" y="25"/>
                      <a:pt x="142" y="25"/>
                    </a:cubicBezTo>
                    <a:cubicBezTo>
                      <a:pt x="141" y="25"/>
                      <a:pt x="141" y="25"/>
                      <a:pt x="140" y="26"/>
                    </a:cubicBezTo>
                    <a:cubicBezTo>
                      <a:pt x="138" y="26"/>
                      <a:pt x="136" y="26"/>
                      <a:pt x="134" y="27"/>
                    </a:cubicBezTo>
                    <a:cubicBezTo>
                      <a:pt x="133" y="27"/>
                      <a:pt x="132" y="27"/>
                      <a:pt x="131" y="28"/>
                    </a:cubicBezTo>
                    <a:cubicBezTo>
                      <a:pt x="129" y="28"/>
                      <a:pt x="127" y="29"/>
                      <a:pt x="126" y="30"/>
                    </a:cubicBezTo>
                    <a:cubicBezTo>
                      <a:pt x="124" y="30"/>
                      <a:pt x="123" y="30"/>
                      <a:pt x="122" y="31"/>
                    </a:cubicBezTo>
                    <a:cubicBezTo>
                      <a:pt x="121" y="31"/>
                      <a:pt x="120" y="32"/>
                      <a:pt x="119" y="32"/>
                    </a:cubicBezTo>
                    <a:cubicBezTo>
                      <a:pt x="118" y="33"/>
                      <a:pt x="116" y="34"/>
                      <a:pt x="114" y="35"/>
                    </a:cubicBezTo>
                    <a:cubicBezTo>
                      <a:pt x="113" y="35"/>
                      <a:pt x="113" y="35"/>
                      <a:pt x="112" y="36"/>
                    </a:cubicBezTo>
                    <a:cubicBezTo>
                      <a:pt x="110" y="37"/>
                      <a:pt x="108" y="38"/>
                      <a:pt x="106" y="40"/>
                    </a:cubicBezTo>
                    <a:cubicBezTo>
                      <a:pt x="106" y="40"/>
                      <a:pt x="105" y="40"/>
                      <a:pt x="105" y="40"/>
                    </a:cubicBezTo>
                    <a:cubicBezTo>
                      <a:pt x="99" y="44"/>
                      <a:pt x="93" y="49"/>
                      <a:pt x="88" y="55"/>
                    </a:cubicBezTo>
                    <a:cubicBezTo>
                      <a:pt x="88" y="55"/>
                      <a:pt x="88" y="55"/>
                      <a:pt x="87" y="56"/>
                    </a:cubicBezTo>
                    <a:cubicBezTo>
                      <a:pt x="86" y="57"/>
                      <a:pt x="84" y="59"/>
                      <a:pt x="83" y="61"/>
                    </a:cubicBezTo>
                    <a:cubicBezTo>
                      <a:pt x="82" y="62"/>
                      <a:pt x="82" y="63"/>
                      <a:pt x="81" y="63"/>
                    </a:cubicBezTo>
                    <a:cubicBezTo>
                      <a:pt x="80" y="65"/>
                      <a:pt x="80" y="66"/>
                      <a:pt x="79" y="67"/>
                    </a:cubicBezTo>
                    <a:cubicBezTo>
                      <a:pt x="78" y="68"/>
                      <a:pt x="77" y="70"/>
                      <a:pt x="76" y="71"/>
                    </a:cubicBezTo>
                    <a:cubicBezTo>
                      <a:pt x="76" y="72"/>
                      <a:pt x="75" y="72"/>
                      <a:pt x="75" y="73"/>
                    </a:cubicBezTo>
                    <a:cubicBezTo>
                      <a:pt x="74" y="75"/>
                      <a:pt x="73" y="77"/>
                      <a:pt x="72" y="80"/>
                    </a:cubicBezTo>
                    <a:cubicBezTo>
                      <a:pt x="72" y="80"/>
                      <a:pt x="72" y="80"/>
                      <a:pt x="72" y="80"/>
                    </a:cubicBezTo>
                    <a:cubicBezTo>
                      <a:pt x="68" y="88"/>
                      <a:pt x="66" y="96"/>
                      <a:pt x="64" y="104"/>
                    </a:cubicBezTo>
                    <a:cubicBezTo>
                      <a:pt x="63" y="105"/>
                      <a:pt x="62" y="105"/>
                      <a:pt x="61" y="105"/>
                    </a:cubicBezTo>
                    <a:cubicBezTo>
                      <a:pt x="60" y="106"/>
                      <a:pt x="59" y="106"/>
                      <a:pt x="57" y="106"/>
                    </a:cubicBezTo>
                    <a:cubicBezTo>
                      <a:pt x="57" y="107"/>
                      <a:pt x="56" y="107"/>
                      <a:pt x="56" y="107"/>
                    </a:cubicBezTo>
                    <a:cubicBezTo>
                      <a:pt x="54" y="108"/>
                      <a:pt x="52" y="108"/>
                      <a:pt x="50" y="109"/>
                    </a:cubicBezTo>
                    <a:cubicBezTo>
                      <a:pt x="50" y="109"/>
                      <a:pt x="50" y="109"/>
                      <a:pt x="50" y="109"/>
                    </a:cubicBezTo>
                    <a:cubicBezTo>
                      <a:pt x="23" y="120"/>
                      <a:pt x="4" y="146"/>
                      <a:pt x="1" y="176"/>
                    </a:cubicBezTo>
                    <a:cubicBezTo>
                      <a:pt x="1" y="176"/>
                      <a:pt x="1" y="176"/>
                      <a:pt x="1" y="176"/>
                    </a:cubicBezTo>
                    <a:cubicBezTo>
                      <a:pt x="1" y="179"/>
                      <a:pt x="0" y="181"/>
                      <a:pt x="0" y="184"/>
                    </a:cubicBezTo>
                    <a:cubicBezTo>
                      <a:pt x="0" y="186"/>
                      <a:pt x="0" y="188"/>
                      <a:pt x="1" y="190"/>
                    </a:cubicBezTo>
                    <a:cubicBezTo>
                      <a:pt x="1" y="191"/>
                      <a:pt x="1" y="191"/>
                      <a:pt x="1" y="192"/>
                    </a:cubicBezTo>
                    <a:cubicBezTo>
                      <a:pt x="1" y="193"/>
                      <a:pt x="1" y="194"/>
                      <a:pt x="1" y="196"/>
                    </a:cubicBezTo>
                    <a:cubicBezTo>
                      <a:pt x="1" y="196"/>
                      <a:pt x="1" y="197"/>
                      <a:pt x="2" y="198"/>
                    </a:cubicBezTo>
                    <a:cubicBezTo>
                      <a:pt x="2" y="199"/>
                      <a:pt x="2" y="200"/>
                      <a:pt x="2" y="202"/>
                    </a:cubicBezTo>
                    <a:cubicBezTo>
                      <a:pt x="2" y="202"/>
                      <a:pt x="3" y="203"/>
                      <a:pt x="3" y="203"/>
                    </a:cubicBezTo>
                    <a:cubicBezTo>
                      <a:pt x="3" y="205"/>
                      <a:pt x="3" y="206"/>
                      <a:pt x="4" y="207"/>
                    </a:cubicBezTo>
                    <a:cubicBezTo>
                      <a:pt x="4" y="208"/>
                      <a:pt x="4" y="208"/>
                      <a:pt x="4" y="209"/>
                    </a:cubicBezTo>
                    <a:cubicBezTo>
                      <a:pt x="5" y="210"/>
                      <a:pt x="5" y="212"/>
                      <a:pt x="6" y="213"/>
                    </a:cubicBezTo>
                    <a:cubicBezTo>
                      <a:pt x="6" y="213"/>
                      <a:pt x="6" y="214"/>
                      <a:pt x="6" y="214"/>
                    </a:cubicBezTo>
                    <a:cubicBezTo>
                      <a:pt x="7" y="216"/>
                      <a:pt x="7" y="217"/>
                      <a:pt x="8" y="219"/>
                    </a:cubicBezTo>
                    <a:cubicBezTo>
                      <a:pt x="8" y="219"/>
                      <a:pt x="8" y="219"/>
                      <a:pt x="8" y="219"/>
                    </a:cubicBezTo>
                    <a:cubicBezTo>
                      <a:pt x="9" y="221"/>
                      <a:pt x="10" y="223"/>
                      <a:pt x="11" y="224"/>
                    </a:cubicBezTo>
                    <a:cubicBezTo>
                      <a:pt x="11" y="224"/>
                      <a:pt x="11" y="224"/>
                      <a:pt x="11" y="225"/>
                    </a:cubicBezTo>
                    <a:cubicBezTo>
                      <a:pt x="13" y="228"/>
                      <a:pt x="15" y="231"/>
                      <a:pt x="18" y="234"/>
                    </a:cubicBezTo>
                    <a:cubicBezTo>
                      <a:pt x="18" y="234"/>
                      <a:pt x="18" y="234"/>
                      <a:pt x="18" y="234"/>
                    </a:cubicBezTo>
                    <a:cubicBezTo>
                      <a:pt x="19" y="236"/>
                      <a:pt x="20" y="237"/>
                      <a:pt x="21" y="239"/>
                    </a:cubicBezTo>
                    <a:cubicBezTo>
                      <a:pt x="22" y="239"/>
                      <a:pt x="22" y="240"/>
                      <a:pt x="23" y="240"/>
                    </a:cubicBezTo>
                    <a:cubicBezTo>
                      <a:pt x="24" y="241"/>
                      <a:pt x="24" y="242"/>
                      <a:pt x="25" y="242"/>
                    </a:cubicBezTo>
                    <a:cubicBezTo>
                      <a:pt x="26" y="243"/>
                      <a:pt x="27" y="244"/>
                      <a:pt x="28" y="245"/>
                    </a:cubicBezTo>
                    <a:cubicBezTo>
                      <a:pt x="28" y="245"/>
                      <a:pt x="28" y="246"/>
                      <a:pt x="29" y="246"/>
                    </a:cubicBezTo>
                    <a:cubicBezTo>
                      <a:pt x="30" y="247"/>
                      <a:pt x="31" y="248"/>
                      <a:pt x="32" y="249"/>
                    </a:cubicBezTo>
                    <a:cubicBezTo>
                      <a:pt x="32" y="249"/>
                      <a:pt x="33" y="249"/>
                      <a:pt x="33" y="249"/>
                    </a:cubicBezTo>
                    <a:cubicBezTo>
                      <a:pt x="34" y="250"/>
                      <a:pt x="36" y="251"/>
                      <a:pt x="37" y="252"/>
                    </a:cubicBezTo>
                    <a:cubicBezTo>
                      <a:pt x="37" y="252"/>
                      <a:pt x="37" y="252"/>
                      <a:pt x="37" y="252"/>
                    </a:cubicBezTo>
                    <a:cubicBezTo>
                      <a:pt x="39" y="253"/>
                      <a:pt x="40" y="254"/>
                      <a:pt x="42" y="255"/>
                    </a:cubicBezTo>
                    <a:cubicBezTo>
                      <a:pt x="41" y="256"/>
                      <a:pt x="41" y="258"/>
                      <a:pt x="41" y="259"/>
                    </a:cubicBezTo>
                    <a:cubicBezTo>
                      <a:pt x="41" y="260"/>
                      <a:pt x="40" y="260"/>
                      <a:pt x="40" y="261"/>
                    </a:cubicBezTo>
                    <a:cubicBezTo>
                      <a:pt x="40" y="262"/>
                      <a:pt x="39" y="264"/>
                      <a:pt x="39" y="265"/>
                    </a:cubicBezTo>
                    <a:cubicBezTo>
                      <a:pt x="39" y="266"/>
                      <a:pt x="39" y="267"/>
                      <a:pt x="39" y="268"/>
                    </a:cubicBezTo>
                    <a:cubicBezTo>
                      <a:pt x="38" y="270"/>
                      <a:pt x="38" y="272"/>
                      <a:pt x="38" y="273"/>
                    </a:cubicBezTo>
                    <a:cubicBezTo>
                      <a:pt x="38" y="275"/>
                      <a:pt x="37" y="277"/>
                      <a:pt x="37" y="278"/>
                    </a:cubicBezTo>
                    <a:cubicBezTo>
                      <a:pt x="37" y="279"/>
                      <a:pt x="37" y="280"/>
                      <a:pt x="37" y="281"/>
                    </a:cubicBezTo>
                    <a:cubicBezTo>
                      <a:pt x="37" y="283"/>
                      <a:pt x="37" y="286"/>
                      <a:pt x="37" y="288"/>
                    </a:cubicBezTo>
                    <a:cubicBezTo>
                      <a:pt x="37" y="349"/>
                      <a:pt x="86" y="399"/>
                      <a:pt x="147" y="399"/>
                    </a:cubicBezTo>
                    <a:cubicBezTo>
                      <a:pt x="149" y="399"/>
                      <a:pt x="152" y="398"/>
                      <a:pt x="154" y="398"/>
                    </a:cubicBezTo>
                    <a:cubicBezTo>
                      <a:pt x="154" y="398"/>
                      <a:pt x="155" y="398"/>
                      <a:pt x="156" y="398"/>
                    </a:cubicBezTo>
                    <a:cubicBezTo>
                      <a:pt x="157" y="398"/>
                      <a:pt x="159" y="398"/>
                      <a:pt x="161" y="398"/>
                    </a:cubicBezTo>
                    <a:cubicBezTo>
                      <a:pt x="161" y="398"/>
                      <a:pt x="162" y="398"/>
                      <a:pt x="162" y="397"/>
                    </a:cubicBezTo>
                    <a:cubicBezTo>
                      <a:pt x="164" y="397"/>
                      <a:pt x="166" y="397"/>
                      <a:pt x="168" y="397"/>
                    </a:cubicBezTo>
                    <a:cubicBezTo>
                      <a:pt x="168" y="397"/>
                      <a:pt x="168" y="397"/>
                      <a:pt x="168" y="397"/>
                    </a:cubicBezTo>
                    <a:cubicBezTo>
                      <a:pt x="178" y="410"/>
                      <a:pt x="192" y="419"/>
                      <a:pt x="208" y="423"/>
                    </a:cubicBezTo>
                    <a:cubicBezTo>
                      <a:pt x="208" y="423"/>
                      <a:pt x="208" y="423"/>
                      <a:pt x="208" y="423"/>
                    </a:cubicBezTo>
                    <a:cubicBezTo>
                      <a:pt x="209" y="423"/>
                      <a:pt x="210" y="424"/>
                      <a:pt x="212" y="424"/>
                    </a:cubicBezTo>
                    <a:cubicBezTo>
                      <a:pt x="212" y="424"/>
                      <a:pt x="212" y="424"/>
                      <a:pt x="213" y="424"/>
                    </a:cubicBezTo>
                    <a:cubicBezTo>
                      <a:pt x="214" y="424"/>
                      <a:pt x="215" y="424"/>
                      <a:pt x="216" y="424"/>
                    </a:cubicBezTo>
                    <a:cubicBezTo>
                      <a:pt x="216" y="425"/>
                      <a:pt x="217" y="425"/>
                      <a:pt x="217" y="425"/>
                    </a:cubicBezTo>
                    <a:cubicBezTo>
                      <a:pt x="218" y="425"/>
                      <a:pt x="219" y="425"/>
                      <a:pt x="220" y="425"/>
                    </a:cubicBezTo>
                    <a:cubicBezTo>
                      <a:pt x="221" y="425"/>
                      <a:pt x="223" y="425"/>
                      <a:pt x="224" y="425"/>
                    </a:cubicBezTo>
                    <a:cubicBezTo>
                      <a:pt x="226" y="425"/>
                      <a:pt x="228" y="425"/>
                      <a:pt x="231" y="425"/>
                    </a:cubicBezTo>
                    <a:cubicBezTo>
                      <a:pt x="231" y="425"/>
                      <a:pt x="231" y="425"/>
                      <a:pt x="232" y="425"/>
                    </a:cubicBezTo>
                    <a:cubicBezTo>
                      <a:pt x="234" y="424"/>
                      <a:pt x="236" y="424"/>
                      <a:pt x="238" y="424"/>
                    </a:cubicBezTo>
                    <a:cubicBezTo>
                      <a:pt x="238" y="423"/>
                      <a:pt x="239" y="423"/>
                      <a:pt x="239" y="423"/>
                    </a:cubicBezTo>
                    <a:cubicBezTo>
                      <a:pt x="243" y="422"/>
                      <a:pt x="248" y="421"/>
                      <a:pt x="252" y="419"/>
                    </a:cubicBezTo>
                    <a:cubicBezTo>
                      <a:pt x="252" y="419"/>
                      <a:pt x="252" y="419"/>
                      <a:pt x="252" y="419"/>
                    </a:cubicBezTo>
                    <a:cubicBezTo>
                      <a:pt x="253" y="421"/>
                      <a:pt x="255" y="422"/>
                      <a:pt x="256" y="424"/>
                    </a:cubicBezTo>
                    <a:cubicBezTo>
                      <a:pt x="257" y="424"/>
                      <a:pt x="257" y="424"/>
                      <a:pt x="258" y="425"/>
                    </a:cubicBezTo>
                    <a:cubicBezTo>
                      <a:pt x="259" y="426"/>
                      <a:pt x="260" y="427"/>
                      <a:pt x="261" y="428"/>
                    </a:cubicBezTo>
                    <a:cubicBezTo>
                      <a:pt x="262" y="429"/>
                      <a:pt x="262" y="429"/>
                      <a:pt x="263" y="430"/>
                    </a:cubicBezTo>
                    <a:cubicBezTo>
                      <a:pt x="264" y="431"/>
                      <a:pt x="265" y="432"/>
                      <a:pt x="267" y="433"/>
                    </a:cubicBezTo>
                    <a:cubicBezTo>
                      <a:pt x="267" y="433"/>
                      <a:pt x="268" y="434"/>
                      <a:pt x="268" y="434"/>
                    </a:cubicBezTo>
                    <a:cubicBezTo>
                      <a:pt x="270" y="435"/>
                      <a:pt x="271" y="436"/>
                      <a:pt x="273" y="437"/>
                    </a:cubicBezTo>
                    <a:cubicBezTo>
                      <a:pt x="273" y="437"/>
                      <a:pt x="273" y="438"/>
                      <a:pt x="274" y="438"/>
                    </a:cubicBezTo>
                    <a:cubicBezTo>
                      <a:pt x="275" y="439"/>
                      <a:pt x="277" y="440"/>
                      <a:pt x="279" y="441"/>
                    </a:cubicBezTo>
                    <a:cubicBezTo>
                      <a:pt x="280" y="441"/>
                      <a:pt x="280" y="442"/>
                      <a:pt x="280" y="442"/>
                    </a:cubicBezTo>
                    <a:cubicBezTo>
                      <a:pt x="282" y="443"/>
                      <a:pt x="283" y="444"/>
                      <a:pt x="285" y="444"/>
                    </a:cubicBezTo>
                    <a:cubicBezTo>
                      <a:pt x="286" y="445"/>
                      <a:pt x="286" y="445"/>
                      <a:pt x="287" y="445"/>
                    </a:cubicBezTo>
                    <a:cubicBezTo>
                      <a:pt x="288" y="446"/>
                      <a:pt x="290" y="447"/>
                      <a:pt x="291" y="447"/>
                    </a:cubicBezTo>
                    <a:cubicBezTo>
                      <a:pt x="292" y="447"/>
                      <a:pt x="293" y="448"/>
                      <a:pt x="293" y="448"/>
                    </a:cubicBezTo>
                    <a:cubicBezTo>
                      <a:pt x="295" y="449"/>
                      <a:pt x="296" y="449"/>
                      <a:pt x="298" y="450"/>
                    </a:cubicBezTo>
                    <a:cubicBezTo>
                      <a:pt x="298" y="450"/>
                      <a:pt x="299" y="450"/>
                      <a:pt x="299" y="450"/>
                    </a:cubicBezTo>
                    <a:cubicBezTo>
                      <a:pt x="302" y="451"/>
                      <a:pt x="304" y="452"/>
                      <a:pt x="306" y="452"/>
                    </a:cubicBezTo>
                    <a:cubicBezTo>
                      <a:pt x="306" y="452"/>
                      <a:pt x="306" y="452"/>
                      <a:pt x="307" y="453"/>
                    </a:cubicBezTo>
                    <a:cubicBezTo>
                      <a:pt x="309" y="453"/>
                      <a:pt x="310" y="453"/>
                      <a:pt x="312" y="454"/>
                    </a:cubicBezTo>
                    <a:cubicBezTo>
                      <a:pt x="313" y="454"/>
                      <a:pt x="314" y="454"/>
                      <a:pt x="314" y="454"/>
                    </a:cubicBezTo>
                    <a:cubicBezTo>
                      <a:pt x="316" y="455"/>
                      <a:pt x="317" y="455"/>
                      <a:pt x="319" y="455"/>
                    </a:cubicBezTo>
                    <a:cubicBezTo>
                      <a:pt x="320" y="455"/>
                      <a:pt x="320" y="455"/>
                      <a:pt x="321" y="455"/>
                    </a:cubicBezTo>
                    <a:cubicBezTo>
                      <a:pt x="323" y="456"/>
                      <a:pt x="324" y="456"/>
                      <a:pt x="326" y="456"/>
                    </a:cubicBezTo>
                    <a:cubicBezTo>
                      <a:pt x="326" y="456"/>
                      <a:pt x="327" y="456"/>
                      <a:pt x="328" y="456"/>
                    </a:cubicBezTo>
                    <a:cubicBezTo>
                      <a:pt x="330" y="456"/>
                      <a:pt x="332" y="456"/>
                      <a:pt x="335" y="456"/>
                    </a:cubicBezTo>
                    <a:cubicBezTo>
                      <a:pt x="337" y="456"/>
                      <a:pt x="340" y="456"/>
                      <a:pt x="342" y="456"/>
                    </a:cubicBezTo>
                    <a:cubicBezTo>
                      <a:pt x="343" y="456"/>
                      <a:pt x="344" y="456"/>
                      <a:pt x="345" y="456"/>
                    </a:cubicBezTo>
                    <a:cubicBezTo>
                      <a:pt x="347" y="455"/>
                      <a:pt x="349" y="455"/>
                      <a:pt x="350" y="455"/>
                    </a:cubicBezTo>
                    <a:cubicBezTo>
                      <a:pt x="351" y="455"/>
                      <a:pt x="352" y="455"/>
                      <a:pt x="353" y="455"/>
                    </a:cubicBezTo>
                    <a:cubicBezTo>
                      <a:pt x="355" y="454"/>
                      <a:pt x="357" y="454"/>
                      <a:pt x="360" y="453"/>
                    </a:cubicBezTo>
                    <a:cubicBezTo>
                      <a:pt x="361" y="453"/>
                      <a:pt x="362" y="453"/>
                      <a:pt x="364" y="452"/>
                    </a:cubicBezTo>
                    <a:cubicBezTo>
                      <a:pt x="365" y="452"/>
                      <a:pt x="365" y="452"/>
                      <a:pt x="366" y="452"/>
                    </a:cubicBezTo>
                    <a:cubicBezTo>
                      <a:pt x="388" y="445"/>
                      <a:pt x="407" y="432"/>
                      <a:pt x="421" y="415"/>
                    </a:cubicBezTo>
                    <a:cubicBezTo>
                      <a:pt x="421" y="415"/>
                      <a:pt x="422" y="415"/>
                      <a:pt x="422" y="415"/>
                    </a:cubicBezTo>
                    <a:cubicBezTo>
                      <a:pt x="423" y="416"/>
                      <a:pt x="424" y="416"/>
                      <a:pt x="425" y="416"/>
                    </a:cubicBezTo>
                    <a:cubicBezTo>
                      <a:pt x="426" y="416"/>
                      <a:pt x="428" y="416"/>
                      <a:pt x="429" y="417"/>
                    </a:cubicBezTo>
                    <a:cubicBezTo>
                      <a:pt x="430" y="417"/>
                      <a:pt x="431" y="417"/>
                      <a:pt x="431" y="417"/>
                    </a:cubicBezTo>
                    <a:cubicBezTo>
                      <a:pt x="433" y="417"/>
                      <a:pt x="435" y="417"/>
                      <a:pt x="436" y="417"/>
                    </a:cubicBezTo>
                    <a:cubicBezTo>
                      <a:pt x="437" y="417"/>
                      <a:pt x="438" y="418"/>
                      <a:pt x="438" y="418"/>
                    </a:cubicBezTo>
                    <a:cubicBezTo>
                      <a:pt x="441" y="418"/>
                      <a:pt x="443" y="418"/>
                      <a:pt x="445" y="418"/>
                    </a:cubicBezTo>
                    <a:cubicBezTo>
                      <a:pt x="506" y="418"/>
                      <a:pt x="556" y="368"/>
                      <a:pt x="556" y="307"/>
                    </a:cubicBezTo>
                    <a:cubicBezTo>
                      <a:pt x="556" y="306"/>
                      <a:pt x="556" y="305"/>
                      <a:pt x="555" y="303"/>
                    </a:cubicBezTo>
                    <a:cubicBezTo>
                      <a:pt x="585" y="280"/>
                      <a:pt x="605" y="245"/>
                      <a:pt x="609" y="207"/>
                    </a:cubicBezTo>
                    <a:close/>
                    <a:moveTo>
                      <a:pt x="445" y="394"/>
                    </a:moveTo>
                    <a:cubicBezTo>
                      <a:pt x="443" y="394"/>
                      <a:pt x="441" y="394"/>
                      <a:pt x="439" y="394"/>
                    </a:cubicBezTo>
                    <a:cubicBezTo>
                      <a:pt x="438" y="393"/>
                      <a:pt x="437" y="393"/>
                      <a:pt x="436" y="393"/>
                    </a:cubicBezTo>
                    <a:cubicBezTo>
                      <a:pt x="436" y="393"/>
                      <a:pt x="435" y="393"/>
                      <a:pt x="434" y="393"/>
                    </a:cubicBezTo>
                    <a:cubicBezTo>
                      <a:pt x="436" y="389"/>
                      <a:pt x="438" y="384"/>
                      <a:pt x="440" y="380"/>
                    </a:cubicBezTo>
                    <a:cubicBezTo>
                      <a:pt x="442" y="373"/>
                      <a:pt x="438" y="367"/>
                      <a:pt x="432" y="365"/>
                    </a:cubicBezTo>
                    <a:cubicBezTo>
                      <a:pt x="426" y="363"/>
                      <a:pt x="419" y="366"/>
                      <a:pt x="417" y="372"/>
                    </a:cubicBezTo>
                    <a:cubicBezTo>
                      <a:pt x="414" y="380"/>
                      <a:pt x="410" y="388"/>
                      <a:pt x="406" y="395"/>
                    </a:cubicBezTo>
                    <a:cubicBezTo>
                      <a:pt x="396" y="409"/>
                      <a:pt x="382" y="420"/>
                      <a:pt x="366" y="426"/>
                    </a:cubicBezTo>
                    <a:cubicBezTo>
                      <a:pt x="365" y="426"/>
                      <a:pt x="365" y="427"/>
                      <a:pt x="365" y="427"/>
                    </a:cubicBezTo>
                    <a:cubicBezTo>
                      <a:pt x="361" y="428"/>
                      <a:pt x="357" y="429"/>
                      <a:pt x="352" y="430"/>
                    </a:cubicBezTo>
                    <a:cubicBezTo>
                      <a:pt x="352" y="430"/>
                      <a:pt x="351" y="431"/>
                      <a:pt x="350" y="431"/>
                    </a:cubicBezTo>
                    <a:cubicBezTo>
                      <a:pt x="349" y="431"/>
                      <a:pt x="348" y="431"/>
                      <a:pt x="347" y="431"/>
                    </a:cubicBezTo>
                    <a:cubicBezTo>
                      <a:pt x="346" y="431"/>
                      <a:pt x="344" y="432"/>
                      <a:pt x="343" y="432"/>
                    </a:cubicBezTo>
                    <a:cubicBezTo>
                      <a:pt x="342" y="432"/>
                      <a:pt x="342" y="432"/>
                      <a:pt x="341" y="432"/>
                    </a:cubicBezTo>
                    <a:cubicBezTo>
                      <a:pt x="339" y="432"/>
                      <a:pt x="337" y="432"/>
                      <a:pt x="335" y="432"/>
                    </a:cubicBezTo>
                    <a:cubicBezTo>
                      <a:pt x="333" y="432"/>
                      <a:pt x="331" y="432"/>
                      <a:pt x="329" y="432"/>
                    </a:cubicBezTo>
                    <a:cubicBezTo>
                      <a:pt x="328" y="432"/>
                      <a:pt x="328" y="432"/>
                      <a:pt x="327" y="432"/>
                    </a:cubicBezTo>
                    <a:cubicBezTo>
                      <a:pt x="326" y="432"/>
                      <a:pt x="325" y="432"/>
                      <a:pt x="324" y="431"/>
                    </a:cubicBezTo>
                    <a:cubicBezTo>
                      <a:pt x="323" y="431"/>
                      <a:pt x="322" y="431"/>
                      <a:pt x="321" y="431"/>
                    </a:cubicBezTo>
                    <a:cubicBezTo>
                      <a:pt x="320" y="431"/>
                      <a:pt x="319" y="431"/>
                      <a:pt x="318" y="431"/>
                    </a:cubicBezTo>
                    <a:cubicBezTo>
                      <a:pt x="318" y="430"/>
                      <a:pt x="317" y="430"/>
                      <a:pt x="316" y="430"/>
                    </a:cubicBezTo>
                    <a:cubicBezTo>
                      <a:pt x="315" y="430"/>
                      <a:pt x="314" y="430"/>
                      <a:pt x="313" y="429"/>
                    </a:cubicBezTo>
                    <a:cubicBezTo>
                      <a:pt x="312" y="429"/>
                      <a:pt x="312" y="429"/>
                      <a:pt x="311" y="429"/>
                    </a:cubicBezTo>
                    <a:cubicBezTo>
                      <a:pt x="310" y="429"/>
                      <a:pt x="309" y="428"/>
                      <a:pt x="308" y="428"/>
                    </a:cubicBezTo>
                    <a:cubicBezTo>
                      <a:pt x="307" y="428"/>
                      <a:pt x="306" y="427"/>
                      <a:pt x="306" y="427"/>
                    </a:cubicBezTo>
                    <a:cubicBezTo>
                      <a:pt x="305" y="427"/>
                      <a:pt x="304" y="426"/>
                      <a:pt x="303" y="426"/>
                    </a:cubicBezTo>
                    <a:cubicBezTo>
                      <a:pt x="302" y="426"/>
                      <a:pt x="301" y="426"/>
                      <a:pt x="301" y="425"/>
                    </a:cubicBezTo>
                    <a:cubicBezTo>
                      <a:pt x="300" y="425"/>
                      <a:pt x="299" y="424"/>
                      <a:pt x="298" y="424"/>
                    </a:cubicBezTo>
                    <a:cubicBezTo>
                      <a:pt x="297" y="424"/>
                      <a:pt x="297" y="423"/>
                      <a:pt x="296" y="423"/>
                    </a:cubicBezTo>
                    <a:cubicBezTo>
                      <a:pt x="295" y="422"/>
                      <a:pt x="294" y="422"/>
                      <a:pt x="293" y="421"/>
                    </a:cubicBezTo>
                    <a:cubicBezTo>
                      <a:pt x="292" y="421"/>
                      <a:pt x="292" y="421"/>
                      <a:pt x="291" y="420"/>
                    </a:cubicBezTo>
                    <a:cubicBezTo>
                      <a:pt x="290" y="420"/>
                      <a:pt x="288" y="419"/>
                      <a:pt x="287" y="418"/>
                    </a:cubicBezTo>
                    <a:cubicBezTo>
                      <a:pt x="286" y="417"/>
                      <a:pt x="286" y="417"/>
                      <a:pt x="286" y="417"/>
                    </a:cubicBezTo>
                    <a:cubicBezTo>
                      <a:pt x="284" y="416"/>
                      <a:pt x="283" y="415"/>
                      <a:pt x="282" y="415"/>
                    </a:cubicBezTo>
                    <a:cubicBezTo>
                      <a:pt x="282" y="414"/>
                      <a:pt x="281" y="414"/>
                      <a:pt x="281" y="413"/>
                    </a:cubicBezTo>
                    <a:cubicBezTo>
                      <a:pt x="280" y="413"/>
                      <a:pt x="279" y="412"/>
                      <a:pt x="278" y="411"/>
                    </a:cubicBezTo>
                    <a:cubicBezTo>
                      <a:pt x="278" y="411"/>
                      <a:pt x="277" y="410"/>
                      <a:pt x="276" y="410"/>
                    </a:cubicBezTo>
                    <a:cubicBezTo>
                      <a:pt x="276" y="409"/>
                      <a:pt x="275" y="408"/>
                      <a:pt x="274" y="408"/>
                    </a:cubicBezTo>
                    <a:cubicBezTo>
                      <a:pt x="274" y="407"/>
                      <a:pt x="273" y="406"/>
                      <a:pt x="272" y="406"/>
                    </a:cubicBezTo>
                    <a:cubicBezTo>
                      <a:pt x="272" y="405"/>
                      <a:pt x="271" y="404"/>
                      <a:pt x="271" y="404"/>
                    </a:cubicBezTo>
                    <a:cubicBezTo>
                      <a:pt x="270" y="403"/>
                      <a:pt x="269" y="402"/>
                      <a:pt x="269" y="402"/>
                    </a:cubicBezTo>
                    <a:cubicBezTo>
                      <a:pt x="268" y="401"/>
                      <a:pt x="268" y="400"/>
                      <a:pt x="267" y="400"/>
                    </a:cubicBezTo>
                    <a:cubicBezTo>
                      <a:pt x="267" y="399"/>
                      <a:pt x="266" y="398"/>
                      <a:pt x="265" y="397"/>
                    </a:cubicBezTo>
                    <a:cubicBezTo>
                      <a:pt x="263" y="395"/>
                      <a:pt x="261" y="392"/>
                      <a:pt x="260" y="389"/>
                    </a:cubicBezTo>
                    <a:cubicBezTo>
                      <a:pt x="256" y="383"/>
                      <a:pt x="249" y="381"/>
                      <a:pt x="243" y="385"/>
                    </a:cubicBezTo>
                    <a:cubicBezTo>
                      <a:pt x="238" y="388"/>
                      <a:pt x="236" y="393"/>
                      <a:pt x="238" y="399"/>
                    </a:cubicBezTo>
                    <a:cubicBezTo>
                      <a:pt x="237" y="399"/>
                      <a:pt x="237" y="399"/>
                      <a:pt x="236" y="399"/>
                    </a:cubicBezTo>
                    <a:cubicBezTo>
                      <a:pt x="236" y="399"/>
                      <a:pt x="235" y="400"/>
                      <a:pt x="235" y="400"/>
                    </a:cubicBezTo>
                    <a:cubicBezTo>
                      <a:pt x="233" y="400"/>
                      <a:pt x="232" y="400"/>
                      <a:pt x="230" y="401"/>
                    </a:cubicBezTo>
                    <a:cubicBezTo>
                      <a:pt x="230" y="401"/>
                      <a:pt x="230" y="401"/>
                      <a:pt x="229" y="401"/>
                    </a:cubicBezTo>
                    <a:cubicBezTo>
                      <a:pt x="228" y="401"/>
                      <a:pt x="226" y="401"/>
                      <a:pt x="224" y="401"/>
                    </a:cubicBezTo>
                    <a:cubicBezTo>
                      <a:pt x="222" y="401"/>
                      <a:pt x="220" y="401"/>
                      <a:pt x="218" y="401"/>
                    </a:cubicBezTo>
                    <a:cubicBezTo>
                      <a:pt x="218" y="400"/>
                      <a:pt x="217" y="400"/>
                      <a:pt x="217" y="400"/>
                    </a:cubicBezTo>
                    <a:cubicBezTo>
                      <a:pt x="215" y="400"/>
                      <a:pt x="214" y="400"/>
                      <a:pt x="212" y="399"/>
                    </a:cubicBezTo>
                    <a:cubicBezTo>
                      <a:pt x="212" y="399"/>
                      <a:pt x="211" y="399"/>
                      <a:pt x="211" y="399"/>
                    </a:cubicBezTo>
                    <a:cubicBezTo>
                      <a:pt x="210" y="399"/>
                      <a:pt x="208" y="398"/>
                      <a:pt x="206" y="397"/>
                    </a:cubicBezTo>
                    <a:cubicBezTo>
                      <a:pt x="206" y="397"/>
                      <a:pt x="206" y="397"/>
                      <a:pt x="206" y="397"/>
                    </a:cubicBezTo>
                    <a:cubicBezTo>
                      <a:pt x="204" y="396"/>
                      <a:pt x="203" y="396"/>
                      <a:pt x="201" y="395"/>
                    </a:cubicBezTo>
                    <a:cubicBezTo>
                      <a:pt x="201" y="394"/>
                      <a:pt x="200" y="394"/>
                      <a:pt x="200" y="394"/>
                    </a:cubicBezTo>
                    <a:cubicBezTo>
                      <a:pt x="199" y="393"/>
                      <a:pt x="198" y="392"/>
                      <a:pt x="196" y="391"/>
                    </a:cubicBezTo>
                    <a:cubicBezTo>
                      <a:pt x="196" y="391"/>
                      <a:pt x="195" y="391"/>
                      <a:pt x="195" y="390"/>
                    </a:cubicBezTo>
                    <a:cubicBezTo>
                      <a:pt x="194" y="390"/>
                      <a:pt x="194" y="389"/>
                      <a:pt x="193" y="389"/>
                    </a:cubicBezTo>
                    <a:cubicBezTo>
                      <a:pt x="197" y="387"/>
                      <a:pt x="200" y="385"/>
                      <a:pt x="203" y="383"/>
                    </a:cubicBezTo>
                    <a:cubicBezTo>
                      <a:pt x="209" y="380"/>
                      <a:pt x="211" y="373"/>
                      <a:pt x="208" y="367"/>
                    </a:cubicBezTo>
                    <a:cubicBezTo>
                      <a:pt x="204" y="361"/>
                      <a:pt x="197" y="359"/>
                      <a:pt x="191" y="363"/>
                    </a:cubicBezTo>
                    <a:cubicBezTo>
                      <a:pt x="185" y="366"/>
                      <a:pt x="178" y="369"/>
                      <a:pt x="170" y="371"/>
                    </a:cubicBezTo>
                    <a:cubicBezTo>
                      <a:pt x="163" y="373"/>
                      <a:pt x="155" y="375"/>
                      <a:pt x="147" y="375"/>
                    </a:cubicBezTo>
                    <a:cubicBezTo>
                      <a:pt x="100" y="375"/>
                      <a:pt x="61" y="336"/>
                      <a:pt x="61" y="288"/>
                    </a:cubicBezTo>
                    <a:cubicBezTo>
                      <a:pt x="61" y="276"/>
                      <a:pt x="63" y="265"/>
                      <a:pt x="68" y="254"/>
                    </a:cubicBezTo>
                    <a:cubicBezTo>
                      <a:pt x="68" y="253"/>
                      <a:pt x="68" y="253"/>
                      <a:pt x="68" y="253"/>
                    </a:cubicBezTo>
                    <a:cubicBezTo>
                      <a:pt x="73" y="243"/>
                      <a:pt x="79" y="233"/>
                      <a:pt x="88" y="225"/>
                    </a:cubicBezTo>
                    <a:cubicBezTo>
                      <a:pt x="93" y="221"/>
                      <a:pt x="93" y="213"/>
                      <a:pt x="88" y="208"/>
                    </a:cubicBezTo>
                    <a:cubicBezTo>
                      <a:pt x="84" y="203"/>
                      <a:pt x="76" y="203"/>
                      <a:pt x="71" y="208"/>
                    </a:cubicBezTo>
                    <a:cubicBezTo>
                      <a:pt x="64" y="215"/>
                      <a:pt x="57" y="224"/>
                      <a:pt x="52" y="233"/>
                    </a:cubicBezTo>
                    <a:cubicBezTo>
                      <a:pt x="47" y="230"/>
                      <a:pt x="43" y="227"/>
                      <a:pt x="40" y="223"/>
                    </a:cubicBezTo>
                    <a:cubicBezTo>
                      <a:pt x="40" y="223"/>
                      <a:pt x="40" y="223"/>
                      <a:pt x="40" y="223"/>
                    </a:cubicBezTo>
                    <a:cubicBezTo>
                      <a:pt x="39" y="222"/>
                      <a:pt x="38" y="221"/>
                      <a:pt x="37" y="221"/>
                    </a:cubicBezTo>
                    <a:cubicBezTo>
                      <a:pt x="37" y="220"/>
                      <a:pt x="37" y="220"/>
                      <a:pt x="37" y="220"/>
                    </a:cubicBezTo>
                    <a:cubicBezTo>
                      <a:pt x="36" y="219"/>
                      <a:pt x="36" y="218"/>
                      <a:pt x="35" y="218"/>
                    </a:cubicBezTo>
                    <a:cubicBezTo>
                      <a:pt x="35" y="217"/>
                      <a:pt x="35" y="217"/>
                      <a:pt x="34" y="216"/>
                    </a:cubicBezTo>
                    <a:cubicBezTo>
                      <a:pt x="34" y="216"/>
                      <a:pt x="34" y="215"/>
                      <a:pt x="33" y="215"/>
                    </a:cubicBezTo>
                    <a:cubicBezTo>
                      <a:pt x="33" y="214"/>
                      <a:pt x="32" y="213"/>
                      <a:pt x="32" y="213"/>
                    </a:cubicBezTo>
                    <a:cubicBezTo>
                      <a:pt x="32" y="212"/>
                      <a:pt x="32" y="212"/>
                      <a:pt x="31" y="211"/>
                    </a:cubicBezTo>
                    <a:cubicBezTo>
                      <a:pt x="31" y="211"/>
                      <a:pt x="30" y="210"/>
                      <a:pt x="30" y="209"/>
                    </a:cubicBezTo>
                    <a:cubicBezTo>
                      <a:pt x="30" y="209"/>
                      <a:pt x="30" y="208"/>
                      <a:pt x="30" y="208"/>
                    </a:cubicBezTo>
                    <a:cubicBezTo>
                      <a:pt x="29" y="207"/>
                      <a:pt x="29" y="206"/>
                      <a:pt x="28" y="205"/>
                    </a:cubicBezTo>
                    <a:cubicBezTo>
                      <a:pt x="28" y="205"/>
                      <a:pt x="28" y="205"/>
                      <a:pt x="28" y="204"/>
                    </a:cubicBezTo>
                    <a:cubicBezTo>
                      <a:pt x="28" y="203"/>
                      <a:pt x="27" y="202"/>
                      <a:pt x="27" y="201"/>
                    </a:cubicBezTo>
                    <a:cubicBezTo>
                      <a:pt x="27" y="201"/>
                      <a:pt x="27" y="201"/>
                      <a:pt x="27" y="201"/>
                    </a:cubicBezTo>
                    <a:cubicBezTo>
                      <a:pt x="26" y="199"/>
                      <a:pt x="26" y="198"/>
                      <a:pt x="26" y="197"/>
                    </a:cubicBezTo>
                    <a:cubicBezTo>
                      <a:pt x="26" y="197"/>
                      <a:pt x="26" y="196"/>
                      <a:pt x="26" y="196"/>
                    </a:cubicBezTo>
                    <a:cubicBezTo>
                      <a:pt x="25" y="195"/>
                      <a:pt x="25" y="194"/>
                      <a:pt x="25" y="193"/>
                    </a:cubicBezTo>
                    <a:cubicBezTo>
                      <a:pt x="25" y="192"/>
                      <a:pt x="25" y="192"/>
                      <a:pt x="25" y="191"/>
                    </a:cubicBezTo>
                    <a:cubicBezTo>
                      <a:pt x="25" y="190"/>
                      <a:pt x="25" y="189"/>
                      <a:pt x="25" y="188"/>
                    </a:cubicBezTo>
                    <a:cubicBezTo>
                      <a:pt x="24" y="187"/>
                      <a:pt x="24" y="186"/>
                      <a:pt x="24" y="184"/>
                    </a:cubicBezTo>
                    <a:cubicBezTo>
                      <a:pt x="24" y="182"/>
                      <a:pt x="25" y="180"/>
                      <a:pt x="25" y="179"/>
                    </a:cubicBezTo>
                    <a:cubicBezTo>
                      <a:pt x="27" y="158"/>
                      <a:pt x="40" y="140"/>
                      <a:pt x="59" y="131"/>
                    </a:cubicBezTo>
                    <a:cubicBezTo>
                      <a:pt x="59" y="131"/>
                      <a:pt x="59" y="131"/>
                      <a:pt x="60" y="131"/>
                    </a:cubicBezTo>
                    <a:cubicBezTo>
                      <a:pt x="61" y="131"/>
                      <a:pt x="62" y="130"/>
                      <a:pt x="63" y="130"/>
                    </a:cubicBezTo>
                    <a:cubicBezTo>
                      <a:pt x="63" y="130"/>
                      <a:pt x="64" y="130"/>
                      <a:pt x="64" y="129"/>
                    </a:cubicBezTo>
                    <a:cubicBezTo>
                      <a:pt x="66" y="148"/>
                      <a:pt x="74" y="165"/>
                      <a:pt x="86" y="180"/>
                    </a:cubicBezTo>
                    <a:cubicBezTo>
                      <a:pt x="88" y="182"/>
                      <a:pt x="92" y="184"/>
                      <a:pt x="95" y="184"/>
                    </a:cubicBezTo>
                    <a:cubicBezTo>
                      <a:pt x="98" y="184"/>
                      <a:pt x="100" y="183"/>
                      <a:pt x="103" y="181"/>
                    </a:cubicBezTo>
                    <a:cubicBezTo>
                      <a:pt x="108" y="177"/>
                      <a:pt x="108" y="169"/>
                      <a:pt x="104" y="164"/>
                    </a:cubicBezTo>
                    <a:cubicBezTo>
                      <a:pt x="93" y="151"/>
                      <a:pt x="87" y="135"/>
                      <a:pt x="87" y="118"/>
                    </a:cubicBezTo>
                    <a:cubicBezTo>
                      <a:pt x="87" y="117"/>
                      <a:pt x="88" y="117"/>
                      <a:pt x="88" y="116"/>
                    </a:cubicBezTo>
                    <a:cubicBezTo>
                      <a:pt x="88" y="115"/>
                      <a:pt x="88" y="115"/>
                      <a:pt x="88" y="115"/>
                    </a:cubicBezTo>
                    <a:cubicBezTo>
                      <a:pt x="88" y="111"/>
                      <a:pt x="88" y="106"/>
                      <a:pt x="90" y="102"/>
                    </a:cubicBezTo>
                    <a:cubicBezTo>
                      <a:pt x="90" y="102"/>
                      <a:pt x="90" y="102"/>
                      <a:pt x="90" y="101"/>
                    </a:cubicBezTo>
                    <a:cubicBezTo>
                      <a:pt x="90" y="99"/>
                      <a:pt x="91" y="97"/>
                      <a:pt x="91" y="95"/>
                    </a:cubicBezTo>
                    <a:cubicBezTo>
                      <a:pt x="92" y="95"/>
                      <a:pt x="92" y="95"/>
                      <a:pt x="92" y="94"/>
                    </a:cubicBezTo>
                    <a:cubicBezTo>
                      <a:pt x="92" y="93"/>
                      <a:pt x="93" y="91"/>
                      <a:pt x="94" y="89"/>
                    </a:cubicBezTo>
                    <a:cubicBezTo>
                      <a:pt x="94" y="89"/>
                      <a:pt x="94" y="88"/>
                      <a:pt x="95" y="87"/>
                    </a:cubicBezTo>
                    <a:cubicBezTo>
                      <a:pt x="95" y="86"/>
                      <a:pt x="96" y="85"/>
                      <a:pt x="97" y="84"/>
                    </a:cubicBezTo>
                    <a:cubicBezTo>
                      <a:pt x="97" y="83"/>
                      <a:pt x="98" y="82"/>
                      <a:pt x="98" y="81"/>
                    </a:cubicBezTo>
                    <a:cubicBezTo>
                      <a:pt x="99" y="80"/>
                      <a:pt x="99" y="79"/>
                      <a:pt x="100" y="78"/>
                    </a:cubicBezTo>
                    <a:cubicBezTo>
                      <a:pt x="101" y="77"/>
                      <a:pt x="102" y="76"/>
                      <a:pt x="103" y="75"/>
                    </a:cubicBezTo>
                    <a:cubicBezTo>
                      <a:pt x="103" y="74"/>
                      <a:pt x="104" y="74"/>
                      <a:pt x="104" y="73"/>
                    </a:cubicBezTo>
                    <a:cubicBezTo>
                      <a:pt x="105" y="72"/>
                      <a:pt x="106" y="70"/>
                      <a:pt x="108" y="69"/>
                    </a:cubicBezTo>
                    <a:cubicBezTo>
                      <a:pt x="108" y="69"/>
                      <a:pt x="108" y="69"/>
                      <a:pt x="108" y="68"/>
                    </a:cubicBezTo>
                    <a:cubicBezTo>
                      <a:pt x="110" y="67"/>
                      <a:pt x="111" y="65"/>
                      <a:pt x="113" y="64"/>
                    </a:cubicBezTo>
                    <a:cubicBezTo>
                      <a:pt x="113" y="64"/>
                      <a:pt x="113" y="64"/>
                      <a:pt x="113" y="64"/>
                    </a:cubicBezTo>
                    <a:cubicBezTo>
                      <a:pt x="120" y="58"/>
                      <a:pt x="128" y="54"/>
                      <a:pt x="137" y="51"/>
                    </a:cubicBezTo>
                    <a:cubicBezTo>
                      <a:pt x="137" y="51"/>
                      <a:pt x="137" y="51"/>
                      <a:pt x="137" y="51"/>
                    </a:cubicBezTo>
                    <a:cubicBezTo>
                      <a:pt x="139" y="50"/>
                      <a:pt x="141" y="50"/>
                      <a:pt x="143" y="49"/>
                    </a:cubicBezTo>
                    <a:cubicBezTo>
                      <a:pt x="143" y="49"/>
                      <a:pt x="144" y="49"/>
                      <a:pt x="144" y="49"/>
                    </a:cubicBezTo>
                    <a:cubicBezTo>
                      <a:pt x="146" y="49"/>
                      <a:pt x="148" y="49"/>
                      <a:pt x="150" y="48"/>
                    </a:cubicBezTo>
                    <a:cubicBezTo>
                      <a:pt x="150" y="48"/>
                      <a:pt x="151" y="48"/>
                      <a:pt x="151" y="48"/>
                    </a:cubicBezTo>
                    <a:cubicBezTo>
                      <a:pt x="153" y="48"/>
                      <a:pt x="156" y="48"/>
                      <a:pt x="158" y="48"/>
                    </a:cubicBezTo>
                    <a:cubicBezTo>
                      <a:pt x="161" y="48"/>
                      <a:pt x="163" y="48"/>
                      <a:pt x="165" y="48"/>
                    </a:cubicBezTo>
                    <a:cubicBezTo>
                      <a:pt x="166" y="48"/>
                      <a:pt x="166" y="48"/>
                      <a:pt x="167" y="48"/>
                    </a:cubicBezTo>
                    <a:cubicBezTo>
                      <a:pt x="169" y="49"/>
                      <a:pt x="171" y="49"/>
                      <a:pt x="173" y="49"/>
                    </a:cubicBezTo>
                    <a:cubicBezTo>
                      <a:pt x="174" y="50"/>
                      <a:pt x="174" y="50"/>
                      <a:pt x="175" y="50"/>
                    </a:cubicBezTo>
                    <a:cubicBezTo>
                      <a:pt x="176" y="50"/>
                      <a:pt x="176" y="50"/>
                      <a:pt x="177" y="50"/>
                    </a:cubicBezTo>
                    <a:cubicBezTo>
                      <a:pt x="173" y="55"/>
                      <a:pt x="169" y="60"/>
                      <a:pt x="165" y="66"/>
                    </a:cubicBezTo>
                    <a:cubicBezTo>
                      <a:pt x="162" y="72"/>
                      <a:pt x="163" y="79"/>
                      <a:pt x="169" y="83"/>
                    </a:cubicBezTo>
                    <a:cubicBezTo>
                      <a:pt x="171" y="84"/>
                      <a:pt x="173" y="85"/>
                      <a:pt x="175" y="85"/>
                    </a:cubicBezTo>
                    <a:cubicBezTo>
                      <a:pt x="179" y="85"/>
                      <a:pt x="183" y="83"/>
                      <a:pt x="185" y="79"/>
                    </a:cubicBezTo>
                    <a:cubicBezTo>
                      <a:pt x="191" y="70"/>
                      <a:pt x="198" y="62"/>
                      <a:pt x="206" y="55"/>
                    </a:cubicBezTo>
                    <a:cubicBezTo>
                      <a:pt x="206" y="55"/>
                      <a:pt x="206" y="55"/>
                      <a:pt x="206" y="55"/>
                    </a:cubicBezTo>
                    <a:cubicBezTo>
                      <a:pt x="210" y="51"/>
                      <a:pt x="214" y="48"/>
                      <a:pt x="219" y="45"/>
                    </a:cubicBezTo>
                    <a:cubicBezTo>
                      <a:pt x="219" y="45"/>
                      <a:pt x="219" y="45"/>
                      <a:pt x="219" y="45"/>
                    </a:cubicBezTo>
                    <a:cubicBezTo>
                      <a:pt x="224" y="41"/>
                      <a:pt x="228" y="39"/>
                      <a:pt x="233" y="36"/>
                    </a:cubicBezTo>
                    <a:cubicBezTo>
                      <a:pt x="233" y="36"/>
                      <a:pt x="233" y="36"/>
                      <a:pt x="233" y="36"/>
                    </a:cubicBezTo>
                    <a:cubicBezTo>
                      <a:pt x="235" y="35"/>
                      <a:pt x="236" y="35"/>
                      <a:pt x="238" y="34"/>
                    </a:cubicBezTo>
                    <a:cubicBezTo>
                      <a:pt x="238" y="34"/>
                      <a:pt x="239" y="34"/>
                      <a:pt x="239" y="34"/>
                    </a:cubicBezTo>
                    <a:cubicBezTo>
                      <a:pt x="243" y="32"/>
                      <a:pt x="248" y="30"/>
                      <a:pt x="252" y="29"/>
                    </a:cubicBezTo>
                    <a:cubicBezTo>
                      <a:pt x="253" y="29"/>
                      <a:pt x="254" y="28"/>
                      <a:pt x="255" y="28"/>
                    </a:cubicBezTo>
                    <a:cubicBezTo>
                      <a:pt x="256" y="28"/>
                      <a:pt x="257" y="27"/>
                      <a:pt x="258" y="27"/>
                    </a:cubicBezTo>
                    <a:cubicBezTo>
                      <a:pt x="259" y="27"/>
                      <a:pt x="260" y="27"/>
                      <a:pt x="262" y="26"/>
                    </a:cubicBezTo>
                    <a:cubicBezTo>
                      <a:pt x="263" y="26"/>
                      <a:pt x="263" y="26"/>
                      <a:pt x="264" y="26"/>
                    </a:cubicBezTo>
                    <a:cubicBezTo>
                      <a:pt x="266" y="25"/>
                      <a:pt x="268" y="25"/>
                      <a:pt x="271" y="25"/>
                    </a:cubicBezTo>
                    <a:cubicBezTo>
                      <a:pt x="271" y="25"/>
                      <a:pt x="272" y="25"/>
                      <a:pt x="273" y="25"/>
                    </a:cubicBezTo>
                    <a:cubicBezTo>
                      <a:pt x="274" y="24"/>
                      <a:pt x="276" y="24"/>
                      <a:pt x="278" y="24"/>
                    </a:cubicBezTo>
                    <a:cubicBezTo>
                      <a:pt x="278" y="24"/>
                      <a:pt x="279" y="24"/>
                      <a:pt x="280" y="24"/>
                    </a:cubicBezTo>
                    <a:cubicBezTo>
                      <a:pt x="282" y="24"/>
                      <a:pt x="284" y="24"/>
                      <a:pt x="287" y="24"/>
                    </a:cubicBezTo>
                    <a:cubicBezTo>
                      <a:pt x="290" y="24"/>
                      <a:pt x="293" y="24"/>
                      <a:pt x="296" y="24"/>
                    </a:cubicBezTo>
                    <a:cubicBezTo>
                      <a:pt x="297" y="24"/>
                      <a:pt x="299" y="24"/>
                      <a:pt x="300" y="25"/>
                    </a:cubicBezTo>
                    <a:cubicBezTo>
                      <a:pt x="302" y="25"/>
                      <a:pt x="304" y="25"/>
                      <a:pt x="305" y="25"/>
                    </a:cubicBezTo>
                    <a:cubicBezTo>
                      <a:pt x="307" y="25"/>
                      <a:pt x="308" y="26"/>
                      <a:pt x="310" y="26"/>
                    </a:cubicBezTo>
                    <a:cubicBezTo>
                      <a:pt x="311" y="26"/>
                      <a:pt x="313" y="27"/>
                      <a:pt x="315" y="27"/>
                    </a:cubicBezTo>
                    <a:cubicBezTo>
                      <a:pt x="316" y="27"/>
                      <a:pt x="318" y="28"/>
                      <a:pt x="319" y="28"/>
                    </a:cubicBezTo>
                    <a:cubicBezTo>
                      <a:pt x="321" y="29"/>
                      <a:pt x="322" y="29"/>
                      <a:pt x="324" y="30"/>
                    </a:cubicBezTo>
                    <a:cubicBezTo>
                      <a:pt x="325" y="30"/>
                      <a:pt x="327" y="31"/>
                      <a:pt x="328" y="31"/>
                    </a:cubicBezTo>
                    <a:cubicBezTo>
                      <a:pt x="329" y="32"/>
                      <a:pt x="331" y="32"/>
                      <a:pt x="332" y="33"/>
                    </a:cubicBezTo>
                    <a:cubicBezTo>
                      <a:pt x="334" y="33"/>
                      <a:pt x="335" y="34"/>
                      <a:pt x="337" y="35"/>
                    </a:cubicBezTo>
                    <a:cubicBezTo>
                      <a:pt x="338" y="35"/>
                      <a:pt x="340" y="36"/>
                      <a:pt x="341" y="37"/>
                    </a:cubicBezTo>
                    <a:cubicBezTo>
                      <a:pt x="342" y="37"/>
                      <a:pt x="343" y="38"/>
                      <a:pt x="345" y="39"/>
                    </a:cubicBezTo>
                    <a:cubicBezTo>
                      <a:pt x="346" y="40"/>
                      <a:pt x="348" y="41"/>
                      <a:pt x="349" y="42"/>
                    </a:cubicBezTo>
                    <a:cubicBezTo>
                      <a:pt x="350" y="42"/>
                      <a:pt x="351" y="43"/>
                      <a:pt x="352" y="44"/>
                    </a:cubicBezTo>
                    <a:cubicBezTo>
                      <a:pt x="354" y="45"/>
                      <a:pt x="356" y="46"/>
                      <a:pt x="358" y="47"/>
                    </a:cubicBezTo>
                    <a:cubicBezTo>
                      <a:pt x="363" y="51"/>
                      <a:pt x="370" y="50"/>
                      <a:pt x="374" y="46"/>
                    </a:cubicBezTo>
                    <a:cubicBezTo>
                      <a:pt x="382" y="37"/>
                      <a:pt x="394" y="32"/>
                      <a:pt x="407" y="32"/>
                    </a:cubicBezTo>
                    <a:cubicBezTo>
                      <a:pt x="420" y="32"/>
                      <a:pt x="433" y="38"/>
                      <a:pt x="441" y="48"/>
                    </a:cubicBezTo>
                    <a:cubicBezTo>
                      <a:pt x="438" y="49"/>
                      <a:pt x="436" y="49"/>
                      <a:pt x="433" y="50"/>
                    </a:cubicBezTo>
                    <a:cubicBezTo>
                      <a:pt x="427" y="51"/>
                      <a:pt x="423" y="58"/>
                      <a:pt x="424" y="64"/>
                    </a:cubicBezTo>
                    <a:cubicBezTo>
                      <a:pt x="426" y="70"/>
                      <a:pt x="432" y="75"/>
                      <a:pt x="439" y="73"/>
                    </a:cubicBezTo>
                    <a:cubicBezTo>
                      <a:pt x="448" y="71"/>
                      <a:pt x="457" y="70"/>
                      <a:pt x="466" y="70"/>
                    </a:cubicBezTo>
                    <a:cubicBezTo>
                      <a:pt x="532" y="70"/>
                      <a:pt x="586" y="124"/>
                      <a:pt x="586" y="190"/>
                    </a:cubicBezTo>
                    <a:cubicBezTo>
                      <a:pt x="586" y="193"/>
                      <a:pt x="586" y="196"/>
                      <a:pt x="586" y="199"/>
                    </a:cubicBezTo>
                    <a:cubicBezTo>
                      <a:pt x="586" y="200"/>
                      <a:pt x="586" y="201"/>
                      <a:pt x="586" y="202"/>
                    </a:cubicBezTo>
                    <a:cubicBezTo>
                      <a:pt x="585" y="204"/>
                      <a:pt x="585" y="206"/>
                      <a:pt x="585" y="208"/>
                    </a:cubicBezTo>
                    <a:cubicBezTo>
                      <a:pt x="584" y="214"/>
                      <a:pt x="583" y="219"/>
                      <a:pt x="581" y="225"/>
                    </a:cubicBezTo>
                    <a:cubicBezTo>
                      <a:pt x="581" y="225"/>
                      <a:pt x="581" y="225"/>
                      <a:pt x="581" y="225"/>
                    </a:cubicBezTo>
                    <a:cubicBezTo>
                      <a:pt x="573" y="250"/>
                      <a:pt x="558" y="272"/>
                      <a:pt x="536" y="288"/>
                    </a:cubicBezTo>
                    <a:cubicBezTo>
                      <a:pt x="536" y="288"/>
                      <a:pt x="536" y="288"/>
                      <a:pt x="536" y="288"/>
                    </a:cubicBezTo>
                    <a:cubicBezTo>
                      <a:pt x="524" y="297"/>
                      <a:pt x="510" y="303"/>
                      <a:pt x="495" y="307"/>
                    </a:cubicBezTo>
                    <a:cubicBezTo>
                      <a:pt x="488" y="308"/>
                      <a:pt x="484" y="315"/>
                      <a:pt x="486" y="321"/>
                    </a:cubicBezTo>
                    <a:cubicBezTo>
                      <a:pt x="487" y="327"/>
                      <a:pt x="492" y="330"/>
                      <a:pt x="497" y="330"/>
                    </a:cubicBezTo>
                    <a:cubicBezTo>
                      <a:pt x="498" y="330"/>
                      <a:pt x="499" y="330"/>
                      <a:pt x="500" y="330"/>
                    </a:cubicBezTo>
                    <a:cubicBezTo>
                      <a:pt x="511" y="328"/>
                      <a:pt x="521" y="324"/>
                      <a:pt x="531" y="319"/>
                    </a:cubicBezTo>
                    <a:cubicBezTo>
                      <a:pt x="525" y="361"/>
                      <a:pt x="489" y="394"/>
                      <a:pt x="445" y="394"/>
                    </a:cubicBez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grpSp>
            <p:nvGrpSpPr>
              <p:cNvPr id="293" name="Group 292"/>
              <p:cNvGrpSpPr/>
              <p:nvPr/>
            </p:nvGrpSpPr>
            <p:grpSpPr>
              <a:xfrm>
                <a:off x="680895" y="3345787"/>
                <a:ext cx="513900" cy="114055"/>
                <a:chOff x="756356" y="3345787"/>
                <a:chExt cx="513900" cy="114055"/>
              </a:xfrm>
            </p:grpSpPr>
            <p:sp>
              <p:nvSpPr>
                <p:cNvPr id="317" name="Rectangle 21"/>
                <p:cNvSpPr>
                  <a:spLocks noChangeArrowheads="1"/>
                </p:cNvSpPr>
                <p:nvPr/>
              </p:nvSpPr>
              <p:spPr bwMode="auto">
                <a:xfrm>
                  <a:off x="756356" y="3345787"/>
                  <a:ext cx="21976" cy="114055"/>
                </a:xfrm>
                <a:prstGeom prst="rect">
                  <a:avLst/>
                </a:prstGeom>
                <a:solidFill>
                  <a:srgbClr val="5C667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318" name="Freeform 22"/>
                <p:cNvSpPr>
                  <a:spLocks/>
                </p:cNvSpPr>
                <p:nvPr/>
              </p:nvSpPr>
              <p:spPr bwMode="auto">
                <a:xfrm>
                  <a:off x="794392" y="3345787"/>
                  <a:ext cx="64237" cy="114055"/>
                </a:xfrm>
                <a:custGeom>
                  <a:avLst/>
                  <a:gdLst>
                    <a:gd name="T0" fmla="*/ 28 w 76"/>
                    <a:gd name="T1" fmla="*/ 83 h 176"/>
                    <a:gd name="T2" fmla="*/ 26 w 76"/>
                    <a:gd name="T3" fmla="*/ 76 h 176"/>
                    <a:gd name="T4" fmla="*/ 24 w 76"/>
                    <a:gd name="T5" fmla="*/ 76 h 176"/>
                    <a:gd name="T6" fmla="*/ 24 w 76"/>
                    <a:gd name="T7" fmla="*/ 176 h 176"/>
                    <a:gd name="T8" fmla="*/ 0 w 76"/>
                    <a:gd name="T9" fmla="*/ 176 h 176"/>
                    <a:gd name="T10" fmla="*/ 0 w 76"/>
                    <a:gd name="T11" fmla="*/ 0 h 176"/>
                    <a:gd name="T12" fmla="*/ 24 w 76"/>
                    <a:gd name="T13" fmla="*/ 0 h 176"/>
                    <a:gd name="T14" fmla="*/ 50 w 76"/>
                    <a:gd name="T15" fmla="*/ 93 h 176"/>
                    <a:gd name="T16" fmla="*/ 50 w 76"/>
                    <a:gd name="T17" fmla="*/ 100 h 176"/>
                    <a:gd name="T18" fmla="*/ 52 w 76"/>
                    <a:gd name="T19" fmla="*/ 100 h 176"/>
                    <a:gd name="T20" fmla="*/ 52 w 76"/>
                    <a:gd name="T21" fmla="*/ 0 h 176"/>
                    <a:gd name="T22" fmla="*/ 76 w 76"/>
                    <a:gd name="T23" fmla="*/ 0 h 176"/>
                    <a:gd name="T24" fmla="*/ 76 w 76"/>
                    <a:gd name="T25" fmla="*/ 176 h 176"/>
                    <a:gd name="T26" fmla="*/ 52 w 76"/>
                    <a:gd name="T27" fmla="*/ 176 h 176"/>
                    <a:gd name="T28" fmla="*/ 28 w 76"/>
                    <a:gd name="T29" fmla="*/ 8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76">
                      <a:moveTo>
                        <a:pt x="28" y="83"/>
                      </a:moveTo>
                      <a:lnTo>
                        <a:pt x="26" y="76"/>
                      </a:lnTo>
                      <a:lnTo>
                        <a:pt x="24" y="76"/>
                      </a:lnTo>
                      <a:lnTo>
                        <a:pt x="24" y="176"/>
                      </a:lnTo>
                      <a:lnTo>
                        <a:pt x="0" y="176"/>
                      </a:lnTo>
                      <a:lnTo>
                        <a:pt x="0" y="0"/>
                      </a:lnTo>
                      <a:lnTo>
                        <a:pt x="24" y="0"/>
                      </a:lnTo>
                      <a:lnTo>
                        <a:pt x="50" y="93"/>
                      </a:lnTo>
                      <a:lnTo>
                        <a:pt x="50" y="100"/>
                      </a:lnTo>
                      <a:lnTo>
                        <a:pt x="52" y="100"/>
                      </a:lnTo>
                      <a:lnTo>
                        <a:pt x="52" y="0"/>
                      </a:lnTo>
                      <a:lnTo>
                        <a:pt x="76" y="0"/>
                      </a:lnTo>
                      <a:lnTo>
                        <a:pt x="76" y="176"/>
                      </a:lnTo>
                      <a:lnTo>
                        <a:pt x="52" y="176"/>
                      </a:lnTo>
                      <a:lnTo>
                        <a:pt x="28" y="83"/>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342" name="Freeform 23"/>
                <p:cNvSpPr>
                  <a:spLocks/>
                </p:cNvSpPr>
                <p:nvPr/>
              </p:nvSpPr>
              <p:spPr bwMode="auto">
                <a:xfrm>
                  <a:off x="866236" y="3345787"/>
                  <a:ext cx="64237" cy="114055"/>
                </a:xfrm>
                <a:custGeom>
                  <a:avLst/>
                  <a:gdLst>
                    <a:gd name="T0" fmla="*/ 0 w 76"/>
                    <a:gd name="T1" fmla="*/ 26 h 176"/>
                    <a:gd name="T2" fmla="*/ 0 w 76"/>
                    <a:gd name="T3" fmla="*/ 0 h 176"/>
                    <a:gd name="T4" fmla="*/ 76 w 76"/>
                    <a:gd name="T5" fmla="*/ 0 h 176"/>
                    <a:gd name="T6" fmla="*/ 76 w 76"/>
                    <a:gd name="T7" fmla="*/ 26 h 176"/>
                    <a:gd name="T8" fmla="*/ 50 w 76"/>
                    <a:gd name="T9" fmla="*/ 26 h 176"/>
                    <a:gd name="T10" fmla="*/ 50 w 76"/>
                    <a:gd name="T11" fmla="*/ 176 h 176"/>
                    <a:gd name="T12" fmla="*/ 24 w 76"/>
                    <a:gd name="T13" fmla="*/ 176 h 176"/>
                    <a:gd name="T14" fmla="*/ 24 w 76"/>
                    <a:gd name="T15" fmla="*/ 26 h 176"/>
                    <a:gd name="T16" fmla="*/ 0 w 76"/>
                    <a:gd name="T17"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76">
                      <a:moveTo>
                        <a:pt x="0" y="26"/>
                      </a:moveTo>
                      <a:lnTo>
                        <a:pt x="0" y="0"/>
                      </a:lnTo>
                      <a:lnTo>
                        <a:pt x="76" y="0"/>
                      </a:lnTo>
                      <a:lnTo>
                        <a:pt x="76" y="26"/>
                      </a:lnTo>
                      <a:lnTo>
                        <a:pt x="50" y="26"/>
                      </a:lnTo>
                      <a:lnTo>
                        <a:pt x="50" y="176"/>
                      </a:lnTo>
                      <a:lnTo>
                        <a:pt x="24" y="176"/>
                      </a:lnTo>
                      <a:lnTo>
                        <a:pt x="24" y="26"/>
                      </a:lnTo>
                      <a:lnTo>
                        <a:pt x="0" y="26"/>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343" name="Freeform 24"/>
                <p:cNvSpPr>
                  <a:spLocks/>
                </p:cNvSpPr>
                <p:nvPr/>
              </p:nvSpPr>
              <p:spPr bwMode="auto">
                <a:xfrm>
                  <a:off x="938926" y="3345787"/>
                  <a:ext cx="49869" cy="114055"/>
                </a:xfrm>
                <a:custGeom>
                  <a:avLst/>
                  <a:gdLst>
                    <a:gd name="T0" fmla="*/ 0 w 59"/>
                    <a:gd name="T1" fmla="*/ 0 h 176"/>
                    <a:gd name="T2" fmla="*/ 59 w 59"/>
                    <a:gd name="T3" fmla="*/ 0 h 176"/>
                    <a:gd name="T4" fmla="*/ 59 w 59"/>
                    <a:gd name="T5" fmla="*/ 26 h 176"/>
                    <a:gd name="T6" fmla="*/ 26 w 59"/>
                    <a:gd name="T7" fmla="*/ 26 h 176"/>
                    <a:gd name="T8" fmla="*/ 26 w 59"/>
                    <a:gd name="T9" fmla="*/ 74 h 176"/>
                    <a:gd name="T10" fmla="*/ 50 w 59"/>
                    <a:gd name="T11" fmla="*/ 74 h 176"/>
                    <a:gd name="T12" fmla="*/ 50 w 59"/>
                    <a:gd name="T13" fmla="*/ 100 h 176"/>
                    <a:gd name="T14" fmla="*/ 26 w 59"/>
                    <a:gd name="T15" fmla="*/ 100 h 176"/>
                    <a:gd name="T16" fmla="*/ 26 w 59"/>
                    <a:gd name="T17" fmla="*/ 150 h 176"/>
                    <a:gd name="T18" fmla="*/ 59 w 59"/>
                    <a:gd name="T19" fmla="*/ 150 h 176"/>
                    <a:gd name="T20" fmla="*/ 59 w 59"/>
                    <a:gd name="T21" fmla="*/ 176 h 176"/>
                    <a:gd name="T22" fmla="*/ 0 w 59"/>
                    <a:gd name="T23" fmla="*/ 176 h 176"/>
                    <a:gd name="T24" fmla="*/ 0 w 59"/>
                    <a:gd name="T2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176">
                      <a:moveTo>
                        <a:pt x="0" y="0"/>
                      </a:moveTo>
                      <a:lnTo>
                        <a:pt x="59" y="0"/>
                      </a:lnTo>
                      <a:lnTo>
                        <a:pt x="59" y="26"/>
                      </a:lnTo>
                      <a:lnTo>
                        <a:pt x="26" y="26"/>
                      </a:lnTo>
                      <a:lnTo>
                        <a:pt x="26" y="74"/>
                      </a:lnTo>
                      <a:lnTo>
                        <a:pt x="50" y="74"/>
                      </a:lnTo>
                      <a:lnTo>
                        <a:pt x="50" y="100"/>
                      </a:lnTo>
                      <a:lnTo>
                        <a:pt x="26" y="100"/>
                      </a:lnTo>
                      <a:lnTo>
                        <a:pt x="26" y="150"/>
                      </a:lnTo>
                      <a:lnTo>
                        <a:pt x="59" y="150"/>
                      </a:lnTo>
                      <a:lnTo>
                        <a:pt x="59" y="176"/>
                      </a:lnTo>
                      <a:lnTo>
                        <a:pt x="0" y="176"/>
                      </a:lnTo>
                      <a:lnTo>
                        <a:pt x="0" y="0"/>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369" name="Freeform 25"/>
                <p:cNvSpPr>
                  <a:spLocks noEditPoints="1"/>
                </p:cNvSpPr>
                <p:nvPr/>
              </p:nvSpPr>
              <p:spPr bwMode="auto">
                <a:xfrm>
                  <a:off x="1001473" y="3345787"/>
                  <a:ext cx="60011" cy="114055"/>
                </a:xfrm>
                <a:custGeom>
                  <a:avLst/>
                  <a:gdLst>
                    <a:gd name="T0" fmla="*/ 19 w 30"/>
                    <a:gd name="T1" fmla="*/ 74 h 74"/>
                    <a:gd name="T2" fmla="*/ 14 w 30"/>
                    <a:gd name="T3" fmla="*/ 43 h 74"/>
                    <a:gd name="T4" fmla="*/ 11 w 30"/>
                    <a:gd name="T5" fmla="*/ 43 h 74"/>
                    <a:gd name="T6" fmla="*/ 11 w 30"/>
                    <a:gd name="T7" fmla="*/ 74 h 74"/>
                    <a:gd name="T8" fmla="*/ 0 w 30"/>
                    <a:gd name="T9" fmla="*/ 74 h 74"/>
                    <a:gd name="T10" fmla="*/ 0 w 30"/>
                    <a:gd name="T11" fmla="*/ 0 h 74"/>
                    <a:gd name="T12" fmla="*/ 11 w 30"/>
                    <a:gd name="T13" fmla="*/ 0 h 74"/>
                    <a:gd name="T14" fmla="*/ 29 w 30"/>
                    <a:gd name="T15" fmla="*/ 21 h 74"/>
                    <a:gd name="T16" fmla="*/ 23 w 30"/>
                    <a:gd name="T17" fmla="*/ 38 h 74"/>
                    <a:gd name="T18" fmla="*/ 30 w 30"/>
                    <a:gd name="T19" fmla="*/ 74 h 74"/>
                    <a:gd name="T20" fmla="*/ 19 w 30"/>
                    <a:gd name="T21" fmla="*/ 74 h 74"/>
                    <a:gd name="T22" fmla="*/ 11 w 30"/>
                    <a:gd name="T23" fmla="*/ 33 h 74"/>
                    <a:gd name="T24" fmla="*/ 16 w 30"/>
                    <a:gd name="T25" fmla="*/ 31 h 74"/>
                    <a:gd name="T26" fmla="*/ 19 w 30"/>
                    <a:gd name="T27" fmla="*/ 22 h 74"/>
                    <a:gd name="T28" fmla="*/ 16 w 30"/>
                    <a:gd name="T29" fmla="*/ 12 h 74"/>
                    <a:gd name="T30" fmla="*/ 11 w 30"/>
                    <a:gd name="T31" fmla="*/ 11 h 74"/>
                    <a:gd name="T32" fmla="*/ 11 w 30"/>
                    <a:gd name="T33"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74">
                      <a:moveTo>
                        <a:pt x="19" y="74"/>
                      </a:moveTo>
                      <a:cubicBezTo>
                        <a:pt x="14" y="43"/>
                        <a:pt x="14" y="43"/>
                        <a:pt x="14" y="43"/>
                      </a:cubicBezTo>
                      <a:cubicBezTo>
                        <a:pt x="11" y="43"/>
                        <a:pt x="11" y="43"/>
                        <a:pt x="11" y="43"/>
                      </a:cubicBezTo>
                      <a:cubicBezTo>
                        <a:pt x="11" y="74"/>
                        <a:pt x="11" y="74"/>
                        <a:pt x="11" y="74"/>
                      </a:cubicBezTo>
                      <a:cubicBezTo>
                        <a:pt x="0" y="74"/>
                        <a:pt x="0" y="74"/>
                        <a:pt x="0" y="74"/>
                      </a:cubicBezTo>
                      <a:cubicBezTo>
                        <a:pt x="0" y="0"/>
                        <a:pt x="0" y="0"/>
                        <a:pt x="0" y="0"/>
                      </a:cubicBezTo>
                      <a:cubicBezTo>
                        <a:pt x="11" y="0"/>
                        <a:pt x="11" y="0"/>
                        <a:pt x="11" y="0"/>
                      </a:cubicBezTo>
                      <a:cubicBezTo>
                        <a:pt x="24" y="0"/>
                        <a:pt x="29" y="7"/>
                        <a:pt x="29" y="21"/>
                      </a:cubicBezTo>
                      <a:cubicBezTo>
                        <a:pt x="29" y="29"/>
                        <a:pt x="27" y="35"/>
                        <a:pt x="23" y="38"/>
                      </a:cubicBezTo>
                      <a:cubicBezTo>
                        <a:pt x="30" y="74"/>
                        <a:pt x="30" y="74"/>
                        <a:pt x="30" y="74"/>
                      </a:cubicBezTo>
                      <a:lnTo>
                        <a:pt x="19" y="74"/>
                      </a:lnTo>
                      <a:close/>
                      <a:moveTo>
                        <a:pt x="11" y="33"/>
                      </a:moveTo>
                      <a:cubicBezTo>
                        <a:pt x="12" y="33"/>
                        <a:pt x="14" y="33"/>
                        <a:pt x="16" y="31"/>
                      </a:cubicBezTo>
                      <a:cubicBezTo>
                        <a:pt x="17" y="30"/>
                        <a:pt x="19" y="27"/>
                        <a:pt x="19" y="22"/>
                      </a:cubicBezTo>
                      <a:cubicBezTo>
                        <a:pt x="19" y="17"/>
                        <a:pt x="17" y="14"/>
                        <a:pt x="16" y="12"/>
                      </a:cubicBezTo>
                      <a:cubicBezTo>
                        <a:pt x="14" y="11"/>
                        <a:pt x="12" y="11"/>
                        <a:pt x="11" y="11"/>
                      </a:cubicBezTo>
                      <a:lnTo>
                        <a:pt x="11" y="33"/>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370" name="Freeform 26"/>
                <p:cNvSpPr>
                  <a:spLocks/>
                </p:cNvSpPr>
                <p:nvPr/>
              </p:nvSpPr>
              <p:spPr bwMode="auto">
                <a:xfrm>
                  <a:off x="1073318" y="3345787"/>
                  <a:ext cx="64237" cy="114055"/>
                </a:xfrm>
                <a:custGeom>
                  <a:avLst/>
                  <a:gdLst>
                    <a:gd name="T0" fmla="*/ 28 w 76"/>
                    <a:gd name="T1" fmla="*/ 83 h 176"/>
                    <a:gd name="T2" fmla="*/ 26 w 76"/>
                    <a:gd name="T3" fmla="*/ 76 h 176"/>
                    <a:gd name="T4" fmla="*/ 24 w 76"/>
                    <a:gd name="T5" fmla="*/ 76 h 176"/>
                    <a:gd name="T6" fmla="*/ 24 w 76"/>
                    <a:gd name="T7" fmla="*/ 176 h 176"/>
                    <a:gd name="T8" fmla="*/ 0 w 76"/>
                    <a:gd name="T9" fmla="*/ 176 h 176"/>
                    <a:gd name="T10" fmla="*/ 0 w 76"/>
                    <a:gd name="T11" fmla="*/ 0 h 176"/>
                    <a:gd name="T12" fmla="*/ 24 w 76"/>
                    <a:gd name="T13" fmla="*/ 0 h 176"/>
                    <a:gd name="T14" fmla="*/ 47 w 76"/>
                    <a:gd name="T15" fmla="*/ 93 h 176"/>
                    <a:gd name="T16" fmla="*/ 50 w 76"/>
                    <a:gd name="T17" fmla="*/ 100 h 176"/>
                    <a:gd name="T18" fmla="*/ 52 w 76"/>
                    <a:gd name="T19" fmla="*/ 100 h 176"/>
                    <a:gd name="T20" fmla="*/ 52 w 76"/>
                    <a:gd name="T21" fmla="*/ 0 h 176"/>
                    <a:gd name="T22" fmla="*/ 76 w 76"/>
                    <a:gd name="T23" fmla="*/ 0 h 176"/>
                    <a:gd name="T24" fmla="*/ 76 w 76"/>
                    <a:gd name="T25" fmla="*/ 176 h 176"/>
                    <a:gd name="T26" fmla="*/ 52 w 76"/>
                    <a:gd name="T27" fmla="*/ 176 h 176"/>
                    <a:gd name="T28" fmla="*/ 28 w 76"/>
                    <a:gd name="T29" fmla="*/ 8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76">
                      <a:moveTo>
                        <a:pt x="28" y="83"/>
                      </a:moveTo>
                      <a:lnTo>
                        <a:pt x="26" y="76"/>
                      </a:lnTo>
                      <a:lnTo>
                        <a:pt x="24" y="76"/>
                      </a:lnTo>
                      <a:lnTo>
                        <a:pt x="24" y="176"/>
                      </a:lnTo>
                      <a:lnTo>
                        <a:pt x="0" y="176"/>
                      </a:lnTo>
                      <a:lnTo>
                        <a:pt x="0" y="0"/>
                      </a:lnTo>
                      <a:lnTo>
                        <a:pt x="24" y="0"/>
                      </a:lnTo>
                      <a:lnTo>
                        <a:pt x="47" y="93"/>
                      </a:lnTo>
                      <a:lnTo>
                        <a:pt x="50" y="100"/>
                      </a:lnTo>
                      <a:lnTo>
                        <a:pt x="52" y="100"/>
                      </a:lnTo>
                      <a:lnTo>
                        <a:pt x="52" y="0"/>
                      </a:lnTo>
                      <a:lnTo>
                        <a:pt x="76" y="0"/>
                      </a:lnTo>
                      <a:lnTo>
                        <a:pt x="76" y="176"/>
                      </a:lnTo>
                      <a:lnTo>
                        <a:pt x="52" y="176"/>
                      </a:lnTo>
                      <a:lnTo>
                        <a:pt x="28" y="83"/>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371" name="Freeform 27"/>
                <p:cNvSpPr>
                  <a:spLocks/>
                </p:cNvSpPr>
                <p:nvPr/>
              </p:nvSpPr>
              <p:spPr bwMode="auto">
                <a:xfrm>
                  <a:off x="1153615" y="3345787"/>
                  <a:ext cx="49869" cy="114055"/>
                </a:xfrm>
                <a:custGeom>
                  <a:avLst/>
                  <a:gdLst>
                    <a:gd name="T0" fmla="*/ 0 w 59"/>
                    <a:gd name="T1" fmla="*/ 0 h 176"/>
                    <a:gd name="T2" fmla="*/ 59 w 59"/>
                    <a:gd name="T3" fmla="*/ 0 h 176"/>
                    <a:gd name="T4" fmla="*/ 59 w 59"/>
                    <a:gd name="T5" fmla="*/ 26 h 176"/>
                    <a:gd name="T6" fmla="*/ 26 w 59"/>
                    <a:gd name="T7" fmla="*/ 26 h 176"/>
                    <a:gd name="T8" fmla="*/ 26 w 59"/>
                    <a:gd name="T9" fmla="*/ 74 h 176"/>
                    <a:gd name="T10" fmla="*/ 50 w 59"/>
                    <a:gd name="T11" fmla="*/ 74 h 176"/>
                    <a:gd name="T12" fmla="*/ 50 w 59"/>
                    <a:gd name="T13" fmla="*/ 100 h 176"/>
                    <a:gd name="T14" fmla="*/ 26 w 59"/>
                    <a:gd name="T15" fmla="*/ 100 h 176"/>
                    <a:gd name="T16" fmla="*/ 26 w 59"/>
                    <a:gd name="T17" fmla="*/ 150 h 176"/>
                    <a:gd name="T18" fmla="*/ 59 w 59"/>
                    <a:gd name="T19" fmla="*/ 150 h 176"/>
                    <a:gd name="T20" fmla="*/ 59 w 59"/>
                    <a:gd name="T21" fmla="*/ 176 h 176"/>
                    <a:gd name="T22" fmla="*/ 0 w 59"/>
                    <a:gd name="T23" fmla="*/ 176 h 176"/>
                    <a:gd name="T24" fmla="*/ 0 w 59"/>
                    <a:gd name="T2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176">
                      <a:moveTo>
                        <a:pt x="0" y="0"/>
                      </a:moveTo>
                      <a:lnTo>
                        <a:pt x="59" y="0"/>
                      </a:lnTo>
                      <a:lnTo>
                        <a:pt x="59" y="26"/>
                      </a:lnTo>
                      <a:lnTo>
                        <a:pt x="26" y="26"/>
                      </a:lnTo>
                      <a:lnTo>
                        <a:pt x="26" y="74"/>
                      </a:lnTo>
                      <a:lnTo>
                        <a:pt x="50" y="74"/>
                      </a:lnTo>
                      <a:lnTo>
                        <a:pt x="50" y="100"/>
                      </a:lnTo>
                      <a:lnTo>
                        <a:pt x="26" y="100"/>
                      </a:lnTo>
                      <a:lnTo>
                        <a:pt x="26" y="150"/>
                      </a:lnTo>
                      <a:lnTo>
                        <a:pt x="59" y="150"/>
                      </a:lnTo>
                      <a:lnTo>
                        <a:pt x="59" y="176"/>
                      </a:lnTo>
                      <a:lnTo>
                        <a:pt x="0" y="176"/>
                      </a:lnTo>
                      <a:lnTo>
                        <a:pt x="0" y="0"/>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sp>
              <p:nvSpPr>
                <p:cNvPr id="372" name="Freeform 28"/>
                <p:cNvSpPr>
                  <a:spLocks/>
                </p:cNvSpPr>
                <p:nvPr/>
              </p:nvSpPr>
              <p:spPr bwMode="auto">
                <a:xfrm>
                  <a:off x="1207709" y="3345787"/>
                  <a:ext cx="62547" cy="114055"/>
                </a:xfrm>
                <a:custGeom>
                  <a:avLst/>
                  <a:gdLst>
                    <a:gd name="T0" fmla="*/ 0 w 74"/>
                    <a:gd name="T1" fmla="*/ 26 h 176"/>
                    <a:gd name="T2" fmla="*/ 0 w 74"/>
                    <a:gd name="T3" fmla="*/ 0 h 176"/>
                    <a:gd name="T4" fmla="*/ 74 w 74"/>
                    <a:gd name="T5" fmla="*/ 0 h 176"/>
                    <a:gd name="T6" fmla="*/ 74 w 74"/>
                    <a:gd name="T7" fmla="*/ 26 h 176"/>
                    <a:gd name="T8" fmla="*/ 50 w 74"/>
                    <a:gd name="T9" fmla="*/ 26 h 176"/>
                    <a:gd name="T10" fmla="*/ 50 w 74"/>
                    <a:gd name="T11" fmla="*/ 176 h 176"/>
                    <a:gd name="T12" fmla="*/ 24 w 74"/>
                    <a:gd name="T13" fmla="*/ 176 h 176"/>
                    <a:gd name="T14" fmla="*/ 24 w 74"/>
                    <a:gd name="T15" fmla="*/ 26 h 176"/>
                    <a:gd name="T16" fmla="*/ 0 w 74"/>
                    <a:gd name="T17"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76">
                      <a:moveTo>
                        <a:pt x="0" y="26"/>
                      </a:moveTo>
                      <a:lnTo>
                        <a:pt x="0" y="0"/>
                      </a:lnTo>
                      <a:lnTo>
                        <a:pt x="74" y="0"/>
                      </a:lnTo>
                      <a:lnTo>
                        <a:pt x="74" y="26"/>
                      </a:lnTo>
                      <a:lnTo>
                        <a:pt x="50" y="26"/>
                      </a:lnTo>
                      <a:lnTo>
                        <a:pt x="50" y="176"/>
                      </a:lnTo>
                      <a:lnTo>
                        <a:pt x="24" y="176"/>
                      </a:lnTo>
                      <a:lnTo>
                        <a:pt x="24" y="26"/>
                      </a:lnTo>
                      <a:lnTo>
                        <a:pt x="0" y="26"/>
                      </a:lnTo>
                      <a:close/>
                    </a:path>
                  </a:pathLst>
                </a:custGeom>
                <a:solidFill>
                  <a:srgbClr val="5C667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lnSpc>
                      <a:spcPct val="85000"/>
                    </a:lnSpc>
                    <a:spcBef>
                      <a:spcPts val="0"/>
                    </a:spcBef>
                  </a:pPr>
                  <a:endParaRPr lang="en-US" sz="1100" dirty="0"/>
                </a:p>
              </p:txBody>
            </p:sp>
          </p:grpSp>
        </p:grpSp>
      </p:grpSp>
      <p:sp>
        <p:nvSpPr>
          <p:cNvPr id="379" name="TextBox 378"/>
          <p:cNvSpPr txBox="1"/>
          <p:nvPr/>
        </p:nvSpPr>
        <p:spPr>
          <a:xfrm>
            <a:off x="1907019" y="4984329"/>
            <a:ext cx="3988723" cy="747512"/>
          </a:xfrm>
          <a:prstGeom prst="rect">
            <a:avLst/>
          </a:prstGeom>
          <a:noFill/>
        </p:spPr>
        <p:txBody>
          <a:bodyPr wrap="square" lIns="0" tIns="0" rIns="0" bIns="0" rtlCol="0">
            <a:spAutoFit/>
          </a:bodyPr>
          <a:lstStyle/>
          <a:p>
            <a:pPr marL="285750" indent="-285750">
              <a:lnSpc>
                <a:spcPct val="90000"/>
              </a:lnSpc>
              <a:buClr>
                <a:schemeClr val="accent1"/>
              </a:buClr>
              <a:buFont typeface="Arial" pitchFamily="34" charset="0"/>
              <a:buChar char="•"/>
            </a:pPr>
            <a:r>
              <a:rPr lang="en-US" sz="1799" b="1" dirty="0"/>
              <a:t>Verify, blacklist and remediate directly from SWG/SMG on the endpoint</a:t>
            </a:r>
          </a:p>
          <a:p>
            <a:pPr marL="285750" indent="-285750">
              <a:lnSpc>
                <a:spcPct val="90000"/>
              </a:lnSpc>
              <a:buClr>
                <a:schemeClr val="accent1"/>
              </a:buClr>
              <a:buFont typeface="Arial" pitchFamily="34" charset="0"/>
              <a:buChar char="•"/>
            </a:pPr>
            <a:endParaRPr lang="en-US" sz="1799" b="1" dirty="0"/>
          </a:p>
        </p:txBody>
      </p:sp>
      <p:sp>
        <p:nvSpPr>
          <p:cNvPr id="380" name="TextBox 379"/>
          <p:cNvSpPr txBox="1"/>
          <p:nvPr/>
        </p:nvSpPr>
        <p:spPr>
          <a:xfrm>
            <a:off x="7044280" y="5249434"/>
            <a:ext cx="4992650" cy="747512"/>
          </a:xfrm>
          <a:prstGeom prst="rect">
            <a:avLst/>
          </a:prstGeom>
          <a:noFill/>
        </p:spPr>
        <p:txBody>
          <a:bodyPr wrap="square" lIns="0" tIns="0" rIns="0" bIns="0" rtlCol="0">
            <a:spAutoFit/>
          </a:bodyPr>
          <a:lstStyle/>
          <a:p>
            <a:pPr marL="285750" indent="-285750">
              <a:lnSpc>
                <a:spcPct val="90000"/>
              </a:lnSpc>
              <a:buClr>
                <a:schemeClr val="accent1"/>
              </a:buClr>
              <a:buFont typeface="Arial" pitchFamily="34" charset="0"/>
              <a:buChar char="•"/>
            </a:pPr>
            <a:r>
              <a:rPr lang="en-US" sz="1799" b="1" dirty="0"/>
              <a:t>Re-direct web traffic from roaming users to WSS to ensure same protection as on-premise</a:t>
            </a:r>
          </a:p>
          <a:p>
            <a:pPr marL="285750" indent="-285750">
              <a:lnSpc>
                <a:spcPct val="90000"/>
              </a:lnSpc>
              <a:buClr>
                <a:schemeClr val="accent1"/>
              </a:buClr>
              <a:buFont typeface="Arial" pitchFamily="34" charset="0"/>
              <a:buChar char="•"/>
            </a:pPr>
            <a:r>
              <a:rPr lang="en-US" sz="1799" b="1" dirty="0"/>
              <a:t>Single agent on client</a:t>
            </a:r>
          </a:p>
        </p:txBody>
      </p:sp>
      <p:sp>
        <p:nvSpPr>
          <p:cNvPr id="203" name="Left-Right Arrow 202"/>
          <p:cNvSpPr/>
          <p:nvPr/>
        </p:nvSpPr>
        <p:spPr bwMode="auto">
          <a:xfrm rot="5400000">
            <a:off x="1395217" y="3837959"/>
            <a:ext cx="377651" cy="159800"/>
          </a:xfrm>
          <a:prstGeom prst="leftRightArrow">
            <a:avLst/>
          </a:prstGeom>
          <a:solidFill>
            <a:schemeClr val="bg1">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3199" b="1">
              <a:solidFill>
                <a:schemeClr val="bg1"/>
              </a:solidFill>
            </a:endParaRPr>
          </a:p>
        </p:txBody>
      </p:sp>
      <p:sp>
        <p:nvSpPr>
          <p:cNvPr id="204" name="Right Arrow 203"/>
          <p:cNvSpPr/>
          <p:nvPr/>
        </p:nvSpPr>
        <p:spPr bwMode="auto">
          <a:xfrm>
            <a:off x="1831134" y="3945982"/>
            <a:ext cx="1057686" cy="157947"/>
          </a:xfrm>
          <a:prstGeom prst="rightArrow">
            <a:avLst/>
          </a:prstGeom>
          <a:solidFill>
            <a:schemeClr val="bg1">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3199" b="1">
              <a:solidFill>
                <a:schemeClr val="bg1"/>
              </a:solidFill>
            </a:endParaRPr>
          </a:p>
        </p:txBody>
      </p:sp>
      <p:grpSp>
        <p:nvGrpSpPr>
          <p:cNvPr id="205" name="Group 316"/>
          <p:cNvGrpSpPr/>
          <p:nvPr/>
        </p:nvGrpSpPr>
        <p:grpSpPr>
          <a:xfrm>
            <a:off x="2770392" y="3206954"/>
            <a:ext cx="1444132" cy="471488"/>
            <a:chOff x="4340101" y="2127868"/>
            <a:chExt cx="1143000" cy="471488"/>
          </a:xfrm>
        </p:grpSpPr>
        <p:grpSp>
          <p:nvGrpSpPr>
            <p:cNvPr id="230" name="Group 188"/>
            <p:cNvGrpSpPr>
              <a:grpSpLocks noChangeAspect="1"/>
            </p:cNvGrpSpPr>
            <p:nvPr/>
          </p:nvGrpSpPr>
          <p:grpSpPr bwMode="auto">
            <a:xfrm>
              <a:off x="4340101" y="2127868"/>
              <a:ext cx="1143000" cy="471488"/>
              <a:chOff x="5219" y="1944"/>
              <a:chExt cx="720" cy="297"/>
            </a:xfrm>
          </p:grpSpPr>
          <p:sp>
            <p:nvSpPr>
              <p:cNvPr id="270" name="AutoShape 187"/>
              <p:cNvSpPr>
                <a:spLocks noChangeAspect="1" noChangeArrowheads="1" noTextEdit="1"/>
              </p:cNvSpPr>
              <p:nvPr/>
            </p:nvSpPr>
            <p:spPr bwMode="auto">
              <a:xfrm>
                <a:off x="5219" y="1948"/>
                <a:ext cx="720" cy="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79" name="Freeform 189"/>
              <p:cNvSpPr>
                <a:spLocks/>
              </p:cNvSpPr>
              <p:nvPr/>
            </p:nvSpPr>
            <p:spPr bwMode="auto">
              <a:xfrm>
                <a:off x="5227" y="1944"/>
                <a:ext cx="704" cy="180"/>
              </a:xfrm>
              <a:custGeom>
                <a:avLst/>
                <a:gdLst>
                  <a:gd name="T0" fmla="*/ 0 w 1406"/>
                  <a:gd name="T1" fmla="*/ 551 h 568"/>
                  <a:gd name="T2" fmla="*/ 3 w 1406"/>
                  <a:gd name="T3" fmla="*/ 381 h 568"/>
                  <a:gd name="T4" fmla="*/ 89 w 1406"/>
                  <a:gd name="T5" fmla="*/ 0 h 568"/>
                  <a:gd name="T6" fmla="*/ 1320 w 1406"/>
                  <a:gd name="T7" fmla="*/ 2 h 568"/>
                  <a:gd name="T8" fmla="*/ 1406 w 1406"/>
                  <a:gd name="T9" fmla="*/ 400 h 568"/>
                  <a:gd name="T10" fmla="*/ 1396 w 1406"/>
                  <a:gd name="T11" fmla="*/ 568 h 568"/>
                  <a:gd name="T12" fmla="*/ 0 w 1406"/>
                  <a:gd name="T13" fmla="*/ 551 h 568"/>
                </a:gdLst>
                <a:ahLst/>
                <a:cxnLst>
                  <a:cxn ang="0">
                    <a:pos x="T0" y="T1"/>
                  </a:cxn>
                  <a:cxn ang="0">
                    <a:pos x="T2" y="T3"/>
                  </a:cxn>
                  <a:cxn ang="0">
                    <a:pos x="T4" y="T5"/>
                  </a:cxn>
                  <a:cxn ang="0">
                    <a:pos x="T6" y="T7"/>
                  </a:cxn>
                  <a:cxn ang="0">
                    <a:pos x="T8" y="T9"/>
                  </a:cxn>
                  <a:cxn ang="0">
                    <a:pos x="T10" y="T11"/>
                  </a:cxn>
                  <a:cxn ang="0">
                    <a:pos x="T12" y="T13"/>
                  </a:cxn>
                </a:cxnLst>
                <a:rect l="0" t="0" r="r" b="b"/>
                <a:pathLst>
                  <a:path w="1406" h="568">
                    <a:moveTo>
                      <a:pt x="0" y="551"/>
                    </a:moveTo>
                    <a:lnTo>
                      <a:pt x="3" y="381"/>
                    </a:lnTo>
                    <a:lnTo>
                      <a:pt x="89" y="0"/>
                    </a:lnTo>
                    <a:lnTo>
                      <a:pt x="1320" y="2"/>
                    </a:lnTo>
                    <a:lnTo>
                      <a:pt x="1406" y="400"/>
                    </a:lnTo>
                    <a:lnTo>
                      <a:pt x="1396" y="568"/>
                    </a:lnTo>
                    <a:lnTo>
                      <a:pt x="0" y="55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80" name="Freeform 190"/>
              <p:cNvSpPr>
                <a:spLocks noEditPoints="1"/>
              </p:cNvSpPr>
              <p:nvPr/>
            </p:nvSpPr>
            <p:spPr bwMode="auto">
              <a:xfrm>
                <a:off x="5219" y="2146"/>
                <a:ext cx="720" cy="95"/>
              </a:xfrm>
              <a:custGeom>
                <a:avLst/>
                <a:gdLst>
                  <a:gd name="T0" fmla="*/ 1420 w 1440"/>
                  <a:gd name="T1" fmla="*/ 190 h 190"/>
                  <a:gd name="T2" fmla="*/ 20 w 1440"/>
                  <a:gd name="T3" fmla="*/ 190 h 190"/>
                  <a:gd name="T4" fmla="*/ 20 w 1440"/>
                  <a:gd name="T5" fmla="*/ 190 h 190"/>
                  <a:gd name="T6" fmla="*/ 12 w 1440"/>
                  <a:gd name="T7" fmla="*/ 188 h 190"/>
                  <a:gd name="T8" fmla="*/ 7 w 1440"/>
                  <a:gd name="T9" fmla="*/ 185 h 190"/>
                  <a:gd name="T10" fmla="*/ 2 w 1440"/>
                  <a:gd name="T11" fmla="*/ 178 h 190"/>
                  <a:gd name="T12" fmla="*/ 0 w 1440"/>
                  <a:gd name="T13" fmla="*/ 170 h 190"/>
                  <a:gd name="T14" fmla="*/ 0 w 1440"/>
                  <a:gd name="T15" fmla="*/ 21 h 190"/>
                  <a:gd name="T16" fmla="*/ 0 w 1440"/>
                  <a:gd name="T17" fmla="*/ 21 h 190"/>
                  <a:gd name="T18" fmla="*/ 2 w 1440"/>
                  <a:gd name="T19" fmla="*/ 14 h 190"/>
                  <a:gd name="T20" fmla="*/ 7 w 1440"/>
                  <a:gd name="T21" fmla="*/ 7 h 190"/>
                  <a:gd name="T22" fmla="*/ 12 w 1440"/>
                  <a:gd name="T23" fmla="*/ 2 h 190"/>
                  <a:gd name="T24" fmla="*/ 20 w 1440"/>
                  <a:gd name="T25" fmla="*/ 0 h 190"/>
                  <a:gd name="T26" fmla="*/ 1420 w 1440"/>
                  <a:gd name="T27" fmla="*/ 0 h 190"/>
                  <a:gd name="T28" fmla="*/ 1420 w 1440"/>
                  <a:gd name="T29" fmla="*/ 0 h 190"/>
                  <a:gd name="T30" fmla="*/ 1428 w 1440"/>
                  <a:gd name="T31" fmla="*/ 2 h 190"/>
                  <a:gd name="T32" fmla="*/ 1435 w 1440"/>
                  <a:gd name="T33" fmla="*/ 7 h 190"/>
                  <a:gd name="T34" fmla="*/ 1438 w 1440"/>
                  <a:gd name="T35" fmla="*/ 14 h 190"/>
                  <a:gd name="T36" fmla="*/ 1440 w 1440"/>
                  <a:gd name="T37" fmla="*/ 21 h 190"/>
                  <a:gd name="T38" fmla="*/ 1440 w 1440"/>
                  <a:gd name="T39" fmla="*/ 170 h 190"/>
                  <a:gd name="T40" fmla="*/ 1440 w 1440"/>
                  <a:gd name="T41" fmla="*/ 170 h 190"/>
                  <a:gd name="T42" fmla="*/ 1438 w 1440"/>
                  <a:gd name="T43" fmla="*/ 178 h 190"/>
                  <a:gd name="T44" fmla="*/ 1435 w 1440"/>
                  <a:gd name="T45" fmla="*/ 185 h 190"/>
                  <a:gd name="T46" fmla="*/ 1428 w 1440"/>
                  <a:gd name="T47" fmla="*/ 188 h 190"/>
                  <a:gd name="T48" fmla="*/ 1420 w 1440"/>
                  <a:gd name="T49" fmla="*/ 190 h 190"/>
                  <a:gd name="T50" fmla="*/ 41 w 1440"/>
                  <a:gd name="T51" fmla="*/ 149 h 190"/>
                  <a:gd name="T52" fmla="*/ 1399 w 1440"/>
                  <a:gd name="T53" fmla="*/ 149 h 190"/>
                  <a:gd name="T54" fmla="*/ 1399 w 1440"/>
                  <a:gd name="T55" fmla="*/ 41 h 190"/>
                  <a:gd name="T56" fmla="*/ 41 w 1440"/>
                  <a:gd name="T57" fmla="*/ 41 h 190"/>
                  <a:gd name="T58" fmla="*/ 41 w 1440"/>
                  <a:gd name="T59" fmla="*/ 14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0" h="190">
                    <a:moveTo>
                      <a:pt x="1420" y="190"/>
                    </a:moveTo>
                    <a:lnTo>
                      <a:pt x="20" y="190"/>
                    </a:lnTo>
                    <a:lnTo>
                      <a:pt x="20" y="190"/>
                    </a:lnTo>
                    <a:lnTo>
                      <a:pt x="12" y="188"/>
                    </a:lnTo>
                    <a:lnTo>
                      <a:pt x="7" y="185"/>
                    </a:lnTo>
                    <a:lnTo>
                      <a:pt x="2" y="178"/>
                    </a:lnTo>
                    <a:lnTo>
                      <a:pt x="0" y="170"/>
                    </a:lnTo>
                    <a:lnTo>
                      <a:pt x="0" y="21"/>
                    </a:lnTo>
                    <a:lnTo>
                      <a:pt x="0" y="21"/>
                    </a:lnTo>
                    <a:lnTo>
                      <a:pt x="2" y="14"/>
                    </a:lnTo>
                    <a:lnTo>
                      <a:pt x="7" y="7"/>
                    </a:lnTo>
                    <a:lnTo>
                      <a:pt x="12" y="2"/>
                    </a:lnTo>
                    <a:lnTo>
                      <a:pt x="20" y="0"/>
                    </a:lnTo>
                    <a:lnTo>
                      <a:pt x="1420" y="0"/>
                    </a:lnTo>
                    <a:lnTo>
                      <a:pt x="1420" y="0"/>
                    </a:lnTo>
                    <a:lnTo>
                      <a:pt x="1428" y="2"/>
                    </a:lnTo>
                    <a:lnTo>
                      <a:pt x="1435" y="7"/>
                    </a:lnTo>
                    <a:lnTo>
                      <a:pt x="1438" y="14"/>
                    </a:lnTo>
                    <a:lnTo>
                      <a:pt x="1440" y="21"/>
                    </a:lnTo>
                    <a:lnTo>
                      <a:pt x="1440" y="170"/>
                    </a:lnTo>
                    <a:lnTo>
                      <a:pt x="1440" y="170"/>
                    </a:lnTo>
                    <a:lnTo>
                      <a:pt x="1438" y="178"/>
                    </a:lnTo>
                    <a:lnTo>
                      <a:pt x="1435" y="185"/>
                    </a:lnTo>
                    <a:lnTo>
                      <a:pt x="1428" y="188"/>
                    </a:lnTo>
                    <a:lnTo>
                      <a:pt x="1420" y="190"/>
                    </a:lnTo>
                    <a:close/>
                    <a:moveTo>
                      <a:pt x="41" y="149"/>
                    </a:moveTo>
                    <a:lnTo>
                      <a:pt x="1399" y="149"/>
                    </a:lnTo>
                    <a:lnTo>
                      <a:pt x="1399" y="41"/>
                    </a:lnTo>
                    <a:lnTo>
                      <a:pt x="41" y="41"/>
                    </a:lnTo>
                    <a:lnTo>
                      <a:pt x="41" y="14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81" name="Freeform 191"/>
              <p:cNvSpPr>
                <a:spLocks/>
              </p:cNvSpPr>
              <p:nvPr/>
            </p:nvSpPr>
            <p:spPr bwMode="auto">
              <a:xfrm>
                <a:off x="5219" y="2146"/>
                <a:ext cx="720" cy="95"/>
              </a:xfrm>
              <a:custGeom>
                <a:avLst/>
                <a:gdLst>
                  <a:gd name="T0" fmla="*/ 1420 w 1440"/>
                  <a:gd name="T1" fmla="*/ 190 h 190"/>
                  <a:gd name="T2" fmla="*/ 20 w 1440"/>
                  <a:gd name="T3" fmla="*/ 190 h 190"/>
                  <a:gd name="T4" fmla="*/ 20 w 1440"/>
                  <a:gd name="T5" fmla="*/ 190 h 190"/>
                  <a:gd name="T6" fmla="*/ 12 w 1440"/>
                  <a:gd name="T7" fmla="*/ 188 h 190"/>
                  <a:gd name="T8" fmla="*/ 7 w 1440"/>
                  <a:gd name="T9" fmla="*/ 185 h 190"/>
                  <a:gd name="T10" fmla="*/ 2 w 1440"/>
                  <a:gd name="T11" fmla="*/ 178 h 190"/>
                  <a:gd name="T12" fmla="*/ 0 w 1440"/>
                  <a:gd name="T13" fmla="*/ 170 h 190"/>
                  <a:gd name="T14" fmla="*/ 0 w 1440"/>
                  <a:gd name="T15" fmla="*/ 21 h 190"/>
                  <a:gd name="T16" fmla="*/ 0 w 1440"/>
                  <a:gd name="T17" fmla="*/ 21 h 190"/>
                  <a:gd name="T18" fmla="*/ 2 w 1440"/>
                  <a:gd name="T19" fmla="*/ 14 h 190"/>
                  <a:gd name="T20" fmla="*/ 7 w 1440"/>
                  <a:gd name="T21" fmla="*/ 7 h 190"/>
                  <a:gd name="T22" fmla="*/ 12 w 1440"/>
                  <a:gd name="T23" fmla="*/ 2 h 190"/>
                  <a:gd name="T24" fmla="*/ 20 w 1440"/>
                  <a:gd name="T25" fmla="*/ 0 h 190"/>
                  <a:gd name="T26" fmla="*/ 1420 w 1440"/>
                  <a:gd name="T27" fmla="*/ 0 h 190"/>
                  <a:gd name="T28" fmla="*/ 1420 w 1440"/>
                  <a:gd name="T29" fmla="*/ 0 h 190"/>
                  <a:gd name="T30" fmla="*/ 1428 w 1440"/>
                  <a:gd name="T31" fmla="*/ 2 h 190"/>
                  <a:gd name="T32" fmla="*/ 1435 w 1440"/>
                  <a:gd name="T33" fmla="*/ 7 h 190"/>
                  <a:gd name="T34" fmla="*/ 1438 w 1440"/>
                  <a:gd name="T35" fmla="*/ 14 h 190"/>
                  <a:gd name="T36" fmla="*/ 1440 w 1440"/>
                  <a:gd name="T37" fmla="*/ 21 h 190"/>
                  <a:gd name="T38" fmla="*/ 1440 w 1440"/>
                  <a:gd name="T39" fmla="*/ 170 h 190"/>
                  <a:gd name="T40" fmla="*/ 1440 w 1440"/>
                  <a:gd name="T41" fmla="*/ 170 h 190"/>
                  <a:gd name="T42" fmla="*/ 1438 w 1440"/>
                  <a:gd name="T43" fmla="*/ 178 h 190"/>
                  <a:gd name="T44" fmla="*/ 1435 w 1440"/>
                  <a:gd name="T45" fmla="*/ 185 h 190"/>
                  <a:gd name="T46" fmla="*/ 1428 w 1440"/>
                  <a:gd name="T47" fmla="*/ 188 h 190"/>
                  <a:gd name="T48" fmla="*/ 1420 w 1440"/>
                  <a:gd name="T49"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0" h="190">
                    <a:moveTo>
                      <a:pt x="1420" y="190"/>
                    </a:moveTo>
                    <a:lnTo>
                      <a:pt x="20" y="190"/>
                    </a:lnTo>
                    <a:lnTo>
                      <a:pt x="20" y="190"/>
                    </a:lnTo>
                    <a:lnTo>
                      <a:pt x="12" y="188"/>
                    </a:lnTo>
                    <a:lnTo>
                      <a:pt x="7" y="185"/>
                    </a:lnTo>
                    <a:lnTo>
                      <a:pt x="2" y="178"/>
                    </a:lnTo>
                    <a:lnTo>
                      <a:pt x="0" y="170"/>
                    </a:lnTo>
                    <a:lnTo>
                      <a:pt x="0" y="21"/>
                    </a:lnTo>
                    <a:lnTo>
                      <a:pt x="0" y="21"/>
                    </a:lnTo>
                    <a:lnTo>
                      <a:pt x="2" y="14"/>
                    </a:lnTo>
                    <a:lnTo>
                      <a:pt x="7" y="7"/>
                    </a:lnTo>
                    <a:lnTo>
                      <a:pt x="12" y="2"/>
                    </a:lnTo>
                    <a:lnTo>
                      <a:pt x="20" y="0"/>
                    </a:lnTo>
                    <a:lnTo>
                      <a:pt x="1420" y="0"/>
                    </a:lnTo>
                    <a:lnTo>
                      <a:pt x="1420" y="0"/>
                    </a:lnTo>
                    <a:lnTo>
                      <a:pt x="1428" y="2"/>
                    </a:lnTo>
                    <a:lnTo>
                      <a:pt x="1435" y="7"/>
                    </a:lnTo>
                    <a:lnTo>
                      <a:pt x="1438" y="14"/>
                    </a:lnTo>
                    <a:lnTo>
                      <a:pt x="1440" y="21"/>
                    </a:lnTo>
                    <a:lnTo>
                      <a:pt x="1440" y="170"/>
                    </a:lnTo>
                    <a:lnTo>
                      <a:pt x="1440" y="170"/>
                    </a:lnTo>
                    <a:lnTo>
                      <a:pt x="1438" y="178"/>
                    </a:lnTo>
                    <a:lnTo>
                      <a:pt x="1435" y="185"/>
                    </a:lnTo>
                    <a:lnTo>
                      <a:pt x="1428" y="188"/>
                    </a:lnTo>
                    <a:lnTo>
                      <a:pt x="1420" y="19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82" name="Rectangle 192"/>
              <p:cNvSpPr>
                <a:spLocks noChangeArrowheads="1"/>
              </p:cNvSpPr>
              <p:nvPr/>
            </p:nvSpPr>
            <p:spPr bwMode="auto">
              <a:xfrm>
                <a:off x="5239" y="2166"/>
                <a:ext cx="680" cy="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83" name="Freeform 193"/>
              <p:cNvSpPr>
                <a:spLocks noEditPoints="1"/>
              </p:cNvSpPr>
              <p:nvPr/>
            </p:nvSpPr>
            <p:spPr bwMode="auto">
              <a:xfrm>
                <a:off x="5219" y="1948"/>
                <a:ext cx="720" cy="218"/>
              </a:xfrm>
              <a:custGeom>
                <a:avLst/>
                <a:gdLst>
                  <a:gd name="T0" fmla="*/ 1420 w 1440"/>
                  <a:gd name="T1" fmla="*/ 437 h 437"/>
                  <a:gd name="T2" fmla="*/ 1420 w 1440"/>
                  <a:gd name="T3" fmla="*/ 437 h 437"/>
                  <a:gd name="T4" fmla="*/ 20 w 1440"/>
                  <a:gd name="T5" fmla="*/ 437 h 437"/>
                  <a:gd name="T6" fmla="*/ 20 w 1440"/>
                  <a:gd name="T7" fmla="*/ 437 h 437"/>
                  <a:gd name="T8" fmla="*/ 12 w 1440"/>
                  <a:gd name="T9" fmla="*/ 435 h 437"/>
                  <a:gd name="T10" fmla="*/ 5 w 1440"/>
                  <a:gd name="T11" fmla="*/ 430 h 437"/>
                  <a:gd name="T12" fmla="*/ 5 w 1440"/>
                  <a:gd name="T13" fmla="*/ 430 h 437"/>
                  <a:gd name="T14" fmla="*/ 0 w 1440"/>
                  <a:gd name="T15" fmla="*/ 422 h 437"/>
                  <a:gd name="T16" fmla="*/ 0 w 1440"/>
                  <a:gd name="T17" fmla="*/ 413 h 437"/>
                  <a:gd name="T18" fmla="*/ 83 w 1440"/>
                  <a:gd name="T19" fmla="*/ 15 h 437"/>
                  <a:gd name="T20" fmla="*/ 83 w 1440"/>
                  <a:gd name="T21" fmla="*/ 15 h 437"/>
                  <a:gd name="T22" fmla="*/ 84 w 1440"/>
                  <a:gd name="T23" fmla="*/ 8 h 437"/>
                  <a:gd name="T24" fmla="*/ 89 w 1440"/>
                  <a:gd name="T25" fmla="*/ 3 h 437"/>
                  <a:gd name="T26" fmla="*/ 95 w 1440"/>
                  <a:gd name="T27" fmla="*/ 0 h 437"/>
                  <a:gd name="T28" fmla="*/ 101 w 1440"/>
                  <a:gd name="T29" fmla="*/ 0 h 437"/>
                  <a:gd name="T30" fmla="*/ 1339 w 1440"/>
                  <a:gd name="T31" fmla="*/ 0 h 437"/>
                  <a:gd name="T32" fmla="*/ 1339 w 1440"/>
                  <a:gd name="T33" fmla="*/ 0 h 437"/>
                  <a:gd name="T34" fmla="*/ 1345 w 1440"/>
                  <a:gd name="T35" fmla="*/ 0 h 437"/>
                  <a:gd name="T36" fmla="*/ 1352 w 1440"/>
                  <a:gd name="T37" fmla="*/ 3 h 437"/>
                  <a:gd name="T38" fmla="*/ 1356 w 1440"/>
                  <a:gd name="T39" fmla="*/ 8 h 437"/>
                  <a:gd name="T40" fmla="*/ 1359 w 1440"/>
                  <a:gd name="T41" fmla="*/ 15 h 437"/>
                  <a:gd name="T42" fmla="*/ 1440 w 1440"/>
                  <a:gd name="T43" fmla="*/ 412 h 437"/>
                  <a:gd name="T44" fmla="*/ 1440 w 1440"/>
                  <a:gd name="T45" fmla="*/ 412 h 437"/>
                  <a:gd name="T46" fmla="*/ 1440 w 1440"/>
                  <a:gd name="T47" fmla="*/ 417 h 437"/>
                  <a:gd name="T48" fmla="*/ 1440 w 1440"/>
                  <a:gd name="T49" fmla="*/ 417 h 437"/>
                  <a:gd name="T50" fmla="*/ 1440 w 1440"/>
                  <a:gd name="T51" fmla="*/ 425 h 437"/>
                  <a:gd name="T52" fmla="*/ 1435 w 1440"/>
                  <a:gd name="T53" fmla="*/ 432 h 437"/>
                  <a:gd name="T54" fmla="*/ 1428 w 1440"/>
                  <a:gd name="T55" fmla="*/ 435 h 437"/>
                  <a:gd name="T56" fmla="*/ 1420 w 1440"/>
                  <a:gd name="T57" fmla="*/ 437 h 437"/>
                  <a:gd name="T58" fmla="*/ 46 w 1440"/>
                  <a:gd name="T59" fmla="*/ 396 h 437"/>
                  <a:gd name="T60" fmla="*/ 1396 w 1440"/>
                  <a:gd name="T61" fmla="*/ 396 h 437"/>
                  <a:gd name="T62" fmla="*/ 1322 w 1440"/>
                  <a:gd name="T63" fmla="*/ 41 h 437"/>
                  <a:gd name="T64" fmla="*/ 118 w 1440"/>
                  <a:gd name="T65" fmla="*/ 41 h 437"/>
                  <a:gd name="T66" fmla="*/ 46 w 1440"/>
                  <a:gd name="T67" fmla="*/ 3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0" h="437">
                    <a:moveTo>
                      <a:pt x="1420" y="437"/>
                    </a:moveTo>
                    <a:lnTo>
                      <a:pt x="1420" y="437"/>
                    </a:lnTo>
                    <a:lnTo>
                      <a:pt x="20" y="437"/>
                    </a:lnTo>
                    <a:lnTo>
                      <a:pt x="20" y="437"/>
                    </a:lnTo>
                    <a:lnTo>
                      <a:pt x="12" y="435"/>
                    </a:lnTo>
                    <a:lnTo>
                      <a:pt x="5" y="430"/>
                    </a:lnTo>
                    <a:lnTo>
                      <a:pt x="5" y="430"/>
                    </a:lnTo>
                    <a:lnTo>
                      <a:pt x="0" y="422"/>
                    </a:lnTo>
                    <a:lnTo>
                      <a:pt x="0" y="413"/>
                    </a:lnTo>
                    <a:lnTo>
                      <a:pt x="83" y="15"/>
                    </a:lnTo>
                    <a:lnTo>
                      <a:pt x="83" y="15"/>
                    </a:lnTo>
                    <a:lnTo>
                      <a:pt x="84" y="8"/>
                    </a:lnTo>
                    <a:lnTo>
                      <a:pt x="89" y="3"/>
                    </a:lnTo>
                    <a:lnTo>
                      <a:pt x="95" y="0"/>
                    </a:lnTo>
                    <a:lnTo>
                      <a:pt x="101" y="0"/>
                    </a:lnTo>
                    <a:lnTo>
                      <a:pt x="1339" y="0"/>
                    </a:lnTo>
                    <a:lnTo>
                      <a:pt x="1339" y="0"/>
                    </a:lnTo>
                    <a:lnTo>
                      <a:pt x="1345" y="0"/>
                    </a:lnTo>
                    <a:lnTo>
                      <a:pt x="1352" y="3"/>
                    </a:lnTo>
                    <a:lnTo>
                      <a:pt x="1356" y="8"/>
                    </a:lnTo>
                    <a:lnTo>
                      <a:pt x="1359" y="15"/>
                    </a:lnTo>
                    <a:lnTo>
                      <a:pt x="1440" y="412"/>
                    </a:lnTo>
                    <a:lnTo>
                      <a:pt x="1440" y="412"/>
                    </a:lnTo>
                    <a:lnTo>
                      <a:pt x="1440" y="417"/>
                    </a:lnTo>
                    <a:lnTo>
                      <a:pt x="1440" y="417"/>
                    </a:lnTo>
                    <a:lnTo>
                      <a:pt x="1440" y="425"/>
                    </a:lnTo>
                    <a:lnTo>
                      <a:pt x="1435" y="432"/>
                    </a:lnTo>
                    <a:lnTo>
                      <a:pt x="1428" y="435"/>
                    </a:lnTo>
                    <a:lnTo>
                      <a:pt x="1420" y="437"/>
                    </a:lnTo>
                    <a:close/>
                    <a:moveTo>
                      <a:pt x="46" y="396"/>
                    </a:moveTo>
                    <a:lnTo>
                      <a:pt x="1396" y="396"/>
                    </a:lnTo>
                    <a:lnTo>
                      <a:pt x="1322" y="41"/>
                    </a:lnTo>
                    <a:lnTo>
                      <a:pt x="118" y="41"/>
                    </a:lnTo>
                    <a:lnTo>
                      <a:pt x="46" y="3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290" name="Freeform 194"/>
              <p:cNvSpPr>
                <a:spLocks/>
              </p:cNvSpPr>
              <p:nvPr/>
            </p:nvSpPr>
            <p:spPr bwMode="auto">
              <a:xfrm>
                <a:off x="5219" y="1948"/>
                <a:ext cx="720" cy="218"/>
              </a:xfrm>
              <a:custGeom>
                <a:avLst/>
                <a:gdLst>
                  <a:gd name="T0" fmla="*/ 1420 w 1440"/>
                  <a:gd name="T1" fmla="*/ 437 h 437"/>
                  <a:gd name="T2" fmla="*/ 1420 w 1440"/>
                  <a:gd name="T3" fmla="*/ 437 h 437"/>
                  <a:gd name="T4" fmla="*/ 20 w 1440"/>
                  <a:gd name="T5" fmla="*/ 437 h 437"/>
                  <a:gd name="T6" fmla="*/ 20 w 1440"/>
                  <a:gd name="T7" fmla="*/ 437 h 437"/>
                  <a:gd name="T8" fmla="*/ 12 w 1440"/>
                  <a:gd name="T9" fmla="*/ 435 h 437"/>
                  <a:gd name="T10" fmla="*/ 5 w 1440"/>
                  <a:gd name="T11" fmla="*/ 430 h 437"/>
                  <a:gd name="T12" fmla="*/ 5 w 1440"/>
                  <a:gd name="T13" fmla="*/ 430 h 437"/>
                  <a:gd name="T14" fmla="*/ 0 w 1440"/>
                  <a:gd name="T15" fmla="*/ 422 h 437"/>
                  <a:gd name="T16" fmla="*/ 0 w 1440"/>
                  <a:gd name="T17" fmla="*/ 413 h 437"/>
                  <a:gd name="T18" fmla="*/ 83 w 1440"/>
                  <a:gd name="T19" fmla="*/ 15 h 437"/>
                  <a:gd name="T20" fmla="*/ 83 w 1440"/>
                  <a:gd name="T21" fmla="*/ 15 h 437"/>
                  <a:gd name="T22" fmla="*/ 84 w 1440"/>
                  <a:gd name="T23" fmla="*/ 8 h 437"/>
                  <a:gd name="T24" fmla="*/ 89 w 1440"/>
                  <a:gd name="T25" fmla="*/ 3 h 437"/>
                  <a:gd name="T26" fmla="*/ 95 w 1440"/>
                  <a:gd name="T27" fmla="*/ 0 h 437"/>
                  <a:gd name="T28" fmla="*/ 101 w 1440"/>
                  <a:gd name="T29" fmla="*/ 0 h 437"/>
                  <a:gd name="T30" fmla="*/ 1339 w 1440"/>
                  <a:gd name="T31" fmla="*/ 0 h 437"/>
                  <a:gd name="T32" fmla="*/ 1339 w 1440"/>
                  <a:gd name="T33" fmla="*/ 0 h 437"/>
                  <a:gd name="T34" fmla="*/ 1345 w 1440"/>
                  <a:gd name="T35" fmla="*/ 0 h 437"/>
                  <a:gd name="T36" fmla="*/ 1352 w 1440"/>
                  <a:gd name="T37" fmla="*/ 3 h 437"/>
                  <a:gd name="T38" fmla="*/ 1356 w 1440"/>
                  <a:gd name="T39" fmla="*/ 8 h 437"/>
                  <a:gd name="T40" fmla="*/ 1359 w 1440"/>
                  <a:gd name="T41" fmla="*/ 15 h 437"/>
                  <a:gd name="T42" fmla="*/ 1440 w 1440"/>
                  <a:gd name="T43" fmla="*/ 412 h 437"/>
                  <a:gd name="T44" fmla="*/ 1440 w 1440"/>
                  <a:gd name="T45" fmla="*/ 412 h 437"/>
                  <a:gd name="T46" fmla="*/ 1440 w 1440"/>
                  <a:gd name="T47" fmla="*/ 417 h 437"/>
                  <a:gd name="T48" fmla="*/ 1440 w 1440"/>
                  <a:gd name="T49" fmla="*/ 417 h 437"/>
                  <a:gd name="T50" fmla="*/ 1440 w 1440"/>
                  <a:gd name="T51" fmla="*/ 425 h 437"/>
                  <a:gd name="T52" fmla="*/ 1435 w 1440"/>
                  <a:gd name="T53" fmla="*/ 432 h 437"/>
                  <a:gd name="T54" fmla="*/ 1428 w 1440"/>
                  <a:gd name="T55" fmla="*/ 435 h 437"/>
                  <a:gd name="T56" fmla="*/ 1420 w 1440"/>
                  <a:gd name="T57"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0" h="437">
                    <a:moveTo>
                      <a:pt x="1420" y="437"/>
                    </a:moveTo>
                    <a:lnTo>
                      <a:pt x="1420" y="437"/>
                    </a:lnTo>
                    <a:lnTo>
                      <a:pt x="20" y="437"/>
                    </a:lnTo>
                    <a:lnTo>
                      <a:pt x="20" y="437"/>
                    </a:lnTo>
                    <a:lnTo>
                      <a:pt x="12" y="435"/>
                    </a:lnTo>
                    <a:lnTo>
                      <a:pt x="5" y="430"/>
                    </a:lnTo>
                    <a:lnTo>
                      <a:pt x="5" y="430"/>
                    </a:lnTo>
                    <a:lnTo>
                      <a:pt x="0" y="422"/>
                    </a:lnTo>
                    <a:lnTo>
                      <a:pt x="0" y="413"/>
                    </a:lnTo>
                    <a:lnTo>
                      <a:pt x="83" y="15"/>
                    </a:lnTo>
                    <a:lnTo>
                      <a:pt x="83" y="15"/>
                    </a:lnTo>
                    <a:lnTo>
                      <a:pt x="84" y="8"/>
                    </a:lnTo>
                    <a:lnTo>
                      <a:pt x="89" y="3"/>
                    </a:lnTo>
                    <a:lnTo>
                      <a:pt x="95" y="0"/>
                    </a:lnTo>
                    <a:lnTo>
                      <a:pt x="101" y="0"/>
                    </a:lnTo>
                    <a:lnTo>
                      <a:pt x="1339" y="0"/>
                    </a:lnTo>
                    <a:lnTo>
                      <a:pt x="1339" y="0"/>
                    </a:lnTo>
                    <a:lnTo>
                      <a:pt x="1345" y="0"/>
                    </a:lnTo>
                    <a:lnTo>
                      <a:pt x="1352" y="3"/>
                    </a:lnTo>
                    <a:lnTo>
                      <a:pt x="1356" y="8"/>
                    </a:lnTo>
                    <a:lnTo>
                      <a:pt x="1359" y="15"/>
                    </a:lnTo>
                    <a:lnTo>
                      <a:pt x="1440" y="412"/>
                    </a:lnTo>
                    <a:lnTo>
                      <a:pt x="1440" y="412"/>
                    </a:lnTo>
                    <a:lnTo>
                      <a:pt x="1440" y="417"/>
                    </a:lnTo>
                    <a:lnTo>
                      <a:pt x="1440" y="417"/>
                    </a:lnTo>
                    <a:lnTo>
                      <a:pt x="1440" y="425"/>
                    </a:lnTo>
                    <a:lnTo>
                      <a:pt x="1435" y="432"/>
                    </a:lnTo>
                    <a:lnTo>
                      <a:pt x="1428" y="435"/>
                    </a:lnTo>
                    <a:lnTo>
                      <a:pt x="1420" y="437"/>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77" name="Freeform 195"/>
              <p:cNvSpPr>
                <a:spLocks/>
              </p:cNvSpPr>
              <p:nvPr/>
            </p:nvSpPr>
            <p:spPr bwMode="auto">
              <a:xfrm>
                <a:off x="5242" y="1968"/>
                <a:ext cx="675" cy="178"/>
              </a:xfrm>
              <a:custGeom>
                <a:avLst/>
                <a:gdLst>
                  <a:gd name="T0" fmla="*/ 0 w 1350"/>
                  <a:gd name="T1" fmla="*/ 355 h 355"/>
                  <a:gd name="T2" fmla="*/ 1350 w 1350"/>
                  <a:gd name="T3" fmla="*/ 355 h 355"/>
                  <a:gd name="T4" fmla="*/ 1276 w 1350"/>
                  <a:gd name="T5" fmla="*/ 0 h 355"/>
                  <a:gd name="T6" fmla="*/ 72 w 1350"/>
                  <a:gd name="T7" fmla="*/ 0 h 355"/>
                  <a:gd name="T8" fmla="*/ 0 w 1350"/>
                  <a:gd name="T9" fmla="*/ 355 h 355"/>
                </a:gdLst>
                <a:ahLst/>
                <a:cxnLst>
                  <a:cxn ang="0">
                    <a:pos x="T0" y="T1"/>
                  </a:cxn>
                  <a:cxn ang="0">
                    <a:pos x="T2" y="T3"/>
                  </a:cxn>
                  <a:cxn ang="0">
                    <a:pos x="T4" y="T5"/>
                  </a:cxn>
                  <a:cxn ang="0">
                    <a:pos x="T6" y="T7"/>
                  </a:cxn>
                  <a:cxn ang="0">
                    <a:pos x="T8" y="T9"/>
                  </a:cxn>
                </a:cxnLst>
                <a:rect l="0" t="0" r="r" b="b"/>
                <a:pathLst>
                  <a:path w="1350" h="355">
                    <a:moveTo>
                      <a:pt x="0" y="355"/>
                    </a:moveTo>
                    <a:lnTo>
                      <a:pt x="1350" y="355"/>
                    </a:lnTo>
                    <a:lnTo>
                      <a:pt x="1276" y="0"/>
                    </a:lnTo>
                    <a:lnTo>
                      <a:pt x="72" y="0"/>
                    </a:lnTo>
                    <a:lnTo>
                      <a:pt x="0" y="355"/>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78" name="Freeform 196"/>
              <p:cNvSpPr>
                <a:spLocks/>
              </p:cNvSpPr>
              <p:nvPr/>
            </p:nvSpPr>
            <p:spPr bwMode="auto">
              <a:xfrm>
                <a:off x="5878" y="2172"/>
                <a:ext cx="29" cy="44"/>
              </a:xfrm>
              <a:custGeom>
                <a:avLst/>
                <a:gdLst>
                  <a:gd name="T0" fmla="*/ 0 w 58"/>
                  <a:gd name="T1" fmla="*/ 0 h 86"/>
                  <a:gd name="T2" fmla="*/ 26 w 58"/>
                  <a:gd name="T3" fmla="*/ 0 h 86"/>
                  <a:gd name="T4" fmla="*/ 26 w 58"/>
                  <a:gd name="T5" fmla="*/ 0 h 86"/>
                  <a:gd name="T6" fmla="*/ 33 w 58"/>
                  <a:gd name="T7" fmla="*/ 2 h 86"/>
                  <a:gd name="T8" fmla="*/ 38 w 58"/>
                  <a:gd name="T9" fmla="*/ 3 h 86"/>
                  <a:gd name="T10" fmla="*/ 44 w 58"/>
                  <a:gd name="T11" fmla="*/ 7 h 86"/>
                  <a:gd name="T12" fmla="*/ 48 w 58"/>
                  <a:gd name="T13" fmla="*/ 12 h 86"/>
                  <a:gd name="T14" fmla="*/ 53 w 58"/>
                  <a:gd name="T15" fmla="*/ 18 h 86"/>
                  <a:gd name="T16" fmla="*/ 56 w 58"/>
                  <a:gd name="T17" fmla="*/ 27 h 86"/>
                  <a:gd name="T18" fmla="*/ 58 w 58"/>
                  <a:gd name="T19" fmla="*/ 34 h 86"/>
                  <a:gd name="T20" fmla="*/ 58 w 58"/>
                  <a:gd name="T21" fmla="*/ 42 h 86"/>
                  <a:gd name="T22" fmla="*/ 58 w 58"/>
                  <a:gd name="T23" fmla="*/ 42 h 86"/>
                  <a:gd name="T24" fmla="*/ 58 w 58"/>
                  <a:gd name="T25" fmla="*/ 51 h 86"/>
                  <a:gd name="T26" fmla="*/ 56 w 58"/>
                  <a:gd name="T27" fmla="*/ 59 h 86"/>
                  <a:gd name="T28" fmla="*/ 53 w 58"/>
                  <a:gd name="T29" fmla="*/ 68 h 86"/>
                  <a:gd name="T30" fmla="*/ 48 w 58"/>
                  <a:gd name="T31" fmla="*/ 73 h 86"/>
                  <a:gd name="T32" fmla="*/ 44 w 58"/>
                  <a:gd name="T33" fmla="*/ 78 h 86"/>
                  <a:gd name="T34" fmla="*/ 38 w 58"/>
                  <a:gd name="T35" fmla="*/ 83 h 86"/>
                  <a:gd name="T36" fmla="*/ 33 w 58"/>
                  <a:gd name="T37" fmla="*/ 84 h 86"/>
                  <a:gd name="T38" fmla="*/ 26 w 58"/>
                  <a:gd name="T39" fmla="*/ 86 h 86"/>
                  <a:gd name="T40" fmla="*/ 0 w 58"/>
                  <a:gd name="T41" fmla="*/ 86 h 86"/>
                  <a:gd name="T42" fmla="*/ 0 w 58"/>
                  <a:gd name="T4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86">
                    <a:moveTo>
                      <a:pt x="0" y="0"/>
                    </a:moveTo>
                    <a:lnTo>
                      <a:pt x="26" y="0"/>
                    </a:lnTo>
                    <a:lnTo>
                      <a:pt x="26" y="0"/>
                    </a:lnTo>
                    <a:lnTo>
                      <a:pt x="33" y="2"/>
                    </a:lnTo>
                    <a:lnTo>
                      <a:pt x="38" y="3"/>
                    </a:lnTo>
                    <a:lnTo>
                      <a:pt x="44" y="7"/>
                    </a:lnTo>
                    <a:lnTo>
                      <a:pt x="48" y="12"/>
                    </a:lnTo>
                    <a:lnTo>
                      <a:pt x="53" y="18"/>
                    </a:lnTo>
                    <a:lnTo>
                      <a:pt x="56" y="27"/>
                    </a:lnTo>
                    <a:lnTo>
                      <a:pt x="58" y="34"/>
                    </a:lnTo>
                    <a:lnTo>
                      <a:pt x="58" y="42"/>
                    </a:lnTo>
                    <a:lnTo>
                      <a:pt x="58" y="42"/>
                    </a:lnTo>
                    <a:lnTo>
                      <a:pt x="58" y="51"/>
                    </a:lnTo>
                    <a:lnTo>
                      <a:pt x="56" y="59"/>
                    </a:lnTo>
                    <a:lnTo>
                      <a:pt x="53" y="68"/>
                    </a:lnTo>
                    <a:lnTo>
                      <a:pt x="48" y="73"/>
                    </a:lnTo>
                    <a:lnTo>
                      <a:pt x="44" y="78"/>
                    </a:lnTo>
                    <a:lnTo>
                      <a:pt x="38" y="83"/>
                    </a:lnTo>
                    <a:lnTo>
                      <a:pt x="33" y="84"/>
                    </a:lnTo>
                    <a:lnTo>
                      <a:pt x="26" y="86"/>
                    </a:lnTo>
                    <a:lnTo>
                      <a:pt x="0" y="86"/>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84" name="Freeform 197"/>
              <p:cNvSpPr>
                <a:spLocks/>
              </p:cNvSpPr>
              <p:nvPr/>
            </p:nvSpPr>
            <p:spPr bwMode="auto">
              <a:xfrm>
                <a:off x="5236" y="2163"/>
                <a:ext cx="692" cy="60"/>
              </a:xfrm>
              <a:custGeom>
                <a:avLst/>
                <a:gdLst>
                  <a:gd name="T0" fmla="*/ 3 w 1384"/>
                  <a:gd name="T1" fmla="*/ 0 h 120"/>
                  <a:gd name="T2" fmla="*/ 1384 w 1384"/>
                  <a:gd name="T3" fmla="*/ 0 h 120"/>
                  <a:gd name="T4" fmla="*/ 1322 w 1384"/>
                  <a:gd name="T5" fmla="*/ 9 h 120"/>
                  <a:gd name="T6" fmla="*/ 1335 w 1384"/>
                  <a:gd name="T7" fmla="*/ 105 h 120"/>
                  <a:gd name="T8" fmla="*/ 1350 w 1384"/>
                  <a:gd name="T9" fmla="*/ 120 h 120"/>
                  <a:gd name="T10" fmla="*/ 0 w 1384"/>
                  <a:gd name="T11" fmla="*/ 120 h 120"/>
                  <a:gd name="T12" fmla="*/ 891 w 1384"/>
                  <a:gd name="T13" fmla="*/ 98 h 120"/>
                  <a:gd name="T14" fmla="*/ 847 w 1384"/>
                  <a:gd name="T15" fmla="*/ 43 h 120"/>
                  <a:gd name="T16" fmla="*/ 3 w 1384"/>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4" h="120">
                    <a:moveTo>
                      <a:pt x="3" y="0"/>
                    </a:moveTo>
                    <a:lnTo>
                      <a:pt x="1384" y="0"/>
                    </a:lnTo>
                    <a:lnTo>
                      <a:pt x="1322" y="9"/>
                    </a:lnTo>
                    <a:lnTo>
                      <a:pt x="1335" y="105"/>
                    </a:lnTo>
                    <a:lnTo>
                      <a:pt x="1350" y="120"/>
                    </a:lnTo>
                    <a:lnTo>
                      <a:pt x="0" y="120"/>
                    </a:lnTo>
                    <a:lnTo>
                      <a:pt x="891" y="98"/>
                    </a:lnTo>
                    <a:lnTo>
                      <a:pt x="847" y="43"/>
                    </a:lnTo>
                    <a:lnTo>
                      <a:pt x="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85" name="Freeform 198"/>
              <p:cNvSpPr>
                <a:spLocks/>
              </p:cNvSpPr>
              <p:nvPr/>
            </p:nvSpPr>
            <p:spPr bwMode="auto">
              <a:xfrm>
                <a:off x="5818" y="2194"/>
                <a:ext cx="13" cy="12"/>
              </a:xfrm>
              <a:custGeom>
                <a:avLst/>
                <a:gdLst>
                  <a:gd name="T0" fmla="*/ 25 w 25"/>
                  <a:gd name="T1" fmla="*/ 14 h 26"/>
                  <a:gd name="T2" fmla="*/ 25 w 25"/>
                  <a:gd name="T3" fmla="*/ 14 h 26"/>
                  <a:gd name="T4" fmla="*/ 23 w 25"/>
                  <a:gd name="T5" fmla="*/ 17 h 26"/>
                  <a:gd name="T6" fmla="*/ 22 w 25"/>
                  <a:gd name="T7" fmla="*/ 22 h 26"/>
                  <a:gd name="T8" fmla="*/ 16 w 25"/>
                  <a:gd name="T9" fmla="*/ 24 h 26"/>
                  <a:gd name="T10" fmla="*/ 11 w 25"/>
                  <a:gd name="T11" fmla="*/ 26 h 26"/>
                  <a:gd name="T12" fmla="*/ 11 w 25"/>
                  <a:gd name="T13" fmla="*/ 26 h 26"/>
                  <a:gd name="T14" fmla="*/ 8 w 25"/>
                  <a:gd name="T15" fmla="*/ 24 h 26"/>
                  <a:gd name="T16" fmla="*/ 3 w 25"/>
                  <a:gd name="T17" fmla="*/ 22 h 26"/>
                  <a:gd name="T18" fmla="*/ 1 w 25"/>
                  <a:gd name="T19" fmla="*/ 17 h 26"/>
                  <a:gd name="T20" fmla="*/ 0 w 25"/>
                  <a:gd name="T21" fmla="*/ 14 h 26"/>
                  <a:gd name="T22" fmla="*/ 0 w 25"/>
                  <a:gd name="T23" fmla="*/ 14 h 26"/>
                  <a:gd name="T24" fmla="*/ 1 w 25"/>
                  <a:gd name="T25" fmla="*/ 9 h 26"/>
                  <a:gd name="T26" fmla="*/ 3 w 25"/>
                  <a:gd name="T27" fmla="*/ 4 h 26"/>
                  <a:gd name="T28" fmla="*/ 8 w 25"/>
                  <a:gd name="T29" fmla="*/ 2 h 26"/>
                  <a:gd name="T30" fmla="*/ 11 w 25"/>
                  <a:gd name="T31" fmla="*/ 0 h 26"/>
                  <a:gd name="T32" fmla="*/ 11 w 25"/>
                  <a:gd name="T33" fmla="*/ 0 h 26"/>
                  <a:gd name="T34" fmla="*/ 16 w 25"/>
                  <a:gd name="T35" fmla="*/ 2 h 26"/>
                  <a:gd name="T36" fmla="*/ 22 w 25"/>
                  <a:gd name="T37" fmla="*/ 4 h 26"/>
                  <a:gd name="T38" fmla="*/ 23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3" y="17"/>
                    </a:lnTo>
                    <a:lnTo>
                      <a:pt x="22" y="22"/>
                    </a:lnTo>
                    <a:lnTo>
                      <a:pt x="16" y="24"/>
                    </a:lnTo>
                    <a:lnTo>
                      <a:pt x="11" y="26"/>
                    </a:lnTo>
                    <a:lnTo>
                      <a:pt x="11" y="26"/>
                    </a:lnTo>
                    <a:lnTo>
                      <a:pt x="8" y="24"/>
                    </a:lnTo>
                    <a:lnTo>
                      <a:pt x="3" y="22"/>
                    </a:lnTo>
                    <a:lnTo>
                      <a:pt x="1" y="17"/>
                    </a:lnTo>
                    <a:lnTo>
                      <a:pt x="0" y="14"/>
                    </a:lnTo>
                    <a:lnTo>
                      <a:pt x="0" y="14"/>
                    </a:lnTo>
                    <a:lnTo>
                      <a:pt x="1" y="9"/>
                    </a:lnTo>
                    <a:lnTo>
                      <a:pt x="3" y="4"/>
                    </a:lnTo>
                    <a:lnTo>
                      <a:pt x="8" y="2"/>
                    </a:lnTo>
                    <a:lnTo>
                      <a:pt x="11" y="0"/>
                    </a:lnTo>
                    <a:lnTo>
                      <a:pt x="11" y="0"/>
                    </a:lnTo>
                    <a:lnTo>
                      <a:pt x="16" y="2"/>
                    </a:lnTo>
                    <a:lnTo>
                      <a:pt x="22" y="4"/>
                    </a:lnTo>
                    <a:lnTo>
                      <a:pt x="23"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86" name="Freeform 199"/>
              <p:cNvSpPr>
                <a:spLocks/>
              </p:cNvSpPr>
              <p:nvPr/>
            </p:nvSpPr>
            <p:spPr bwMode="auto">
              <a:xfrm>
                <a:off x="5818" y="2194"/>
                <a:ext cx="13" cy="12"/>
              </a:xfrm>
              <a:custGeom>
                <a:avLst/>
                <a:gdLst>
                  <a:gd name="T0" fmla="*/ 25 w 25"/>
                  <a:gd name="T1" fmla="*/ 14 h 26"/>
                  <a:gd name="T2" fmla="*/ 25 w 25"/>
                  <a:gd name="T3" fmla="*/ 14 h 26"/>
                  <a:gd name="T4" fmla="*/ 23 w 25"/>
                  <a:gd name="T5" fmla="*/ 17 h 26"/>
                  <a:gd name="T6" fmla="*/ 22 w 25"/>
                  <a:gd name="T7" fmla="*/ 22 h 26"/>
                  <a:gd name="T8" fmla="*/ 16 w 25"/>
                  <a:gd name="T9" fmla="*/ 24 h 26"/>
                  <a:gd name="T10" fmla="*/ 11 w 25"/>
                  <a:gd name="T11" fmla="*/ 26 h 26"/>
                  <a:gd name="T12" fmla="*/ 11 w 25"/>
                  <a:gd name="T13" fmla="*/ 26 h 26"/>
                  <a:gd name="T14" fmla="*/ 8 w 25"/>
                  <a:gd name="T15" fmla="*/ 24 h 26"/>
                  <a:gd name="T16" fmla="*/ 3 w 25"/>
                  <a:gd name="T17" fmla="*/ 22 h 26"/>
                  <a:gd name="T18" fmla="*/ 1 w 25"/>
                  <a:gd name="T19" fmla="*/ 17 h 26"/>
                  <a:gd name="T20" fmla="*/ 0 w 25"/>
                  <a:gd name="T21" fmla="*/ 14 h 26"/>
                  <a:gd name="T22" fmla="*/ 0 w 25"/>
                  <a:gd name="T23" fmla="*/ 14 h 26"/>
                  <a:gd name="T24" fmla="*/ 1 w 25"/>
                  <a:gd name="T25" fmla="*/ 9 h 26"/>
                  <a:gd name="T26" fmla="*/ 3 w 25"/>
                  <a:gd name="T27" fmla="*/ 4 h 26"/>
                  <a:gd name="T28" fmla="*/ 8 w 25"/>
                  <a:gd name="T29" fmla="*/ 2 h 26"/>
                  <a:gd name="T30" fmla="*/ 11 w 25"/>
                  <a:gd name="T31" fmla="*/ 0 h 26"/>
                  <a:gd name="T32" fmla="*/ 11 w 25"/>
                  <a:gd name="T33" fmla="*/ 0 h 26"/>
                  <a:gd name="T34" fmla="*/ 16 w 25"/>
                  <a:gd name="T35" fmla="*/ 2 h 26"/>
                  <a:gd name="T36" fmla="*/ 22 w 25"/>
                  <a:gd name="T37" fmla="*/ 4 h 26"/>
                  <a:gd name="T38" fmla="*/ 23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3" y="17"/>
                    </a:lnTo>
                    <a:lnTo>
                      <a:pt x="22" y="22"/>
                    </a:lnTo>
                    <a:lnTo>
                      <a:pt x="16" y="24"/>
                    </a:lnTo>
                    <a:lnTo>
                      <a:pt x="11" y="26"/>
                    </a:lnTo>
                    <a:lnTo>
                      <a:pt x="11" y="26"/>
                    </a:lnTo>
                    <a:lnTo>
                      <a:pt x="8" y="24"/>
                    </a:lnTo>
                    <a:lnTo>
                      <a:pt x="3" y="22"/>
                    </a:lnTo>
                    <a:lnTo>
                      <a:pt x="1" y="17"/>
                    </a:lnTo>
                    <a:lnTo>
                      <a:pt x="0" y="14"/>
                    </a:lnTo>
                    <a:lnTo>
                      <a:pt x="0" y="14"/>
                    </a:lnTo>
                    <a:lnTo>
                      <a:pt x="1" y="9"/>
                    </a:lnTo>
                    <a:lnTo>
                      <a:pt x="3" y="4"/>
                    </a:lnTo>
                    <a:lnTo>
                      <a:pt x="8" y="2"/>
                    </a:lnTo>
                    <a:lnTo>
                      <a:pt x="11" y="0"/>
                    </a:lnTo>
                    <a:lnTo>
                      <a:pt x="11" y="0"/>
                    </a:lnTo>
                    <a:lnTo>
                      <a:pt x="16" y="2"/>
                    </a:lnTo>
                    <a:lnTo>
                      <a:pt x="22" y="4"/>
                    </a:lnTo>
                    <a:lnTo>
                      <a:pt x="23"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87" name="Freeform 200"/>
              <p:cNvSpPr>
                <a:spLocks/>
              </p:cNvSpPr>
              <p:nvPr/>
            </p:nvSpPr>
            <p:spPr bwMode="auto">
              <a:xfrm>
                <a:off x="5847" y="2194"/>
                <a:ext cx="13" cy="12"/>
              </a:xfrm>
              <a:custGeom>
                <a:avLst/>
                <a:gdLst>
                  <a:gd name="T0" fmla="*/ 25 w 25"/>
                  <a:gd name="T1" fmla="*/ 14 h 26"/>
                  <a:gd name="T2" fmla="*/ 25 w 25"/>
                  <a:gd name="T3" fmla="*/ 14 h 26"/>
                  <a:gd name="T4" fmla="*/ 24 w 25"/>
                  <a:gd name="T5" fmla="*/ 17 h 26"/>
                  <a:gd name="T6" fmla="*/ 22 w 25"/>
                  <a:gd name="T7" fmla="*/ 22 h 26"/>
                  <a:gd name="T8" fmla="*/ 17 w 25"/>
                  <a:gd name="T9" fmla="*/ 24 h 26"/>
                  <a:gd name="T10" fmla="*/ 12 w 25"/>
                  <a:gd name="T11" fmla="*/ 26 h 26"/>
                  <a:gd name="T12" fmla="*/ 12 w 25"/>
                  <a:gd name="T13" fmla="*/ 26 h 26"/>
                  <a:gd name="T14" fmla="*/ 8 w 25"/>
                  <a:gd name="T15" fmla="*/ 24 h 26"/>
                  <a:gd name="T16" fmla="*/ 3 w 25"/>
                  <a:gd name="T17" fmla="*/ 22 h 26"/>
                  <a:gd name="T18" fmla="*/ 2 w 25"/>
                  <a:gd name="T19" fmla="*/ 17 h 26"/>
                  <a:gd name="T20" fmla="*/ 0 w 25"/>
                  <a:gd name="T21" fmla="*/ 14 h 26"/>
                  <a:gd name="T22" fmla="*/ 0 w 25"/>
                  <a:gd name="T23" fmla="*/ 14 h 26"/>
                  <a:gd name="T24" fmla="*/ 2 w 25"/>
                  <a:gd name="T25" fmla="*/ 9 h 26"/>
                  <a:gd name="T26" fmla="*/ 3 w 25"/>
                  <a:gd name="T27" fmla="*/ 4 h 26"/>
                  <a:gd name="T28" fmla="*/ 8 w 25"/>
                  <a:gd name="T29" fmla="*/ 2 h 26"/>
                  <a:gd name="T30" fmla="*/ 12 w 25"/>
                  <a:gd name="T31" fmla="*/ 0 h 26"/>
                  <a:gd name="T32" fmla="*/ 12 w 25"/>
                  <a:gd name="T33" fmla="*/ 0 h 26"/>
                  <a:gd name="T34" fmla="*/ 17 w 25"/>
                  <a:gd name="T35" fmla="*/ 2 h 26"/>
                  <a:gd name="T36" fmla="*/ 22 w 25"/>
                  <a:gd name="T37" fmla="*/ 4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7"/>
                    </a:lnTo>
                    <a:lnTo>
                      <a:pt x="22" y="22"/>
                    </a:lnTo>
                    <a:lnTo>
                      <a:pt x="17" y="24"/>
                    </a:lnTo>
                    <a:lnTo>
                      <a:pt x="12" y="26"/>
                    </a:lnTo>
                    <a:lnTo>
                      <a:pt x="12" y="26"/>
                    </a:lnTo>
                    <a:lnTo>
                      <a:pt x="8" y="24"/>
                    </a:lnTo>
                    <a:lnTo>
                      <a:pt x="3" y="22"/>
                    </a:lnTo>
                    <a:lnTo>
                      <a:pt x="2" y="17"/>
                    </a:lnTo>
                    <a:lnTo>
                      <a:pt x="0" y="14"/>
                    </a:lnTo>
                    <a:lnTo>
                      <a:pt x="0" y="14"/>
                    </a:lnTo>
                    <a:lnTo>
                      <a:pt x="2" y="9"/>
                    </a:lnTo>
                    <a:lnTo>
                      <a:pt x="3" y="4"/>
                    </a:lnTo>
                    <a:lnTo>
                      <a:pt x="8" y="2"/>
                    </a:lnTo>
                    <a:lnTo>
                      <a:pt x="12" y="0"/>
                    </a:lnTo>
                    <a:lnTo>
                      <a:pt x="12" y="0"/>
                    </a:lnTo>
                    <a:lnTo>
                      <a:pt x="17" y="2"/>
                    </a:lnTo>
                    <a:lnTo>
                      <a:pt x="22" y="4"/>
                    </a:lnTo>
                    <a:lnTo>
                      <a:pt x="24"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88" name="Freeform 201"/>
              <p:cNvSpPr>
                <a:spLocks/>
              </p:cNvSpPr>
              <p:nvPr/>
            </p:nvSpPr>
            <p:spPr bwMode="auto">
              <a:xfrm>
                <a:off x="5847" y="2194"/>
                <a:ext cx="13" cy="12"/>
              </a:xfrm>
              <a:custGeom>
                <a:avLst/>
                <a:gdLst>
                  <a:gd name="T0" fmla="*/ 25 w 25"/>
                  <a:gd name="T1" fmla="*/ 14 h 26"/>
                  <a:gd name="T2" fmla="*/ 25 w 25"/>
                  <a:gd name="T3" fmla="*/ 14 h 26"/>
                  <a:gd name="T4" fmla="*/ 24 w 25"/>
                  <a:gd name="T5" fmla="*/ 17 h 26"/>
                  <a:gd name="T6" fmla="*/ 22 w 25"/>
                  <a:gd name="T7" fmla="*/ 22 h 26"/>
                  <a:gd name="T8" fmla="*/ 17 w 25"/>
                  <a:gd name="T9" fmla="*/ 24 h 26"/>
                  <a:gd name="T10" fmla="*/ 12 w 25"/>
                  <a:gd name="T11" fmla="*/ 26 h 26"/>
                  <a:gd name="T12" fmla="*/ 12 w 25"/>
                  <a:gd name="T13" fmla="*/ 26 h 26"/>
                  <a:gd name="T14" fmla="*/ 8 w 25"/>
                  <a:gd name="T15" fmla="*/ 24 h 26"/>
                  <a:gd name="T16" fmla="*/ 3 w 25"/>
                  <a:gd name="T17" fmla="*/ 22 h 26"/>
                  <a:gd name="T18" fmla="*/ 2 w 25"/>
                  <a:gd name="T19" fmla="*/ 17 h 26"/>
                  <a:gd name="T20" fmla="*/ 0 w 25"/>
                  <a:gd name="T21" fmla="*/ 14 h 26"/>
                  <a:gd name="T22" fmla="*/ 0 w 25"/>
                  <a:gd name="T23" fmla="*/ 14 h 26"/>
                  <a:gd name="T24" fmla="*/ 2 w 25"/>
                  <a:gd name="T25" fmla="*/ 9 h 26"/>
                  <a:gd name="T26" fmla="*/ 3 w 25"/>
                  <a:gd name="T27" fmla="*/ 4 h 26"/>
                  <a:gd name="T28" fmla="*/ 8 w 25"/>
                  <a:gd name="T29" fmla="*/ 2 h 26"/>
                  <a:gd name="T30" fmla="*/ 12 w 25"/>
                  <a:gd name="T31" fmla="*/ 0 h 26"/>
                  <a:gd name="T32" fmla="*/ 12 w 25"/>
                  <a:gd name="T33" fmla="*/ 0 h 26"/>
                  <a:gd name="T34" fmla="*/ 17 w 25"/>
                  <a:gd name="T35" fmla="*/ 2 h 26"/>
                  <a:gd name="T36" fmla="*/ 22 w 25"/>
                  <a:gd name="T37" fmla="*/ 4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7"/>
                    </a:lnTo>
                    <a:lnTo>
                      <a:pt x="22" y="22"/>
                    </a:lnTo>
                    <a:lnTo>
                      <a:pt x="17" y="24"/>
                    </a:lnTo>
                    <a:lnTo>
                      <a:pt x="12" y="26"/>
                    </a:lnTo>
                    <a:lnTo>
                      <a:pt x="12" y="26"/>
                    </a:lnTo>
                    <a:lnTo>
                      <a:pt x="8" y="24"/>
                    </a:lnTo>
                    <a:lnTo>
                      <a:pt x="3" y="22"/>
                    </a:lnTo>
                    <a:lnTo>
                      <a:pt x="2" y="17"/>
                    </a:lnTo>
                    <a:lnTo>
                      <a:pt x="0" y="14"/>
                    </a:lnTo>
                    <a:lnTo>
                      <a:pt x="0" y="14"/>
                    </a:lnTo>
                    <a:lnTo>
                      <a:pt x="2" y="9"/>
                    </a:lnTo>
                    <a:lnTo>
                      <a:pt x="3" y="4"/>
                    </a:lnTo>
                    <a:lnTo>
                      <a:pt x="8" y="2"/>
                    </a:lnTo>
                    <a:lnTo>
                      <a:pt x="12" y="0"/>
                    </a:lnTo>
                    <a:lnTo>
                      <a:pt x="12" y="0"/>
                    </a:lnTo>
                    <a:lnTo>
                      <a:pt x="17" y="2"/>
                    </a:lnTo>
                    <a:lnTo>
                      <a:pt x="22" y="4"/>
                    </a:lnTo>
                    <a:lnTo>
                      <a:pt x="24"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89" name="Freeform 202"/>
              <p:cNvSpPr>
                <a:spLocks/>
              </p:cNvSpPr>
              <p:nvPr/>
            </p:nvSpPr>
            <p:spPr bwMode="auto">
              <a:xfrm>
                <a:off x="5833" y="2183"/>
                <a:ext cx="12" cy="12"/>
              </a:xfrm>
              <a:custGeom>
                <a:avLst/>
                <a:gdLst>
                  <a:gd name="T0" fmla="*/ 24 w 24"/>
                  <a:gd name="T1" fmla="*/ 14 h 26"/>
                  <a:gd name="T2" fmla="*/ 24 w 24"/>
                  <a:gd name="T3" fmla="*/ 14 h 26"/>
                  <a:gd name="T4" fmla="*/ 24 w 24"/>
                  <a:gd name="T5" fmla="*/ 19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9 h 26"/>
                  <a:gd name="T20" fmla="*/ 0 w 24"/>
                  <a:gd name="T21" fmla="*/ 14 h 26"/>
                  <a:gd name="T22" fmla="*/ 0 w 24"/>
                  <a:gd name="T23" fmla="*/ 14 h 26"/>
                  <a:gd name="T24" fmla="*/ 0 w 24"/>
                  <a:gd name="T25" fmla="*/ 9 h 26"/>
                  <a:gd name="T26" fmla="*/ 3 w 24"/>
                  <a:gd name="T27" fmla="*/ 5 h 26"/>
                  <a:gd name="T28" fmla="*/ 7 w 24"/>
                  <a:gd name="T29" fmla="*/ 2 h 26"/>
                  <a:gd name="T30" fmla="*/ 12 w 24"/>
                  <a:gd name="T31" fmla="*/ 0 h 26"/>
                  <a:gd name="T32" fmla="*/ 12 w 24"/>
                  <a:gd name="T33" fmla="*/ 0 h 26"/>
                  <a:gd name="T34" fmla="*/ 17 w 24"/>
                  <a:gd name="T35" fmla="*/ 2 h 26"/>
                  <a:gd name="T36" fmla="*/ 20 w 24"/>
                  <a:gd name="T37" fmla="*/ 5 h 26"/>
                  <a:gd name="T38" fmla="*/ 24 w 24"/>
                  <a:gd name="T39" fmla="*/ 9 h 26"/>
                  <a:gd name="T40" fmla="*/ 24 w 24"/>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4"/>
                    </a:moveTo>
                    <a:lnTo>
                      <a:pt x="24" y="14"/>
                    </a:lnTo>
                    <a:lnTo>
                      <a:pt x="24" y="19"/>
                    </a:lnTo>
                    <a:lnTo>
                      <a:pt x="20" y="22"/>
                    </a:lnTo>
                    <a:lnTo>
                      <a:pt x="17" y="24"/>
                    </a:lnTo>
                    <a:lnTo>
                      <a:pt x="12" y="26"/>
                    </a:lnTo>
                    <a:lnTo>
                      <a:pt x="12" y="26"/>
                    </a:lnTo>
                    <a:lnTo>
                      <a:pt x="7" y="24"/>
                    </a:lnTo>
                    <a:lnTo>
                      <a:pt x="3" y="22"/>
                    </a:lnTo>
                    <a:lnTo>
                      <a:pt x="0" y="19"/>
                    </a:lnTo>
                    <a:lnTo>
                      <a:pt x="0" y="14"/>
                    </a:lnTo>
                    <a:lnTo>
                      <a:pt x="0" y="14"/>
                    </a:lnTo>
                    <a:lnTo>
                      <a:pt x="0" y="9"/>
                    </a:lnTo>
                    <a:lnTo>
                      <a:pt x="3" y="5"/>
                    </a:lnTo>
                    <a:lnTo>
                      <a:pt x="7" y="2"/>
                    </a:lnTo>
                    <a:lnTo>
                      <a:pt x="12" y="0"/>
                    </a:lnTo>
                    <a:lnTo>
                      <a:pt x="12" y="0"/>
                    </a:lnTo>
                    <a:lnTo>
                      <a:pt x="17" y="2"/>
                    </a:lnTo>
                    <a:lnTo>
                      <a:pt x="20" y="5"/>
                    </a:lnTo>
                    <a:lnTo>
                      <a:pt x="24" y="9"/>
                    </a:lnTo>
                    <a:lnTo>
                      <a:pt x="24"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90" name="Freeform 203"/>
              <p:cNvSpPr>
                <a:spLocks/>
              </p:cNvSpPr>
              <p:nvPr/>
            </p:nvSpPr>
            <p:spPr bwMode="auto">
              <a:xfrm>
                <a:off x="5833" y="2183"/>
                <a:ext cx="12" cy="12"/>
              </a:xfrm>
              <a:custGeom>
                <a:avLst/>
                <a:gdLst>
                  <a:gd name="T0" fmla="*/ 24 w 24"/>
                  <a:gd name="T1" fmla="*/ 14 h 26"/>
                  <a:gd name="T2" fmla="*/ 24 w 24"/>
                  <a:gd name="T3" fmla="*/ 14 h 26"/>
                  <a:gd name="T4" fmla="*/ 24 w 24"/>
                  <a:gd name="T5" fmla="*/ 19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9 h 26"/>
                  <a:gd name="T20" fmla="*/ 0 w 24"/>
                  <a:gd name="T21" fmla="*/ 14 h 26"/>
                  <a:gd name="T22" fmla="*/ 0 w 24"/>
                  <a:gd name="T23" fmla="*/ 14 h 26"/>
                  <a:gd name="T24" fmla="*/ 0 w 24"/>
                  <a:gd name="T25" fmla="*/ 9 h 26"/>
                  <a:gd name="T26" fmla="*/ 3 w 24"/>
                  <a:gd name="T27" fmla="*/ 5 h 26"/>
                  <a:gd name="T28" fmla="*/ 7 w 24"/>
                  <a:gd name="T29" fmla="*/ 2 h 26"/>
                  <a:gd name="T30" fmla="*/ 12 w 24"/>
                  <a:gd name="T31" fmla="*/ 0 h 26"/>
                  <a:gd name="T32" fmla="*/ 12 w 24"/>
                  <a:gd name="T33" fmla="*/ 0 h 26"/>
                  <a:gd name="T34" fmla="*/ 17 w 24"/>
                  <a:gd name="T35" fmla="*/ 2 h 26"/>
                  <a:gd name="T36" fmla="*/ 20 w 24"/>
                  <a:gd name="T37" fmla="*/ 5 h 26"/>
                  <a:gd name="T38" fmla="*/ 24 w 24"/>
                  <a:gd name="T39" fmla="*/ 9 h 26"/>
                  <a:gd name="T40" fmla="*/ 24 w 24"/>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4"/>
                    </a:moveTo>
                    <a:lnTo>
                      <a:pt x="24" y="14"/>
                    </a:lnTo>
                    <a:lnTo>
                      <a:pt x="24" y="19"/>
                    </a:lnTo>
                    <a:lnTo>
                      <a:pt x="20" y="22"/>
                    </a:lnTo>
                    <a:lnTo>
                      <a:pt x="17" y="24"/>
                    </a:lnTo>
                    <a:lnTo>
                      <a:pt x="12" y="26"/>
                    </a:lnTo>
                    <a:lnTo>
                      <a:pt x="12" y="26"/>
                    </a:lnTo>
                    <a:lnTo>
                      <a:pt x="7" y="24"/>
                    </a:lnTo>
                    <a:lnTo>
                      <a:pt x="3" y="22"/>
                    </a:lnTo>
                    <a:lnTo>
                      <a:pt x="0" y="19"/>
                    </a:lnTo>
                    <a:lnTo>
                      <a:pt x="0" y="14"/>
                    </a:lnTo>
                    <a:lnTo>
                      <a:pt x="0" y="14"/>
                    </a:lnTo>
                    <a:lnTo>
                      <a:pt x="0" y="9"/>
                    </a:lnTo>
                    <a:lnTo>
                      <a:pt x="3" y="5"/>
                    </a:lnTo>
                    <a:lnTo>
                      <a:pt x="7" y="2"/>
                    </a:lnTo>
                    <a:lnTo>
                      <a:pt x="12" y="0"/>
                    </a:lnTo>
                    <a:lnTo>
                      <a:pt x="12" y="0"/>
                    </a:lnTo>
                    <a:lnTo>
                      <a:pt x="17" y="2"/>
                    </a:lnTo>
                    <a:lnTo>
                      <a:pt x="20" y="5"/>
                    </a:lnTo>
                    <a:lnTo>
                      <a:pt x="24" y="9"/>
                    </a:lnTo>
                    <a:lnTo>
                      <a:pt x="24"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91" name="Freeform 204"/>
              <p:cNvSpPr>
                <a:spLocks/>
              </p:cNvSpPr>
              <p:nvPr/>
            </p:nvSpPr>
            <p:spPr bwMode="auto">
              <a:xfrm>
                <a:off x="5869" y="2183"/>
                <a:ext cx="13" cy="12"/>
              </a:xfrm>
              <a:custGeom>
                <a:avLst/>
                <a:gdLst>
                  <a:gd name="T0" fmla="*/ 25 w 25"/>
                  <a:gd name="T1" fmla="*/ 14 h 26"/>
                  <a:gd name="T2" fmla="*/ 25 w 25"/>
                  <a:gd name="T3" fmla="*/ 14 h 26"/>
                  <a:gd name="T4" fmla="*/ 24 w 25"/>
                  <a:gd name="T5" fmla="*/ 19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9 h 26"/>
                  <a:gd name="T20" fmla="*/ 0 w 25"/>
                  <a:gd name="T21" fmla="*/ 14 h 26"/>
                  <a:gd name="T22" fmla="*/ 0 w 25"/>
                  <a:gd name="T23" fmla="*/ 14 h 26"/>
                  <a:gd name="T24" fmla="*/ 2 w 25"/>
                  <a:gd name="T25" fmla="*/ 9 h 26"/>
                  <a:gd name="T26" fmla="*/ 3 w 25"/>
                  <a:gd name="T27" fmla="*/ 5 h 26"/>
                  <a:gd name="T28" fmla="*/ 8 w 25"/>
                  <a:gd name="T29" fmla="*/ 2 h 26"/>
                  <a:gd name="T30" fmla="*/ 13 w 25"/>
                  <a:gd name="T31" fmla="*/ 0 h 26"/>
                  <a:gd name="T32" fmla="*/ 13 w 25"/>
                  <a:gd name="T33" fmla="*/ 0 h 26"/>
                  <a:gd name="T34" fmla="*/ 17 w 25"/>
                  <a:gd name="T35" fmla="*/ 2 h 26"/>
                  <a:gd name="T36" fmla="*/ 22 w 25"/>
                  <a:gd name="T37" fmla="*/ 5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9"/>
                    </a:lnTo>
                    <a:lnTo>
                      <a:pt x="22" y="22"/>
                    </a:lnTo>
                    <a:lnTo>
                      <a:pt x="17" y="24"/>
                    </a:lnTo>
                    <a:lnTo>
                      <a:pt x="13" y="26"/>
                    </a:lnTo>
                    <a:lnTo>
                      <a:pt x="13" y="26"/>
                    </a:lnTo>
                    <a:lnTo>
                      <a:pt x="8" y="24"/>
                    </a:lnTo>
                    <a:lnTo>
                      <a:pt x="3" y="22"/>
                    </a:lnTo>
                    <a:lnTo>
                      <a:pt x="2" y="19"/>
                    </a:lnTo>
                    <a:lnTo>
                      <a:pt x="0" y="14"/>
                    </a:lnTo>
                    <a:lnTo>
                      <a:pt x="0" y="14"/>
                    </a:lnTo>
                    <a:lnTo>
                      <a:pt x="2" y="9"/>
                    </a:lnTo>
                    <a:lnTo>
                      <a:pt x="3" y="5"/>
                    </a:lnTo>
                    <a:lnTo>
                      <a:pt x="8" y="2"/>
                    </a:lnTo>
                    <a:lnTo>
                      <a:pt x="13" y="0"/>
                    </a:lnTo>
                    <a:lnTo>
                      <a:pt x="13" y="0"/>
                    </a:lnTo>
                    <a:lnTo>
                      <a:pt x="17" y="2"/>
                    </a:lnTo>
                    <a:lnTo>
                      <a:pt x="22" y="5"/>
                    </a:lnTo>
                    <a:lnTo>
                      <a:pt x="24" y="9"/>
                    </a:lnTo>
                    <a:lnTo>
                      <a:pt x="25" y="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92" name="Freeform 205"/>
              <p:cNvSpPr>
                <a:spLocks/>
              </p:cNvSpPr>
              <p:nvPr/>
            </p:nvSpPr>
            <p:spPr bwMode="auto">
              <a:xfrm>
                <a:off x="5869" y="2183"/>
                <a:ext cx="13" cy="12"/>
              </a:xfrm>
              <a:custGeom>
                <a:avLst/>
                <a:gdLst>
                  <a:gd name="T0" fmla="*/ 25 w 25"/>
                  <a:gd name="T1" fmla="*/ 14 h 26"/>
                  <a:gd name="T2" fmla="*/ 25 w 25"/>
                  <a:gd name="T3" fmla="*/ 14 h 26"/>
                  <a:gd name="T4" fmla="*/ 24 w 25"/>
                  <a:gd name="T5" fmla="*/ 19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9 h 26"/>
                  <a:gd name="T20" fmla="*/ 0 w 25"/>
                  <a:gd name="T21" fmla="*/ 14 h 26"/>
                  <a:gd name="T22" fmla="*/ 0 w 25"/>
                  <a:gd name="T23" fmla="*/ 14 h 26"/>
                  <a:gd name="T24" fmla="*/ 2 w 25"/>
                  <a:gd name="T25" fmla="*/ 9 h 26"/>
                  <a:gd name="T26" fmla="*/ 3 w 25"/>
                  <a:gd name="T27" fmla="*/ 5 h 26"/>
                  <a:gd name="T28" fmla="*/ 8 w 25"/>
                  <a:gd name="T29" fmla="*/ 2 h 26"/>
                  <a:gd name="T30" fmla="*/ 13 w 25"/>
                  <a:gd name="T31" fmla="*/ 0 h 26"/>
                  <a:gd name="T32" fmla="*/ 13 w 25"/>
                  <a:gd name="T33" fmla="*/ 0 h 26"/>
                  <a:gd name="T34" fmla="*/ 17 w 25"/>
                  <a:gd name="T35" fmla="*/ 2 h 26"/>
                  <a:gd name="T36" fmla="*/ 22 w 25"/>
                  <a:gd name="T37" fmla="*/ 5 h 26"/>
                  <a:gd name="T38" fmla="*/ 24 w 25"/>
                  <a:gd name="T39" fmla="*/ 9 h 26"/>
                  <a:gd name="T40" fmla="*/ 25 w 25"/>
                  <a:gd name="T41"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4"/>
                    </a:moveTo>
                    <a:lnTo>
                      <a:pt x="25" y="14"/>
                    </a:lnTo>
                    <a:lnTo>
                      <a:pt x="24" y="19"/>
                    </a:lnTo>
                    <a:lnTo>
                      <a:pt x="22" y="22"/>
                    </a:lnTo>
                    <a:lnTo>
                      <a:pt x="17" y="24"/>
                    </a:lnTo>
                    <a:lnTo>
                      <a:pt x="13" y="26"/>
                    </a:lnTo>
                    <a:lnTo>
                      <a:pt x="13" y="26"/>
                    </a:lnTo>
                    <a:lnTo>
                      <a:pt x="8" y="24"/>
                    </a:lnTo>
                    <a:lnTo>
                      <a:pt x="3" y="22"/>
                    </a:lnTo>
                    <a:lnTo>
                      <a:pt x="2" y="19"/>
                    </a:lnTo>
                    <a:lnTo>
                      <a:pt x="0" y="14"/>
                    </a:lnTo>
                    <a:lnTo>
                      <a:pt x="0" y="14"/>
                    </a:lnTo>
                    <a:lnTo>
                      <a:pt x="2" y="9"/>
                    </a:lnTo>
                    <a:lnTo>
                      <a:pt x="3" y="5"/>
                    </a:lnTo>
                    <a:lnTo>
                      <a:pt x="8" y="2"/>
                    </a:lnTo>
                    <a:lnTo>
                      <a:pt x="13" y="0"/>
                    </a:lnTo>
                    <a:lnTo>
                      <a:pt x="13" y="0"/>
                    </a:lnTo>
                    <a:lnTo>
                      <a:pt x="17" y="2"/>
                    </a:lnTo>
                    <a:lnTo>
                      <a:pt x="22" y="5"/>
                    </a:lnTo>
                    <a:lnTo>
                      <a:pt x="24" y="9"/>
                    </a:lnTo>
                    <a:lnTo>
                      <a:pt x="25" y="1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93" name="Freeform 206"/>
              <p:cNvSpPr>
                <a:spLocks/>
              </p:cNvSpPr>
              <p:nvPr/>
            </p:nvSpPr>
            <p:spPr bwMode="auto">
              <a:xfrm>
                <a:off x="5833" y="2205"/>
                <a:ext cx="12" cy="12"/>
              </a:xfrm>
              <a:custGeom>
                <a:avLst/>
                <a:gdLst>
                  <a:gd name="T0" fmla="*/ 24 w 24"/>
                  <a:gd name="T1" fmla="*/ 12 h 26"/>
                  <a:gd name="T2" fmla="*/ 24 w 24"/>
                  <a:gd name="T3" fmla="*/ 12 h 26"/>
                  <a:gd name="T4" fmla="*/ 24 w 24"/>
                  <a:gd name="T5" fmla="*/ 17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7 h 26"/>
                  <a:gd name="T20" fmla="*/ 0 w 24"/>
                  <a:gd name="T21" fmla="*/ 12 h 26"/>
                  <a:gd name="T22" fmla="*/ 0 w 24"/>
                  <a:gd name="T23" fmla="*/ 12 h 26"/>
                  <a:gd name="T24" fmla="*/ 0 w 24"/>
                  <a:gd name="T25" fmla="*/ 9 h 26"/>
                  <a:gd name="T26" fmla="*/ 3 w 24"/>
                  <a:gd name="T27" fmla="*/ 4 h 26"/>
                  <a:gd name="T28" fmla="*/ 7 w 24"/>
                  <a:gd name="T29" fmla="*/ 2 h 26"/>
                  <a:gd name="T30" fmla="*/ 12 w 24"/>
                  <a:gd name="T31" fmla="*/ 0 h 26"/>
                  <a:gd name="T32" fmla="*/ 12 w 24"/>
                  <a:gd name="T33" fmla="*/ 0 h 26"/>
                  <a:gd name="T34" fmla="*/ 17 w 24"/>
                  <a:gd name="T35" fmla="*/ 2 h 26"/>
                  <a:gd name="T36" fmla="*/ 20 w 24"/>
                  <a:gd name="T37" fmla="*/ 4 h 26"/>
                  <a:gd name="T38" fmla="*/ 24 w 24"/>
                  <a:gd name="T39" fmla="*/ 9 h 26"/>
                  <a:gd name="T40" fmla="*/ 24 w 24"/>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2"/>
                    </a:moveTo>
                    <a:lnTo>
                      <a:pt x="24" y="12"/>
                    </a:lnTo>
                    <a:lnTo>
                      <a:pt x="24" y="17"/>
                    </a:lnTo>
                    <a:lnTo>
                      <a:pt x="20" y="22"/>
                    </a:lnTo>
                    <a:lnTo>
                      <a:pt x="17" y="24"/>
                    </a:lnTo>
                    <a:lnTo>
                      <a:pt x="12" y="26"/>
                    </a:lnTo>
                    <a:lnTo>
                      <a:pt x="12" y="26"/>
                    </a:lnTo>
                    <a:lnTo>
                      <a:pt x="7" y="24"/>
                    </a:lnTo>
                    <a:lnTo>
                      <a:pt x="3" y="22"/>
                    </a:lnTo>
                    <a:lnTo>
                      <a:pt x="0" y="17"/>
                    </a:lnTo>
                    <a:lnTo>
                      <a:pt x="0" y="12"/>
                    </a:lnTo>
                    <a:lnTo>
                      <a:pt x="0" y="12"/>
                    </a:lnTo>
                    <a:lnTo>
                      <a:pt x="0" y="9"/>
                    </a:lnTo>
                    <a:lnTo>
                      <a:pt x="3" y="4"/>
                    </a:lnTo>
                    <a:lnTo>
                      <a:pt x="7" y="2"/>
                    </a:lnTo>
                    <a:lnTo>
                      <a:pt x="12" y="0"/>
                    </a:lnTo>
                    <a:lnTo>
                      <a:pt x="12" y="0"/>
                    </a:lnTo>
                    <a:lnTo>
                      <a:pt x="17" y="2"/>
                    </a:lnTo>
                    <a:lnTo>
                      <a:pt x="20" y="4"/>
                    </a:lnTo>
                    <a:lnTo>
                      <a:pt x="24" y="9"/>
                    </a:lnTo>
                    <a:lnTo>
                      <a:pt x="24"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94" name="Freeform 207"/>
              <p:cNvSpPr>
                <a:spLocks/>
              </p:cNvSpPr>
              <p:nvPr/>
            </p:nvSpPr>
            <p:spPr bwMode="auto">
              <a:xfrm>
                <a:off x="5833" y="2205"/>
                <a:ext cx="12" cy="12"/>
              </a:xfrm>
              <a:custGeom>
                <a:avLst/>
                <a:gdLst>
                  <a:gd name="T0" fmla="*/ 24 w 24"/>
                  <a:gd name="T1" fmla="*/ 12 h 26"/>
                  <a:gd name="T2" fmla="*/ 24 w 24"/>
                  <a:gd name="T3" fmla="*/ 12 h 26"/>
                  <a:gd name="T4" fmla="*/ 24 w 24"/>
                  <a:gd name="T5" fmla="*/ 17 h 26"/>
                  <a:gd name="T6" fmla="*/ 20 w 24"/>
                  <a:gd name="T7" fmla="*/ 22 h 26"/>
                  <a:gd name="T8" fmla="*/ 17 w 24"/>
                  <a:gd name="T9" fmla="*/ 24 h 26"/>
                  <a:gd name="T10" fmla="*/ 12 w 24"/>
                  <a:gd name="T11" fmla="*/ 26 h 26"/>
                  <a:gd name="T12" fmla="*/ 12 w 24"/>
                  <a:gd name="T13" fmla="*/ 26 h 26"/>
                  <a:gd name="T14" fmla="*/ 7 w 24"/>
                  <a:gd name="T15" fmla="*/ 24 h 26"/>
                  <a:gd name="T16" fmla="*/ 3 w 24"/>
                  <a:gd name="T17" fmla="*/ 22 h 26"/>
                  <a:gd name="T18" fmla="*/ 0 w 24"/>
                  <a:gd name="T19" fmla="*/ 17 h 26"/>
                  <a:gd name="T20" fmla="*/ 0 w 24"/>
                  <a:gd name="T21" fmla="*/ 12 h 26"/>
                  <a:gd name="T22" fmla="*/ 0 w 24"/>
                  <a:gd name="T23" fmla="*/ 12 h 26"/>
                  <a:gd name="T24" fmla="*/ 0 w 24"/>
                  <a:gd name="T25" fmla="*/ 9 h 26"/>
                  <a:gd name="T26" fmla="*/ 3 w 24"/>
                  <a:gd name="T27" fmla="*/ 4 h 26"/>
                  <a:gd name="T28" fmla="*/ 7 w 24"/>
                  <a:gd name="T29" fmla="*/ 2 h 26"/>
                  <a:gd name="T30" fmla="*/ 12 w 24"/>
                  <a:gd name="T31" fmla="*/ 0 h 26"/>
                  <a:gd name="T32" fmla="*/ 12 w 24"/>
                  <a:gd name="T33" fmla="*/ 0 h 26"/>
                  <a:gd name="T34" fmla="*/ 17 w 24"/>
                  <a:gd name="T35" fmla="*/ 2 h 26"/>
                  <a:gd name="T36" fmla="*/ 20 w 24"/>
                  <a:gd name="T37" fmla="*/ 4 h 26"/>
                  <a:gd name="T38" fmla="*/ 24 w 24"/>
                  <a:gd name="T39" fmla="*/ 9 h 26"/>
                  <a:gd name="T40" fmla="*/ 24 w 24"/>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6">
                    <a:moveTo>
                      <a:pt x="24" y="12"/>
                    </a:moveTo>
                    <a:lnTo>
                      <a:pt x="24" y="12"/>
                    </a:lnTo>
                    <a:lnTo>
                      <a:pt x="24" y="17"/>
                    </a:lnTo>
                    <a:lnTo>
                      <a:pt x="20" y="22"/>
                    </a:lnTo>
                    <a:lnTo>
                      <a:pt x="17" y="24"/>
                    </a:lnTo>
                    <a:lnTo>
                      <a:pt x="12" y="26"/>
                    </a:lnTo>
                    <a:lnTo>
                      <a:pt x="12" y="26"/>
                    </a:lnTo>
                    <a:lnTo>
                      <a:pt x="7" y="24"/>
                    </a:lnTo>
                    <a:lnTo>
                      <a:pt x="3" y="22"/>
                    </a:lnTo>
                    <a:lnTo>
                      <a:pt x="0" y="17"/>
                    </a:lnTo>
                    <a:lnTo>
                      <a:pt x="0" y="12"/>
                    </a:lnTo>
                    <a:lnTo>
                      <a:pt x="0" y="12"/>
                    </a:lnTo>
                    <a:lnTo>
                      <a:pt x="0" y="9"/>
                    </a:lnTo>
                    <a:lnTo>
                      <a:pt x="3" y="4"/>
                    </a:lnTo>
                    <a:lnTo>
                      <a:pt x="7" y="2"/>
                    </a:lnTo>
                    <a:lnTo>
                      <a:pt x="12" y="0"/>
                    </a:lnTo>
                    <a:lnTo>
                      <a:pt x="12" y="0"/>
                    </a:lnTo>
                    <a:lnTo>
                      <a:pt x="17" y="2"/>
                    </a:lnTo>
                    <a:lnTo>
                      <a:pt x="20" y="4"/>
                    </a:lnTo>
                    <a:lnTo>
                      <a:pt x="24" y="9"/>
                    </a:lnTo>
                    <a:lnTo>
                      <a:pt x="24" y="1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95" name="Freeform 208"/>
              <p:cNvSpPr>
                <a:spLocks/>
              </p:cNvSpPr>
              <p:nvPr/>
            </p:nvSpPr>
            <p:spPr bwMode="auto">
              <a:xfrm>
                <a:off x="5869" y="2205"/>
                <a:ext cx="13" cy="12"/>
              </a:xfrm>
              <a:custGeom>
                <a:avLst/>
                <a:gdLst>
                  <a:gd name="T0" fmla="*/ 25 w 25"/>
                  <a:gd name="T1" fmla="*/ 12 h 26"/>
                  <a:gd name="T2" fmla="*/ 25 w 25"/>
                  <a:gd name="T3" fmla="*/ 12 h 26"/>
                  <a:gd name="T4" fmla="*/ 24 w 25"/>
                  <a:gd name="T5" fmla="*/ 17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7 h 26"/>
                  <a:gd name="T20" fmla="*/ 0 w 25"/>
                  <a:gd name="T21" fmla="*/ 12 h 26"/>
                  <a:gd name="T22" fmla="*/ 0 w 25"/>
                  <a:gd name="T23" fmla="*/ 12 h 26"/>
                  <a:gd name="T24" fmla="*/ 2 w 25"/>
                  <a:gd name="T25" fmla="*/ 9 h 26"/>
                  <a:gd name="T26" fmla="*/ 3 w 25"/>
                  <a:gd name="T27" fmla="*/ 4 h 26"/>
                  <a:gd name="T28" fmla="*/ 8 w 25"/>
                  <a:gd name="T29" fmla="*/ 2 h 26"/>
                  <a:gd name="T30" fmla="*/ 13 w 25"/>
                  <a:gd name="T31" fmla="*/ 0 h 26"/>
                  <a:gd name="T32" fmla="*/ 13 w 25"/>
                  <a:gd name="T33" fmla="*/ 0 h 26"/>
                  <a:gd name="T34" fmla="*/ 17 w 25"/>
                  <a:gd name="T35" fmla="*/ 2 h 26"/>
                  <a:gd name="T36" fmla="*/ 22 w 25"/>
                  <a:gd name="T37" fmla="*/ 4 h 26"/>
                  <a:gd name="T38" fmla="*/ 24 w 25"/>
                  <a:gd name="T39" fmla="*/ 9 h 26"/>
                  <a:gd name="T40" fmla="*/ 25 w 25"/>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2"/>
                    </a:moveTo>
                    <a:lnTo>
                      <a:pt x="25" y="12"/>
                    </a:lnTo>
                    <a:lnTo>
                      <a:pt x="24" y="17"/>
                    </a:lnTo>
                    <a:lnTo>
                      <a:pt x="22" y="22"/>
                    </a:lnTo>
                    <a:lnTo>
                      <a:pt x="17" y="24"/>
                    </a:lnTo>
                    <a:lnTo>
                      <a:pt x="13" y="26"/>
                    </a:lnTo>
                    <a:lnTo>
                      <a:pt x="13" y="26"/>
                    </a:lnTo>
                    <a:lnTo>
                      <a:pt x="8" y="24"/>
                    </a:lnTo>
                    <a:lnTo>
                      <a:pt x="3" y="22"/>
                    </a:lnTo>
                    <a:lnTo>
                      <a:pt x="2" y="17"/>
                    </a:lnTo>
                    <a:lnTo>
                      <a:pt x="0" y="12"/>
                    </a:lnTo>
                    <a:lnTo>
                      <a:pt x="0" y="12"/>
                    </a:lnTo>
                    <a:lnTo>
                      <a:pt x="2" y="9"/>
                    </a:lnTo>
                    <a:lnTo>
                      <a:pt x="3" y="4"/>
                    </a:lnTo>
                    <a:lnTo>
                      <a:pt x="8" y="2"/>
                    </a:lnTo>
                    <a:lnTo>
                      <a:pt x="13" y="0"/>
                    </a:lnTo>
                    <a:lnTo>
                      <a:pt x="13" y="0"/>
                    </a:lnTo>
                    <a:lnTo>
                      <a:pt x="17" y="2"/>
                    </a:lnTo>
                    <a:lnTo>
                      <a:pt x="22" y="4"/>
                    </a:lnTo>
                    <a:lnTo>
                      <a:pt x="24" y="9"/>
                    </a:lnTo>
                    <a:lnTo>
                      <a:pt x="25"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396" name="Freeform 209"/>
              <p:cNvSpPr>
                <a:spLocks/>
              </p:cNvSpPr>
              <p:nvPr/>
            </p:nvSpPr>
            <p:spPr bwMode="auto">
              <a:xfrm>
                <a:off x="5869" y="2205"/>
                <a:ext cx="13" cy="12"/>
              </a:xfrm>
              <a:custGeom>
                <a:avLst/>
                <a:gdLst>
                  <a:gd name="T0" fmla="*/ 25 w 25"/>
                  <a:gd name="T1" fmla="*/ 12 h 26"/>
                  <a:gd name="T2" fmla="*/ 25 w 25"/>
                  <a:gd name="T3" fmla="*/ 12 h 26"/>
                  <a:gd name="T4" fmla="*/ 24 w 25"/>
                  <a:gd name="T5" fmla="*/ 17 h 26"/>
                  <a:gd name="T6" fmla="*/ 22 w 25"/>
                  <a:gd name="T7" fmla="*/ 22 h 26"/>
                  <a:gd name="T8" fmla="*/ 17 w 25"/>
                  <a:gd name="T9" fmla="*/ 24 h 26"/>
                  <a:gd name="T10" fmla="*/ 13 w 25"/>
                  <a:gd name="T11" fmla="*/ 26 h 26"/>
                  <a:gd name="T12" fmla="*/ 13 w 25"/>
                  <a:gd name="T13" fmla="*/ 26 h 26"/>
                  <a:gd name="T14" fmla="*/ 8 w 25"/>
                  <a:gd name="T15" fmla="*/ 24 h 26"/>
                  <a:gd name="T16" fmla="*/ 3 w 25"/>
                  <a:gd name="T17" fmla="*/ 22 h 26"/>
                  <a:gd name="T18" fmla="*/ 2 w 25"/>
                  <a:gd name="T19" fmla="*/ 17 h 26"/>
                  <a:gd name="T20" fmla="*/ 0 w 25"/>
                  <a:gd name="T21" fmla="*/ 12 h 26"/>
                  <a:gd name="T22" fmla="*/ 0 w 25"/>
                  <a:gd name="T23" fmla="*/ 12 h 26"/>
                  <a:gd name="T24" fmla="*/ 2 w 25"/>
                  <a:gd name="T25" fmla="*/ 9 h 26"/>
                  <a:gd name="T26" fmla="*/ 3 w 25"/>
                  <a:gd name="T27" fmla="*/ 4 h 26"/>
                  <a:gd name="T28" fmla="*/ 8 w 25"/>
                  <a:gd name="T29" fmla="*/ 2 h 26"/>
                  <a:gd name="T30" fmla="*/ 13 w 25"/>
                  <a:gd name="T31" fmla="*/ 0 h 26"/>
                  <a:gd name="T32" fmla="*/ 13 w 25"/>
                  <a:gd name="T33" fmla="*/ 0 h 26"/>
                  <a:gd name="T34" fmla="*/ 17 w 25"/>
                  <a:gd name="T35" fmla="*/ 2 h 26"/>
                  <a:gd name="T36" fmla="*/ 22 w 25"/>
                  <a:gd name="T37" fmla="*/ 4 h 26"/>
                  <a:gd name="T38" fmla="*/ 24 w 25"/>
                  <a:gd name="T39" fmla="*/ 9 h 26"/>
                  <a:gd name="T40" fmla="*/ 25 w 25"/>
                  <a:gd name="T4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6">
                    <a:moveTo>
                      <a:pt x="25" y="12"/>
                    </a:moveTo>
                    <a:lnTo>
                      <a:pt x="25" y="12"/>
                    </a:lnTo>
                    <a:lnTo>
                      <a:pt x="24" y="17"/>
                    </a:lnTo>
                    <a:lnTo>
                      <a:pt x="22" y="22"/>
                    </a:lnTo>
                    <a:lnTo>
                      <a:pt x="17" y="24"/>
                    </a:lnTo>
                    <a:lnTo>
                      <a:pt x="13" y="26"/>
                    </a:lnTo>
                    <a:lnTo>
                      <a:pt x="13" y="26"/>
                    </a:lnTo>
                    <a:lnTo>
                      <a:pt x="8" y="24"/>
                    </a:lnTo>
                    <a:lnTo>
                      <a:pt x="3" y="22"/>
                    </a:lnTo>
                    <a:lnTo>
                      <a:pt x="2" y="17"/>
                    </a:lnTo>
                    <a:lnTo>
                      <a:pt x="0" y="12"/>
                    </a:lnTo>
                    <a:lnTo>
                      <a:pt x="0" y="12"/>
                    </a:lnTo>
                    <a:lnTo>
                      <a:pt x="2" y="9"/>
                    </a:lnTo>
                    <a:lnTo>
                      <a:pt x="3" y="4"/>
                    </a:lnTo>
                    <a:lnTo>
                      <a:pt x="8" y="2"/>
                    </a:lnTo>
                    <a:lnTo>
                      <a:pt x="13" y="0"/>
                    </a:lnTo>
                    <a:lnTo>
                      <a:pt x="13" y="0"/>
                    </a:lnTo>
                    <a:lnTo>
                      <a:pt x="17" y="2"/>
                    </a:lnTo>
                    <a:lnTo>
                      <a:pt x="22" y="4"/>
                    </a:lnTo>
                    <a:lnTo>
                      <a:pt x="24" y="9"/>
                    </a:lnTo>
                    <a:lnTo>
                      <a:pt x="25" y="1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grpSp>
        <p:sp>
          <p:nvSpPr>
            <p:cNvPr id="235" name="TextBox 234"/>
            <p:cNvSpPr txBox="1"/>
            <p:nvPr/>
          </p:nvSpPr>
          <p:spPr>
            <a:xfrm>
              <a:off x="4622384" y="2179306"/>
              <a:ext cx="533859" cy="226985"/>
            </a:xfrm>
            <a:prstGeom prst="rect">
              <a:avLst/>
            </a:prstGeom>
            <a:noFill/>
          </p:spPr>
          <p:txBody>
            <a:bodyPr wrap="none" rtlCol="0">
              <a:spAutoFit/>
            </a:bodyPr>
            <a:lstStyle/>
            <a:p>
              <a:pPr>
                <a:lnSpc>
                  <a:spcPct val="85000"/>
                </a:lnSpc>
                <a:spcBef>
                  <a:spcPts val="0"/>
                </a:spcBef>
              </a:pPr>
              <a:r>
                <a:rPr lang="en-US" sz="1000" dirty="0"/>
                <a:t>PROXYSG</a:t>
              </a:r>
            </a:p>
          </p:txBody>
        </p:sp>
      </p:grpSp>
      <p:cxnSp>
        <p:nvCxnSpPr>
          <p:cNvPr id="397" name="Straight Connector 396"/>
          <p:cNvCxnSpPr/>
          <p:nvPr/>
        </p:nvCxnSpPr>
        <p:spPr>
          <a:xfrm flipH="1">
            <a:off x="967358" y="4734488"/>
            <a:ext cx="3176" cy="240123"/>
          </a:xfrm>
          <a:prstGeom prst="line">
            <a:avLst/>
          </a:prstGeom>
          <a:ln w="190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grpSp>
        <p:nvGrpSpPr>
          <p:cNvPr id="398" name="Group 246"/>
          <p:cNvGrpSpPr/>
          <p:nvPr/>
        </p:nvGrpSpPr>
        <p:grpSpPr>
          <a:xfrm>
            <a:off x="639138" y="4759801"/>
            <a:ext cx="213673" cy="157466"/>
            <a:chOff x="-8799598" y="5536865"/>
            <a:chExt cx="942018" cy="694218"/>
          </a:xfrm>
        </p:grpSpPr>
        <p:sp>
          <p:nvSpPr>
            <p:cNvPr id="399" name="Rectangle 287"/>
            <p:cNvSpPr>
              <a:spLocks noChangeArrowheads="1"/>
            </p:cNvSpPr>
            <p:nvPr/>
          </p:nvSpPr>
          <p:spPr bwMode="auto">
            <a:xfrm>
              <a:off x="-8799598" y="5536865"/>
              <a:ext cx="942018" cy="694218"/>
            </a:xfrm>
            <a:prstGeom prst="roundRect">
              <a:avLst>
                <a:gd name="adj" fmla="val 5691"/>
              </a:avLst>
            </a:prstGeom>
            <a:solidFill>
              <a:srgbClr val="FFFFFF"/>
            </a:solidFill>
            <a:ln w="25400">
              <a:solidFill>
                <a:srgbClr val="828282"/>
              </a:solidFill>
              <a:miter lim="800000"/>
              <a:headEnd/>
              <a:tailEnd/>
            </a:ln>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sp>
          <p:nvSpPr>
            <p:cNvPr id="400" name="Freeform 288"/>
            <p:cNvSpPr>
              <a:spLocks/>
            </p:cNvSpPr>
            <p:nvPr/>
          </p:nvSpPr>
          <p:spPr bwMode="auto">
            <a:xfrm>
              <a:off x="-8797984" y="5666197"/>
              <a:ext cx="762315" cy="302656"/>
            </a:xfrm>
            <a:custGeom>
              <a:avLst/>
              <a:gdLst>
                <a:gd name="T0" fmla="*/ 510 w 806"/>
                <a:gd name="T1" fmla="*/ 258 h 320"/>
                <a:gd name="T2" fmla="*/ 0 w 806"/>
                <a:gd name="T3" fmla="*/ 0 h 320"/>
                <a:gd name="T4" fmla="*/ 502 w 806"/>
                <a:gd name="T5" fmla="*/ 320 h 320"/>
                <a:gd name="T6" fmla="*/ 806 w 806"/>
                <a:gd name="T7" fmla="*/ 96 h 320"/>
                <a:gd name="T8" fmla="*/ 806 w 806"/>
                <a:gd name="T9" fmla="*/ 78 h 320"/>
                <a:gd name="T10" fmla="*/ 510 w 806"/>
                <a:gd name="T11" fmla="*/ 258 h 320"/>
              </a:gdLst>
              <a:ahLst/>
              <a:cxnLst>
                <a:cxn ang="0">
                  <a:pos x="T0" y="T1"/>
                </a:cxn>
                <a:cxn ang="0">
                  <a:pos x="T2" y="T3"/>
                </a:cxn>
                <a:cxn ang="0">
                  <a:pos x="T4" y="T5"/>
                </a:cxn>
                <a:cxn ang="0">
                  <a:pos x="T6" y="T7"/>
                </a:cxn>
                <a:cxn ang="0">
                  <a:pos x="T8" y="T9"/>
                </a:cxn>
                <a:cxn ang="0">
                  <a:pos x="T10" y="T11"/>
                </a:cxn>
              </a:cxnLst>
              <a:rect l="0" t="0" r="r" b="b"/>
              <a:pathLst>
                <a:path w="806" h="320">
                  <a:moveTo>
                    <a:pt x="510" y="258"/>
                  </a:moveTo>
                  <a:lnTo>
                    <a:pt x="0" y="0"/>
                  </a:lnTo>
                  <a:lnTo>
                    <a:pt x="502" y="320"/>
                  </a:lnTo>
                  <a:lnTo>
                    <a:pt x="806" y="96"/>
                  </a:lnTo>
                  <a:lnTo>
                    <a:pt x="806" y="78"/>
                  </a:lnTo>
                  <a:lnTo>
                    <a:pt x="510" y="258"/>
                  </a:lnTo>
                  <a:close/>
                </a:path>
              </a:pathLst>
            </a:custGeom>
            <a:solidFill>
              <a:srgbClr val="8282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85000"/>
                </a:lnSpc>
                <a:spcBef>
                  <a:spcPts val="0"/>
                </a:spcBef>
              </a:pPr>
              <a:endParaRPr lang="en-US" dirty="0"/>
            </a:p>
          </p:txBody>
        </p:sp>
      </p:grpSp>
      <p:sp>
        <p:nvSpPr>
          <p:cNvPr id="401" name="Left-Right Arrow 400"/>
          <p:cNvSpPr/>
          <p:nvPr/>
        </p:nvSpPr>
        <p:spPr bwMode="auto">
          <a:xfrm rot="5400000">
            <a:off x="974974" y="4800995"/>
            <a:ext cx="235600" cy="96998"/>
          </a:xfrm>
          <a:prstGeom prst="leftRightArrow">
            <a:avLst/>
          </a:prstGeom>
          <a:solidFill>
            <a:schemeClr val="bg1">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3199" b="1">
              <a:solidFill>
                <a:schemeClr val="bg1"/>
              </a:solidFill>
            </a:endParaRPr>
          </a:p>
        </p:txBody>
      </p:sp>
    </p:spTree>
    <p:extLst>
      <p:ext uri="{BB962C8B-B14F-4D97-AF65-F5344CB8AC3E}">
        <p14:creationId xmlns:p14="http://schemas.microsoft.com/office/powerpoint/2010/main" val="313366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500"/>
                                        <p:tgtEl>
                                          <p:spTgt spid="36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67"/>
                                        </p:tgtEl>
                                        <p:attrNameLst>
                                          <p:attrName>style.visibility</p:attrName>
                                        </p:attrNameLst>
                                      </p:cBhvr>
                                      <p:to>
                                        <p:strVal val="visible"/>
                                      </p:to>
                                    </p:set>
                                    <p:animEffect transition="in" filter="fade">
                                      <p:cBhvr>
                                        <p:cTn id="13" dur="500"/>
                                        <p:tgtEl>
                                          <p:spTgt spid="367"/>
                                        </p:tgtEl>
                                      </p:cBhvr>
                                    </p:animEffect>
                                  </p:childTnLst>
                                </p:cTn>
                              </p:par>
                              <p:par>
                                <p:cTn id="14" presetID="10" presetClass="entr" presetSubtype="0" fill="hold" nodeType="withEffect">
                                  <p:stCondLst>
                                    <p:cond delay="0"/>
                                  </p:stCondLst>
                                  <p:childTnLst>
                                    <p:set>
                                      <p:cBhvr>
                                        <p:cTn id="15" dur="1" fill="hold">
                                          <p:stCondLst>
                                            <p:cond delay="0"/>
                                          </p:stCondLst>
                                        </p:cTn>
                                        <p:tgtEl>
                                          <p:spTgt spid="291"/>
                                        </p:tgtEl>
                                        <p:attrNameLst>
                                          <p:attrName>style.visibility</p:attrName>
                                        </p:attrNameLst>
                                      </p:cBhvr>
                                      <p:to>
                                        <p:strVal val="visible"/>
                                      </p:to>
                                    </p:set>
                                    <p:animEffect transition="in" filter="fade">
                                      <p:cBhvr>
                                        <p:cTn id="16" dur="500"/>
                                        <p:tgtEl>
                                          <p:spTgt spid="291"/>
                                        </p:tgtEl>
                                      </p:cBhvr>
                                    </p:animEffect>
                                  </p:childTnLst>
                                </p:cTn>
                              </p:par>
                              <p:par>
                                <p:cTn id="17" presetID="10" presetClass="entr" presetSubtype="0" fill="hold" nodeType="withEffect">
                                  <p:stCondLst>
                                    <p:cond delay="0"/>
                                  </p:stCondLst>
                                  <p:childTnLst>
                                    <p:set>
                                      <p:cBhvr>
                                        <p:cTn id="18" dur="1" fill="hold">
                                          <p:stCondLst>
                                            <p:cond delay="0"/>
                                          </p:stCondLst>
                                        </p:cTn>
                                        <p:tgtEl>
                                          <p:spTgt spid="277"/>
                                        </p:tgtEl>
                                        <p:attrNameLst>
                                          <p:attrName>style.visibility</p:attrName>
                                        </p:attrNameLst>
                                      </p:cBhvr>
                                      <p:to>
                                        <p:strVal val="visible"/>
                                      </p:to>
                                    </p:set>
                                    <p:animEffect transition="in" filter="fade">
                                      <p:cBhvr>
                                        <p:cTn id="19" dur="500"/>
                                        <p:tgtEl>
                                          <p:spTgt spid="277"/>
                                        </p:tgtEl>
                                      </p:cBhvr>
                                    </p:animEffect>
                                  </p:childTnLst>
                                </p:cTn>
                              </p:par>
                              <p:par>
                                <p:cTn id="20" presetID="10" presetClass="entr" presetSubtype="0" fill="hold" nodeType="withEffect">
                                  <p:stCondLst>
                                    <p:cond delay="0"/>
                                  </p:stCondLst>
                                  <p:childTnLst>
                                    <p:set>
                                      <p:cBhvr>
                                        <p:cTn id="21" dur="1" fill="hold">
                                          <p:stCondLst>
                                            <p:cond delay="0"/>
                                          </p:stCondLst>
                                        </p:cTn>
                                        <p:tgtEl>
                                          <p:spTgt spid="275"/>
                                        </p:tgtEl>
                                        <p:attrNameLst>
                                          <p:attrName>style.visibility</p:attrName>
                                        </p:attrNameLst>
                                      </p:cBhvr>
                                      <p:to>
                                        <p:strVal val="visible"/>
                                      </p:to>
                                    </p:set>
                                    <p:animEffect transition="in" filter="fade">
                                      <p:cBhvr>
                                        <p:cTn id="22" dur="500"/>
                                        <p:tgtEl>
                                          <p:spTgt spid="27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8"/>
                                        </p:tgtEl>
                                        <p:attrNameLst>
                                          <p:attrName>style.visibility</p:attrName>
                                        </p:attrNameLst>
                                      </p:cBhvr>
                                      <p:to>
                                        <p:strVal val="visible"/>
                                      </p:to>
                                    </p:set>
                                    <p:animEffect transition="in" filter="fade">
                                      <p:cBhvr>
                                        <p:cTn id="25" dur="500"/>
                                        <p:tgtEl>
                                          <p:spTgt spid="278"/>
                                        </p:tgtEl>
                                      </p:cBhvr>
                                    </p:animEffect>
                                  </p:childTnLst>
                                </p:cTn>
                              </p:par>
                              <p:par>
                                <p:cTn id="26" presetID="10" presetClass="entr" presetSubtype="0" fill="hold" nodeType="withEffect">
                                  <p:stCondLst>
                                    <p:cond delay="0"/>
                                  </p:stCondLst>
                                  <p:childTnLst>
                                    <p:set>
                                      <p:cBhvr>
                                        <p:cTn id="27" dur="1" fill="hold">
                                          <p:stCondLst>
                                            <p:cond delay="0"/>
                                          </p:stCondLst>
                                        </p:cTn>
                                        <p:tgtEl>
                                          <p:spTgt spid="276"/>
                                        </p:tgtEl>
                                        <p:attrNameLst>
                                          <p:attrName>style.visibility</p:attrName>
                                        </p:attrNameLst>
                                      </p:cBhvr>
                                      <p:to>
                                        <p:strVal val="visible"/>
                                      </p:to>
                                    </p:set>
                                    <p:animEffect transition="in" filter="fade">
                                      <p:cBhvr>
                                        <p:cTn id="28" dur="500"/>
                                        <p:tgtEl>
                                          <p:spTgt spid="27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
                                        </p:tgtEl>
                                        <p:attrNameLst>
                                          <p:attrName>style.visibility</p:attrName>
                                        </p:attrNameLst>
                                      </p:cBhvr>
                                      <p:to>
                                        <p:strVal val="visible"/>
                                      </p:to>
                                    </p:set>
                                    <p:animEffect transition="in" filter="fade">
                                      <p:cBhvr>
                                        <p:cTn id="33" dur="500"/>
                                        <p:tgtEl>
                                          <p:spTgt spid="205"/>
                                        </p:tgtEl>
                                      </p:cBhvr>
                                    </p:animEffect>
                                  </p:childTnLst>
                                </p:cTn>
                              </p:par>
                              <p:par>
                                <p:cTn id="34" presetID="10" presetClass="entr" presetSubtype="0" fill="hold" nodeType="withEffect">
                                  <p:stCondLst>
                                    <p:cond delay="0"/>
                                  </p:stCondLst>
                                  <p:childTnLst>
                                    <p:set>
                                      <p:cBhvr>
                                        <p:cTn id="35" dur="1" fill="hold">
                                          <p:stCondLst>
                                            <p:cond delay="0"/>
                                          </p:stCondLst>
                                        </p:cTn>
                                        <p:tgtEl>
                                          <p:spTgt spid="397"/>
                                        </p:tgtEl>
                                        <p:attrNameLst>
                                          <p:attrName>style.visibility</p:attrName>
                                        </p:attrNameLst>
                                      </p:cBhvr>
                                      <p:to>
                                        <p:strVal val="visible"/>
                                      </p:to>
                                    </p:set>
                                    <p:animEffect transition="in" filter="fade">
                                      <p:cBhvr>
                                        <p:cTn id="36" dur="5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01609" y="0"/>
            <a:ext cx="1890393" cy="1128792"/>
          </a:xfrm>
          <a:prstGeom prst="rect">
            <a:avLst/>
          </a:prstGeom>
          <a:solidFill>
            <a:schemeClr val="bg1"/>
          </a:solidFill>
          <a:ln w="12700">
            <a:noFill/>
            <a:miter lim="800000"/>
            <a:headEnd/>
            <a:tailEnd/>
          </a:ln>
        </p:spPr>
        <p:txBody>
          <a:bodyPr wrap="square" rtlCol="0" anchor="ctr"/>
          <a:lstStyle/>
          <a:p>
            <a:pPr algn="ctr"/>
            <a:endParaRPr lang="en-US" kern="0" dirty="0">
              <a:solidFill>
                <a:schemeClr val="bg1"/>
              </a:solidFill>
            </a:endParaRPr>
          </a:p>
        </p:txBody>
      </p:sp>
      <p:sp>
        <p:nvSpPr>
          <p:cNvPr id="114" name="Title 4"/>
          <p:cNvSpPr txBox="1">
            <a:spLocks/>
          </p:cNvSpPr>
          <p:nvPr/>
        </p:nvSpPr>
        <p:spPr>
          <a:xfrm>
            <a:off x="8399000" y="1361522"/>
            <a:ext cx="2485391" cy="451406"/>
          </a:xfrm>
          <a:prstGeom prst="rect">
            <a:avLst/>
          </a:prstGeom>
        </p:spPr>
        <p:txBody>
          <a:bodyPr wrap="none" lIns="0">
            <a:sp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pPr>
              <a:lnSpc>
                <a:spcPct val="80000"/>
              </a:lnSpc>
            </a:pPr>
            <a:r>
              <a:rPr lang="en-US" dirty="0">
                <a:solidFill>
                  <a:srgbClr val="FFC000"/>
                </a:solidFill>
                <a:latin typeface="Calibri"/>
                <a:ea typeface="+mn-ea"/>
                <a:cs typeface="Calibri"/>
              </a:rPr>
              <a:t>Why Symantec?</a:t>
            </a:r>
          </a:p>
        </p:txBody>
      </p:sp>
      <p:sp>
        <p:nvSpPr>
          <p:cNvPr id="115" name="Content Placeholder 5"/>
          <p:cNvSpPr txBox="1">
            <a:spLocks/>
          </p:cNvSpPr>
          <p:nvPr/>
        </p:nvSpPr>
        <p:spPr>
          <a:xfrm>
            <a:off x="8231201" y="1912409"/>
            <a:ext cx="3638104" cy="485047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spcAft>
                <a:spcPts val="600"/>
              </a:spcAft>
            </a:pPr>
            <a:r>
              <a:rPr lang="en-US" sz="2000" dirty="0">
                <a:solidFill>
                  <a:schemeClr val="tx1">
                    <a:lumMod val="65000"/>
                    <a:lumOff val="35000"/>
                  </a:schemeClr>
                </a:solidFill>
              </a:rPr>
              <a:t>Add EDR without additional endpoint agent</a:t>
            </a:r>
          </a:p>
          <a:p>
            <a:pPr>
              <a:spcAft>
                <a:spcPts val="600"/>
              </a:spcAft>
            </a:pPr>
            <a:r>
              <a:rPr lang="en-US" sz="2000" dirty="0">
                <a:solidFill>
                  <a:schemeClr val="tx1">
                    <a:lumMod val="65000"/>
                    <a:lumOff val="35000"/>
                  </a:schemeClr>
                </a:solidFill>
              </a:rPr>
              <a:t>Risk-scored events, streamed in real-time</a:t>
            </a:r>
          </a:p>
          <a:p>
            <a:pPr>
              <a:spcAft>
                <a:spcPts val="600"/>
              </a:spcAft>
            </a:pPr>
            <a:r>
              <a:rPr lang="en-US" sz="2000" dirty="0">
                <a:solidFill>
                  <a:schemeClr val="tx1">
                    <a:lumMod val="65000"/>
                    <a:lumOff val="35000"/>
                  </a:schemeClr>
                </a:solidFill>
              </a:rPr>
              <a:t>Expose and investigate threats leveraging the world’s largest intelligence network </a:t>
            </a:r>
          </a:p>
          <a:p>
            <a:pPr>
              <a:spcAft>
                <a:spcPts val="600"/>
              </a:spcAft>
            </a:pPr>
            <a:r>
              <a:rPr lang="en-US" sz="2000" dirty="0">
                <a:solidFill>
                  <a:schemeClr val="tx1">
                    <a:lumMod val="65000"/>
                    <a:lumOff val="35000"/>
                  </a:schemeClr>
                </a:solidFill>
              </a:rPr>
              <a:t>Quickly fix compromised endpoints, with one click</a:t>
            </a:r>
          </a:p>
        </p:txBody>
      </p:sp>
      <p:sp>
        <p:nvSpPr>
          <p:cNvPr id="3" name="Title 2"/>
          <p:cNvSpPr>
            <a:spLocks noGrp="1"/>
          </p:cNvSpPr>
          <p:nvPr>
            <p:ph type="title"/>
          </p:nvPr>
        </p:nvSpPr>
        <p:spPr>
          <a:xfrm>
            <a:off x="609759" y="304800"/>
            <a:ext cx="9035736" cy="838200"/>
          </a:xfrm>
        </p:spPr>
        <p:txBody>
          <a:bodyPr/>
          <a:lstStyle/>
          <a:p>
            <a:r>
              <a:rPr lang="en-US" dirty="0"/>
              <a:t>EDR with SEP – Detect Anomalies, Investigate Suspicious Events and Fix Impacted Endpoints </a:t>
            </a:r>
          </a:p>
        </p:txBody>
      </p:sp>
      <p:sp>
        <p:nvSpPr>
          <p:cNvPr id="82" name="TextBox 81"/>
          <p:cNvSpPr txBox="1"/>
          <p:nvPr/>
        </p:nvSpPr>
        <p:spPr>
          <a:xfrm>
            <a:off x="11253727" y="733450"/>
            <a:ext cx="630525" cy="148117"/>
          </a:xfrm>
          <a:prstGeom prst="rect">
            <a:avLst/>
          </a:prstGeom>
          <a:noFill/>
        </p:spPr>
        <p:txBody>
          <a:bodyPr wrap="none" lIns="0" tIns="0" rIns="0" bIns="0" rtlCol="0">
            <a:spAutoFit/>
          </a:bodyPr>
          <a:lstStyle/>
          <a:p>
            <a:pPr algn="ctr">
              <a:lnSpc>
                <a:spcPct val="90000"/>
              </a:lnSpc>
            </a:pPr>
            <a:r>
              <a:rPr lang="en-US" sz="1050" b="1" dirty="0">
                <a:solidFill>
                  <a:schemeClr val="bg2"/>
                </a:solidFill>
              </a:rPr>
              <a:t>LIST (USER)</a:t>
            </a:r>
          </a:p>
        </p:txBody>
      </p:sp>
      <p:sp>
        <p:nvSpPr>
          <p:cNvPr id="84" name="Footer Placeholder 7"/>
          <p:cNvSpPr txBox="1">
            <a:spLocks/>
          </p:cNvSpPr>
          <p:nvPr/>
        </p:nvSpPr>
        <p:spPr>
          <a:xfrm>
            <a:off x="11635001" y="6460905"/>
            <a:ext cx="130028" cy="153888"/>
          </a:xfrm>
          <a:prstGeom prst="rect">
            <a:avLst/>
          </a:prstGeom>
        </p:spPr>
        <p:txBody>
          <a:bodyPr vert="horz" wrap="none" lIns="0" tIns="0" rIns="0" bIns="0" rtlCol="0" anchor="b">
            <a:spAutoFit/>
          </a:bodyPr>
          <a:lstStyle>
            <a:defPPr>
              <a:defRPr lang="en-US"/>
            </a:defPPr>
            <a:lvl1pPr marL="0" algn="l"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DA42248-2AD5-4973-A736-B434674C9FD5}" type="slidenum">
              <a:rPr lang="en-US" smtClean="0">
                <a:solidFill>
                  <a:schemeClr val="tx1">
                    <a:lumMod val="75000"/>
                  </a:schemeClr>
                </a:solidFill>
              </a:rPr>
              <a:pPr algn="ctr"/>
              <a:t>47</a:t>
            </a:fld>
            <a:endParaRPr lang="en-US" dirty="0">
              <a:solidFill>
                <a:schemeClr val="tx1">
                  <a:lumMod val="75000"/>
                </a:schemeClr>
              </a:solidFill>
            </a:endParaRPr>
          </a:p>
        </p:txBody>
      </p:sp>
      <p:sp>
        <p:nvSpPr>
          <p:cNvPr id="85" name="Rectangle 84"/>
          <p:cNvSpPr/>
          <p:nvPr/>
        </p:nvSpPr>
        <p:spPr bwMode="gray">
          <a:xfrm>
            <a:off x="2132568" y="1447801"/>
            <a:ext cx="5469620"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“I have to shorten the window of exposure when a threat slips through, contain the incident and quickly fix any compromised endpoints”</a:t>
            </a:r>
          </a:p>
        </p:txBody>
      </p:sp>
      <p:sp>
        <p:nvSpPr>
          <p:cNvPr id="86" name="Rectangle 85"/>
          <p:cNvSpPr/>
          <p:nvPr/>
        </p:nvSpPr>
        <p:spPr bwMode="gray">
          <a:xfrm>
            <a:off x="2132568" y="2616200"/>
            <a:ext cx="546962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Although SEP is blocking the majority of threats, attackers can still find their way in. </a:t>
            </a:r>
          </a:p>
        </p:txBody>
      </p:sp>
      <p:sp>
        <p:nvSpPr>
          <p:cNvPr id="87" name="Rectangle 86"/>
          <p:cNvSpPr/>
          <p:nvPr/>
        </p:nvSpPr>
        <p:spPr bwMode="gray">
          <a:xfrm>
            <a:off x="2132568" y="3784600"/>
            <a:ext cx="546962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Symantec EDR solution (ATP: Endpoint)</a:t>
            </a:r>
          </a:p>
        </p:txBody>
      </p:sp>
      <p:sp>
        <p:nvSpPr>
          <p:cNvPr id="136" name="Rectangle 135"/>
          <p:cNvSpPr/>
          <p:nvPr/>
        </p:nvSpPr>
        <p:spPr bwMode="gray">
          <a:xfrm>
            <a:off x="2132568" y="4953000"/>
            <a:ext cx="546962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indent="-176213">
              <a:lnSpc>
                <a:spcPct val="90000"/>
              </a:lnSpc>
              <a:spcAft>
                <a:spcPts val="300"/>
              </a:spcAft>
              <a:buFont typeface="Arial" panose="020B0604020202020204" pitchFamily="34" charset="0"/>
              <a:buChar char="•"/>
            </a:pPr>
            <a:r>
              <a:rPr lang="en-US" sz="1600" dirty="0"/>
              <a:t>Hybrid sandboxing and detonation</a:t>
            </a:r>
          </a:p>
          <a:p>
            <a:pPr marL="0" lvl="1" indent="-176213">
              <a:lnSpc>
                <a:spcPct val="90000"/>
              </a:lnSpc>
              <a:spcAft>
                <a:spcPts val="300"/>
              </a:spcAft>
              <a:buFont typeface="Arial" panose="020B0604020202020204" pitchFamily="34" charset="0"/>
              <a:buChar char="•"/>
            </a:pPr>
            <a:r>
              <a:rPr lang="en-US" sz="1600" dirty="0"/>
              <a:t>Real-time search for any attack artifact</a:t>
            </a:r>
          </a:p>
          <a:p>
            <a:pPr marL="0" lvl="1" indent="-176213">
              <a:lnSpc>
                <a:spcPct val="90000"/>
              </a:lnSpc>
              <a:spcAft>
                <a:spcPts val="300"/>
              </a:spcAft>
              <a:buFont typeface="Arial" panose="020B0604020202020204" pitchFamily="34" charset="0"/>
              <a:buChar char="•"/>
            </a:pPr>
            <a:r>
              <a:rPr lang="en-US" sz="1600" dirty="0"/>
              <a:t>Remediate all attack artifacts across the estate</a:t>
            </a:r>
          </a:p>
        </p:txBody>
      </p:sp>
      <p:sp>
        <p:nvSpPr>
          <p:cNvPr id="137" name="Rectangle 136"/>
          <p:cNvSpPr/>
          <p:nvPr/>
        </p:nvSpPr>
        <p:spPr bwMode="gray">
          <a:xfrm>
            <a:off x="609761"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NEED</a:t>
            </a:r>
          </a:p>
        </p:txBody>
      </p:sp>
      <p:sp>
        <p:nvSpPr>
          <p:cNvPr id="138" name="Rectangle 137"/>
          <p:cNvSpPr/>
          <p:nvPr/>
        </p:nvSpPr>
        <p:spPr bwMode="gray">
          <a:xfrm>
            <a:off x="609601" y="26162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CHALLENGE</a:t>
            </a:r>
          </a:p>
        </p:txBody>
      </p:sp>
      <p:sp>
        <p:nvSpPr>
          <p:cNvPr id="139" name="Rectangle 138"/>
          <p:cNvSpPr/>
          <p:nvPr/>
        </p:nvSpPr>
        <p:spPr bwMode="gray">
          <a:xfrm>
            <a:off x="609761" y="3784599"/>
            <a:ext cx="15230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PRODUCT</a:t>
            </a:r>
          </a:p>
        </p:txBody>
      </p:sp>
      <p:sp>
        <p:nvSpPr>
          <p:cNvPr id="140" name="Rectangle 139"/>
          <p:cNvSpPr/>
          <p:nvPr/>
        </p:nvSpPr>
        <p:spPr bwMode="gray">
          <a:xfrm>
            <a:off x="609601" y="49530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rPr>
              <a:t>CAPABILITIES</a:t>
            </a:r>
          </a:p>
        </p:txBody>
      </p:sp>
      <p:grpSp>
        <p:nvGrpSpPr>
          <p:cNvPr id="141" name="Group 140"/>
          <p:cNvGrpSpPr/>
          <p:nvPr/>
        </p:nvGrpSpPr>
        <p:grpSpPr>
          <a:xfrm rot="5400000">
            <a:off x="1951596" y="1784814"/>
            <a:ext cx="381000" cy="274391"/>
            <a:chOff x="1179513" y="4529455"/>
            <a:chExt cx="381000" cy="274320"/>
          </a:xfrm>
        </p:grpSpPr>
        <p:sp>
          <p:nvSpPr>
            <p:cNvPr id="142"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43"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144" name="Group 143"/>
          <p:cNvGrpSpPr/>
          <p:nvPr/>
        </p:nvGrpSpPr>
        <p:grpSpPr>
          <a:xfrm rot="5400000">
            <a:off x="1951596" y="2973534"/>
            <a:ext cx="381000" cy="274391"/>
            <a:chOff x="1179513" y="4529455"/>
            <a:chExt cx="381000" cy="274320"/>
          </a:xfrm>
        </p:grpSpPr>
        <p:sp>
          <p:nvSpPr>
            <p:cNvPr id="145" name="Pentagon 144"/>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46"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147" name="Group 146"/>
          <p:cNvGrpSpPr/>
          <p:nvPr/>
        </p:nvGrpSpPr>
        <p:grpSpPr>
          <a:xfrm rot="5400000">
            <a:off x="1951596" y="4147014"/>
            <a:ext cx="381000" cy="274391"/>
            <a:chOff x="1179513" y="4529455"/>
            <a:chExt cx="381000" cy="274320"/>
          </a:xfrm>
        </p:grpSpPr>
        <p:sp>
          <p:nvSpPr>
            <p:cNvPr id="148"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49"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150" name="Group 149"/>
          <p:cNvGrpSpPr/>
          <p:nvPr/>
        </p:nvGrpSpPr>
        <p:grpSpPr>
          <a:xfrm rot="5400000">
            <a:off x="1951596" y="5305254"/>
            <a:ext cx="381000" cy="274391"/>
            <a:chOff x="1179513" y="4529455"/>
            <a:chExt cx="381000" cy="274320"/>
          </a:xfrm>
        </p:grpSpPr>
        <p:sp>
          <p:nvSpPr>
            <p:cNvPr id="151"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52"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cxnSp>
        <p:nvCxnSpPr>
          <p:cNvPr id="4" name="Straight Connector 3"/>
          <p:cNvCxnSpPr/>
          <p:nvPr/>
        </p:nvCxnSpPr>
        <p:spPr>
          <a:xfrm>
            <a:off x="7949005" y="1364156"/>
            <a:ext cx="0" cy="4703973"/>
          </a:xfrm>
          <a:prstGeom prst="line">
            <a:avLst/>
          </a:prstGeom>
          <a:ln w="28575" cmpd="sng">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11111189" y="105824"/>
            <a:ext cx="974975" cy="1141664"/>
            <a:chOff x="8133345" y="5361971"/>
            <a:chExt cx="974975" cy="1141664"/>
          </a:xfrm>
        </p:grpSpPr>
        <p:grpSp>
          <p:nvGrpSpPr>
            <p:cNvPr id="29" name="Group 28"/>
            <p:cNvGrpSpPr/>
            <p:nvPr/>
          </p:nvGrpSpPr>
          <p:grpSpPr>
            <a:xfrm>
              <a:off x="8275146" y="5631232"/>
              <a:ext cx="692917" cy="732073"/>
              <a:chOff x="8275146" y="5631232"/>
              <a:chExt cx="692917" cy="732073"/>
            </a:xfrm>
          </p:grpSpPr>
          <p:grpSp>
            <p:nvGrpSpPr>
              <p:cNvPr id="31" name="Group 30"/>
              <p:cNvGrpSpPr/>
              <p:nvPr/>
            </p:nvGrpSpPr>
            <p:grpSpPr bwMode="ltGray">
              <a:xfrm>
                <a:off x="8275146" y="5631232"/>
                <a:ext cx="550945" cy="434725"/>
                <a:chOff x="2916555" y="1923047"/>
                <a:chExt cx="1908466" cy="1505880"/>
              </a:xfrm>
            </p:grpSpPr>
            <p:sp>
              <p:nvSpPr>
                <p:cNvPr id="33" name="Rectangle 32"/>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4" name="Rectangle 33"/>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5" name="Rectangle 34"/>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6"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7" name="Rectangle 36"/>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8" name="Rectangle 37"/>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9"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0" name="Rectangle 39"/>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1" name="Rectangle 40"/>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2" name="Rectangle 41"/>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3" name="Rectangle 42"/>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4" name="Rectangle 43"/>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grpSp>
          <p:sp>
            <p:nvSpPr>
              <p:cNvPr id="32" name="TextBox 31"/>
              <p:cNvSpPr txBox="1"/>
              <p:nvPr/>
            </p:nvSpPr>
            <p:spPr>
              <a:xfrm>
                <a:off x="8288390" y="6069763"/>
                <a:ext cx="679673" cy="293542"/>
              </a:xfrm>
              <a:prstGeom prst="rect">
                <a:avLst/>
              </a:prstGeom>
              <a:noFill/>
            </p:spPr>
            <p:txBody>
              <a:bodyPr wrap="none" lIns="0" tIns="0" rIns="0" bIns="0" rtlCol="0">
                <a:spAutoFit/>
              </a:bodyPr>
              <a:lstStyle/>
              <a:p>
                <a:pPr algn="ctr">
                  <a:lnSpc>
                    <a:spcPct val="90000"/>
                  </a:lnSpc>
                </a:pPr>
                <a:r>
                  <a:rPr lang="en-US" sz="1050" b="1" dirty="0">
                    <a:solidFill>
                      <a:schemeClr val="accent1"/>
                    </a:solidFill>
                  </a:rPr>
                  <a:t>LIST </a:t>
                </a:r>
                <a:br>
                  <a:rPr lang="en-US" sz="1050" b="1" dirty="0">
                    <a:solidFill>
                      <a:schemeClr val="accent1"/>
                    </a:solidFill>
                  </a:rPr>
                </a:br>
                <a:r>
                  <a:rPr lang="en-US" sz="1050" b="1" dirty="0">
                    <a:solidFill>
                      <a:schemeClr val="accent1"/>
                    </a:solidFill>
                  </a:rPr>
                  <a:t>(ENDPOINT)</a:t>
                </a:r>
              </a:p>
            </p:txBody>
          </p:sp>
        </p:grpSp>
        <p:sp>
          <p:nvSpPr>
            <p:cNvPr id="30" name="Rectangle 29">
              <a:hlinkClick r:id="rId3" action="ppaction://hlinksldjump"/>
            </p:cNvPr>
            <p:cNvSpPr/>
            <p:nvPr/>
          </p:nvSpPr>
          <p:spPr>
            <a:xfrm>
              <a:off x="8133345" y="5361971"/>
              <a:ext cx="974975" cy="1141664"/>
            </a:xfrm>
            <a:prstGeom prst="rect">
              <a:avLst/>
            </a:prstGeom>
            <a:noFill/>
            <a:ln w="12700">
              <a:noFill/>
              <a:miter lim="800000"/>
              <a:headEnd/>
              <a:tailEnd/>
            </a:ln>
          </p:spPr>
          <p:txBody>
            <a:bodyPr wrap="square" rtlCol="0" anchor="ctr"/>
            <a:lstStyle/>
            <a:p>
              <a:pPr algn="ctr"/>
              <a:endParaRPr lang="en-US" kern="0" dirty="0">
                <a:solidFill>
                  <a:schemeClr val="bg1"/>
                </a:solidFill>
              </a:endParaRPr>
            </a:p>
          </p:txBody>
        </p:sp>
      </p:grpSp>
    </p:spTree>
    <p:extLst>
      <p:ext uri="{BB962C8B-B14F-4D97-AF65-F5344CB8AC3E}">
        <p14:creationId xmlns:p14="http://schemas.microsoft.com/office/powerpoint/2010/main" val="406733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49453" y="4040245"/>
            <a:ext cx="10795318" cy="990600"/>
            <a:chOff x="467774" y="1447801"/>
            <a:chExt cx="10766053" cy="990600"/>
          </a:xfrm>
        </p:grpSpPr>
        <p:sp>
          <p:nvSpPr>
            <p:cNvPr id="36" name="Rectangle 35"/>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37" name="Rectangle 36"/>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grpSp>
        <p:nvGrpSpPr>
          <p:cNvPr id="31" name="Group 30"/>
          <p:cNvGrpSpPr/>
          <p:nvPr/>
        </p:nvGrpSpPr>
        <p:grpSpPr>
          <a:xfrm>
            <a:off x="662701" y="2996453"/>
            <a:ext cx="10793866" cy="990600"/>
            <a:chOff x="467774" y="1447801"/>
            <a:chExt cx="10766053" cy="990600"/>
          </a:xfrm>
        </p:grpSpPr>
        <p:sp>
          <p:nvSpPr>
            <p:cNvPr id="32" name="Rectangle 31"/>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33" name="Rectangle 32"/>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grpSp>
        <p:nvGrpSpPr>
          <p:cNvPr id="26" name="Group 25"/>
          <p:cNvGrpSpPr/>
          <p:nvPr/>
        </p:nvGrpSpPr>
        <p:grpSpPr>
          <a:xfrm>
            <a:off x="675952" y="1960549"/>
            <a:ext cx="10766053" cy="990600"/>
            <a:chOff x="467774" y="1447801"/>
            <a:chExt cx="10766053" cy="990600"/>
          </a:xfrm>
        </p:grpSpPr>
        <p:sp>
          <p:nvSpPr>
            <p:cNvPr id="25" name="Rectangle 24"/>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24" name="Rectangle 23"/>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sp>
        <p:nvSpPr>
          <p:cNvPr id="2" name="Title 1"/>
          <p:cNvSpPr>
            <a:spLocks noGrp="1"/>
          </p:cNvSpPr>
          <p:nvPr>
            <p:ph type="title"/>
          </p:nvPr>
        </p:nvSpPr>
        <p:spPr/>
        <p:txBody>
          <a:bodyPr/>
          <a:lstStyle/>
          <a:p>
            <a:r>
              <a:rPr lang="en-US" dirty="0"/>
              <a:t>Customer Challenges</a:t>
            </a:r>
          </a:p>
        </p:txBody>
      </p:sp>
      <p:sp>
        <p:nvSpPr>
          <p:cNvPr id="4" name="Text Placeholder 3"/>
          <p:cNvSpPr>
            <a:spLocks noGrp="1"/>
          </p:cNvSpPr>
          <p:nvPr>
            <p:ph type="body" sz="quarter" idx="13"/>
          </p:nvPr>
        </p:nvSpPr>
        <p:spPr>
          <a:xfrm>
            <a:off x="586094" y="1168878"/>
            <a:ext cx="10972482" cy="332118"/>
          </a:xfrm>
        </p:spPr>
        <p:txBody>
          <a:bodyPr/>
          <a:lstStyle/>
          <a:p>
            <a:r>
              <a:rPr lang="en-US" dirty="0"/>
              <a:t>Endpoints remain easy targets and have a large attack surface</a:t>
            </a:r>
          </a:p>
          <a:p>
            <a:endParaRPr lang="en-US" dirty="0"/>
          </a:p>
        </p:txBody>
      </p:sp>
      <p:sp>
        <p:nvSpPr>
          <p:cNvPr id="5" name="Slide Number Placeholder 4"/>
          <p:cNvSpPr>
            <a:spLocks noGrp="1"/>
          </p:cNvSpPr>
          <p:nvPr>
            <p:ph type="sldNum" sz="quarter" idx="12"/>
          </p:nvPr>
        </p:nvSpPr>
        <p:spPr>
          <a:xfrm>
            <a:off x="11745286" y="6305554"/>
            <a:ext cx="520700" cy="365125"/>
          </a:xfrm>
        </p:spPr>
        <p:txBody>
          <a:bodyPr/>
          <a:lstStyle/>
          <a:p>
            <a:fld id="{2D88F0F9-74A8-45E4-B405-052EDB68E8BD}" type="slidenum">
              <a:rPr lang="uk-UA" smtClean="0"/>
              <a:t>48</a:t>
            </a:fld>
            <a:endParaRPr lang="uk-UA"/>
          </a:p>
        </p:txBody>
      </p:sp>
      <p:sp>
        <p:nvSpPr>
          <p:cNvPr id="7" name="TextBox 6"/>
          <p:cNvSpPr txBox="1"/>
          <p:nvPr/>
        </p:nvSpPr>
        <p:spPr>
          <a:xfrm>
            <a:off x="2313637" y="2083083"/>
            <a:ext cx="1158816" cy="686158"/>
          </a:xfrm>
          <a:prstGeom prst="rect">
            <a:avLst/>
          </a:prstGeom>
          <a:noFill/>
        </p:spPr>
        <p:txBody>
          <a:bodyPr wrap="square" lIns="0" tIns="0" rIns="0" bIns="0" rtlCol="0">
            <a:spAutoFit/>
          </a:bodyPr>
          <a:lstStyle/>
          <a:p>
            <a:pPr algn="ctr"/>
            <a:r>
              <a:rPr lang="en-GB" sz="4390" b="1" dirty="0">
                <a:solidFill>
                  <a:srgbClr val="F3BE10"/>
                </a:solidFill>
              </a:rPr>
              <a:t>44%</a:t>
            </a:r>
          </a:p>
        </p:txBody>
      </p:sp>
      <p:sp>
        <p:nvSpPr>
          <p:cNvPr id="8" name="TextBox 7"/>
          <p:cNvSpPr txBox="1"/>
          <p:nvPr/>
        </p:nvSpPr>
        <p:spPr>
          <a:xfrm>
            <a:off x="3575844" y="2120688"/>
            <a:ext cx="7573089" cy="738664"/>
          </a:xfrm>
          <a:prstGeom prst="rect">
            <a:avLst/>
          </a:prstGeom>
          <a:noFill/>
        </p:spPr>
        <p:txBody>
          <a:bodyPr wrap="square" lIns="0" tIns="0" rIns="0" bIns="0" rtlCol="0">
            <a:spAutoFit/>
          </a:bodyPr>
          <a:lstStyle/>
          <a:p>
            <a:r>
              <a:rPr lang="en-GB" sz="2400" dirty="0">
                <a:solidFill>
                  <a:schemeClr val="tx2">
                    <a:lumMod val="75000"/>
                  </a:schemeClr>
                </a:solidFill>
              </a:rPr>
              <a:t> of customers were compromised despite using malware blocking technologies</a:t>
            </a:r>
          </a:p>
        </p:txBody>
      </p:sp>
      <p:sp>
        <p:nvSpPr>
          <p:cNvPr id="10" name="TextBox 9"/>
          <p:cNvSpPr txBox="1"/>
          <p:nvPr/>
        </p:nvSpPr>
        <p:spPr>
          <a:xfrm>
            <a:off x="2313637" y="3106410"/>
            <a:ext cx="990598" cy="675609"/>
          </a:xfrm>
          <a:prstGeom prst="rect">
            <a:avLst/>
          </a:prstGeom>
          <a:noFill/>
        </p:spPr>
        <p:txBody>
          <a:bodyPr wrap="square" lIns="0" tIns="0" rIns="0" bIns="0" rtlCol="0">
            <a:spAutoFit/>
          </a:bodyPr>
          <a:lstStyle/>
          <a:p>
            <a:r>
              <a:rPr lang="en-GB" sz="4390" b="1" dirty="0">
                <a:solidFill>
                  <a:srgbClr val="F3BE10"/>
                </a:solidFill>
              </a:rPr>
              <a:t>38%</a:t>
            </a:r>
          </a:p>
        </p:txBody>
      </p:sp>
      <p:sp>
        <p:nvSpPr>
          <p:cNvPr id="11" name="TextBox 10"/>
          <p:cNvSpPr txBox="1"/>
          <p:nvPr/>
        </p:nvSpPr>
        <p:spPr>
          <a:xfrm>
            <a:off x="3529056" y="3177599"/>
            <a:ext cx="7832854" cy="369332"/>
          </a:xfrm>
          <a:prstGeom prst="rect">
            <a:avLst/>
          </a:prstGeom>
          <a:noFill/>
        </p:spPr>
        <p:txBody>
          <a:bodyPr wrap="square" lIns="0" tIns="0" rIns="0" bIns="0" rtlCol="0">
            <a:spAutoFit/>
          </a:bodyPr>
          <a:lstStyle/>
          <a:p>
            <a:pPr marL="0" lvl="1"/>
            <a:r>
              <a:rPr lang="en-GB" sz="2400" dirty="0">
                <a:solidFill>
                  <a:schemeClr val="tx2">
                    <a:lumMod val="75000"/>
                  </a:schemeClr>
                </a:solidFill>
              </a:rPr>
              <a:t>of time spent by security professionals in firefighting alerts</a:t>
            </a:r>
          </a:p>
        </p:txBody>
      </p:sp>
      <p:pic>
        <p:nvPicPr>
          <p:cNvPr id="12" name="Picture 11" descr="threat_landscape.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1027725" y="2096541"/>
            <a:ext cx="762000" cy="762000"/>
          </a:xfrm>
          <a:prstGeom prst="rect">
            <a:avLst/>
          </a:prstGeom>
        </p:spPr>
      </p:pic>
      <p:pic>
        <p:nvPicPr>
          <p:cNvPr id="14" name="Picture 13" descr="Firefighting Alerts Icon-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3286" y="3060117"/>
            <a:ext cx="828881" cy="828881"/>
          </a:xfrm>
          <a:prstGeom prst="rect">
            <a:avLst/>
          </a:prstGeom>
        </p:spPr>
      </p:pic>
      <p:sp>
        <p:nvSpPr>
          <p:cNvPr id="34" name="TextBox 33"/>
          <p:cNvSpPr txBox="1"/>
          <p:nvPr/>
        </p:nvSpPr>
        <p:spPr>
          <a:xfrm>
            <a:off x="24664" y="6539730"/>
            <a:ext cx="8228452" cy="214172"/>
          </a:xfrm>
          <a:prstGeom prst="rect">
            <a:avLst/>
          </a:prstGeom>
          <a:noFill/>
        </p:spPr>
        <p:txBody>
          <a:bodyPr wrap="square" lIns="60006" tIns="30003" rIns="60006" bIns="30003" rtlCol="0">
            <a:spAutoFit/>
          </a:bodyPr>
          <a:lstStyle/>
          <a:p>
            <a:r>
              <a:rPr lang="en-GB" sz="998" dirty="0">
                <a:solidFill>
                  <a:schemeClr val="tx1">
                    <a:lumMod val="60000"/>
                    <a:lumOff val="40000"/>
                  </a:schemeClr>
                </a:solidFill>
              </a:rPr>
              <a:t>Source:  Symantec ISTR Report 2017 vol. 21,22,  Gartner MQ for EPP 2016 , ESG Endpoint Paradox 2016, ESG Research 2016, </a:t>
            </a:r>
            <a:r>
              <a:rPr lang="en-GB" sz="998" dirty="0" err="1">
                <a:solidFill>
                  <a:schemeClr val="tx1">
                    <a:lumMod val="60000"/>
                    <a:lumOff val="40000"/>
                  </a:schemeClr>
                </a:solidFill>
              </a:rPr>
              <a:t>Ponemon</a:t>
            </a:r>
            <a:r>
              <a:rPr lang="en-GB" sz="998" dirty="0">
                <a:solidFill>
                  <a:schemeClr val="tx1">
                    <a:lumMod val="60000"/>
                    <a:lumOff val="40000"/>
                  </a:schemeClr>
                </a:solidFill>
              </a:rPr>
              <a:t> Data Breach Study</a:t>
            </a:r>
          </a:p>
        </p:txBody>
      </p:sp>
      <p:grpSp>
        <p:nvGrpSpPr>
          <p:cNvPr id="38" name="Group 37"/>
          <p:cNvGrpSpPr/>
          <p:nvPr/>
        </p:nvGrpSpPr>
        <p:grpSpPr>
          <a:xfrm>
            <a:off x="659865" y="5091926"/>
            <a:ext cx="10793866" cy="990600"/>
            <a:chOff x="467774" y="1447801"/>
            <a:chExt cx="10766053" cy="990600"/>
          </a:xfrm>
        </p:grpSpPr>
        <p:sp>
          <p:nvSpPr>
            <p:cNvPr id="39" name="Rectangle 38"/>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40" name="Rectangle 39"/>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sp>
        <p:nvSpPr>
          <p:cNvPr id="41" name="TextBox 40"/>
          <p:cNvSpPr txBox="1"/>
          <p:nvPr/>
        </p:nvSpPr>
        <p:spPr>
          <a:xfrm>
            <a:off x="2313637" y="4181758"/>
            <a:ext cx="990598" cy="675609"/>
          </a:xfrm>
          <a:prstGeom prst="rect">
            <a:avLst/>
          </a:prstGeom>
          <a:noFill/>
        </p:spPr>
        <p:txBody>
          <a:bodyPr wrap="square" lIns="0" tIns="0" rIns="0" bIns="0" rtlCol="0">
            <a:spAutoFit/>
          </a:bodyPr>
          <a:lstStyle/>
          <a:p>
            <a:r>
              <a:rPr lang="en-GB" sz="4390" b="1" dirty="0">
                <a:solidFill>
                  <a:srgbClr val="F3BE10"/>
                </a:solidFill>
              </a:rPr>
              <a:t>46%</a:t>
            </a:r>
          </a:p>
        </p:txBody>
      </p:sp>
      <p:sp>
        <p:nvSpPr>
          <p:cNvPr id="43" name="TextBox 42"/>
          <p:cNvSpPr txBox="1"/>
          <p:nvPr/>
        </p:nvSpPr>
        <p:spPr>
          <a:xfrm>
            <a:off x="3492143" y="4182080"/>
            <a:ext cx="7832854" cy="738664"/>
          </a:xfrm>
          <a:prstGeom prst="rect">
            <a:avLst/>
          </a:prstGeom>
          <a:noFill/>
        </p:spPr>
        <p:txBody>
          <a:bodyPr wrap="square" lIns="0" tIns="0" rIns="0" bIns="0" rtlCol="0">
            <a:spAutoFit/>
          </a:bodyPr>
          <a:lstStyle/>
          <a:p>
            <a:pPr marL="0" lvl="1"/>
            <a:r>
              <a:rPr lang="en-GB" sz="2400" dirty="0">
                <a:solidFill>
                  <a:schemeClr val="tx2">
                    <a:lumMod val="75000"/>
                  </a:schemeClr>
                </a:solidFill>
              </a:rPr>
              <a:t>of organizations cite a ‘problematic shortage’ of cyber security skills, demand expected to grow 53% by 2018</a:t>
            </a:r>
          </a:p>
        </p:txBody>
      </p:sp>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ackgroundRemoval t="9453" b="86070" l="3586" r="97610"/>
                    </a14:imgEffect>
                  </a14:imgLayer>
                </a14:imgProps>
              </a:ext>
            </a:extLst>
          </a:blip>
          <a:stretch>
            <a:fillRect/>
          </a:stretch>
        </p:blipFill>
        <p:spPr>
          <a:xfrm>
            <a:off x="847453" y="4130674"/>
            <a:ext cx="1156113" cy="925811"/>
          </a:xfrm>
          <a:prstGeom prst="rect">
            <a:avLst/>
          </a:prstGeom>
        </p:spPr>
      </p:pic>
      <p:sp>
        <p:nvSpPr>
          <p:cNvPr id="47" name="TextBox 46"/>
          <p:cNvSpPr txBox="1"/>
          <p:nvPr/>
        </p:nvSpPr>
        <p:spPr>
          <a:xfrm>
            <a:off x="2307698" y="5236837"/>
            <a:ext cx="1469372" cy="675569"/>
          </a:xfrm>
          <a:prstGeom prst="rect">
            <a:avLst/>
          </a:prstGeom>
          <a:noFill/>
        </p:spPr>
        <p:txBody>
          <a:bodyPr wrap="square" lIns="0" tIns="0" rIns="0" bIns="0" rtlCol="0">
            <a:spAutoFit/>
          </a:bodyPr>
          <a:lstStyle/>
          <a:p>
            <a:r>
              <a:rPr lang="en-GB" sz="4390" b="1" dirty="0">
                <a:solidFill>
                  <a:srgbClr val="F3BE10"/>
                </a:solidFill>
              </a:rPr>
              <a:t>27%</a:t>
            </a:r>
          </a:p>
        </p:txBody>
      </p:sp>
      <p:sp>
        <p:nvSpPr>
          <p:cNvPr id="48" name="TextBox 47"/>
          <p:cNvSpPr txBox="1"/>
          <p:nvPr/>
        </p:nvSpPr>
        <p:spPr>
          <a:xfrm>
            <a:off x="3486203" y="5238064"/>
            <a:ext cx="7832854" cy="738664"/>
          </a:xfrm>
          <a:prstGeom prst="rect">
            <a:avLst/>
          </a:prstGeom>
          <a:noFill/>
        </p:spPr>
        <p:txBody>
          <a:bodyPr wrap="square" lIns="0" tIns="0" rIns="0" bIns="0" rtlCol="0">
            <a:spAutoFit/>
          </a:bodyPr>
          <a:lstStyle/>
          <a:p>
            <a:pPr marL="0" lvl="1"/>
            <a:r>
              <a:rPr lang="en-GB" sz="2400" dirty="0">
                <a:solidFill>
                  <a:schemeClr val="tx2">
                    <a:lumMod val="75000"/>
                  </a:schemeClr>
                </a:solidFill>
              </a:rPr>
              <a:t>the likelihood of a recurring material data breach over the next two years, $3.62 M average total cost of a data breach in 2016</a:t>
            </a:r>
          </a:p>
        </p:txBody>
      </p:sp>
      <p:pic>
        <p:nvPicPr>
          <p:cNvPr id="3" name="Picture 2" descr="recurring-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835" y="5234330"/>
            <a:ext cx="917382" cy="731784"/>
          </a:xfrm>
          <a:prstGeom prst="rect">
            <a:avLst/>
          </a:prstGeom>
        </p:spPr>
      </p:pic>
    </p:spTree>
    <p:extLst>
      <p:ext uri="{BB962C8B-B14F-4D97-AF65-F5344CB8AC3E}">
        <p14:creationId xmlns:p14="http://schemas.microsoft.com/office/powerpoint/2010/main" val="268426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3"/>
            <a:ext cx="10511897" cy="794825"/>
          </a:xfrm>
        </p:spPr>
        <p:txBody>
          <a:bodyPr/>
          <a:lstStyle/>
          <a:p>
            <a:r>
              <a:rPr lang="en-US" dirty="0"/>
              <a:t>Symantec Endpoint Detection </a:t>
            </a:r>
            <a:br>
              <a:rPr lang="en-US" dirty="0"/>
            </a:br>
            <a:r>
              <a:rPr lang="en-US" dirty="0"/>
              <a:t>and Response </a:t>
            </a:r>
            <a:r>
              <a:rPr lang="mr-IN" dirty="0"/>
              <a:t>–</a:t>
            </a:r>
            <a:r>
              <a:rPr lang="en-US" dirty="0"/>
              <a:t> ATP: Endpoint</a:t>
            </a:r>
          </a:p>
        </p:txBody>
      </p:sp>
      <p:sp>
        <p:nvSpPr>
          <p:cNvPr id="37" name="Content Placeholder 2"/>
          <p:cNvSpPr txBox="1">
            <a:spLocks/>
          </p:cNvSpPr>
          <p:nvPr/>
        </p:nvSpPr>
        <p:spPr bwMode="auto">
          <a:xfrm>
            <a:off x="227071" y="4522513"/>
            <a:ext cx="4039652" cy="1341776"/>
          </a:xfrm>
          <a:prstGeom prst="rect">
            <a:avLst/>
          </a:prstGeom>
          <a:noFill/>
          <a:ln w="9525">
            <a:noFill/>
            <a:miter lim="800000"/>
            <a:headEnd/>
            <a:tailEnd/>
          </a:ln>
        </p:spPr>
        <p:txBody>
          <a:bodyPr lIns="91371" tIns="45686" rIns="91371" bIns="45686" anchor="t"/>
          <a:lstStyle/>
          <a:p>
            <a:pPr algn="ctr">
              <a:lnSpc>
                <a:spcPct val="90000"/>
              </a:lnSpc>
              <a:spcAft>
                <a:spcPts val="600"/>
              </a:spcAft>
              <a:buSzPct val="125000"/>
            </a:pPr>
            <a:r>
              <a:rPr lang="en-US" dirty="0"/>
              <a:t>“I need continuous visibility and </a:t>
            </a:r>
            <a:br>
              <a:rPr lang="en-US" dirty="0"/>
            </a:br>
            <a:r>
              <a:rPr lang="en-US" dirty="0"/>
              <a:t>real-time queries across endpoints to see what changes threats made to endpoints” </a:t>
            </a:r>
          </a:p>
        </p:txBody>
      </p:sp>
      <p:sp>
        <p:nvSpPr>
          <p:cNvPr id="38" name="Content Placeholder 2"/>
          <p:cNvSpPr txBox="1">
            <a:spLocks/>
          </p:cNvSpPr>
          <p:nvPr/>
        </p:nvSpPr>
        <p:spPr bwMode="auto">
          <a:xfrm>
            <a:off x="446245" y="3862409"/>
            <a:ext cx="3601304"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dirty="0"/>
              <a:t>Endpoint Activity Recorder</a:t>
            </a:r>
          </a:p>
        </p:txBody>
      </p:sp>
      <p:sp>
        <p:nvSpPr>
          <p:cNvPr id="39" name="Content Placeholder 2"/>
          <p:cNvSpPr txBox="1">
            <a:spLocks/>
          </p:cNvSpPr>
          <p:nvPr/>
        </p:nvSpPr>
        <p:spPr bwMode="auto">
          <a:xfrm>
            <a:off x="8230158" y="4540724"/>
            <a:ext cx="3511315" cy="1009172"/>
          </a:xfrm>
          <a:prstGeom prst="rect">
            <a:avLst/>
          </a:prstGeom>
          <a:noFill/>
          <a:ln w="9525">
            <a:noFill/>
            <a:miter lim="800000"/>
            <a:headEnd/>
            <a:tailEnd/>
          </a:ln>
        </p:spPr>
        <p:txBody>
          <a:bodyPr lIns="91371" tIns="45686" rIns="91371" bIns="45686" anchor="t"/>
          <a:lstStyle/>
          <a:p>
            <a:pPr marL="0" lvl="1" algn="ctr">
              <a:lnSpc>
                <a:spcPct val="90000"/>
              </a:lnSpc>
              <a:spcAft>
                <a:spcPts val="1000"/>
              </a:spcAft>
              <a:buClr>
                <a:srgbClr val="9A918C">
                  <a:lumMod val="50000"/>
                </a:srgbClr>
              </a:buClr>
              <a:defRPr/>
            </a:pPr>
            <a:r>
              <a:rPr lang="en-US" dirty="0"/>
              <a:t>“I want the flexibility to sandbox and detonate suspicious objects </a:t>
            </a:r>
            <a:br>
              <a:rPr lang="en-US" dirty="0"/>
            </a:br>
            <a:r>
              <a:rPr lang="en-US" dirty="0"/>
              <a:t>on-premises or in the cloud”</a:t>
            </a:r>
            <a:endParaRPr lang="en-US" kern="0" dirty="0">
              <a:cs typeface="Calibri"/>
            </a:endParaRPr>
          </a:p>
        </p:txBody>
      </p:sp>
      <p:sp>
        <p:nvSpPr>
          <p:cNvPr id="42" name="Content Placeholder 2"/>
          <p:cNvSpPr txBox="1">
            <a:spLocks/>
          </p:cNvSpPr>
          <p:nvPr/>
        </p:nvSpPr>
        <p:spPr bwMode="auto">
          <a:xfrm>
            <a:off x="8230159" y="3894877"/>
            <a:ext cx="3511313"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dirty="0"/>
              <a:t>Hybrid Sandbox</a:t>
            </a:r>
          </a:p>
        </p:txBody>
      </p:sp>
      <p:cxnSp>
        <p:nvCxnSpPr>
          <p:cNvPr id="59" name="Straight Connector 58"/>
          <p:cNvCxnSpPr/>
          <p:nvPr/>
        </p:nvCxnSpPr>
        <p:spPr>
          <a:xfrm>
            <a:off x="277445" y="3857486"/>
            <a:ext cx="11565082" cy="0"/>
          </a:xfrm>
          <a:prstGeom prst="line">
            <a:avLst/>
          </a:prstGeom>
          <a:noFill/>
          <a:ln w="12700">
            <a:solidFill>
              <a:schemeClr val="bg1">
                <a:lumMod val="85000"/>
              </a:schemeClr>
            </a:solidFill>
            <a:miter lim="800000"/>
            <a:headEnd/>
            <a:tailEnd/>
          </a:ln>
        </p:spPr>
      </p:cxnSp>
      <p:grpSp>
        <p:nvGrpSpPr>
          <p:cNvPr id="4" name="Group 3"/>
          <p:cNvGrpSpPr/>
          <p:nvPr/>
        </p:nvGrpSpPr>
        <p:grpSpPr>
          <a:xfrm>
            <a:off x="9144796" y="1949754"/>
            <a:ext cx="1545071" cy="1544669"/>
            <a:chOff x="9210878" y="1991876"/>
            <a:chExt cx="1544669" cy="1544669"/>
          </a:xfrm>
        </p:grpSpPr>
        <p:pic>
          <p:nvPicPr>
            <p:cNvPr id="13" name="Picture 12"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15" name="Oval 14"/>
            <p:cNvSpPr/>
            <p:nvPr/>
          </p:nvSpPr>
          <p:spPr>
            <a:xfrm>
              <a:off x="9398107" y="2179105"/>
              <a:ext cx="1170210" cy="1170210"/>
            </a:xfrm>
            <a:prstGeom prst="ellipse">
              <a:avLst/>
            </a:prstGeom>
            <a:solidFill>
              <a:schemeClr val="bg1"/>
            </a:solidFill>
            <a:ln w="9525">
              <a:noFill/>
              <a:miter lim="800000"/>
              <a:headEnd/>
              <a:tailEnd/>
            </a:ln>
          </p:spPr>
          <p:txBody>
            <a:bodyPr/>
            <a:lstStyle/>
            <a:p>
              <a:endParaRPr lang="en-US" sz="1799" dirty="0"/>
            </a:p>
          </p:txBody>
        </p:sp>
      </p:grpSp>
      <p:sp>
        <p:nvSpPr>
          <p:cNvPr id="16" name="Rounded Rectangle 15"/>
          <p:cNvSpPr/>
          <p:nvPr/>
        </p:nvSpPr>
        <p:spPr bwMode="auto">
          <a:xfrm>
            <a:off x="381354" y="5882507"/>
            <a:ext cx="11357264" cy="512556"/>
          </a:xfrm>
          <a:prstGeom prst="round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91392" tIns="45696" rIns="91392" bIns="45696" numCol="1" rtlCol="0" anchor="ctr" anchorCtr="0" compatLnSpc="1">
            <a:prstTxWarp prst="textNoShape">
              <a:avLst/>
            </a:prstTxWarp>
          </a:bodyPr>
          <a:lstStyle/>
          <a:p>
            <a:pPr algn="ctr">
              <a:lnSpc>
                <a:spcPct val="90000"/>
              </a:lnSpc>
            </a:pPr>
            <a:r>
              <a:rPr lang="en-US" sz="1998" b="1" dirty="0">
                <a:solidFill>
                  <a:schemeClr val="bg1"/>
                </a:solidFill>
              </a:rPr>
              <a:t>Integrated EDR with SEP for incident response and remediation.</a:t>
            </a:r>
          </a:p>
        </p:txBody>
      </p:sp>
      <p:sp>
        <p:nvSpPr>
          <p:cNvPr id="18" name="Content Placeholder 2"/>
          <p:cNvSpPr txBox="1">
            <a:spLocks/>
          </p:cNvSpPr>
          <p:nvPr/>
        </p:nvSpPr>
        <p:spPr bwMode="auto">
          <a:xfrm>
            <a:off x="4481941" y="4540727"/>
            <a:ext cx="3367115" cy="1417957"/>
          </a:xfrm>
          <a:prstGeom prst="rect">
            <a:avLst/>
          </a:prstGeom>
          <a:noFill/>
          <a:ln w="9525">
            <a:noFill/>
            <a:miter lim="800000"/>
            <a:headEnd/>
            <a:tailEnd/>
          </a:ln>
        </p:spPr>
        <p:txBody>
          <a:bodyPr lIns="91371" tIns="45686" rIns="91371" bIns="45686" anchor="t"/>
          <a:lstStyle/>
          <a:p>
            <a:pPr algn="ctr">
              <a:lnSpc>
                <a:spcPct val="90000"/>
              </a:lnSpc>
              <a:spcBef>
                <a:spcPts val="1200"/>
              </a:spcBef>
            </a:pPr>
            <a:r>
              <a:rPr lang="en-US" altLang="en-US" dirty="0">
                <a:solidFill>
                  <a:srgbClr val="2A2C2B"/>
                </a:solidFill>
              </a:rPr>
              <a:t>“I need to detect and get alerted to threats that ‘hide in plain sight’ like PowerShell executions and memory exploits“</a:t>
            </a:r>
          </a:p>
        </p:txBody>
      </p:sp>
      <p:sp>
        <p:nvSpPr>
          <p:cNvPr id="19" name="Content Placeholder 2"/>
          <p:cNvSpPr txBox="1">
            <a:spLocks/>
          </p:cNvSpPr>
          <p:nvPr/>
        </p:nvSpPr>
        <p:spPr bwMode="auto">
          <a:xfrm>
            <a:off x="4641896" y="3893925"/>
            <a:ext cx="3047206"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9A918C">
                  <a:lumMod val="50000"/>
                </a:srgbClr>
              </a:buClr>
              <a:defRPr/>
            </a:pPr>
            <a:r>
              <a:rPr lang="en-US" sz="1998" b="1" kern="0" dirty="0"/>
              <a:t>File-less Detections</a:t>
            </a:r>
          </a:p>
        </p:txBody>
      </p:sp>
      <p:grpSp>
        <p:nvGrpSpPr>
          <p:cNvPr id="22" name="Group 21"/>
          <p:cNvGrpSpPr/>
          <p:nvPr/>
        </p:nvGrpSpPr>
        <p:grpSpPr>
          <a:xfrm>
            <a:off x="5333804" y="1949754"/>
            <a:ext cx="1545071" cy="1544669"/>
            <a:chOff x="9210878" y="1991876"/>
            <a:chExt cx="1544669" cy="1544669"/>
          </a:xfrm>
        </p:grpSpPr>
        <p:pic>
          <p:nvPicPr>
            <p:cNvPr id="23" name="Picture 22"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24" name="Oval 23"/>
            <p:cNvSpPr/>
            <p:nvPr/>
          </p:nvSpPr>
          <p:spPr>
            <a:xfrm>
              <a:off x="9398107" y="2179105"/>
              <a:ext cx="1170210" cy="1170210"/>
            </a:xfrm>
            <a:prstGeom prst="ellipse">
              <a:avLst/>
            </a:prstGeom>
            <a:solidFill>
              <a:schemeClr val="bg1"/>
            </a:solidFill>
            <a:ln w="9525">
              <a:noFill/>
              <a:miter lim="800000"/>
              <a:headEnd/>
              <a:tailEnd/>
            </a:ln>
          </p:spPr>
          <p:txBody>
            <a:bodyPr/>
            <a:lstStyle/>
            <a:p>
              <a:endParaRPr lang="en-US" sz="1799" dirty="0"/>
            </a:p>
          </p:txBody>
        </p:sp>
      </p:grpSp>
      <p:grpSp>
        <p:nvGrpSpPr>
          <p:cNvPr id="3" name="Group 2"/>
          <p:cNvGrpSpPr/>
          <p:nvPr/>
        </p:nvGrpSpPr>
        <p:grpSpPr>
          <a:xfrm>
            <a:off x="1349697" y="1949754"/>
            <a:ext cx="1545071" cy="1544669"/>
            <a:chOff x="1349695" y="2055572"/>
            <a:chExt cx="1545071" cy="1544669"/>
          </a:xfrm>
        </p:grpSpPr>
        <p:grpSp>
          <p:nvGrpSpPr>
            <p:cNvPr id="30" name="Group 29"/>
            <p:cNvGrpSpPr/>
            <p:nvPr/>
          </p:nvGrpSpPr>
          <p:grpSpPr>
            <a:xfrm>
              <a:off x="1349695" y="2055572"/>
              <a:ext cx="1545071" cy="1544669"/>
              <a:chOff x="9210878" y="1991876"/>
              <a:chExt cx="1544669" cy="1544669"/>
            </a:xfrm>
          </p:grpSpPr>
          <p:pic>
            <p:nvPicPr>
              <p:cNvPr id="31" name="Picture 30"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32" name="Oval 31"/>
              <p:cNvSpPr/>
              <p:nvPr/>
            </p:nvSpPr>
            <p:spPr>
              <a:xfrm>
                <a:off x="9398107" y="2179105"/>
                <a:ext cx="1170210" cy="1170210"/>
              </a:xfrm>
              <a:prstGeom prst="ellipse">
                <a:avLst/>
              </a:prstGeom>
              <a:solidFill>
                <a:schemeClr val="bg1"/>
              </a:solidFill>
              <a:ln w="9525">
                <a:noFill/>
                <a:miter lim="800000"/>
                <a:headEnd/>
                <a:tailEnd/>
              </a:ln>
            </p:spPr>
            <p:txBody>
              <a:bodyPr/>
              <a:lstStyle/>
              <a:p>
                <a:endParaRPr lang="en-US" sz="1799" dirty="0"/>
              </a:p>
            </p:txBody>
          </p:sp>
        </p:grpSp>
        <p:pic>
          <p:nvPicPr>
            <p:cNvPr id="9" name="Picture 8" descr="cameras.png"/>
            <p:cNvPicPr>
              <a:picLocks noChangeAspect="1"/>
            </p:cNvPicPr>
            <p:nvPr/>
          </p:nvPicPr>
          <p:blipFill>
            <a:blip r:embed="rId4">
              <a:grayscl/>
              <a:extLst>
                <a:ext uri="{BEBA8EAE-BF5A-486C-A8C5-ECC9F3942E4B}">
                  <a14:imgProps xmlns:a14="http://schemas.microsoft.com/office/drawing/2010/main">
                    <a14:imgLayer r:embed="rId5">
                      <a14:imgEffect>
                        <a14:colorTemperature colorTemp="1500"/>
                      </a14:imgEffect>
                      <a14:imgEffect>
                        <a14:saturation sat="17000"/>
                      </a14:imgEffect>
                    </a14:imgLayer>
                  </a14:imgProps>
                </a:ext>
                <a:ext uri="{28A0092B-C50C-407E-A947-70E740481C1C}">
                  <a14:useLocalDpi xmlns:a14="http://schemas.microsoft.com/office/drawing/2010/main" val="0"/>
                </a:ext>
              </a:extLst>
            </a:blip>
            <a:stretch>
              <a:fillRect/>
            </a:stretch>
          </p:blipFill>
          <p:spPr>
            <a:xfrm flipH="1">
              <a:off x="1602615" y="2243253"/>
              <a:ext cx="1067078" cy="1066800"/>
            </a:xfrm>
            <a:prstGeom prst="rect">
              <a:avLst/>
            </a:prstGeom>
          </p:spPr>
        </p:pic>
      </p:grpSp>
      <p:sp>
        <p:nvSpPr>
          <p:cNvPr id="10" name="Up Ribbon 9"/>
          <p:cNvSpPr/>
          <p:nvPr/>
        </p:nvSpPr>
        <p:spPr bwMode="gray">
          <a:xfrm>
            <a:off x="9221013" y="3168949"/>
            <a:ext cx="2515255" cy="381000"/>
          </a:xfrm>
          <a:prstGeom prst="ribbon2">
            <a:avLst/>
          </a:prstGeom>
          <a:solidFill>
            <a:schemeClr val="accent3"/>
          </a:solidFill>
          <a:ln w="19050">
            <a:solidFill>
              <a:schemeClr val="accent3">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dirty="0"/>
              <a:t>Preview</a:t>
            </a:r>
          </a:p>
        </p:txBody>
      </p:sp>
      <p:pic>
        <p:nvPicPr>
          <p:cNvPr id="11" name="Picture 10" descr="Fileless.png"/>
          <p:cNvPicPr>
            <a:picLocks noChangeAspect="1"/>
          </p:cNvPicPr>
          <p:nvPr/>
        </p:nvPicPr>
        <p:blipFill>
          <a:blip r:embed="rId6" cstate="print">
            <a:grayscl/>
            <a:extLst>
              <a:ext uri="{BEBA8EAE-BF5A-486C-A8C5-ECC9F3942E4B}">
                <a14:imgProps xmlns:a14="http://schemas.microsoft.com/office/drawing/2010/main">
                  <a14:imgLayer r:embed="rId7">
                    <a14:imgEffect>
                      <a14:colorTemperature colorTemp="1717"/>
                    </a14:imgEffect>
                    <a14:imgEffect>
                      <a14:saturation sat="26000"/>
                    </a14:imgEffect>
                  </a14:imgLayer>
                </a14:imgProps>
              </a:ext>
              <a:ext uri="{28A0092B-C50C-407E-A947-70E740481C1C}">
                <a14:useLocalDpi xmlns:a14="http://schemas.microsoft.com/office/drawing/2010/main" val="0"/>
              </a:ext>
            </a:extLst>
          </a:blip>
          <a:stretch>
            <a:fillRect/>
          </a:stretch>
        </p:blipFill>
        <p:spPr>
          <a:xfrm>
            <a:off x="5632449" y="2234001"/>
            <a:ext cx="990858" cy="990600"/>
          </a:xfrm>
          <a:prstGeom prst="rect">
            <a:avLst/>
          </a:prstGeom>
        </p:spPr>
      </p:pic>
      <p:pic>
        <p:nvPicPr>
          <p:cNvPr id="12" name="Picture 11" descr="malware.png"/>
          <p:cNvPicPr>
            <a:picLocks noChangeAspect="1"/>
          </p:cNvPicPr>
          <p:nvPr/>
        </p:nvPicPr>
        <p:blipFill>
          <a:blip r:embed="rId8">
            <a:grayscl/>
            <a:extLst>
              <a:ext uri="{BEBA8EAE-BF5A-486C-A8C5-ECC9F3942E4B}">
                <a14:imgProps xmlns:a14="http://schemas.microsoft.com/office/drawing/2010/main">
                  <a14:imgLayer r:embed="rId9">
                    <a14:imgEffect>
                      <a14:colorTemperature colorTemp="2152"/>
                    </a14:imgEffect>
                    <a14:imgEffect>
                      <a14:saturation sat="22000"/>
                    </a14:imgEffect>
                  </a14:imgLayer>
                </a14:imgProps>
              </a:ext>
              <a:ext uri="{28A0092B-C50C-407E-A947-70E740481C1C}">
                <a14:useLocalDpi xmlns:a14="http://schemas.microsoft.com/office/drawing/2010/main" val="0"/>
              </a:ext>
            </a:extLst>
          </a:blip>
          <a:stretch>
            <a:fillRect/>
          </a:stretch>
        </p:blipFill>
        <p:spPr>
          <a:xfrm>
            <a:off x="9508663" y="2289653"/>
            <a:ext cx="838418" cy="782320"/>
          </a:xfrm>
          <a:prstGeom prst="rect">
            <a:avLst/>
          </a:prstGeom>
        </p:spPr>
      </p:pic>
      <p:sp>
        <p:nvSpPr>
          <p:cNvPr id="25" name="Content Placeholder 2"/>
          <p:cNvSpPr txBox="1">
            <a:spLocks/>
          </p:cNvSpPr>
          <p:nvPr/>
        </p:nvSpPr>
        <p:spPr bwMode="auto">
          <a:xfrm>
            <a:off x="821211" y="1385752"/>
            <a:ext cx="2588592"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#1</a:t>
            </a:r>
          </a:p>
        </p:txBody>
      </p:sp>
      <p:sp>
        <p:nvSpPr>
          <p:cNvPr id="26" name="Content Placeholder 2"/>
          <p:cNvSpPr txBox="1">
            <a:spLocks/>
          </p:cNvSpPr>
          <p:nvPr/>
        </p:nvSpPr>
        <p:spPr bwMode="auto">
          <a:xfrm>
            <a:off x="8572915" y="1385752"/>
            <a:ext cx="2578404"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#3</a:t>
            </a:r>
          </a:p>
        </p:txBody>
      </p:sp>
      <p:sp>
        <p:nvSpPr>
          <p:cNvPr id="27" name="Content Placeholder 2"/>
          <p:cNvSpPr txBox="1">
            <a:spLocks/>
          </p:cNvSpPr>
          <p:nvPr/>
        </p:nvSpPr>
        <p:spPr bwMode="auto">
          <a:xfrm>
            <a:off x="4978211" y="1385752"/>
            <a:ext cx="2190310"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#2</a:t>
            </a:r>
          </a:p>
        </p:txBody>
      </p:sp>
    </p:spTree>
    <p:extLst>
      <p:ext uri="{BB962C8B-B14F-4D97-AF65-F5344CB8AC3E}">
        <p14:creationId xmlns:p14="http://schemas.microsoft.com/office/powerpoint/2010/main" val="180921425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descr=" 161"/>
          <p:cNvSpPr/>
          <p:nvPr/>
        </p:nvSpPr>
        <p:spPr bwMode="gray">
          <a:xfrm>
            <a:off x="4137345" y="5442571"/>
            <a:ext cx="4147740" cy="268835"/>
          </a:xfrm>
          <a:prstGeom prst="roundRect">
            <a:avLst>
              <a:gd name="adj" fmla="val 50000"/>
            </a:avLst>
          </a:prstGeom>
          <a:solidFill>
            <a:srgbClr val="FFFFFF"/>
          </a:solidFill>
          <a:ln w="25400" cap="flat" cmpd="sng" algn="ctr">
            <a:solidFill>
              <a:srgbClr val="F1C041"/>
            </a:solid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endParaRPr lang="en-US" sz="1200" kern="0" dirty="0">
              <a:solidFill>
                <a:srgbClr val="404040"/>
              </a:solidFill>
              <a:ea typeface="Calibri" charset="0"/>
              <a:cs typeface="Calibri" charset="0"/>
            </a:endParaRPr>
          </a:p>
        </p:txBody>
      </p:sp>
      <p:grpSp>
        <p:nvGrpSpPr>
          <p:cNvPr id="5" name="Group 4"/>
          <p:cNvGrpSpPr/>
          <p:nvPr/>
        </p:nvGrpSpPr>
        <p:grpSpPr>
          <a:xfrm>
            <a:off x="1103006" y="867109"/>
            <a:ext cx="10150795" cy="9647672"/>
            <a:chOff x="911381" y="867109"/>
            <a:chExt cx="10150795" cy="9647672"/>
          </a:xfrm>
        </p:grpSpPr>
        <p:sp>
          <p:nvSpPr>
            <p:cNvPr id="64" name="Block Arc 63"/>
            <p:cNvSpPr/>
            <p:nvPr/>
          </p:nvSpPr>
          <p:spPr>
            <a:xfrm>
              <a:off x="911381" y="867109"/>
              <a:ext cx="10150795" cy="9647672"/>
            </a:xfrm>
            <a:prstGeom prst="blockArc">
              <a:avLst>
                <a:gd name="adj1" fmla="val 10779682"/>
                <a:gd name="adj2" fmla="val 23504"/>
                <a:gd name="adj3" fmla="val 855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black"/>
                </a:solidFill>
              </a:endParaRPr>
            </a:p>
          </p:txBody>
        </p:sp>
        <p:sp>
          <p:nvSpPr>
            <p:cNvPr id="69" name="TextBox 68"/>
            <p:cNvSpPr txBox="1"/>
            <p:nvPr/>
          </p:nvSpPr>
          <p:spPr>
            <a:xfrm>
              <a:off x="1221153" y="1258927"/>
              <a:ext cx="9622534" cy="9167526"/>
            </a:xfrm>
            <a:prstGeom prst="rect">
              <a:avLst/>
            </a:prstGeom>
            <a:noFill/>
          </p:spPr>
          <p:txBody>
            <a:bodyPr wrap="square" rtlCol="0" anchor="b">
              <a:prstTxWarp prst="textArchUp">
                <a:avLst>
                  <a:gd name="adj" fmla="val 11698252"/>
                </a:avLst>
              </a:prstTxWarp>
              <a:spAutoFit/>
            </a:bodyPr>
            <a:lstStyle/>
            <a:p>
              <a:pPr algn="ctr"/>
              <a:r>
                <a:rPr lang="en-US" sz="2000" dirty="0"/>
                <a:t>Cloud | Datacenter  |   Web  |  Email  |  Open APIs  |  Telemetry  |  Analytics  |  Orchestration  | Automation        </a:t>
              </a:r>
            </a:p>
          </p:txBody>
        </p:sp>
      </p:grpSp>
      <p:grpSp>
        <p:nvGrpSpPr>
          <p:cNvPr id="10" name="Group 9"/>
          <p:cNvGrpSpPr/>
          <p:nvPr/>
        </p:nvGrpSpPr>
        <p:grpSpPr>
          <a:xfrm>
            <a:off x="1777876" y="1516213"/>
            <a:ext cx="8801054" cy="8364831"/>
            <a:chOff x="1586251" y="1516209"/>
            <a:chExt cx="8801054" cy="8364831"/>
          </a:xfrm>
        </p:grpSpPr>
        <p:sp>
          <p:nvSpPr>
            <p:cNvPr id="63" name="Block Arc 62"/>
            <p:cNvSpPr/>
            <p:nvPr/>
          </p:nvSpPr>
          <p:spPr>
            <a:xfrm>
              <a:off x="1586251" y="1516209"/>
              <a:ext cx="8801054" cy="8364831"/>
            </a:xfrm>
            <a:prstGeom prst="blockArc">
              <a:avLst>
                <a:gd name="adj1" fmla="val 10779682"/>
                <a:gd name="adj2" fmla="val 23504"/>
                <a:gd name="adj3" fmla="val 85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black"/>
                </a:solidFill>
              </a:endParaRPr>
            </a:p>
          </p:txBody>
        </p:sp>
        <p:sp>
          <p:nvSpPr>
            <p:cNvPr id="65" name="TextBox 64"/>
            <p:cNvSpPr txBox="1"/>
            <p:nvPr/>
          </p:nvSpPr>
          <p:spPr>
            <a:xfrm>
              <a:off x="1994353" y="1931205"/>
              <a:ext cx="7984849" cy="7607280"/>
            </a:xfrm>
            <a:prstGeom prst="rect">
              <a:avLst/>
            </a:prstGeom>
            <a:noFill/>
          </p:spPr>
          <p:txBody>
            <a:bodyPr wrap="square" rtlCol="0" anchor="b">
              <a:prstTxWarp prst="textArchUp">
                <a:avLst/>
              </a:prstTxWarp>
              <a:spAutoFit/>
            </a:bodyPr>
            <a:lstStyle/>
            <a:p>
              <a:pPr algn="ctr"/>
              <a:r>
                <a:rPr lang="en-US" sz="2800" b="1" dirty="0">
                  <a:solidFill>
                    <a:schemeClr val="bg1"/>
                  </a:solidFill>
                </a:rPr>
                <a:t>INTEGRATED CYBER DEFENSE </a:t>
              </a:r>
            </a:p>
          </p:txBody>
        </p:sp>
      </p:grpSp>
      <p:sp>
        <p:nvSpPr>
          <p:cNvPr id="2" name="Title 1"/>
          <p:cNvSpPr>
            <a:spLocks noGrp="1"/>
          </p:cNvSpPr>
          <p:nvPr>
            <p:ph type="title"/>
          </p:nvPr>
        </p:nvSpPr>
        <p:spPr>
          <a:xfrm>
            <a:off x="496764" y="241385"/>
            <a:ext cx="9683611" cy="460860"/>
          </a:xfrm>
        </p:spPr>
        <p:txBody>
          <a:bodyPr/>
          <a:lstStyle/>
          <a:p>
            <a:r>
              <a:rPr lang="en-US" dirty="0"/>
              <a:t>What is Cloud Generation Endpoint Security?</a:t>
            </a:r>
          </a:p>
        </p:txBody>
      </p:sp>
      <p:grpSp>
        <p:nvGrpSpPr>
          <p:cNvPr id="11" name="Group 10"/>
          <p:cNvGrpSpPr/>
          <p:nvPr/>
        </p:nvGrpSpPr>
        <p:grpSpPr>
          <a:xfrm>
            <a:off x="2562340" y="2274621"/>
            <a:ext cx="7240156" cy="6838323"/>
            <a:chOff x="2370715" y="2274617"/>
            <a:chExt cx="7240156" cy="6838323"/>
          </a:xfrm>
        </p:grpSpPr>
        <p:sp>
          <p:nvSpPr>
            <p:cNvPr id="136" name="Block Arc 135"/>
            <p:cNvSpPr/>
            <p:nvPr/>
          </p:nvSpPr>
          <p:spPr>
            <a:xfrm>
              <a:off x="2370715" y="2274617"/>
              <a:ext cx="7240156" cy="6838323"/>
            </a:xfrm>
            <a:prstGeom prst="blockArc">
              <a:avLst>
                <a:gd name="adj1" fmla="val 10779682"/>
                <a:gd name="adj2" fmla="val 23504"/>
                <a:gd name="adj3" fmla="val 855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black"/>
                </a:solidFill>
              </a:endParaRPr>
            </a:p>
          </p:txBody>
        </p:sp>
        <p:sp>
          <p:nvSpPr>
            <p:cNvPr id="68" name="TextBox 67"/>
            <p:cNvSpPr txBox="1"/>
            <p:nvPr/>
          </p:nvSpPr>
          <p:spPr>
            <a:xfrm>
              <a:off x="2812727" y="2622495"/>
              <a:ext cx="6348099" cy="5599208"/>
            </a:xfrm>
            <a:prstGeom prst="rect">
              <a:avLst/>
            </a:prstGeom>
            <a:noFill/>
          </p:spPr>
          <p:txBody>
            <a:bodyPr wrap="square" rtlCol="0" anchor="b">
              <a:prstTxWarp prst="textArchUp">
                <a:avLst>
                  <a:gd name="adj" fmla="val 11658810"/>
                </a:avLst>
              </a:prstTxWarp>
              <a:spAutoFit/>
            </a:bodyPr>
            <a:lstStyle/>
            <a:p>
              <a:r>
                <a:rPr lang="en-US" sz="2000" b="1" dirty="0">
                  <a:solidFill>
                    <a:prstClr val="white"/>
                  </a:solidFill>
                </a:rPr>
                <a:t>     MULTILAYERED </a:t>
              </a:r>
              <a:r>
                <a:rPr lang="mr-IN" sz="2000" b="1" dirty="0">
                  <a:solidFill>
                    <a:prstClr val="white"/>
                  </a:solidFill>
                </a:rPr>
                <a:t>–</a:t>
              </a:r>
              <a:r>
                <a:rPr lang="en-US" sz="2000" b="1" dirty="0">
                  <a:solidFill>
                    <a:prstClr val="white"/>
                  </a:solidFill>
                </a:rPr>
                <a:t> DEFENSE-IN-DEPTH, DETECTION &amp; RESPONSE, ADAPTIVE</a:t>
              </a:r>
            </a:p>
          </p:txBody>
        </p:sp>
      </p:grpSp>
      <p:grpSp>
        <p:nvGrpSpPr>
          <p:cNvPr id="12" name="Group 11"/>
          <p:cNvGrpSpPr/>
          <p:nvPr/>
        </p:nvGrpSpPr>
        <p:grpSpPr>
          <a:xfrm>
            <a:off x="3210764" y="2929735"/>
            <a:ext cx="5935283" cy="5571082"/>
            <a:chOff x="3019137" y="2929735"/>
            <a:chExt cx="5935283" cy="5571082"/>
          </a:xfrm>
        </p:grpSpPr>
        <p:sp>
          <p:nvSpPr>
            <p:cNvPr id="132" name="Block Arc 131"/>
            <p:cNvSpPr/>
            <p:nvPr/>
          </p:nvSpPr>
          <p:spPr>
            <a:xfrm>
              <a:off x="3019137" y="2929735"/>
              <a:ext cx="5935283" cy="5571082"/>
            </a:xfrm>
            <a:prstGeom prst="blockArc">
              <a:avLst>
                <a:gd name="adj1" fmla="val 10800000"/>
                <a:gd name="adj2" fmla="val 21599266"/>
                <a:gd name="adj3" fmla="val 85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FFFF"/>
                </a:solidFill>
              </a:endParaRPr>
            </a:p>
          </p:txBody>
        </p:sp>
        <p:sp>
          <p:nvSpPr>
            <p:cNvPr id="66" name="TextBox 65"/>
            <p:cNvSpPr txBox="1"/>
            <p:nvPr/>
          </p:nvSpPr>
          <p:spPr>
            <a:xfrm>
              <a:off x="3273073" y="3194859"/>
              <a:ext cx="5389498" cy="5134652"/>
            </a:xfrm>
            <a:prstGeom prst="rect">
              <a:avLst/>
            </a:prstGeom>
            <a:noFill/>
          </p:spPr>
          <p:txBody>
            <a:bodyPr wrap="square" rtlCol="0" anchor="b">
              <a:prstTxWarp prst="textArchUp">
                <a:avLst/>
              </a:prstTxWarp>
              <a:spAutoFit/>
            </a:bodyPr>
            <a:lstStyle/>
            <a:p>
              <a:pPr algn="ctr"/>
              <a:r>
                <a:rPr lang="en-US" b="1" dirty="0">
                  <a:solidFill>
                    <a:schemeClr val="bg1"/>
                  </a:solidFill>
                </a:rPr>
                <a:t>ENDPOINT AGNOSTIC</a:t>
              </a:r>
            </a:p>
          </p:txBody>
        </p:sp>
      </p:grpSp>
      <p:grpSp>
        <p:nvGrpSpPr>
          <p:cNvPr id="113" name="Group 84"/>
          <p:cNvGrpSpPr/>
          <p:nvPr/>
        </p:nvGrpSpPr>
        <p:grpSpPr>
          <a:xfrm>
            <a:off x="1103008" y="5762185"/>
            <a:ext cx="10161723" cy="923342"/>
            <a:chOff x="2672084" y="5437065"/>
            <a:chExt cx="7114965" cy="940756"/>
          </a:xfrm>
        </p:grpSpPr>
        <p:sp>
          <p:nvSpPr>
            <p:cNvPr id="117" name="Trapezoid 116"/>
            <p:cNvSpPr/>
            <p:nvPr/>
          </p:nvSpPr>
          <p:spPr>
            <a:xfrm>
              <a:off x="2672084" y="5437065"/>
              <a:ext cx="7114965" cy="845805"/>
            </a:xfrm>
            <a:prstGeom prst="trapezoid">
              <a:avLst>
                <a:gd name="adj" fmla="val 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122" name="TextBox 121"/>
            <p:cNvSpPr txBox="1"/>
            <p:nvPr/>
          </p:nvSpPr>
          <p:spPr>
            <a:xfrm>
              <a:off x="3024795" y="5478714"/>
              <a:ext cx="6517711" cy="899107"/>
            </a:xfrm>
            <a:prstGeom prst="rect">
              <a:avLst/>
            </a:prstGeom>
            <a:noFill/>
          </p:spPr>
          <p:txBody>
            <a:bodyPr wrap="square" lIns="0" tIns="0" rIns="0" bIns="0" rtlCol="0">
              <a:noAutofit/>
            </a:bodyPr>
            <a:lstStyle/>
            <a:p>
              <a:pPr algn="ctr">
                <a:lnSpc>
                  <a:spcPct val="85000"/>
                </a:lnSpc>
                <a:spcBef>
                  <a:spcPts val="300"/>
                </a:spcBef>
              </a:pPr>
              <a:r>
                <a:rPr lang="en-US" sz="2000" b="1" dirty="0">
                  <a:solidFill>
                    <a:schemeClr val="bg1"/>
                  </a:solidFill>
                </a:rPr>
                <a:t>OPERATIONAL EFFICIENCY</a:t>
              </a:r>
            </a:p>
            <a:p>
              <a:pPr algn="ctr">
                <a:lnSpc>
                  <a:spcPct val="85000"/>
                </a:lnSpc>
                <a:spcBef>
                  <a:spcPts val="300"/>
                </a:spcBef>
              </a:pPr>
              <a:r>
                <a:rPr lang="en-US" sz="1600" dirty="0">
                  <a:solidFill>
                    <a:schemeClr val="bg1"/>
                  </a:solidFill>
                </a:rPr>
                <a:t>Scalable Global Deployment</a:t>
              </a:r>
            </a:p>
            <a:p>
              <a:pPr algn="ctr">
                <a:lnSpc>
                  <a:spcPct val="85000"/>
                </a:lnSpc>
                <a:spcBef>
                  <a:spcPts val="300"/>
                </a:spcBef>
              </a:pPr>
              <a:r>
                <a:rPr lang="en-US" sz="1600" dirty="0">
                  <a:solidFill>
                    <a:schemeClr val="bg1"/>
                  </a:solidFill>
                </a:rPr>
                <a:t>Hybrid Management</a:t>
              </a:r>
            </a:p>
          </p:txBody>
        </p:sp>
      </p:grpSp>
      <p:sp>
        <p:nvSpPr>
          <p:cNvPr id="70" name="Oval 69"/>
          <p:cNvSpPr/>
          <p:nvPr/>
        </p:nvSpPr>
        <p:spPr>
          <a:xfrm>
            <a:off x="2178690" y="5387655"/>
            <a:ext cx="1342606" cy="1342956"/>
          </a:xfrm>
          <a:prstGeom prst="ellipse">
            <a:avLst/>
          </a:prstGeom>
          <a:solidFill>
            <a:schemeClr val="accent1">
              <a:lumMod val="75000"/>
            </a:schemeClr>
          </a:solidFill>
          <a:ln w="76200" cap="rnd" cmpd="sng">
            <a:solidFill>
              <a:schemeClr val="bg1"/>
            </a:solidFill>
            <a:round/>
            <a:headEnd/>
            <a:tailEnd/>
          </a:ln>
        </p:spPr>
        <p:txBody>
          <a:bodyPr wrap="square" lIns="0" tIns="0" rIns="0" bIns="0" rtlCol="0" anchor="ctr"/>
          <a:lstStyle/>
          <a:p>
            <a:pPr algn="ctr">
              <a:lnSpc>
                <a:spcPct val="90000"/>
              </a:lnSpc>
            </a:pPr>
            <a:r>
              <a:rPr lang="en-US" b="1" kern="0" dirty="0">
                <a:solidFill>
                  <a:schemeClr val="bg1"/>
                </a:solidFill>
              </a:rPr>
              <a:t>SINGLE AGENT</a:t>
            </a:r>
          </a:p>
        </p:txBody>
      </p:sp>
      <p:sp>
        <p:nvSpPr>
          <p:cNvPr id="88" name="TextBox 87"/>
          <p:cNvSpPr txBox="1"/>
          <p:nvPr/>
        </p:nvSpPr>
        <p:spPr>
          <a:xfrm>
            <a:off x="3752897" y="5481645"/>
            <a:ext cx="4800625" cy="460191"/>
          </a:xfrm>
          <a:prstGeom prst="rect">
            <a:avLst/>
          </a:prstGeom>
          <a:noFill/>
        </p:spPr>
        <p:txBody>
          <a:bodyPr wrap="square" lIns="0" tIns="0" rIns="0" bIns="0" rtlCol="0">
            <a:noAutofit/>
          </a:bodyPr>
          <a:lstStyle/>
          <a:p>
            <a:pPr algn="ctr">
              <a:lnSpc>
                <a:spcPct val="85000"/>
              </a:lnSpc>
            </a:pPr>
            <a:r>
              <a:rPr lang="en-US" sz="1400" b="1" dirty="0">
                <a:solidFill>
                  <a:srgbClr val="000000"/>
                </a:solidFill>
              </a:rPr>
              <a:t>HQ	   Branch-office	Roaming</a:t>
            </a:r>
          </a:p>
        </p:txBody>
      </p:sp>
      <p:grpSp>
        <p:nvGrpSpPr>
          <p:cNvPr id="34" name="Group 33"/>
          <p:cNvGrpSpPr/>
          <p:nvPr/>
        </p:nvGrpSpPr>
        <p:grpSpPr>
          <a:xfrm>
            <a:off x="4312979" y="4862643"/>
            <a:ext cx="3632709" cy="563421"/>
            <a:chOff x="4045223" y="4043268"/>
            <a:chExt cx="3632709" cy="563421"/>
          </a:xfrm>
        </p:grpSpPr>
        <p:sp>
          <p:nvSpPr>
            <p:cNvPr id="104" name="Freeform 20"/>
            <p:cNvSpPr>
              <a:spLocks noChangeArrowheads="1"/>
            </p:cNvSpPr>
            <p:nvPr/>
          </p:nvSpPr>
          <p:spPr bwMode="auto">
            <a:xfrm>
              <a:off x="4045223" y="4102247"/>
              <a:ext cx="485196" cy="478604"/>
            </a:xfrm>
            <a:custGeom>
              <a:avLst/>
              <a:gdLst>
                <a:gd name="T0" fmla="*/ 0 w 609"/>
                <a:gd name="T1" fmla="*/ 516 h 601"/>
                <a:gd name="T2" fmla="*/ 248 w 609"/>
                <a:gd name="T3" fmla="*/ 551 h 601"/>
                <a:gd name="T4" fmla="*/ 248 w 609"/>
                <a:gd name="T5" fmla="*/ 318 h 601"/>
                <a:gd name="T6" fmla="*/ 0 w 609"/>
                <a:gd name="T7" fmla="*/ 318 h 601"/>
                <a:gd name="T8" fmla="*/ 0 w 609"/>
                <a:gd name="T9" fmla="*/ 516 h 601"/>
                <a:gd name="T10" fmla="*/ 0 w 609"/>
                <a:gd name="T11" fmla="*/ 282 h 601"/>
                <a:gd name="T12" fmla="*/ 248 w 609"/>
                <a:gd name="T13" fmla="*/ 282 h 601"/>
                <a:gd name="T14" fmla="*/ 248 w 609"/>
                <a:gd name="T15" fmla="*/ 49 h 601"/>
                <a:gd name="T16" fmla="*/ 0 w 609"/>
                <a:gd name="T17" fmla="*/ 85 h 601"/>
                <a:gd name="T18" fmla="*/ 0 w 609"/>
                <a:gd name="T19" fmla="*/ 282 h 601"/>
                <a:gd name="T20" fmla="*/ 276 w 609"/>
                <a:gd name="T21" fmla="*/ 558 h 601"/>
                <a:gd name="T22" fmla="*/ 608 w 609"/>
                <a:gd name="T23" fmla="*/ 600 h 601"/>
                <a:gd name="T24" fmla="*/ 608 w 609"/>
                <a:gd name="T25" fmla="*/ 318 h 601"/>
                <a:gd name="T26" fmla="*/ 276 w 609"/>
                <a:gd name="T27" fmla="*/ 318 h 601"/>
                <a:gd name="T28" fmla="*/ 276 w 609"/>
                <a:gd name="T29" fmla="*/ 558 h 601"/>
                <a:gd name="T30" fmla="*/ 276 w 609"/>
                <a:gd name="T31" fmla="*/ 49 h 601"/>
                <a:gd name="T32" fmla="*/ 276 w 609"/>
                <a:gd name="T33" fmla="*/ 282 h 601"/>
                <a:gd name="T34" fmla="*/ 608 w 609"/>
                <a:gd name="T35" fmla="*/ 282 h 601"/>
                <a:gd name="T36" fmla="*/ 608 w 609"/>
                <a:gd name="T37" fmla="*/ 0 h 601"/>
                <a:gd name="T38" fmla="*/ 276 w 609"/>
                <a:gd name="T39" fmla="*/ 4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9" h="601">
                  <a:moveTo>
                    <a:pt x="0" y="516"/>
                  </a:moveTo>
                  <a:lnTo>
                    <a:pt x="248" y="551"/>
                  </a:lnTo>
                  <a:lnTo>
                    <a:pt x="248" y="318"/>
                  </a:lnTo>
                  <a:lnTo>
                    <a:pt x="0" y="318"/>
                  </a:lnTo>
                  <a:lnTo>
                    <a:pt x="0" y="516"/>
                  </a:lnTo>
                  <a:close/>
                  <a:moveTo>
                    <a:pt x="0" y="282"/>
                  </a:moveTo>
                  <a:lnTo>
                    <a:pt x="248" y="282"/>
                  </a:lnTo>
                  <a:lnTo>
                    <a:pt x="248" y="49"/>
                  </a:lnTo>
                  <a:lnTo>
                    <a:pt x="0" y="85"/>
                  </a:lnTo>
                  <a:lnTo>
                    <a:pt x="0" y="282"/>
                  </a:lnTo>
                  <a:close/>
                  <a:moveTo>
                    <a:pt x="276" y="558"/>
                  </a:moveTo>
                  <a:lnTo>
                    <a:pt x="608" y="600"/>
                  </a:lnTo>
                  <a:lnTo>
                    <a:pt x="608" y="318"/>
                  </a:lnTo>
                  <a:lnTo>
                    <a:pt x="276" y="318"/>
                  </a:lnTo>
                  <a:lnTo>
                    <a:pt x="276" y="558"/>
                  </a:lnTo>
                  <a:close/>
                  <a:moveTo>
                    <a:pt x="276" y="49"/>
                  </a:moveTo>
                  <a:lnTo>
                    <a:pt x="276" y="282"/>
                  </a:lnTo>
                  <a:lnTo>
                    <a:pt x="608" y="282"/>
                  </a:lnTo>
                  <a:lnTo>
                    <a:pt x="608" y="0"/>
                  </a:lnTo>
                  <a:lnTo>
                    <a:pt x="276" y="49"/>
                  </a:ln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sp>
          <p:nvSpPr>
            <p:cNvPr id="105" name="Freeform 23"/>
            <p:cNvSpPr>
              <a:spLocks noChangeArrowheads="1"/>
            </p:cNvSpPr>
            <p:nvPr/>
          </p:nvSpPr>
          <p:spPr bwMode="auto">
            <a:xfrm>
              <a:off x="6206593" y="4043268"/>
              <a:ext cx="446960" cy="485196"/>
            </a:xfrm>
            <a:custGeom>
              <a:avLst/>
              <a:gdLst>
                <a:gd name="T0" fmla="*/ 474 w 559"/>
                <a:gd name="T1" fmla="*/ 318 h 609"/>
                <a:gd name="T2" fmla="*/ 474 w 559"/>
                <a:gd name="T3" fmla="*/ 318 h 609"/>
                <a:gd name="T4" fmla="*/ 558 w 559"/>
                <a:gd name="T5" fmla="*/ 445 h 609"/>
                <a:gd name="T6" fmla="*/ 516 w 559"/>
                <a:gd name="T7" fmla="*/ 530 h 609"/>
                <a:gd name="T8" fmla="*/ 417 w 559"/>
                <a:gd name="T9" fmla="*/ 600 h 609"/>
                <a:gd name="T10" fmla="*/ 311 w 559"/>
                <a:gd name="T11" fmla="*/ 579 h 609"/>
                <a:gd name="T12" fmla="*/ 205 w 559"/>
                <a:gd name="T13" fmla="*/ 600 h 609"/>
                <a:gd name="T14" fmla="*/ 99 w 559"/>
                <a:gd name="T15" fmla="*/ 530 h 609"/>
                <a:gd name="T16" fmla="*/ 64 w 559"/>
                <a:gd name="T17" fmla="*/ 226 h 609"/>
                <a:gd name="T18" fmla="*/ 191 w 559"/>
                <a:gd name="T19" fmla="*/ 148 h 609"/>
                <a:gd name="T20" fmla="*/ 304 w 559"/>
                <a:gd name="T21" fmla="*/ 176 h 609"/>
                <a:gd name="T22" fmla="*/ 424 w 559"/>
                <a:gd name="T23" fmla="*/ 148 h 609"/>
                <a:gd name="T24" fmla="*/ 544 w 559"/>
                <a:gd name="T25" fmla="*/ 205 h 609"/>
                <a:gd name="T26" fmla="*/ 474 w 559"/>
                <a:gd name="T27" fmla="*/ 318 h 609"/>
                <a:gd name="T28" fmla="*/ 297 w 559"/>
                <a:gd name="T29" fmla="*/ 141 h 609"/>
                <a:gd name="T30" fmla="*/ 297 w 559"/>
                <a:gd name="T31" fmla="*/ 141 h 609"/>
                <a:gd name="T32" fmla="*/ 332 w 559"/>
                <a:gd name="T33" fmla="*/ 42 h 609"/>
                <a:gd name="T34" fmla="*/ 424 w 559"/>
                <a:gd name="T35" fmla="*/ 0 h 609"/>
                <a:gd name="T36" fmla="*/ 389 w 559"/>
                <a:gd name="T37" fmla="*/ 99 h 609"/>
                <a:gd name="T38" fmla="*/ 297 w 559"/>
                <a:gd name="T39" fmla="*/ 14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9" h="609">
                  <a:moveTo>
                    <a:pt x="474" y="318"/>
                  </a:moveTo>
                  <a:lnTo>
                    <a:pt x="474" y="318"/>
                  </a:lnTo>
                  <a:cubicBezTo>
                    <a:pt x="474" y="410"/>
                    <a:pt x="558" y="445"/>
                    <a:pt x="558" y="445"/>
                  </a:cubicBezTo>
                  <a:cubicBezTo>
                    <a:pt x="558" y="445"/>
                    <a:pt x="544" y="487"/>
                    <a:pt x="516" y="530"/>
                  </a:cubicBezTo>
                  <a:cubicBezTo>
                    <a:pt x="488" y="565"/>
                    <a:pt x="460" y="600"/>
                    <a:pt x="417" y="600"/>
                  </a:cubicBezTo>
                  <a:cubicBezTo>
                    <a:pt x="375" y="600"/>
                    <a:pt x="361" y="579"/>
                    <a:pt x="311" y="579"/>
                  </a:cubicBezTo>
                  <a:cubicBezTo>
                    <a:pt x="262" y="579"/>
                    <a:pt x="247" y="600"/>
                    <a:pt x="205" y="600"/>
                  </a:cubicBezTo>
                  <a:cubicBezTo>
                    <a:pt x="163" y="608"/>
                    <a:pt x="127" y="565"/>
                    <a:pt x="99" y="530"/>
                  </a:cubicBezTo>
                  <a:cubicBezTo>
                    <a:pt x="43" y="452"/>
                    <a:pt x="0" y="318"/>
                    <a:pt x="64" y="226"/>
                  </a:cubicBezTo>
                  <a:cubicBezTo>
                    <a:pt x="92" y="176"/>
                    <a:pt x="142" y="148"/>
                    <a:pt x="191" y="148"/>
                  </a:cubicBezTo>
                  <a:cubicBezTo>
                    <a:pt x="233" y="148"/>
                    <a:pt x="276" y="176"/>
                    <a:pt x="304" y="176"/>
                  </a:cubicBezTo>
                  <a:cubicBezTo>
                    <a:pt x="325" y="176"/>
                    <a:pt x="375" y="141"/>
                    <a:pt x="424" y="148"/>
                  </a:cubicBezTo>
                  <a:cubicBezTo>
                    <a:pt x="445" y="148"/>
                    <a:pt x="509" y="155"/>
                    <a:pt x="544" y="205"/>
                  </a:cubicBezTo>
                  <a:cubicBezTo>
                    <a:pt x="544" y="205"/>
                    <a:pt x="474" y="247"/>
                    <a:pt x="474" y="318"/>
                  </a:cubicBezTo>
                  <a:close/>
                  <a:moveTo>
                    <a:pt x="297" y="141"/>
                  </a:moveTo>
                  <a:lnTo>
                    <a:pt x="297" y="141"/>
                  </a:lnTo>
                  <a:cubicBezTo>
                    <a:pt x="290" y="106"/>
                    <a:pt x="311" y="71"/>
                    <a:pt x="332" y="42"/>
                  </a:cubicBezTo>
                  <a:cubicBezTo>
                    <a:pt x="354" y="21"/>
                    <a:pt x="396" y="0"/>
                    <a:pt x="424" y="0"/>
                  </a:cubicBezTo>
                  <a:cubicBezTo>
                    <a:pt x="431" y="35"/>
                    <a:pt x="417" y="71"/>
                    <a:pt x="389" y="99"/>
                  </a:cubicBezTo>
                  <a:cubicBezTo>
                    <a:pt x="368" y="120"/>
                    <a:pt x="332" y="141"/>
                    <a:pt x="297" y="141"/>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sp>
          <p:nvSpPr>
            <p:cNvPr id="106" name="Freeform 24"/>
            <p:cNvSpPr>
              <a:spLocks noChangeArrowheads="1"/>
            </p:cNvSpPr>
            <p:nvPr/>
          </p:nvSpPr>
          <p:spPr bwMode="auto">
            <a:xfrm>
              <a:off x="7277118" y="4080942"/>
              <a:ext cx="400814" cy="478604"/>
            </a:xfrm>
            <a:custGeom>
              <a:avLst/>
              <a:gdLst>
                <a:gd name="T0" fmla="*/ 466 w 502"/>
                <a:gd name="T1" fmla="*/ 410 h 601"/>
                <a:gd name="T2" fmla="*/ 431 w 502"/>
                <a:gd name="T3" fmla="*/ 226 h 601"/>
                <a:gd name="T4" fmla="*/ 501 w 502"/>
                <a:gd name="T5" fmla="*/ 226 h 601"/>
                <a:gd name="T6" fmla="*/ 466 w 502"/>
                <a:gd name="T7" fmla="*/ 410 h 601"/>
                <a:gd name="T8" fmla="*/ 374 w 502"/>
                <a:gd name="T9" fmla="*/ 487 h 601"/>
                <a:gd name="T10" fmla="*/ 353 w 502"/>
                <a:gd name="T11" fmla="*/ 495 h 601"/>
                <a:gd name="T12" fmla="*/ 353 w 502"/>
                <a:gd name="T13" fmla="*/ 509 h 601"/>
                <a:gd name="T14" fmla="*/ 318 w 502"/>
                <a:gd name="T15" fmla="*/ 600 h 601"/>
                <a:gd name="T16" fmla="*/ 282 w 502"/>
                <a:gd name="T17" fmla="*/ 509 h 601"/>
                <a:gd name="T18" fmla="*/ 282 w 502"/>
                <a:gd name="T19" fmla="*/ 495 h 601"/>
                <a:gd name="T20" fmla="*/ 219 w 502"/>
                <a:gd name="T21" fmla="*/ 487 h 601"/>
                <a:gd name="T22" fmla="*/ 219 w 502"/>
                <a:gd name="T23" fmla="*/ 495 h 601"/>
                <a:gd name="T24" fmla="*/ 219 w 502"/>
                <a:gd name="T25" fmla="*/ 565 h 601"/>
                <a:gd name="T26" fmla="*/ 155 w 502"/>
                <a:gd name="T27" fmla="*/ 565 h 601"/>
                <a:gd name="T28" fmla="*/ 155 w 502"/>
                <a:gd name="T29" fmla="*/ 495 h 601"/>
                <a:gd name="T30" fmla="*/ 155 w 502"/>
                <a:gd name="T31" fmla="*/ 487 h 601"/>
                <a:gd name="T32" fmla="*/ 92 w 502"/>
                <a:gd name="T33" fmla="*/ 445 h 601"/>
                <a:gd name="T34" fmla="*/ 92 w 502"/>
                <a:gd name="T35" fmla="*/ 219 h 601"/>
                <a:gd name="T36" fmla="*/ 99 w 502"/>
                <a:gd name="T37" fmla="*/ 191 h 601"/>
                <a:gd name="T38" fmla="*/ 410 w 502"/>
                <a:gd name="T39" fmla="*/ 191 h 601"/>
                <a:gd name="T40" fmla="*/ 410 w 502"/>
                <a:gd name="T41" fmla="*/ 240 h 601"/>
                <a:gd name="T42" fmla="*/ 374 w 502"/>
                <a:gd name="T43" fmla="*/ 487 h 601"/>
                <a:gd name="T44" fmla="*/ 176 w 502"/>
                <a:gd name="T45" fmla="*/ 49 h 601"/>
                <a:gd name="T46" fmla="*/ 162 w 502"/>
                <a:gd name="T47" fmla="*/ 28 h 601"/>
                <a:gd name="T48" fmla="*/ 148 w 502"/>
                <a:gd name="T49" fmla="*/ 0 h 601"/>
                <a:gd name="T50" fmla="*/ 169 w 502"/>
                <a:gd name="T51" fmla="*/ 28 h 601"/>
                <a:gd name="T52" fmla="*/ 183 w 502"/>
                <a:gd name="T53" fmla="*/ 42 h 601"/>
                <a:gd name="T54" fmla="*/ 318 w 502"/>
                <a:gd name="T55" fmla="*/ 42 h 601"/>
                <a:gd name="T56" fmla="*/ 332 w 502"/>
                <a:gd name="T57" fmla="*/ 28 h 601"/>
                <a:gd name="T58" fmla="*/ 353 w 502"/>
                <a:gd name="T59" fmla="*/ 0 h 601"/>
                <a:gd name="T60" fmla="*/ 346 w 502"/>
                <a:gd name="T61" fmla="*/ 28 h 601"/>
                <a:gd name="T62" fmla="*/ 332 w 502"/>
                <a:gd name="T63" fmla="*/ 49 h 601"/>
                <a:gd name="T64" fmla="*/ 92 w 502"/>
                <a:gd name="T65" fmla="*/ 169 h 601"/>
                <a:gd name="T66" fmla="*/ 318 w 502"/>
                <a:gd name="T67" fmla="*/ 120 h 601"/>
                <a:gd name="T68" fmla="*/ 339 w 502"/>
                <a:gd name="T69" fmla="*/ 106 h 601"/>
                <a:gd name="T70" fmla="*/ 304 w 502"/>
                <a:gd name="T71" fmla="*/ 106 h 601"/>
                <a:gd name="T72" fmla="*/ 183 w 502"/>
                <a:gd name="T73" fmla="*/ 120 h 601"/>
                <a:gd name="T74" fmla="*/ 197 w 502"/>
                <a:gd name="T75" fmla="*/ 106 h 601"/>
                <a:gd name="T76" fmla="*/ 169 w 502"/>
                <a:gd name="T77" fmla="*/ 106 h 601"/>
                <a:gd name="T78" fmla="*/ 35 w 502"/>
                <a:gd name="T79" fmla="*/ 410 h 601"/>
                <a:gd name="T80" fmla="*/ 0 w 502"/>
                <a:gd name="T81" fmla="*/ 374 h 601"/>
                <a:gd name="T82" fmla="*/ 35 w 502"/>
                <a:gd name="T83" fmla="*/ 191 h 601"/>
                <a:gd name="T84" fmla="*/ 70 w 502"/>
                <a:gd name="T85"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2" h="601">
                  <a:moveTo>
                    <a:pt x="466" y="410"/>
                  </a:moveTo>
                  <a:lnTo>
                    <a:pt x="466" y="410"/>
                  </a:lnTo>
                  <a:cubicBezTo>
                    <a:pt x="452" y="410"/>
                    <a:pt x="431" y="396"/>
                    <a:pt x="431" y="374"/>
                  </a:cubicBezTo>
                  <a:cubicBezTo>
                    <a:pt x="431" y="226"/>
                    <a:pt x="431" y="226"/>
                    <a:pt x="431" y="226"/>
                  </a:cubicBezTo>
                  <a:cubicBezTo>
                    <a:pt x="431" y="205"/>
                    <a:pt x="452" y="191"/>
                    <a:pt x="466" y="191"/>
                  </a:cubicBezTo>
                  <a:cubicBezTo>
                    <a:pt x="487" y="191"/>
                    <a:pt x="501" y="205"/>
                    <a:pt x="501" y="226"/>
                  </a:cubicBezTo>
                  <a:cubicBezTo>
                    <a:pt x="501" y="374"/>
                    <a:pt x="501" y="374"/>
                    <a:pt x="501" y="374"/>
                  </a:cubicBezTo>
                  <a:cubicBezTo>
                    <a:pt x="501" y="396"/>
                    <a:pt x="487" y="410"/>
                    <a:pt x="466" y="410"/>
                  </a:cubicBezTo>
                  <a:close/>
                  <a:moveTo>
                    <a:pt x="374" y="487"/>
                  </a:moveTo>
                  <a:lnTo>
                    <a:pt x="374" y="487"/>
                  </a:lnTo>
                  <a:cubicBezTo>
                    <a:pt x="346" y="487"/>
                    <a:pt x="346" y="487"/>
                    <a:pt x="346" y="487"/>
                  </a:cubicBezTo>
                  <a:cubicBezTo>
                    <a:pt x="353" y="487"/>
                    <a:pt x="353" y="487"/>
                    <a:pt x="353" y="495"/>
                  </a:cubicBezTo>
                  <a:lnTo>
                    <a:pt x="353" y="495"/>
                  </a:lnTo>
                  <a:cubicBezTo>
                    <a:pt x="353" y="509"/>
                    <a:pt x="353" y="509"/>
                    <a:pt x="353" y="509"/>
                  </a:cubicBezTo>
                  <a:cubicBezTo>
                    <a:pt x="353" y="565"/>
                    <a:pt x="353" y="565"/>
                    <a:pt x="353" y="565"/>
                  </a:cubicBezTo>
                  <a:cubicBezTo>
                    <a:pt x="353" y="586"/>
                    <a:pt x="332" y="600"/>
                    <a:pt x="318" y="600"/>
                  </a:cubicBezTo>
                  <a:cubicBezTo>
                    <a:pt x="297" y="600"/>
                    <a:pt x="282" y="586"/>
                    <a:pt x="282" y="565"/>
                  </a:cubicBezTo>
                  <a:cubicBezTo>
                    <a:pt x="282" y="509"/>
                    <a:pt x="282" y="509"/>
                    <a:pt x="282" y="509"/>
                  </a:cubicBezTo>
                  <a:cubicBezTo>
                    <a:pt x="282" y="495"/>
                    <a:pt x="282" y="495"/>
                    <a:pt x="282" y="495"/>
                  </a:cubicBezTo>
                  <a:lnTo>
                    <a:pt x="282" y="495"/>
                  </a:lnTo>
                  <a:cubicBezTo>
                    <a:pt x="282" y="487"/>
                    <a:pt x="282" y="487"/>
                    <a:pt x="282" y="487"/>
                  </a:cubicBezTo>
                  <a:cubicBezTo>
                    <a:pt x="219" y="487"/>
                    <a:pt x="219" y="487"/>
                    <a:pt x="219" y="487"/>
                  </a:cubicBezTo>
                  <a:cubicBezTo>
                    <a:pt x="219" y="487"/>
                    <a:pt x="219" y="487"/>
                    <a:pt x="219" y="495"/>
                  </a:cubicBezTo>
                  <a:lnTo>
                    <a:pt x="219" y="495"/>
                  </a:lnTo>
                  <a:cubicBezTo>
                    <a:pt x="219" y="509"/>
                    <a:pt x="219" y="509"/>
                    <a:pt x="219" y="509"/>
                  </a:cubicBezTo>
                  <a:cubicBezTo>
                    <a:pt x="219" y="565"/>
                    <a:pt x="219" y="565"/>
                    <a:pt x="219" y="565"/>
                  </a:cubicBezTo>
                  <a:cubicBezTo>
                    <a:pt x="219" y="586"/>
                    <a:pt x="205" y="600"/>
                    <a:pt x="190" y="600"/>
                  </a:cubicBezTo>
                  <a:cubicBezTo>
                    <a:pt x="169" y="600"/>
                    <a:pt x="155" y="586"/>
                    <a:pt x="155" y="565"/>
                  </a:cubicBezTo>
                  <a:cubicBezTo>
                    <a:pt x="155" y="509"/>
                    <a:pt x="155" y="509"/>
                    <a:pt x="155" y="509"/>
                  </a:cubicBezTo>
                  <a:cubicBezTo>
                    <a:pt x="155" y="495"/>
                    <a:pt x="155" y="495"/>
                    <a:pt x="155" y="495"/>
                  </a:cubicBezTo>
                  <a:lnTo>
                    <a:pt x="155" y="495"/>
                  </a:lnTo>
                  <a:cubicBezTo>
                    <a:pt x="155" y="487"/>
                    <a:pt x="155" y="487"/>
                    <a:pt x="155" y="487"/>
                  </a:cubicBezTo>
                  <a:cubicBezTo>
                    <a:pt x="127" y="487"/>
                    <a:pt x="127" y="487"/>
                    <a:pt x="127" y="487"/>
                  </a:cubicBezTo>
                  <a:cubicBezTo>
                    <a:pt x="106" y="487"/>
                    <a:pt x="92" y="466"/>
                    <a:pt x="92" y="445"/>
                  </a:cubicBezTo>
                  <a:cubicBezTo>
                    <a:pt x="92" y="240"/>
                    <a:pt x="92" y="240"/>
                    <a:pt x="92" y="240"/>
                  </a:cubicBezTo>
                  <a:cubicBezTo>
                    <a:pt x="92" y="219"/>
                    <a:pt x="92" y="219"/>
                    <a:pt x="92" y="219"/>
                  </a:cubicBezTo>
                  <a:cubicBezTo>
                    <a:pt x="92" y="191"/>
                    <a:pt x="92" y="191"/>
                    <a:pt x="92" y="191"/>
                  </a:cubicBezTo>
                  <a:cubicBezTo>
                    <a:pt x="99" y="191"/>
                    <a:pt x="99" y="191"/>
                    <a:pt x="99" y="191"/>
                  </a:cubicBezTo>
                  <a:cubicBezTo>
                    <a:pt x="410" y="191"/>
                    <a:pt x="410" y="191"/>
                    <a:pt x="410" y="191"/>
                  </a:cubicBezTo>
                  <a:lnTo>
                    <a:pt x="410" y="191"/>
                  </a:lnTo>
                  <a:cubicBezTo>
                    <a:pt x="410" y="219"/>
                    <a:pt x="410" y="219"/>
                    <a:pt x="410" y="219"/>
                  </a:cubicBezTo>
                  <a:cubicBezTo>
                    <a:pt x="410" y="240"/>
                    <a:pt x="410" y="240"/>
                    <a:pt x="410" y="240"/>
                  </a:cubicBezTo>
                  <a:cubicBezTo>
                    <a:pt x="410" y="445"/>
                    <a:pt x="410" y="445"/>
                    <a:pt x="410" y="445"/>
                  </a:cubicBezTo>
                  <a:cubicBezTo>
                    <a:pt x="410" y="466"/>
                    <a:pt x="395" y="487"/>
                    <a:pt x="374" y="487"/>
                  </a:cubicBezTo>
                  <a:close/>
                  <a:moveTo>
                    <a:pt x="176" y="49"/>
                  </a:moveTo>
                  <a:lnTo>
                    <a:pt x="176" y="49"/>
                  </a:lnTo>
                  <a:cubicBezTo>
                    <a:pt x="169" y="42"/>
                    <a:pt x="169" y="42"/>
                    <a:pt x="169" y="42"/>
                  </a:cubicBezTo>
                  <a:cubicBezTo>
                    <a:pt x="162" y="28"/>
                    <a:pt x="162" y="28"/>
                    <a:pt x="162" y="28"/>
                  </a:cubicBezTo>
                  <a:cubicBezTo>
                    <a:pt x="148" y="7"/>
                    <a:pt x="148" y="7"/>
                    <a:pt x="148" y="7"/>
                  </a:cubicBezTo>
                  <a:lnTo>
                    <a:pt x="148" y="0"/>
                  </a:lnTo>
                  <a:lnTo>
                    <a:pt x="155" y="0"/>
                  </a:lnTo>
                  <a:cubicBezTo>
                    <a:pt x="169" y="28"/>
                    <a:pt x="169" y="28"/>
                    <a:pt x="169" y="28"/>
                  </a:cubicBezTo>
                  <a:cubicBezTo>
                    <a:pt x="176" y="35"/>
                    <a:pt x="176" y="35"/>
                    <a:pt x="176" y="35"/>
                  </a:cubicBezTo>
                  <a:cubicBezTo>
                    <a:pt x="183" y="42"/>
                    <a:pt x="183" y="42"/>
                    <a:pt x="183" y="42"/>
                  </a:cubicBezTo>
                  <a:cubicBezTo>
                    <a:pt x="205" y="35"/>
                    <a:pt x="226" y="35"/>
                    <a:pt x="254" y="35"/>
                  </a:cubicBezTo>
                  <a:cubicBezTo>
                    <a:pt x="275" y="35"/>
                    <a:pt x="297" y="35"/>
                    <a:pt x="318" y="42"/>
                  </a:cubicBezTo>
                  <a:cubicBezTo>
                    <a:pt x="325" y="35"/>
                    <a:pt x="325" y="35"/>
                    <a:pt x="325" y="35"/>
                  </a:cubicBezTo>
                  <a:cubicBezTo>
                    <a:pt x="332" y="28"/>
                    <a:pt x="332" y="28"/>
                    <a:pt x="332" y="28"/>
                  </a:cubicBezTo>
                  <a:cubicBezTo>
                    <a:pt x="346" y="0"/>
                    <a:pt x="346" y="0"/>
                    <a:pt x="346" y="0"/>
                  </a:cubicBezTo>
                  <a:lnTo>
                    <a:pt x="353" y="0"/>
                  </a:lnTo>
                  <a:cubicBezTo>
                    <a:pt x="360" y="0"/>
                    <a:pt x="360" y="7"/>
                    <a:pt x="360" y="7"/>
                  </a:cubicBezTo>
                  <a:cubicBezTo>
                    <a:pt x="346" y="28"/>
                    <a:pt x="346" y="28"/>
                    <a:pt x="346" y="28"/>
                  </a:cubicBezTo>
                  <a:cubicBezTo>
                    <a:pt x="339" y="42"/>
                    <a:pt x="339" y="42"/>
                    <a:pt x="339" y="42"/>
                  </a:cubicBezTo>
                  <a:cubicBezTo>
                    <a:pt x="332" y="49"/>
                    <a:pt x="332" y="49"/>
                    <a:pt x="332" y="49"/>
                  </a:cubicBezTo>
                  <a:cubicBezTo>
                    <a:pt x="381" y="71"/>
                    <a:pt x="410" y="120"/>
                    <a:pt x="410" y="169"/>
                  </a:cubicBezTo>
                  <a:cubicBezTo>
                    <a:pt x="92" y="169"/>
                    <a:pt x="92" y="169"/>
                    <a:pt x="92" y="169"/>
                  </a:cubicBezTo>
                  <a:cubicBezTo>
                    <a:pt x="92" y="120"/>
                    <a:pt x="127" y="71"/>
                    <a:pt x="176" y="49"/>
                  </a:cubicBezTo>
                  <a:close/>
                  <a:moveTo>
                    <a:pt x="318" y="120"/>
                  </a:moveTo>
                  <a:lnTo>
                    <a:pt x="318" y="120"/>
                  </a:lnTo>
                  <a:cubicBezTo>
                    <a:pt x="332" y="120"/>
                    <a:pt x="339" y="113"/>
                    <a:pt x="339" y="106"/>
                  </a:cubicBezTo>
                  <a:cubicBezTo>
                    <a:pt x="339" y="92"/>
                    <a:pt x="332" y="85"/>
                    <a:pt x="318" y="85"/>
                  </a:cubicBezTo>
                  <a:cubicBezTo>
                    <a:pt x="311" y="85"/>
                    <a:pt x="304" y="92"/>
                    <a:pt x="304" y="106"/>
                  </a:cubicBezTo>
                  <a:cubicBezTo>
                    <a:pt x="304" y="113"/>
                    <a:pt x="311" y="120"/>
                    <a:pt x="318" y="120"/>
                  </a:cubicBezTo>
                  <a:close/>
                  <a:moveTo>
                    <a:pt x="183" y="120"/>
                  </a:moveTo>
                  <a:lnTo>
                    <a:pt x="183" y="120"/>
                  </a:lnTo>
                  <a:cubicBezTo>
                    <a:pt x="190" y="120"/>
                    <a:pt x="197" y="113"/>
                    <a:pt x="197" y="106"/>
                  </a:cubicBezTo>
                  <a:cubicBezTo>
                    <a:pt x="197" y="92"/>
                    <a:pt x="190" y="85"/>
                    <a:pt x="183" y="85"/>
                  </a:cubicBezTo>
                  <a:cubicBezTo>
                    <a:pt x="176" y="85"/>
                    <a:pt x="169" y="92"/>
                    <a:pt x="169" y="106"/>
                  </a:cubicBezTo>
                  <a:cubicBezTo>
                    <a:pt x="169" y="113"/>
                    <a:pt x="176" y="120"/>
                    <a:pt x="183" y="120"/>
                  </a:cubicBezTo>
                  <a:close/>
                  <a:moveTo>
                    <a:pt x="35" y="410"/>
                  </a:moveTo>
                  <a:lnTo>
                    <a:pt x="35" y="410"/>
                  </a:lnTo>
                  <a:cubicBezTo>
                    <a:pt x="21" y="410"/>
                    <a:pt x="0" y="396"/>
                    <a:pt x="0" y="374"/>
                  </a:cubicBezTo>
                  <a:cubicBezTo>
                    <a:pt x="0" y="226"/>
                    <a:pt x="0" y="226"/>
                    <a:pt x="0" y="226"/>
                  </a:cubicBezTo>
                  <a:cubicBezTo>
                    <a:pt x="0" y="205"/>
                    <a:pt x="21" y="191"/>
                    <a:pt x="35" y="191"/>
                  </a:cubicBezTo>
                  <a:cubicBezTo>
                    <a:pt x="56" y="191"/>
                    <a:pt x="70" y="205"/>
                    <a:pt x="70" y="226"/>
                  </a:cubicBezTo>
                  <a:cubicBezTo>
                    <a:pt x="70" y="374"/>
                    <a:pt x="70" y="374"/>
                    <a:pt x="70" y="374"/>
                  </a:cubicBezTo>
                  <a:cubicBezTo>
                    <a:pt x="70" y="396"/>
                    <a:pt x="56" y="410"/>
                    <a:pt x="35" y="410"/>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grpSp>
          <p:nvGrpSpPr>
            <p:cNvPr id="32" name="Group 31"/>
            <p:cNvGrpSpPr/>
            <p:nvPr/>
          </p:nvGrpSpPr>
          <p:grpSpPr>
            <a:xfrm>
              <a:off x="4757413" y="4103451"/>
              <a:ext cx="561975" cy="503238"/>
              <a:chOff x="4690675" y="4103451"/>
              <a:chExt cx="561975" cy="503238"/>
            </a:xfrm>
          </p:grpSpPr>
          <p:sp>
            <p:nvSpPr>
              <p:cNvPr id="107" name="Freeform 145"/>
              <p:cNvSpPr>
                <a:spLocks noChangeArrowheads="1"/>
              </p:cNvSpPr>
              <p:nvPr/>
            </p:nvSpPr>
            <p:spPr bwMode="auto">
              <a:xfrm>
                <a:off x="4849953" y="4168697"/>
                <a:ext cx="243418" cy="220428"/>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sp>
            <p:nvSpPr>
              <p:cNvPr id="115" name="Freeform 45"/>
              <p:cNvSpPr>
                <a:spLocks noChangeArrowheads="1"/>
              </p:cNvSpPr>
              <p:nvPr/>
            </p:nvSpPr>
            <p:spPr bwMode="auto">
              <a:xfrm>
                <a:off x="4690675" y="4103451"/>
                <a:ext cx="561975" cy="503238"/>
              </a:xfrm>
              <a:custGeom>
                <a:avLst/>
                <a:gdLst>
                  <a:gd name="T0" fmla="*/ 2147483646 w 588"/>
                  <a:gd name="T1" fmla="*/ 2147483646 h 524"/>
                  <a:gd name="T2" fmla="*/ 2147483646 w 588"/>
                  <a:gd name="T3" fmla="*/ 2147483646 h 524"/>
                  <a:gd name="T4" fmla="*/ 2147483646 w 588"/>
                  <a:gd name="T5" fmla="*/ 2147483646 h 524"/>
                  <a:gd name="T6" fmla="*/ 2147483646 w 588"/>
                  <a:gd name="T7" fmla="*/ 2147483646 h 524"/>
                  <a:gd name="T8" fmla="*/ 2147483646 w 588"/>
                  <a:gd name="T9" fmla="*/ 2147483646 h 524"/>
                  <a:gd name="T10" fmla="*/ 2147483646 w 588"/>
                  <a:gd name="T11" fmla="*/ 2147483646 h 524"/>
                  <a:gd name="T12" fmla="*/ 2147483646 w 588"/>
                  <a:gd name="T13" fmla="*/ 2147483646 h 524"/>
                  <a:gd name="T14" fmla="*/ 2147483646 w 588"/>
                  <a:gd name="T15" fmla="*/ 2147483646 h 524"/>
                  <a:gd name="T16" fmla="*/ 2147483646 w 588"/>
                  <a:gd name="T17" fmla="*/ 2147483646 h 524"/>
                  <a:gd name="T18" fmla="*/ 2147483646 w 588"/>
                  <a:gd name="T19" fmla="*/ 2147483646 h 524"/>
                  <a:gd name="T20" fmla="*/ 2147483646 w 588"/>
                  <a:gd name="T21" fmla="*/ 2147483646 h 524"/>
                  <a:gd name="T22" fmla="*/ 2147483646 w 588"/>
                  <a:gd name="T23" fmla="*/ 2147483646 h 524"/>
                  <a:gd name="T24" fmla="*/ 2147483646 w 588"/>
                  <a:gd name="T25" fmla="*/ 2147483646 h 524"/>
                  <a:gd name="T26" fmla="*/ 0 w 588"/>
                  <a:gd name="T27" fmla="*/ 2147483646 h 524"/>
                  <a:gd name="T28" fmla="*/ 0 w 588"/>
                  <a:gd name="T29" fmla="*/ 2147483646 h 524"/>
                  <a:gd name="T30" fmla="*/ 2147483646 w 588"/>
                  <a:gd name="T31" fmla="*/ 0 h 524"/>
                  <a:gd name="T32" fmla="*/ 2147483646 w 588"/>
                  <a:gd name="T33" fmla="*/ 0 h 524"/>
                  <a:gd name="T34" fmla="*/ 2147483646 w 588"/>
                  <a:gd name="T35" fmla="*/ 2147483646 h 524"/>
                  <a:gd name="T36" fmla="*/ 2147483646 w 588"/>
                  <a:gd name="T37" fmla="*/ 2147483646 h 524"/>
                  <a:gd name="T38" fmla="*/ 2147483646 w 588"/>
                  <a:gd name="T39" fmla="*/ 2147483646 h 524"/>
                  <a:gd name="T40" fmla="*/ 2147483646 w 588"/>
                  <a:gd name="T41" fmla="*/ 2147483646 h 524"/>
                  <a:gd name="T42" fmla="*/ 2147483646 w 588"/>
                  <a:gd name="T43" fmla="*/ 2147483646 h 524"/>
                  <a:gd name="T44" fmla="*/ 2147483646 w 588"/>
                  <a:gd name="T45" fmla="*/ 2147483646 h 524"/>
                  <a:gd name="T46" fmla="*/ 2147483646 w 588"/>
                  <a:gd name="T47" fmla="*/ 2147483646 h 524"/>
                  <a:gd name="T48" fmla="*/ 2147483646 w 588"/>
                  <a:gd name="T49" fmla="*/ 2147483646 h 524"/>
                  <a:gd name="T50" fmla="*/ 2147483646 w 588"/>
                  <a:gd name="T51" fmla="*/ 2147483646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tx1"/>
              </a:solidFill>
              <a:ln>
                <a:noFill/>
              </a:ln>
            </p:spPr>
            <p:txBody>
              <a:bodyPr wrap="none" anchor="ctr"/>
              <a:lstStyle/>
              <a:p>
                <a:endParaRPr lang="en-US"/>
              </a:p>
            </p:txBody>
          </p:sp>
        </p:grpSp>
        <p:grpSp>
          <p:nvGrpSpPr>
            <p:cNvPr id="31" name="Group 30"/>
            <p:cNvGrpSpPr/>
            <p:nvPr/>
          </p:nvGrpSpPr>
          <p:grpSpPr>
            <a:xfrm>
              <a:off x="5492460" y="4192486"/>
              <a:ext cx="579438" cy="358775"/>
              <a:chOff x="5408958" y="4192486"/>
              <a:chExt cx="579438" cy="358775"/>
            </a:xfrm>
          </p:grpSpPr>
          <p:sp>
            <p:nvSpPr>
              <p:cNvPr id="116" name="Freeform 46"/>
              <p:cNvSpPr>
                <a:spLocks noChangeArrowheads="1"/>
              </p:cNvSpPr>
              <p:nvPr/>
            </p:nvSpPr>
            <p:spPr bwMode="auto">
              <a:xfrm>
                <a:off x="5408958" y="4192486"/>
                <a:ext cx="579438" cy="358775"/>
              </a:xfrm>
              <a:custGeom>
                <a:avLst/>
                <a:gdLst>
                  <a:gd name="T0" fmla="*/ 2147483646 w 602"/>
                  <a:gd name="T1" fmla="*/ 2147483646 h 376"/>
                  <a:gd name="T2" fmla="*/ 2147483646 w 602"/>
                  <a:gd name="T3" fmla="*/ 2147483646 h 376"/>
                  <a:gd name="T4" fmla="*/ 2147483646 w 602"/>
                  <a:gd name="T5" fmla="*/ 2147483646 h 376"/>
                  <a:gd name="T6" fmla="*/ 2147483646 w 602"/>
                  <a:gd name="T7" fmla="*/ 2147483646 h 376"/>
                  <a:gd name="T8" fmla="*/ 2147483646 w 602"/>
                  <a:gd name="T9" fmla="*/ 2147483646 h 376"/>
                  <a:gd name="T10" fmla="*/ 0 w 602"/>
                  <a:gd name="T11" fmla="*/ 2147483646 h 376"/>
                  <a:gd name="T12" fmla="*/ 0 w 602"/>
                  <a:gd name="T13" fmla="*/ 2147483646 h 376"/>
                  <a:gd name="T14" fmla="*/ 2147483646 w 602"/>
                  <a:gd name="T15" fmla="*/ 2147483646 h 376"/>
                  <a:gd name="T16" fmla="*/ 2147483646 w 602"/>
                  <a:gd name="T17" fmla="*/ 2147483646 h 376"/>
                  <a:gd name="T18" fmla="*/ 2147483646 w 602"/>
                  <a:gd name="T19" fmla="*/ 0 h 376"/>
                  <a:gd name="T20" fmla="*/ 2147483646 w 602"/>
                  <a:gd name="T21" fmla="*/ 0 h 376"/>
                  <a:gd name="T22" fmla="*/ 2147483646 w 602"/>
                  <a:gd name="T23" fmla="*/ 2147483646 h 376"/>
                  <a:gd name="T24" fmla="*/ 2147483646 w 602"/>
                  <a:gd name="T25" fmla="*/ 2147483646 h 376"/>
                  <a:gd name="T26" fmla="*/ 2147483646 w 602"/>
                  <a:gd name="T27" fmla="*/ 2147483646 h 376"/>
                  <a:gd name="T28" fmla="*/ 2147483646 w 602"/>
                  <a:gd name="T29" fmla="*/ 2147483646 h 376"/>
                  <a:gd name="T30" fmla="*/ 2147483646 w 602"/>
                  <a:gd name="T31" fmla="*/ 2147483646 h 376"/>
                  <a:gd name="T32" fmla="*/ 2147483646 w 602"/>
                  <a:gd name="T33" fmla="*/ 2147483646 h 376"/>
                  <a:gd name="T34" fmla="*/ 2147483646 w 602"/>
                  <a:gd name="T35" fmla="*/ 2147483646 h 376"/>
                  <a:gd name="T36" fmla="*/ 2147483646 w 602"/>
                  <a:gd name="T37" fmla="*/ 2147483646 h 376"/>
                  <a:gd name="T38" fmla="*/ 2147483646 w 602"/>
                  <a:gd name="T39" fmla="*/ 2147483646 h 376"/>
                  <a:gd name="T40" fmla="*/ 2147483646 w 602"/>
                  <a:gd name="T41" fmla="*/ 2147483646 h 376"/>
                  <a:gd name="T42" fmla="*/ 2147483646 w 602"/>
                  <a:gd name="T43" fmla="*/ 2147483646 h 376"/>
                  <a:gd name="T44" fmla="*/ 2147483646 w 602"/>
                  <a:gd name="T45" fmla="*/ 2147483646 h 376"/>
                  <a:gd name="T46" fmla="*/ 2147483646 w 602"/>
                  <a:gd name="T47" fmla="*/ 2147483646 h 376"/>
                  <a:gd name="T48" fmla="*/ 2147483646 w 602"/>
                  <a:gd name="T49" fmla="*/ 2147483646 h 376"/>
                  <a:gd name="T50" fmla="*/ 2147483646 w 602"/>
                  <a:gd name="T51" fmla="*/ 2147483646 h 376"/>
                  <a:gd name="T52" fmla="*/ 2147483646 w 602"/>
                  <a:gd name="T53" fmla="*/ 2147483646 h 376"/>
                  <a:gd name="T54" fmla="*/ 2147483646 w 602"/>
                  <a:gd name="T55" fmla="*/ 2147483646 h 3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2" h="376">
                    <a:moveTo>
                      <a:pt x="573" y="375"/>
                    </a:moveTo>
                    <a:lnTo>
                      <a:pt x="573" y="375"/>
                    </a:lnTo>
                    <a:cubicBezTo>
                      <a:pt x="544" y="375"/>
                      <a:pt x="544" y="375"/>
                      <a:pt x="544" y="375"/>
                    </a:cubicBezTo>
                    <a:cubicBezTo>
                      <a:pt x="57" y="375"/>
                      <a:pt x="57" y="375"/>
                      <a:pt x="57" y="375"/>
                    </a:cubicBezTo>
                    <a:cubicBezTo>
                      <a:pt x="29" y="375"/>
                      <a:pt x="29" y="375"/>
                      <a:pt x="29" y="375"/>
                    </a:cubicBezTo>
                    <a:cubicBezTo>
                      <a:pt x="7" y="375"/>
                      <a:pt x="0" y="361"/>
                      <a:pt x="0" y="347"/>
                    </a:cubicBezTo>
                    <a:cubicBezTo>
                      <a:pt x="0" y="297"/>
                      <a:pt x="0" y="297"/>
                      <a:pt x="0" y="297"/>
                    </a:cubicBezTo>
                    <a:cubicBezTo>
                      <a:pt x="57" y="297"/>
                      <a:pt x="57" y="297"/>
                      <a:pt x="57" y="297"/>
                    </a:cubicBezTo>
                    <a:cubicBezTo>
                      <a:pt x="57" y="29"/>
                      <a:pt x="57" y="29"/>
                      <a:pt x="57" y="29"/>
                    </a:cubicBezTo>
                    <a:cubicBezTo>
                      <a:pt x="57" y="7"/>
                      <a:pt x="64" y="0"/>
                      <a:pt x="85" y="0"/>
                    </a:cubicBezTo>
                    <a:cubicBezTo>
                      <a:pt x="516" y="0"/>
                      <a:pt x="516" y="0"/>
                      <a:pt x="516" y="0"/>
                    </a:cubicBezTo>
                    <a:cubicBezTo>
                      <a:pt x="530" y="0"/>
                      <a:pt x="544" y="7"/>
                      <a:pt x="544" y="29"/>
                    </a:cubicBezTo>
                    <a:cubicBezTo>
                      <a:pt x="544" y="297"/>
                      <a:pt x="544" y="297"/>
                      <a:pt x="544" y="297"/>
                    </a:cubicBezTo>
                    <a:cubicBezTo>
                      <a:pt x="601" y="297"/>
                      <a:pt x="601" y="297"/>
                      <a:pt x="601" y="297"/>
                    </a:cubicBezTo>
                    <a:cubicBezTo>
                      <a:pt x="601" y="347"/>
                      <a:pt x="601" y="347"/>
                      <a:pt x="601" y="347"/>
                    </a:cubicBezTo>
                    <a:cubicBezTo>
                      <a:pt x="601" y="361"/>
                      <a:pt x="587" y="375"/>
                      <a:pt x="573" y="375"/>
                    </a:cubicBezTo>
                    <a:close/>
                    <a:moveTo>
                      <a:pt x="233" y="347"/>
                    </a:moveTo>
                    <a:lnTo>
                      <a:pt x="233" y="347"/>
                    </a:lnTo>
                    <a:cubicBezTo>
                      <a:pt x="368" y="347"/>
                      <a:pt x="368" y="347"/>
                      <a:pt x="368" y="347"/>
                    </a:cubicBezTo>
                    <a:cubicBezTo>
                      <a:pt x="368" y="325"/>
                      <a:pt x="368" y="325"/>
                      <a:pt x="368" y="325"/>
                    </a:cubicBezTo>
                    <a:cubicBezTo>
                      <a:pt x="233" y="325"/>
                      <a:pt x="233" y="325"/>
                      <a:pt x="233" y="325"/>
                    </a:cubicBezTo>
                    <a:lnTo>
                      <a:pt x="233" y="347"/>
                    </a:lnTo>
                    <a:close/>
                    <a:moveTo>
                      <a:pt x="509" y="36"/>
                    </a:moveTo>
                    <a:lnTo>
                      <a:pt x="509" y="36"/>
                    </a:lnTo>
                    <a:cubicBezTo>
                      <a:pt x="92" y="36"/>
                      <a:pt x="92" y="36"/>
                      <a:pt x="92" y="36"/>
                    </a:cubicBezTo>
                    <a:cubicBezTo>
                      <a:pt x="92" y="283"/>
                      <a:pt x="92" y="283"/>
                      <a:pt x="92" y="283"/>
                    </a:cubicBezTo>
                    <a:cubicBezTo>
                      <a:pt x="509" y="283"/>
                      <a:pt x="509" y="283"/>
                      <a:pt x="509" y="283"/>
                    </a:cubicBezTo>
                    <a:lnTo>
                      <a:pt x="509" y="36"/>
                    </a:lnTo>
                    <a:close/>
                  </a:path>
                </a:pathLst>
              </a:custGeom>
              <a:solidFill>
                <a:schemeClr val="tx1"/>
              </a:solidFill>
              <a:ln>
                <a:noFill/>
              </a:ln>
            </p:spPr>
            <p:txBody>
              <a:bodyPr wrap="none" anchor="ctr"/>
              <a:lstStyle/>
              <a:p>
                <a:endParaRPr lang="en-US"/>
              </a:p>
            </p:txBody>
          </p:sp>
          <p:sp>
            <p:nvSpPr>
              <p:cNvPr id="119" name="Freeform 145"/>
              <p:cNvSpPr>
                <a:spLocks noChangeArrowheads="1"/>
              </p:cNvSpPr>
              <p:nvPr/>
            </p:nvSpPr>
            <p:spPr bwMode="auto">
              <a:xfrm>
                <a:off x="5596032" y="4245681"/>
                <a:ext cx="205291" cy="185902"/>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grpSp>
        <p:grpSp>
          <p:nvGrpSpPr>
            <p:cNvPr id="33" name="Group 32"/>
            <p:cNvGrpSpPr/>
            <p:nvPr/>
          </p:nvGrpSpPr>
          <p:grpSpPr>
            <a:xfrm>
              <a:off x="6858544" y="4097994"/>
              <a:ext cx="257837" cy="444500"/>
              <a:chOff x="6858544" y="4097994"/>
              <a:chExt cx="257837" cy="444500"/>
            </a:xfrm>
          </p:grpSpPr>
          <p:sp>
            <p:nvSpPr>
              <p:cNvPr id="118" name="Freeform 48"/>
              <p:cNvSpPr>
                <a:spLocks noChangeArrowheads="1"/>
              </p:cNvSpPr>
              <p:nvPr/>
            </p:nvSpPr>
            <p:spPr bwMode="auto">
              <a:xfrm>
                <a:off x="6858544" y="4097994"/>
                <a:ext cx="257837" cy="444500"/>
              </a:xfrm>
              <a:custGeom>
                <a:avLst/>
                <a:gdLst>
                  <a:gd name="T0" fmla="*/ 2147483646 w 319"/>
                  <a:gd name="T1" fmla="*/ 2147483646 h 545"/>
                  <a:gd name="T2" fmla="*/ 2147483646 w 319"/>
                  <a:gd name="T3" fmla="*/ 2147483646 h 545"/>
                  <a:gd name="T4" fmla="*/ 2147483646 w 319"/>
                  <a:gd name="T5" fmla="*/ 2147483646 h 545"/>
                  <a:gd name="T6" fmla="*/ 0 w 319"/>
                  <a:gd name="T7" fmla="*/ 2147483646 h 545"/>
                  <a:gd name="T8" fmla="*/ 0 w 319"/>
                  <a:gd name="T9" fmla="*/ 2147483646 h 545"/>
                  <a:gd name="T10" fmla="*/ 2147483646 w 319"/>
                  <a:gd name="T11" fmla="*/ 0 h 545"/>
                  <a:gd name="T12" fmla="*/ 2147483646 w 319"/>
                  <a:gd name="T13" fmla="*/ 0 h 545"/>
                  <a:gd name="T14" fmla="*/ 2147483646 w 319"/>
                  <a:gd name="T15" fmla="*/ 2147483646 h 545"/>
                  <a:gd name="T16" fmla="*/ 2147483646 w 319"/>
                  <a:gd name="T17" fmla="*/ 2147483646 h 545"/>
                  <a:gd name="T18" fmla="*/ 2147483646 w 319"/>
                  <a:gd name="T19" fmla="*/ 2147483646 h 545"/>
                  <a:gd name="T20" fmla="*/ 2147483646 w 319"/>
                  <a:gd name="T21" fmla="*/ 2147483646 h 545"/>
                  <a:gd name="T22" fmla="*/ 2147483646 w 319"/>
                  <a:gd name="T23" fmla="*/ 2147483646 h 545"/>
                  <a:gd name="T24" fmla="*/ 2147483646 w 319"/>
                  <a:gd name="T25" fmla="*/ 2147483646 h 545"/>
                  <a:gd name="T26" fmla="*/ 2147483646 w 319"/>
                  <a:gd name="T27" fmla="*/ 2147483646 h 545"/>
                  <a:gd name="T28" fmla="*/ 2147483646 w 319"/>
                  <a:gd name="T29" fmla="*/ 2147483646 h 545"/>
                  <a:gd name="T30" fmla="*/ 2147483646 w 319"/>
                  <a:gd name="T31" fmla="*/ 2147483646 h 545"/>
                  <a:gd name="T32" fmla="*/ 2147483646 w 319"/>
                  <a:gd name="T33" fmla="*/ 2147483646 h 545"/>
                  <a:gd name="T34" fmla="*/ 2147483646 w 319"/>
                  <a:gd name="T35" fmla="*/ 2147483646 h 545"/>
                  <a:gd name="T36" fmla="*/ 2147483646 w 319"/>
                  <a:gd name="T37" fmla="*/ 2147483646 h 545"/>
                  <a:gd name="T38" fmla="*/ 2147483646 w 319"/>
                  <a:gd name="T39" fmla="*/ 2147483646 h 545"/>
                  <a:gd name="T40" fmla="*/ 2147483646 w 319"/>
                  <a:gd name="T41" fmla="*/ 2147483646 h 545"/>
                  <a:gd name="T42" fmla="*/ 2147483646 w 319"/>
                  <a:gd name="T43" fmla="*/ 2147483646 h 545"/>
                  <a:gd name="T44" fmla="*/ 2147483646 w 319"/>
                  <a:gd name="T45" fmla="*/ 2147483646 h 545"/>
                  <a:gd name="T46" fmla="*/ 2147483646 w 319"/>
                  <a:gd name="T47" fmla="*/ 2147483646 h 545"/>
                  <a:gd name="T48" fmla="*/ 2147483646 w 319"/>
                  <a:gd name="T49" fmla="*/ 2147483646 h 545"/>
                  <a:gd name="T50" fmla="*/ 2147483646 w 319"/>
                  <a:gd name="T51" fmla="*/ 2147483646 h 5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9" h="545">
                    <a:moveTo>
                      <a:pt x="290" y="544"/>
                    </a:moveTo>
                    <a:lnTo>
                      <a:pt x="290" y="544"/>
                    </a:lnTo>
                    <a:cubicBezTo>
                      <a:pt x="29" y="544"/>
                      <a:pt x="29" y="544"/>
                      <a:pt x="29" y="544"/>
                    </a:cubicBezTo>
                    <a:cubicBezTo>
                      <a:pt x="15" y="544"/>
                      <a:pt x="0" y="530"/>
                      <a:pt x="0" y="515"/>
                    </a:cubicBezTo>
                    <a:cubicBezTo>
                      <a:pt x="0" y="28"/>
                      <a:pt x="0" y="28"/>
                      <a:pt x="0" y="28"/>
                    </a:cubicBezTo>
                    <a:cubicBezTo>
                      <a:pt x="0" y="7"/>
                      <a:pt x="15" y="0"/>
                      <a:pt x="29" y="0"/>
                    </a:cubicBezTo>
                    <a:cubicBezTo>
                      <a:pt x="290" y="0"/>
                      <a:pt x="290" y="0"/>
                      <a:pt x="290" y="0"/>
                    </a:cubicBezTo>
                    <a:cubicBezTo>
                      <a:pt x="311" y="0"/>
                      <a:pt x="318" y="7"/>
                      <a:pt x="318" y="28"/>
                    </a:cubicBezTo>
                    <a:cubicBezTo>
                      <a:pt x="318" y="515"/>
                      <a:pt x="318" y="515"/>
                      <a:pt x="318" y="515"/>
                    </a:cubicBezTo>
                    <a:cubicBezTo>
                      <a:pt x="318" y="530"/>
                      <a:pt x="311" y="544"/>
                      <a:pt x="290" y="544"/>
                    </a:cubicBezTo>
                    <a:close/>
                    <a:moveTo>
                      <a:pt x="163" y="515"/>
                    </a:moveTo>
                    <a:lnTo>
                      <a:pt x="163" y="515"/>
                    </a:lnTo>
                    <a:cubicBezTo>
                      <a:pt x="170" y="515"/>
                      <a:pt x="177" y="508"/>
                      <a:pt x="177" y="494"/>
                    </a:cubicBezTo>
                    <a:cubicBezTo>
                      <a:pt x="177" y="487"/>
                      <a:pt x="170" y="480"/>
                      <a:pt x="163" y="480"/>
                    </a:cubicBezTo>
                    <a:cubicBezTo>
                      <a:pt x="149" y="480"/>
                      <a:pt x="142" y="487"/>
                      <a:pt x="142" y="494"/>
                    </a:cubicBezTo>
                    <a:cubicBezTo>
                      <a:pt x="142" y="508"/>
                      <a:pt x="149" y="515"/>
                      <a:pt x="163" y="515"/>
                    </a:cubicBezTo>
                    <a:close/>
                    <a:moveTo>
                      <a:pt x="290" y="56"/>
                    </a:moveTo>
                    <a:lnTo>
                      <a:pt x="290" y="56"/>
                    </a:lnTo>
                    <a:cubicBezTo>
                      <a:pt x="283" y="56"/>
                      <a:pt x="283" y="56"/>
                      <a:pt x="283" y="56"/>
                    </a:cubicBezTo>
                    <a:cubicBezTo>
                      <a:pt x="36" y="56"/>
                      <a:pt x="36" y="56"/>
                      <a:pt x="36" y="56"/>
                    </a:cubicBezTo>
                    <a:cubicBezTo>
                      <a:pt x="29" y="56"/>
                      <a:pt x="29" y="56"/>
                      <a:pt x="29" y="56"/>
                    </a:cubicBezTo>
                    <a:cubicBezTo>
                      <a:pt x="29" y="452"/>
                      <a:pt x="29" y="452"/>
                      <a:pt x="29" y="452"/>
                    </a:cubicBezTo>
                    <a:cubicBezTo>
                      <a:pt x="36" y="452"/>
                      <a:pt x="36" y="452"/>
                      <a:pt x="36" y="452"/>
                    </a:cubicBezTo>
                    <a:cubicBezTo>
                      <a:pt x="283" y="452"/>
                      <a:pt x="283" y="452"/>
                      <a:pt x="283" y="452"/>
                    </a:cubicBezTo>
                    <a:cubicBezTo>
                      <a:pt x="290" y="452"/>
                      <a:pt x="290" y="452"/>
                      <a:pt x="290" y="452"/>
                    </a:cubicBezTo>
                    <a:lnTo>
                      <a:pt x="290" y="56"/>
                    </a:lnTo>
                    <a:close/>
                  </a:path>
                </a:pathLst>
              </a:custGeom>
              <a:solidFill>
                <a:schemeClr val="tx1"/>
              </a:solidFill>
              <a:ln>
                <a:noFill/>
              </a:ln>
            </p:spPr>
            <p:txBody>
              <a:bodyPr wrap="none" anchor="ctr"/>
              <a:lstStyle/>
              <a:p>
                <a:endParaRPr lang="en-US"/>
              </a:p>
            </p:txBody>
          </p:sp>
          <p:sp>
            <p:nvSpPr>
              <p:cNvPr id="121" name="Freeform 145"/>
              <p:cNvSpPr>
                <a:spLocks noChangeArrowheads="1"/>
              </p:cNvSpPr>
              <p:nvPr/>
            </p:nvSpPr>
            <p:spPr bwMode="auto">
              <a:xfrm>
                <a:off x="6893926" y="4224945"/>
                <a:ext cx="187073" cy="169405"/>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grpSp>
      </p:grpSp>
      <p:pic>
        <p:nvPicPr>
          <p:cNvPr id="92" name="3B940932-D616-453C-A5F5-9D60B15C4EEE" descr="image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9747" y="3855291"/>
            <a:ext cx="603265" cy="603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 name="Picture 96" descr="Symantec Endpoint Protection 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6430" y="3791152"/>
            <a:ext cx="735832" cy="688848"/>
          </a:xfrm>
          <a:prstGeom prst="rect">
            <a:avLst/>
          </a:prstGeom>
        </p:spPr>
      </p:pic>
      <p:grpSp>
        <p:nvGrpSpPr>
          <p:cNvPr id="9" name="Group 8"/>
          <p:cNvGrpSpPr/>
          <p:nvPr/>
        </p:nvGrpSpPr>
        <p:grpSpPr>
          <a:xfrm>
            <a:off x="5251092" y="3829561"/>
            <a:ext cx="603265" cy="603265"/>
            <a:chOff x="6130960" y="3319217"/>
            <a:chExt cx="603265" cy="603265"/>
          </a:xfrm>
        </p:grpSpPr>
        <p:sp>
          <p:nvSpPr>
            <p:cNvPr id="4" name="Oval 3"/>
            <p:cNvSpPr/>
            <p:nvPr/>
          </p:nvSpPr>
          <p:spPr>
            <a:xfrm>
              <a:off x="6130960" y="3319217"/>
              <a:ext cx="603265" cy="603265"/>
            </a:xfrm>
            <a:prstGeom prst="ellipse">
              <a:avLst/>
            </a:prstGeom>
            <a:solidFill>
              <a:schemeClr val="accent1"/>
            </a:solidFill>
            <a:ln w="12700">
              <a:noFill/>
              <a:miter lim="800000"/>
              <a:headEnd/>
              <a:tailEnd/>
            </a:ln>
          </p:spPr>
          <p:txBody>
            <a:bodyPr wrap="square" rtlCol="0" anchor="ctr"/>
            <a:lstStyle/>
            <a:p>
              <a:pPr algn="ctr"/>
              <a:endParaRPr lang="en-US" kern="0" dirty="0">
                <a:solidFill>
                  <a:schemeClr val="bg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2325" y="3328737"/>
              <a:ext cx="471737" cy="496999"/>
            </a:xfrm>
            <a:prstGeom prst="rect">
              <a:avLst/>
            </a:prstGeom>
          </p:spPr>
        </p:pic>
      </p:grpSp>
      <p:grpSp>
        <p:nvGrpSpPr>
          <p:cNvPr id="8" name="Group 7"/>
          <p:cNvGrpSpPr/>
          <p:nvPr/>
        </p:nvGrpSpPr>
        <p:grpSpPr>
          <a:xfrm>
            <a:off x="4604331" y="3832529"/>
            <a:ext cx="603265" cy="603265"/>
            <a:chOff x="4278849" y="3297370"/>
            <a:chExt cx="603265" cy="603265"/>
          </a:xfrm>
        </p:grpSpPr>
        <p:sp>
          <p:nvSpPr>
            <p:cNvPr id="110" name="Oval 109"/>
            <p:cNvSpPr/>
            <p:nvPr/>
          </p:nvSpPr>
          <p:spPr>
            <a:xfrm>
              <a:off x="4278849" y="3297370"/>
              <a:ext cx="603265" cy="603265"/>
            </a:xfrm>
            <a:prstGeom prst="ellipse">
              <a:avLst/>
            </a:prstGeom>
            <a:solidFill>
              <a:schemeClr val="accent1"/>
            </a:solidFill>
            <a:ln w="12700">
              <a:noFill/>
              <a:miter lim="800000"/>
              <a:headEnd/>
              <a:tailEnd/>
            </a:ln>
          </p:spPr>
          <p:txBody>
            <a:bodyPr wrap="square" rtlCol="0" anchor="ctr"/>
            <a:lstStyle/>
            <a:p>
              <a:pPr algn="ctr"/>
              <a:endParaRPr lang="en-US" kern="0" dirty="0">
                <a:solidFill>
                  <a:schemeClr val="bg1"/>
                </a:solidFill>
              </a:endParaRPr>
            </a:p>
          </p:txBody>
        </p:sp>
        <p:sp>
          <p:nvSpPr>
            <p:cNvPr id="111" name="Shape 2617"/>
            <p:cNvSpPr/>
            <p:nvPr/>
          </p:nvSpPr>
          <p:spPr>
            <a:xfrm>
              <a:off x="4365377" y="3398086"/>
              <a:ext cx="462083" cy="378110"/>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
        <p:nvSpPr>
          <p:cNvPr id="75" name="Rounded Rectangle 74" descr=" 161"/>
          <p:cNvSpPr/>
          <p:nvPr/>
        </p:nvSpPr>
        <p:spPr bwMode="gray">
          <a:xfrm>
            <a:off x="4179145" y="4473975"/>
            <a:ext cx="1878452" cy="354112"/>
          </a:xfrm>
          <a:prstGeom prst="roundRect">
            <a:avLst>
              <a:gd name="adj" fmla="val 50000"/>
            </a:avLst>
          </a:prstGeom>
          <a:solidFill>
            <a:srgbClr val="FFFFFF"/>
          </a:solidFill>
          <a:ln w="25400" cap="flat" cmpd="sng" algn="ctr">
            <a:solidFill>
              <a:srgbClr val="F1C041"/>
            </a:solid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endParaRPr lang="en-US" sz="1200" kern="0" dirty="0">
              <a:solidFill>
                <a:srgbClr val="404040"/>
              </a:solidFill>
              <a:ea typeface="Calibri" charset="0"/>
              <a:cs typeface="Calibri" charset="0"/>
            </a:endParaRPr>
          </a:p>
        </p:txBody>
      </p:sp>
      <p:sp>
        <p:nvSpPr>
          <p:cNvPr id="76" name="Rounded Rectangle 75" descr=" 161"/>
          <p:cNvSpPr/>
          <p:nvPr/>
        </p:nvSpPr>
        <p:spPr bwMode="gray">
          <a:xfrm>
            <a:off x="6134406" y="4483619"/>
            <a:ext cx="2150680" cy="306067"/>
          </a:xfrm>
          <a:prstGeom prst="roundRect">
            <a:avLst>
              <a:gd name="adj" fmla="val 50000"/>
            </a:avLst>
          </a:prstGeom>
          <a:solidFill>
            <a:srgbClr val="FFFFFF"/>
          </a:solidFill>
          <a:ln w="25400" cap="flat" cmpd="sng" algn="ctr">
            <a:solidFill>
              <a:srgbClr val="F1C041"/>
            </a:solid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endParaRPr lang="en-US" sz="1200" kern="0" dirty="0">
              <a:solidFill>
                <a:srgbClr val="404040"/>
              </a:solidFill>
              <a:ea typeface="Calibri" charset="0"/>
              <a:cs typeface="Calibri" charset="0"/>
            </a:endParaRPr>
          </a:p>
        </p:txBody>
      </p:sp>
      <p:sp>
        <p:nvSpPr>
          <p:cNvPr id="98" name="TextBox 97"/>
          <p:cNvSpPr txBox="1"/>
          <p:nvPr/>
        </p:nvSpPr>
        <p:spPr>
          <a:xfrm>
            <a:off x="4183647" y="4497183"/>
            <a:ext cx="1835544" cy="304357"/>
          </a:xfrm>
          <a:prstGeom prst="rect">
            <a:avLst/>
          </a:prstGeom>
          <a:noFill/>
        </p:spPr>
        <p:txBody>
          <a:bodyPr wrap="square" rtlCol="0">
            <a:spAutoFit/>
          </a:bodyPr>
          <a:lstStyle/>
          <a:p>
            <a:pPr algn="ctr" defTabSz="914126">
              <a:lnSpc>
                <a:spcPts val="1600"/>
              </a:lnSpc>
              <a:defRPr/>
            </a:pPr>
            <a:r>
              <a:rPr lang="en-US" sz="1600" b="1" kern="0" dirty="0">
                <a:solidFill>
                  <a:srgbClr val="404040"/>
                </a:solidFill>
              </a:rPr>
              <a:t>Corporate / BYOD</a:t>
            </a:r>
          </a:p>
        </p:txBody>
      </p:sp>
      <p:sp>
        <p:nvSpPr>
          <p:cNvPr id="99" name="TextBox 98"/>
          <p:cNvSpPr txBox="1"/>
          <p:nvPr/>
        </p:nvSpPr>
        <p:spPr>
          <a:xfrm>
            <a:off x="6057595" y="4497183"/>
            <a:ext cx="2150680" cy="304357"/>
          </a:xfrm>
          <a:prstGeom prst="rect">
            <a:avLst/>
          </a:prstGeom>
          <a:noFill/>
        </p:spPr>
        <p:txBody>
          <a:bodyPr wrap="square" rtlCol="0">
            <a:spAutoFit/>
          </a:bodyPr>
          <a:lstStyle/>
          <a:p>
            <a:pPr algn="ctr" defTabSz="914126">
              <a:lnSpc>
                <a:spcPts val="1600"/>
              </a:lnSpc>
              <a:defRPr/>
            </a:pPr>
            <a:r>
              <a:rPr lang="en-US" sz="1600" b="1" kern="0" dirty="0">
                <a:solidFill>
                  <a:srgbClr val="404040"/>
                </a:solidFill>
              </a:rPr>
              <a:t>Traditional / Modern </a:t>
            </a:r>
          </a:p>
        </p:txBody>
      </p:sp>
    </p:spTree>
    <p:extLst>
      <p:ext uri="{BB962C8B-B14F-4D97-AF65-F5344CB8AC3E}">
        <p14:creationId xmlns:p14="http://schemas.microsoft.com/office/powerpoint/2010/main" val="72281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slide(fromBottom)">
                                      <p:cBhvr>
                                        <p:cTn id="21" dur="500"/>
                                        <p:tgtEl>
                                          <p:spTgt spid="113"/>
                                        </p:tgtEl>
                                      </p:cBhvr>
                                    </p:animEffect>
                                  </p:childTnLst>
                                </p:cTn>
                              </p:par>
                            </p:childTnLst>
                          </p:cTn>
                        </p:par>
                        <p:par>
                          <p:cTn id="22" fill="hold">
                            <p:stCondLst>
                              <p:cond delay="500"/>
                            </p:stCondLst>
                            <p:childTnLst>
                              <p:par>
                                <p:cTn id="23" presetID="53" presetClass="entr" presetSubtype="0" fill="hold" grpId="0" nodeType="after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p:cTn id="25" dur="500" fill="hold"/>
                                        <p:tgtEl>
                                          <p:spTgt spid="70"/>
                                        </p:tgtEl>
                                        <p:attrNameLst>
                                          <p:attrName>ppt_w</p:attrName>
                                        </p:attrNameLst>
                                      </p:cBhvr>
                                      <p:tavLst>
                                        <p:tav tm="0">
                                          <p:val>
                                            <p:fltVal val="0"/>
                                          </p:val>
                                        </p:tav>
                                        <p:tav tm="100000">
                                          <p:val>
                                            <p:strVal val="#ppt_w"/>
                                          </p:val>
                                        </p:tav>
                                      </p:tavLst>
                                    </p:anim>
                                    <p:anim calcmode="lin" valueType="num">
                                      <p:cBhvr>
                                        <p:cTn id="26" dur="500" fill="hold"/>
                                        <p:tgtEl>
                                          <p:spTgt spid="70"/>
                                        </p:tgtEl>
                                        <p:attrNameLst>
                                          <p:attrName>ppt_h</p:attrName>
                                        </p:attrNameLst>
                                      </p:cBhvr>
                                      <p:tavLst>
                                        <p:tav tm="0">
                                          <p:val>
                                            <p:fltVal val="0"/>
                                          </p:val>
                                        </p:tav>
                                        <p:tav tm="100000">
                                          <p:val>
                                            <p:strVal val="#ppt_h"/>
                                          </p:val>
                                        </p:tav>
                                      </p:tavLst>
                                    </p:anim>
                                    <p:animEffect transition="in" filter="fade">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Symantec Endpoint Detection &amp; Response </a:t>
            </a:r>
            <a:r>
              <a:rPr lang="mr-IN" dirty="0"/>
              <a:t>–</a:t>
            </a:r>
            <a:r>
              <a:rPr lang="en-US" dirty="0"/>
              <a:t>  </a:t>
            </a:r>
            <a:br>
              <a:rPr lang="en-US" dirty="0"/>
            </a:br>
            <a:r>
              <a:rPr lang="en-US" dirty="0"/>
              <a:t>ATP: Endpoint</a:t>
            </a:r>
          </a:p>
        </p:txBody>
      </p:sp>
      <p:sp>
        <p:nvSpPr>
          <p:cNvPr id="4" name="Text Placeholder 3"/>
          <p:cNvSpPr>
            <a:spLocks noGrp="1"/>
          </p:cNvSpPr>
          <p:nvPr>
            <p:ph type="body" sz="quarter" idx="13"/>
          </p:nvPr>
        </p:nvSpPr>
        <p:spPr>
          <a:xfrm>
            <a:off x="525795" y="1252849"/>
            <a:ext cx="10972482" cy="332118"/>
          </a:xfrm>
        </p:spPr>
        <p:txBody>
          <a:bodyPr/>
          <a:lstStyle/>
          <a:p>
            <a:r>
              <a:rPr lang="en-US" dirty="0"/>
              <a:t>Provide incident investigation and response, using SEP agent</a:t>
            </a:r>
          </a:p>
        </p:txBody>
      </p:sp>
      <p:sp>
        <p:nvSpPr>
          <p:cNvPr id="13" name="Rectangle 12"/>
          <p:cNvSpPr/>
          <p:nvPr/>
        </p:nvSpPr>
        <p:spPr bwMode="gray">
          <a:xfrm>
            <a:off x="6633479" y="1736640"/>
            <a:ext cx="5071419" cy="1365120"/>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pPr>
            <a:r>
              <a:rPr lang="en-US" sz="2400" b="1" dirty="0">
                <a:solidFill>
                  <a:schemeClr val="accent1"/>
                </a:solidFill>
              </a:rPr>
              <a:t>Detect </a:t>
            </a:r>
            <a:r>
              <a:rPr lang="en-US" sz="2400"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and </a:t>
            </a:r>
            <a:r>
              <a:rPr lang="en-US" sz="2400" b="1" dirty="0">
                <a:solidFill>
                  <a:schemeClr val="accent1"/>
                </a:solidFill>
              </a:rPr>
              <a:t>Investigate </a:t>
            </a:r>
            <a:r>
              <a:rPr lang="en-US" sz="2400"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suspicious events</a:t>
            </a:r>
          </a:p>
          <a:p>
            <a:pPr>
              <a:lnSpc>
                <a:spcPct val="90000"/>
              </a:lnSpc>
            </a:pPr>
            <a:endParaRPr lang="en-US" sz="2400" b="1"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r>
              <a:rPr lang="en-US" sz="2400" b="1" dirty="0">
                <a:solidFill>
                  <a:schemeClr val="accent1"/>
                </a:solidFill>
              </a:rPr>
              <a:t>Hunt </a:t>
            </a:r>
            <a:r>
              <a:rPr lang="en-US" sz="2400" dirty="0">
                <a:solidFill>
                  <a:schemeClr val="tx1"/>
                </a:solidFill>
                <a:latin typeface="Calibri Light"/>
                <a:cs typeface="Calibri Light"/>
              </a:rPr>
              <a:t>for Indicators of Compromise </a:t>
            </a:r>
          </a:p>
        </p:txBody>
      </p:sp>
      <p:sp>
        <p:nvSpPr>
          <p:cNvPr id="14" name="Rectangle 13"/>
          <p:cNvSpPr/>
          <p:nvPr/>
        </p:nvSpPr>
        <p:spPr bwMode="gray">
          <a:xfrm>
            <a:off x="6633479" y="3348178"/>
            <a:ext cx="4918979" cy="927213"/>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pPr>
            <a:r>
              <a:rPr lang="en-US" sz="2400" b="1" dirty="0">
                <a:solidFill>
                  <a:schemeClr val="accent1"/>
                </a:solidFill>
              </a:rPr>
              <a:t>Record all events </a:t>
            </a:r>
            <a:r>
              <a:rPr lang="en-US" sz="2400" dirty="0">
                <a:solidFill>
                  <a:schemeClr val="tx1"/>
                </a:solidFill>
                <a:latin typeface="Calibri Light" panose="020F0302020204030204" pitchFamily="34" charset="0"/>
                <a:cs typeface="Times New Roman" panose="02020603050405020304" pitchFamily="18" charset="0"/>
              </a:rPr>
              <a:t>and get complete visibility with </a:t>
            </a:r>
            <a:r>
              <a:rPr lang="en-US" sz="2400" b="1" dirty="0">
                <a:solidFill>
                  <a:schemeClr val="accent1"/>
                </a:solidFill>
              </a:rPr>
              <a:t>incident playback </a:t>
            </a:r>
          </a:p>
        </p:txBody>
      </p:sp>
      <p:sp>
        <p:nvSpPr>
          <p:cNvPr id="15" name="Rectangle 14"/>
          <p:cNvSpPr/>
          <p:nvPr/>
        </p:nvSpPr>
        <p:spPr bwMode="gray">
          <a:xfrm>
            <a:off x="6633479" y="4332713"/>
            <a:ext cx="5147639" cy="915625"/>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pPr>
            <a:r>
              <a:rPr lang="en-US" sz="2400" b="1" dirty="0">
                <a:solidFill>
                  <a:schemeClr val="accent1"/>
                </a:solidFill>
              </a:rPr>
              <a:t>Fix </a:t>
            </a:r>
            <a:r>
              <a:rPr lang="en-US" sz="2400" dirty="0">
                <a:solidFill>
                  <a:schemeClr val="tx1"/>
                </a:solidFill>
                <a:latin typeface="Calibri Light" panose="020F0302020204030204" pitchFamily="34" charset="0"/>
                <a:cs typeface="Times New Roman" panose="02020603050405020304" pitchFamily="18" charset="0"/>
              </a:rPr>
              <a:t>impacted endpoints</a:t>
            </a:r>
            <a:r>
              <a:rPr lang="en-US" sz="2400"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 with one click</a:t>
            </a:r>
          </a:p>
        </p:txBody>
      </p:sp>
      <p:sp>
        <p:nvSpPr>
          <p:cNvPr id="31" name="Rectangle 30"/>
          <p:cNvSpPr/>
          <p:nvPr/>
        </p:nvSpPr>
        <p:spPr bwMode="gray">
          <a:xfrm>
            <a:off x="6633479" y="5226440"/>
            <a:ext cx="4995199" cy="927813"/>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pPr>
            <a:r>
              <a:rPr lang="en-US" sz="2400" b="1" dirty="0">
                <a:solidFill>
                  <a:schemeClr val="accent1"/>
                </a:solidFill>
              </a:rPr>
              <a:t>No </a:t>
            </a:r>
            <a:r>
              <a:rPr lang="en-US" sz="2400" dirty="0">
                <a:solidFill>
                  <a:schemeClr val="tx1"/>
                </a:solidFill>
                <a:latin typeface="Calibri Light" panose="020F0302020204030204" pitchFamily="34" charset="0"/>
                <a:cs typeface="Times New Roman" panose="02020603050405020304" pitchFamily="18" charset="0"/>
              </a:rPr>
              <a:t>new endpoint agent required</a:t>
            </a:r>
          </a:p>
        </p:txBody>
      </p:sp>
      <p:sp>
        <p:nvSpPr>
          <p:cNvPr id="3" name="Footer Placeholder 2"/>
          <p:cNvSpPr>
            <a:spLocks noGrp="1"/>
          </p:cNvSpPr>
          <p:nvPr>
            <p:ph type="ftr" sz="quarter" idx="15"/>
          </p:nvPr>
        </p:nvSpPr>
        <p:spPr/>
        <p:txBody>
          <a:bodyPr/>
          <a:lstStyle/>
          <a:p>
            <a:r>
              <a:rPr lang="en-US"/>
              <a:t>Copyright © 2017 Symantec Corporation</a:t>
            </a:r>
            <a:endParaRPr lang="en-US" dirty="0"/>
          </a:p>
        </p:txBody>
      </p:sp>
      <p:sp>
        <p:nvSpPr>
          <p:cNvPr id="5" name="Slide Number Placeholder 4"/>
          <p:cNvSpPr>
            <a:spLocks noGrp="1"/>
          </p:cNvSpPr>
          <p:nvPr>
            <p:ph type="sldNum" sz="quarter" idx="16"/>
          </p:nvPr>
        </p:nvSpPr>
        <p:spPr/>
        <p:txBody>
          <a:bodyPr/>
          <a:lstStyle/>
          <a:p>
            <a:fld id="{C51EAA63-D034-42AE-91FA-B13B9518C7BE}" type="slidenum">
              <a:rPr lang="en-US" smtClean="0"/>
              <a:pPr/>
              <a:t>50</a:t>
            </a:fld>
            <a:endParaRPr lang="en-US"/>
          </a:p>
        </p:txBody>
      </p:sp>
      <p:cxnSp>
        <p:nvCxnSpPr>
          <p:cNvPr id="43" name="Elbow Connector 42"/>
          <p:cNvCxnSpPr>
            <a:endCxn id="107" idx="1"/>
          </p:cNvCxnSpPr>
          <p:nvPr/>
        </p:nvCxnSpPr>
        <p:spPr>
          <a:xfrm rot="16200000" flipH="1">
            <a:off x="-22135" y="4504843"/>
            <a:ext cx="1677250" cy="362266"/>
          </a:xfrm>
          <a:prstGeom prst="bentConnector2">
            <a:avLst/>
          </a:prstGeom>
          <a:ln w="57150" cmpd="sng">
            <a:solidFill>
              <a:schemeClr val="accent1"/>
            </a:solidFill>
            <a:miter lim="800000"/>
            <a:tailEnd type="triangle" w="lg" len="sm"/>
          </a:ln>
        </p:spPr>
        <p:style>
          <a:lnRef idx="1">
            <a:schemeClr val="accent1"/>
          </a:lnRef>
          <a:fillRef idx="0">
            <a:schemeClr val="accent1"/>
          </a:fillRef>
          <a:effectRef idx="0">
            <a:schemeClr val="accent1"/>
          </a:effectRef>
          <a:fontRef idx="minor">
            <a:schemeClr val="tx1"/>
          </a:fontRef>
        </p:style>
      </p:cxnSp>
      <p:pic>
        <p:nvPicPr>
          <p:cNvPr id="47" name="Picture 46" descr="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8638" y="3847314"/>
            <a:ext cx="765371" cy="685668"/>
          </a:xfrm>
          <a:prstGeom prst="rect">
            <a:avLst/>
          </a:prstGeom>
        </p:spPr>
      </p:pic>
      <p:sp>
        <p:nvSpPr>
          <p:cNvPr id="61" name="TextBox 60"/>
          <p:cNvSpPr txBox="1"/>
          <p:nvPr/>
        </p:nvSpPr>
        <p:spPr>
          <a:xfrm>
            <a:off x="3456036" y="4540975"/>
            <a:ext cx="1616495" cy="256869"/>
          </a:xfrm>
          <a:prstGeom prst="rect">
            <a:avLst/>
          </a:prstGeom>
          <a:noFill/>
        </p:spPr>
        <p:txBody>
          <a:bodyPr wrap="square" lIns="0" tIns="0" rIns="0" bIns="0" rtlCol="0">
            <a:noAutofit/>
          </a:bodyPr>
          <a:lstStyle/>
          <a:p>
            <a:pPr algn="ctr">
              <a:lnSpc>
                <a:spcPct val="90000"/>
              </a:lnSpc>
            </a:pPr>
            <a:r>
              <a:rPr lang="en-US" sz="1400" dirty="0">
                <a:solidFill>
                  <a:schemeClr val="tx2"/>
                </a:solidFill>
              </a:rPr>
              <a:t>SEP Manager</a:t>
            </a:r>
          </a:p>
        </p:txBody>
      </p:sp>
      <p:cxnSp>
        <p:nvCxnSpPr>
          <p:cNvPr id="66" name="Straight Connector 65"/>
          <p:cNvCxnSpPr/>
          <p:nvPr/>
        </p:nvCxnSpPr>
        <p:spPr>
          <a:xfrm>
            <a:off x="646448" y="3217579"/>
            <a:ext cx="178637" cy="0"/>
          </a:xfrm>
          <a:prstGeom prst="line">
            <a:avLst/>
          </a:prstGeom>
          <a:ln w="57150" cmpd="sng">
            <a:solidFill>
              <a:schemeClr val="accent6">
                <a:lumMod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23138" y="2059255"/>
            <a:ext cx="0" cy="1765686"/>
          </a:xfrm>
          <a:prstGeom prst="line">
            <a:avLst/>
          </a:prstGeom>
          <a:ln w="57150" cmpd="sng">
            <a:solidFill>
              <a:schemeClr val="accent6">
                <a:lumMod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02631" y="2086031"/>
            <a:ext cx="1007103" cy="0"/>
          </a:xfrm>
          <a:prstGeom prst="line">
            <a:avLst/>
          </a:prstGeom>
          <a:ln w="57150" cmpd="sng">
            <a:solidFill>
              <a:schemeClr val="accent6">
                <a:lumMod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35914" y="2627516"/>
            <a:ext cx="608458" cy="0"/>
          </a:xfrm>
          <a:prstGeom prst="line">
            <a:avLst/>
          </a:prstGeom>
          <a:ln w="57150" cmpd="sng">
            <a:solidFill>
              <a:schemeClr val="accent6">
                <a:lumMod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70" name="Rounded Rectangle 69" descr=" 161"/>
          <p:cNvSpPr/>
          <p:nvPr/>
        </p:nvSpPr>
        <p:spPr bwMode="gray">
          <a:xfrm>
            <a:off x="1763747" y="1876016"/>
            <a:ext cx="2897928" cy="305435"/>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nSpc>
                <a:spcPct val="90000"/>
              </a:lnSpc>
            </a:pPr>
            <a:r>
              <a:rPr lang="en-US" sz="2000" dirty="0"/>
              <a:t>        Global Intelligence</a:t>
            </a:r>
          </a:p>
        </p:txBody>
      </p:sp>
      <p:pic>
        <p:nvPicPr>
          <p:cNvPr id="75" name="Picture 7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745" y="3571165"/>
            <a:ext cx="1235821" cy="746836"/>
          </a:xfrm>
          <a:prstGeom prst="rect">
            <a:avLst/>
          </a:prstGeom>
        </p:spPr>
      </p:pic>
      <p:pic>
        <p:nvPicPr>
          <p:cNvPr id="76" name="Picture 7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992" y="3655088"/>
            <a:ext cx="830334" cy="543384"/>
          </a:xfrm>
          <a:prstGeom prst="rect">
            <a:avLst/>
          </a:prstGeom>
        </p:spPr>
      </p:pic>
      <p:sp>
        <p:nvSpPr>
          <p:cNvPr id="77" name="Rounded Rectangle 76" descr=" 161"/>
          <p:cNvSpPr/>
          <p:nvPr/>
        </p:nvSpPr>
        <p:spPr bwMode="gray">
          <a:xfrm>
            <a:off x="1202722" y="3114843"/>
            <a:ext cx="1733219" cy="305435"/>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nSpc>
                <a:spcPct val="90000"/>
              </a:lnSpc>
            </a:pPr>
            <a:r>
              <a:rPr lang="en-US" sz="1400" dirty="0"/>
              <a:t>     </a:t>
            </a:r>
            <a:r>
              <a:rPr lang="en-US" sz="2000" dirty="0"/>
              <a:t>Correlation</a:t>
            </a:r>
          </a:p>
        </p:txBody>
      </p:sp>
      <p:sp>
        <p:nvSpPr>
          <p:cNvPr id="90" name="TextBox 89"/>
          <p:cNvSpPr txBox="1"/>
          <p:nvPr/>
        </p:nvSpPr>
        <p:spPr>
          <a:xfrm>
            <a:off x="1557124" y="3598781"/>
            <a:ext cx="1520761" cy="726690"/>
          </a:xfrm>
          <a:prstGeom prst="rect">
            <a:avLst/>
          </a:prstGeom>
          <a:noFill/>
        </p:spPr>
        <p:txBody>
          <a:bodyPr wrap="square" lIns="0" tIns="0" rIns="0" bIns="0" rtlCol="0">
            <a:noAutofit/>
          </a:bodyPr>
          <a:lstStyle/>
          <a:p>
            <a:pPr algn="ctr">
              <a:lnSpc>
                <a:spcPct val="90000"/>
              </a:lnSpc>
            </a:pPr>
            <a:r>
              <a:rPr lang="en-US" b="1" dirty="0">
                <a:solidFill>
                  <a:schemeClr val="tx2"/>
                </a:solidFill>
                <a:latin typeface="Calibri"/>
                <a:ea typeface="Arial Unicode MS" panose="020B0604020202020204" pitchFamily="34" charset="-128"/>
                <a:cs typeface="Calibri"/>
              </a:rPr>
              <a:t>ATP: Endpoint</a:t>
            </a:r>
            <a:br>
              <a:rPr lang="en-US" b="1" dirty="0">
                <a:solidFill>
                  <a:schemeClr val="tx2"/>
                </a:solidFill>
                <a:latin typeface="Calibri"/>
                <a:ea typeface="Arial Unicode MS" panose="020B0604020202020204" pitchFamily="34" charset="-128"/>
                <a:cs typeface="Calibri"/>
              </a:rPr>
            </a:br>
            <a:r>
              <a:rPr lang="en-US" b="1" dirty="0">
                <a:solidFill>
                  <a:schemeClr val="tx2"/>
                </a:solidFill>
                <a:latin typeface="Calibri"/>
                <a:ea typeface="Arial Unicode MS" panose="020B0604020202020204" pitchFamily="34" charset="-128"/>
                <a:cs typeface="Calibri"/>
              </a:rPr>
              <a:t>Appliance</a:t>
            </a:r>
          </a:p>
        </p:txBody>
      </p:sp>
      <p:grpSp>
        <p:nvGrpSpPr>
          <p:cNvPr id="91" name="Group 90" descr=" 52"/>
          <p:cNvGrpSpPr/>
          <p:nvPr/>
        </p:nvGrpSpPr>
        <p:grpSpPr>
          <a:xfrm>
            <a:off x="4074012" y="5256513"/>
            <a:ext cx="846213" cy="518257"/>
            <a:chOff x="8046226" y="3019880"/>
            <a:chExt cx="1366481" cy="841168"/>
          </a:xfrm>
        </p:grpSpPr>
        <p:pic>
          <p:nvPicPr>
            <p:cNvPr id="92" name="Picture 9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46226" y="3019880"/>
              <a:ext cx="1366481" cy="841168"/>
            </a:xfrm>
            <a:prstGeom prst="rect">
              <a:avLst/>
            </a:prstGeom>
          </p:spPr>
        </p:pic>
        <p:pic>
          <p:nvPicPr>
            <p:cNvPr id="93" name="Picture 9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16724" y="3232879"/>
              <a:ext cx="425483" cy="392242"/>
            </a:xfrm>
            <a:prstGeom prst="rect">
              <a:avLst/>
            </a:prstGeom>
          </p:spPr>
        </p:pic>
      </p:grpSp>
      <p:sp>
        <p:nvSpPr>
          <p:cNvPr id="94" name="Left Brace 93" descr=" 58"/>
          <p:cNvSpPr/>
          <p:nvPr/>
        </p:nvSpPr>
        <p:spPr>
          <a:xfrm rot="5400000">
            <a:off x="2798699" y="2821112"/>
            <a:ext cx="387203" cy="4459284"/>
          </a:xfrm>
          <a:prstGeom prst="leftBrace">
            <a:avLst>
              <a:gd name="adj1" fmla="val 77655"/>
              <a:gd name="adj2" fmla="val 21384"/>
            </a:avLst>
          </a:prstGeom>
          <a:ln w="19050" cmpd="sng">
            <a:solidFill>
              <a:schemeClr val="accent6">
                <a:lumMod val="25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95" name="Rounded Rectangle 94" descr=" 161"/>
          <p:cNvSpPr/>
          <p:nvPr/>
        </p:nvSpPr>
        <p:spPr bwMode="gray">
          <a:xfrm>
            <a:off x="1445832" y="2481198"/>
            <a:ext cx="2424799" cy="308223"/>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nSpc>
                <a:spcPct val="90000"/>
              </a:lnSpc>
            </a:pPr>
            <a:r>
              <a:rPr lang="en-US" sz="1400" dirty="0"/>
              <a:t>       </a:t>
            </a:r>
            <a:r>
              <a:rPr lang="en-US" sz="2000" dirty="0"/>
              <a:t>Hybrid Sandbox</a:t>
            </a:r>
          </a:p>
        </p:txBody>
      </p:sp>
      <p:grpSp>
        <p:nvGrpSpPr>
          <p:cNvPr id="100" name="Group 99" descr=" 52"/>
          <p:cNvGrpSpPr/>
          <p:nvPr/>
        </p:nvGrpSpPr>
        <p:grpSpPr>
          <a:xfrm>
            <a:off x="3083414" y="5252031"/>
            <a:ext cx="846213" cy="518257"/>
            <a:chOff x="8046226" y="3019880"/>
            <a:chExt cx="1366481" cy="841168"/>
          </a:xfrm>
        </p:grpSpPr>
        <p:pic>
          <p:nvPicPr>
            <p:cNvPr id="101" name="Picture 10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46226" y="3019880"/>
              <a:ext cx="1366481" cy="841168"/>
            </a:xfrm>
            <a:prstGeom prst="rect">
              <a:avLst/>
            </a:prstGeom>
          </p:spPr>
        </p:pic>
        <p:pic>
          <p:nvPicPr>
            <p:cNvPr id="102" name="Picture 10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16724" y="3232879"/>
              <a:ext cx="425483" cy="392242"/>
            </a:xfrm>
            <a:prstGeom prst="rect">
              <a:avLst/>
            </a:prstGeom>
          </p:spPr>
        </p:pic>
      </p:grpSp>
      <p:grpSp>
        <p:nvGrpSpPr>
          <p:cNvPr id="103" name="Group 102" descr=" 52"/>
          <p:cNvGrpSpPr/>
          <p:nvPr/>
        </p:nvGrpSpPr>
        <p:grpSpPr>
          <a:xfrm>
            <a:off x="2040519" y="5255019"/>
            <a:ext cx="846213" cy="518257"/>
            <a:chOff x="8046226" y="3019880"/>
            <a:chExt cx="1366481" cy="841168"/>
          </a:xfrm>
        </p:grpSpPr>
        <p:pic>
          <p:nvPicPr>
            <p:cNvPr id="104" name="Picture 10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46226" y="3019880"/>
              <a:ext cx="1366481" cy="841168"/>
            </a:xfrm>
            <a:prstGeom prst="rect">
              <a:avLst/>
            </a:prstGeom>
          </p:spPr>
        </p:pic>
        <p:pic>
          <p:nvPicPr>
            <p:cNvPr id="105" name="Picture 10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16724" y="3232879"/>
              <a:ext cx="425483" cy="392242"/>
            </a:xfrm>
            <a:prstGeom prst="rect">
              <a:avLst/>
            </a:prstGeom>
          </p:spPr>
        </p:pic>
      </p:grpSp>
      <p:grpSp>
        <p:nvGrpSpPr>
          <p:cNvPr id="106" name="Group 105" descr=" 52"/>
          <p:cNvGrpSpPr/>
          <p:nvPr/>
        </p:nvGrpSpPr>
        <p:grpSpPr>
          <a:xfrm>
            <a:off x="997625" y="5265476"/>
            <a:ext cx="846213" cy="518257"/>
            <a:chOff x="8046226" y="3019880"/>
            <a:chExt cx="1366481" cy="841168"/>
          </a:xfrm>
        </p:grpSpPr>
        <p:pic>
          <p:nvPicPr>
            <p:cNvPr id="107" name="Picture 10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46226" y="3019880"/>
              <a:ext cx="1366481" cy="841168"/>
            </a:xfrm>
            <a:prstGeom prst="rect">
              <a:avLst/>
            </a:prstGeom>
          </p:spPr>
        </p:pic>
        <p:pic>
          <p:nvPicPr>
            <p:cNvPr id="108" name="Picture 10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16724" y="3232879"/>
              <a:ext cx="425483" cy="392242"/>
            </a:xfrm>
            <a:prstGeom prst="rect">
              <a:avLst/>
            </a:prstGeom>
          </p:spPr>
        </p:pic>
      </p:grpSp>
      <p:sp>
        <p:nvSpPr>
          <p:cNvPr id="109" name="Oval 108"/>
          <p:cNvSpPr/>
          <p:nvPr/>
        </p:nvSpPr>
        <p:spPr>
          <a:xfrm>
            <a:off x="1294240" y="1457190"/>
            <a:ext cx="1022490" cy="1022490"/>
          </a:xfrm>
          <a:prstGeom prst="ellipse">
            <a:avLst/>
          </a:prstGeom>
          <a:blipFill rotWithShape="1">
            <a:blip r:embed="rId8"/>
            <a:stretch>
              <a:fillRect/>
            </a:stretch>
          </a:blipFill>
          <a:effectLst/>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sp>
      <p:pic>
        <p:nvPicPr>
          <p:cNvPr id="110" name="Picture 109" descr="synapse.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7983" y="2956927"/>
            <a:ext cx="613316" cy="571500"/>
          </a:xfrm>
          <a:prstGeom prst="rect">
            <a:avLst/>
          </a:prstGeom>
          <a:noFill/>
          <a:ln>
            <a:noFill/>
          </a:ln>
        </p:spPr>
      </p:pic>
      <p:pic>
        <p:nvPicPr>
          <p:cNvPr id="111" name="Picture 110" descr="cynic.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18155" y="2330542"/>
            <a:ext cx="614134" cy="572262"/>
          </a:xfrm>
          <a:prstGeom prst="rect">
            <a:avLst/>
          </a:prstGeom>
          <a:noFill/>
          <a:ln>
            <a:noFill/>
          </a:ln>
        </p:spPr>
      </p:pic>
      <p:sp>
        <p:nvSpPr>
          <p:cNvPr id="42" name="TextBox 41"/>
          <p:cNvSpPr txBox="1"/>
          <p:nvPr/>
        </p:nvSpPr>
        <p:spPr>
          <a:xfrm>
            <a:off x="3185116" y="3155455"/>
            <a:ext cx="1616495" cy="256869"/>
          </a:xfrm>
          <a:prstGeom prst="rect">
            <a:avLst/>
          </a:prstGeom>
          <a:noFill/>
        </p:spPr>
        <p:txBody>
          <a:bodyPr wrap="square" lIns="0" tIns="0" rIns="0" bIns="0" rtlCol="0">
            <a:noAutofit/>
          </a:bodyPr>
          <a:lstStyle/>
          <a:p>
            <a:pPr algn="ctr">
              <a:lnSpc>
                <a:spcPct val="90000"/>
              </a:lnSpc>
            </a:pPr>
            <a:r>
              <a:rPr lang="en-US" sz="1400" dirty="0">
                <a:solidFill>
                  <a:schemeClr val="tx2"/>
                </a:solidFill>
              </a:rPr>
              <a:t>ATP Console</a:t>
            </a:r>
          </a:p>
        </p:txBody>
      </p:sp>
      <p:cxnSp>
        <p:nvCxnSpPr>
          <p:cNvPr id="7" name="Elbow Connector 6"/>
          <p:cNvCxnSpPr/>
          <p:nvPr/>
        </p:nvCxnSpPr>
        <p:spPr>
          <a:xfrm flipV="1">
            <a:off x="1373627" y="3049920"/>
            <a:ext cx="3421103" cy="1218240"/>
          </a:xfrm>
          <a:prstGeom prst="bentConnector3">
            <a:avLst>
              <a:gd name="adj1" fmla="val 57071"/>
            </a:avLst>
          </a:prstGeom>
          <a:ln w="19050" cmpd="sng">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 5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247659" y="2333442"/>
            <a:ext cx="983430" cy="1208988"/>
          </a:xfrm>
          <a:prstGeom prst="rect">
            <a:avLst/>
          </a:prstGeom>
        </p:spPr>
      </p:pic>
    </p:spTree>
    <p:extLst>
      <p:ext uri="{BB962C8B-B14F-4D97-AF65-F5344CB8AC3E}">
        <p14:creationId xmlns:p14="http://schemas.microsoft.com/office/powerpoint/2010/main" val="279308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59"/>
          <p:cNvSpPr/>
          <p:nvPr/>
        </p:nvSpPr>
        <p:spPr>
          <a:xfrm>
            <a:off x="1103350" y="3554862"/>
            <a:ext cx="5799154" cy="1602367"/>
          </a:xfrm>
          <a:custGeom>
            <a:avLst/>
            <a:gdLst>
              <a:gd name="connsiteX0" fmla="*/ 5897366 w 5897366"/>
              <a:gd name="connsiteY0" fmla="*/ 0 h 2301412"/>
              <a:gd name="connsiteX1" fmla="*/ 5897366 w 5897366"/>
              <a:gd name="connsiteY1" fmla="*/ 2301412 h 2301412"/>
              <a:gd name="connsiteX2" fmla="*/ 0 w 5897366"/>
              <a:gd name="connsiteY2" fmla="*/ 2301412 h 2301412"/>
              <a:gd name="connsiteX3" fmla="*/ 0 w 5897366"/>
              <a:gd name="connsiteY3" fmla="*/ 811659 h 2301412"/>
            </a:gdLst>
            <a:ahLst/>
            <a:cxnLst>
              <a:cxn ang="0">
                <a:pos x="connsiteX0" y="connsiteY0"/>
              </a:cxn>
              <a:cxn ang="0">
                <a:pos x="connsiteX1" y="connsiteY1"/>
              </a:cxn>
              <a:cxn ang="0">
                <a:pos x="connsiteX2" y="connsiteY2"/>
              </a:cxn>
              <a:cxn ang="0">
                <a:pos x="connsiteX3" y="connsiteY3"/>
              </a:cxn>
            </a:cxnLst>
            <a:rect l="l" t="t" r="r" b="b"/>
            <a:pathLst>
              <a:path w="5897366" h="2301412">
                <a:moveTo>
                  <a:pt x="5897366" y="0"/>
                </a:moveTo>
                <a:lnTo>
                  <a:pt x="5897366" y="2301412"/>
                </a:lnTo>
                <a:lnTo>
                  <a:pt x="0" y="2301412"/>
                </a:lnTo>
                <a:lnTo>
                  <a:pt x="0" y="811659"/>
                </a:lnTo>
              </a:path>
            </a:pathLst>
          </a:custGeom>
          <a:ln w="38100">
            <a:gradFill flip="none" rotWithShape="1">
              <a:gsLst>
                <a:gs pos="0">
                  <a:schemeClr val="accent1"/>
                </a:gs>
                <a:gs pos="90000">
                  <a:schemeClr val="accent1"/>
                </a:gs>
                <a:gs pos="100000">
                  <a:schemeClr val="accent4">
                    <a:lumMod val="75000"/>
                  </a:schemeClr>
                </a:gs>
              </a:gsLst>
              <a:lin ang="0" scaled="1"/>
              <a:tileRect/>
            </a:gra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Oval 47">
            <a:extLst>
              <a:ext uri="{FF2B5EF4-FFF2-40B4-BE49-F238E27FC236}">
                <a16:creationId xmlns:a16="http://schemas.microsoft.com/office/drawing/2014/main" id="{CE8F31BE-7E66-469B-B681-B8AA3D25A0F2}"/>
              </a:ext>
            </a:extLst>
          </p:cNvPr>
          <p:cNvSpPr/>
          <p:nvPr/>
        </p:nvSpPr>
        <p:spPr>
          <a:xfrm>
            <a:off x="5174282" y="2563871"/>
            <a:ext cx="1574605" cy="1595677"/>
          </a:xfrm>
          <a:prstGeom prst="ellipse">
            <a:avLst/>
          </a:prstGeom>
          <a:solidFill>
            <a:schemeClr val="bg1"/>
          </a:solidFill>
          <a:ln w="101600">
            <a:solidFill>
              <a:schemeClr val="accent1"/>
            </a:solidFill>
            <a:miter lim="800000"/>
            <a:headEnd/>
            <a:tailEnd/>
          </a:ln>
        </p:spPr>
        <p:txBody>
          <a:bodyPr wrap="square" rtlCol="0" anchor="ctr"/>
          <a:lstStyle/>
          <a:p>
            <a:pPr algn="ctr"/>
            <a:endParaRPr lang="en-US" kern="0" dirty="0">
              <a:solidFill>
                <a:schemeClr val="bg1"/>
              </a:solidFill>
            </a:endParaRPr>
          </a:p>
        </p:txBody>
      </p:sp>
      <p:sp>
        <p:nvSpPr>
          <p:cNvPr id="35" name="Oval 34">
            <a:extLst>
              <a:ext uri="{FF2B5EF4-FFF2-40B4-BE49-F238E27FC236}">
                <a16:creationId xmlns:a16="http://schemas.microsoft.com/office/drawing/2014/main" id="{CE8F31BE-7E66-469B-B681-B8AA3D25A0F2}"/>
              </a:ext>
            </a:extLst>
          </p:cNvPr>
          <p:cNvSpPr/>
          <p:nvPr/>
        </p:nvSpPr>
        <p:spPr>
          <a:xfrm>
            <a:off x="335251" y="2563871"/>
            <a:ext cx="1574605" cy="1595677"/>
          </a:xfrm>
          <a:prstGeom prst="ellipse">
            <a:avLst/>
          </a:prstGeom>
          <a:solidFill>
            <a:schemeClr val="bg1"/>
          </a:solidFill>
          <a:ln w="101600">
            <a:solidFill>
              <a:schemeClr val="accent1"/>
            </a:solidFill>
            <a:miter lim="800000"/>
            <a:headEnd/>
            <a:tailEnd/>
          </a:ln>
        </p:spPr>
        <p:txBody>
          <a:bodyPr wrap="square" rtlCol="0" anchor="ctr"/>
          <a:lstStyle/>
          <a:p>
            <a:pPr algn="ctr"/>
            <a:endParaRPr lang="en-US" kern="0" dirty="0">
              <a:solidFill>
                <a:schemeClr val="bg1"/>
              </a:solidFill>
            </a:endParaRPr>
          </a:p>
        </p:txBody>
      </p:sp>
      <p:pic>
        <p:nvPicPr>
          <p:cNvPr id="30" name="Picture 29"/>
          <p:cNvPicPr>
            <a:picLocks noChangeAspect="1"/>
          </p:cNvPicPr>
          <p:nvPr/>
        </p:nvPicPr>
        <p:blipFill>
          <a:blip r:embed="rId3" cstate="email">
            <a:grayscl/>
            <a:lum bright="-70000" contrast="20000"/>
            <a:extLst>
              <a:ext uri="{28A0092B-C50C-407E-A947-70E740481C1C}">
                <a14:useLocalDpi xmlns:a14="http://schemas.microsoft.com/office/drawing/2010/main"/>
              </a:ext>
            </a:extLst>
          </a:blip>
          <a:stretch>
            <a:fillRect/>
          </a:stretch>
        </p:blipFill>
        <p:spPr>
          <a:xfrm>
            <a:off x="1448995" y="2737714"/>
            <a:ext cx="873568" cy="863207"/>
          </a:xfrm>
          <a:prstGeom prst="rect">
            <a:avLst/>
          </a:prstGeom>
          <a:noFill/>
          <a:ln>
            <a:noFill/>
          </a:ln>
        </p:spPr>
      </p:pic>
      <p:sp>
        <p:nvSpPr>
          <p:cNvPr id="4" name="Text Placeholder 3"/>
          <p:cNvSpPr>
            <a:spLocks noGrp="1"/>
          </p:cNvSpPr>
          <p:nvPr>
            <p:ph type="subTitle" idx="1"/>
          </p:nvPr>
        </p:nvSpPr>
        <p:spPr>
          <a:xfrm>
            <a:off x="495302" y="1450857"/>
            <a:ext cx="11163300" cy="676894"/>
          </a:xfrm>
        </p:spPr>
        <p:txBody>
          <a:bodyPr/>
          <a:lstStyle/>
          <a:p>
            <a:r>
              <a:rPr lang="en-US" dirty="0"/>
              <a:t>Provide me with smart incident alerts so I know where to spend my time</a:t>
            </a:r>
          </a:p>
        </p:txBody>
      </p:sp>
      <p:sp>
        <p:nvSpPr>
          <p:cNvPr id="2" name="Title 1"/>
          <p:cNvSpPr>
            <a:spLocks noGrp="1"/>
          </p:cNvSpPr>
          <p:nvPr>
            <p:ph type="title"/>
          </p:nvPr>
        </p:nvSpPr>
        <p:spPr/>
        <p:txBody>
          <a:bodyPr/>
          <a:lstStyle/>
          <a:p>
            <a:r>
              <a:rPr lang="en-US" dirty="0"/>
              <a:t>EDR with SEP: Identify Incidents from Real-Time Streaming Events</a:t>
            </a:r>
          </a:p>
        </p:txBody>
      </p:sp>
      <p:sp>
        <p:nvSpPr>
          <p:cNvPr id="6" name="TextBox 5"/>
          <p:cNvSpPr txBox="1"/>
          <p:nvPr/>
        </p:nvSpPr>
        <p:spPr>
          <a:xfrm>
            <a:off x="2447527" y="2852929"/>
            <a:ext cx="2388257" cy="315397"/>
          </a:xfrm>
          <a:prstGeom prst="rect">
            <a:avLst/>
          </a:prstGeom>
          <a:noFill/>
          <a:ln>
            <a:solidFill>
              <a:schemeClr val="bg2"/>
            </a:solidFill>
          </a:ln>
        </p:spPr>
        <p:txBody>
          <a:bodyPr wrap="square" lIns="0" tIns="0" rIns="0" bIns="0" rtlCol="0">
            <a:noAutofit/>
          </a:bodyPr>
          <a:lstStyle/>
          <a:p>
            <a:pPr algn="ctr">
              <a:lnSpc>
                <a:spcPct val="90000"/>
              </a:lnSpc>
            </a:pPr>
            <a:r>
              <a:rPr lang="en-US" sz="1400" b="1" dirty="0">
                <a:solidFill>
                  <a:schemeClr val="accent5"/>
                </a:solidFill>
              </a:rPr>
              <a:t>Process Injections</a:t>
            </a:r>
          </a:p>
        </p:txBody>
      </p:sp>
      <p:sp>
        <p:nvSpPr>
          <p:cNvPr id="7" name="TextBox 6"/>
          <p:cNvSpPr txBox="1"/>
          <p:nvPr/>
        </p:nvSpPr>
        <p:spPr>
          <a:xfrm>
            <a:off x="2485932" y="3198571"/>
            <a:ext cx="2334965" cy="766063"/>
          </a:xfrm>
          <a:prstGeom prst="rect">
            <a:avLst/>
          </a:prstGeom>
          <a:noFill/>
          <a:ln>
            <a:solidFill>
              <a:schemeClr val="bg2"/>
            </a:solidFill>
          </a:ln>
        </p:spPr>
        <p:txBody>
          <a:bodyPr wrap="square" lIns="0" tIns="0" rIns="0" bIns="0" rtlCol="0">
            <a:noAutofit/>
          </a:bodyPr>
          <a:lstStyle/>
          <a:p>
            <a:pPr algn="ctr">
              <a:lnSpc>
                <a:spcPct val="90000"/>
              </a:lnSpc>
            </a:pPr>
            <a:r>
              <a:rPr lang="en-US" sz="1400" b="1" dirty="0">
                <a:solidFill>
                  <a:schemeClr val="accent5"/>
                </a:solidFill>
              </a:rPr>
              <a:t>Processes Spawned in </a:t>
            </a:r>
            <a:br>
              <a:rPr lang="en-US" sz="1400" b="1" dirty="0">
                <a:solidFill>
                  <a:schemeClr val="accent5"/>
                </a:solidFill>
              </a:rPr>
            </a:br>
            <a:r>
              <a:rPr lang="en-US" sz="1400" b="1" dirty="0">
                <a:solidFill>
                  <a:schemeClr val="accent5"/>
                </a:solidFill>
              </a:rPr>
              <a:t>a System Folder from </a:t>
            </a:r>
            <a:br>
              <a:rPr lang="en-US" sz="1400" b="1" dirty="0">
                <a:solidFill>
                  <a:schemeClr val="accent5"/>
                </a:solidFill>
              </a:rPr>
            </a:br>
            <a:r>
              <a:rPr lang="en-US" sz="1400" b="1" dirty="0">
                <a:solidFill>
                  <a:schemeClr val="accent5"/>
                </a:solidFill>
              </a:rPr>
              <a:t>Non-System ID</a:t>
            </a:r>
          </a:p>
        </p:txBody>
      </p:sp>
      <p:sp>
        <p:nvSpPr>
          <p:cNvPr id="8" name="TextBox 7"/>
          <p:cNvSpPr txBox="1"/>
          <p:nvPr/>
        </p:nvSpPr>
        <p:spPr>
          <a:xfrm>
            <a:off x="2601145" y="3966670"/>
            <a:ext cx="2120644" cy="378172"/>
          </a:xfrm>
          <a:prstGeom prst="rect">
            <a:avLst/>
          </a:prstGeom>
          <a:noFill/>
          <a:ln>
            <a:solidFill>
              <a:schemeClr val="bg2"/>
            </a:solidFill>
          </a:ln>
        </p:spPr>
        <p:txBody>
          <a:bodyPr wrap="square" lIns="0" tIns="0" rIns="0" bIns="0" rtlCol="0">
            <a:noAutofit/>
          </a:bodyPr>
          <a:lstStyle/>
          <a:p>
            <a:pPr algn="ctr">
              <a:lnSpc>
                <a:spcPct val="90000"/>
              </a:lnSpc>
            </a:pPr>
            <a:r>
              <a:rPr lang="en-US" sz="1400" b="1" dirty="0">
                <a:solidFill>
                  <a:schemeClr val="accent5"/>
                </a:solidFill>
              </a:rPr>
              <a:t>Load Point Modifications</a:t>
            </a:r>
          </a:p>
        </p:txBody>
      </p:sp>
      <p:sp>
        <p:nvSpPr>
          <p:cNvPr id="38" name="TextBox 37"/>
          <p:cNvSpPr txBox="1"/>
          <p:nvPr/>
        </p:nvSpPr>
        <p:spPr>
          <a:xfrm>
            <a:off x="1602617" y="4926799"/>
            <a:ext cx="4418380" cy="417691"/>
          </a:xfrm>
          <a:prstGeom prst="rect">
            <a:avLst/>
          </a:prstGeom>
          <a:solidFill>
            <a:schemeClr val="bg1"/>
          </a:solidFill>
          <a:ln w="28575">
            <a:solidFill>
              <a:schemeClr val="accent1"/>
            </a:solidFill>
          </a:ln>
        </p:spPr>
        <p:txBody>
          <a:bodyPr wrap="square" lIns="0" tIns="0" rIns="0" bIns="0" rtlCol="0" anchor="ctr">
            <a:noAutofit/>
          </a:bodyPr>
          <a:lstStyle/>
          <a:p>
            <a:pPr algn="ctr">
              <a:lnSpc>
                <a:spcPct val="90000"/>
              </a:lnSpc>
            </a:pPr>
            <a:r>
              <a:rPr lang="en-US" b="1" dirty="0"/>
              <a:t>ON DEMAND EVENT RETRIEVAL</a:t>
            </a:r>
          </a:p>
        </p:txBody>
      </p:sp>
      <p:sp>
        <p:nvSpPr>
          <p:cNvPr id="41" name="TextBox 40"/>
          <p:cNvSpPr txBox="1"/>
          <p:nvPr/>
        </p:nvSpPr>
        <p:spPr>
          <a:xfrm>
            <a:off x="1368338" y="2276850"/>
            <a:ext cx="4486955" cy="389630"/>
          </a:xfrm>
          <a:prstGeom prst="rect">
            <a:avLst/>
          </a:prstGeom>
          <a:noFill/>
          <a:ln>
            <a:noFill/>
          </a:ln>
        </p:spPr>
        <p:txBody>
          <a:bodyPr wrap="square" lIns="0" tIns="0" rIns="0" bIns="0" rtlCol="0">
            <a:noAutofit/>
          </a:bodyPr>
          <a:lstStyle/>
          <a:p>
            <a:pPr algn="ctr">
              <a:lnSpc>
                <a:spcPct val="90000"/>
              </a:lnSpc>
            </a:pPr>
            <a:r>
              <a:rPr lang="en-US" sz="2000" b="1" dirty="0">
                <a:solidFill>
                  <a:schemeClr val="tx2"/>
                </a:solidFill>
              </a:rPr>
              <a:t>SEARCHABLE EVENT ACTIVITY</a:t>
            </a:r>
          </a:p>
        </p:txBody>
      </p:sp>
      <p:sp>
        <p:nvSpPr>
          <p:cNvPr id="28" name="Right Arrow 27"/>
          <p:cNvSpPr/>
          <p:nvPr/>
        </p:nvSpPr>
        <p:spPr bwMode="gray">
          <a:xfrm>
            <a:off x="1141757" y="2929735"/>
            <a:ext cx="652885" cy="824508"/>
          </a:xfrm>
          <a:prstGeom prst="rightArrow">
            <a:avLst>
              <a:gd name="adj1" fmla="val 59709"/>
              <a:gd name="adj2" fmla="val 33012"/>
            </a:avLst>
          </a:prstGeom>
          <a:gradFill flip="none" rotWithShape="1">
            <a:gsLst>
              <a:gs pos="0">
                <a:schemeClr val="bg1">
                  <a:alpha val="0"/>
                </a:schemeClr>
              </a:gs>
              <a:gs pos="50000">
                <a:schemeClr val="accent1"/>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35" tIns="60917" rIns="121835" bIns="60917" numCol="1" spcCol="0" rtlCol="0" fromWordArt="0" anchor="ctr" anchorCtr="0" forceAA="0" compatLnSpc="1">
            <a:prstTxWarp prst="textNoShape">
              <a:avLst/>
            </a:prstTxWarp>
            <a:noAutofit/>
          </a:bodyPr>
          <a:lstStyle/>
          <a:p>
            <a:pPr algn="ctr">
              <a:lnSpc>
                <a:spcPct val="90000"/>
              </a:lnSpc>
            </a:pPr>
            <a:endParaRPr lang="en-US" sz="2400" dirty="0"/>
          </a:p>
        </p:txBody>
      </p:sp>
      <p:pic>
        <p:nvPicPr>
          <p:cNvPr id="31" name="Picture 30"/>
          <p:cNvPicPr>
            <a:picLocks noChangeAspect="1"/>
          </p:cNvPicPr>
          <p:nvPr/>
        </p:nvPicPr>
        <p:blipFill rotWithShape="1">
          <a:blip r:embed="rId3" cstate="email">
            <a:grayscl/>
            <a:lum bright="-70000" contrast="20000"/>
            <a:extLst>
              <a:ext uri="{28A0092B-C50C-407E-A947-70E740481C1C}">
                <a14:useLocalDpi xmlns:a14="http://schemas.microsoft.com/office/drawing/2010/main"/>
              </a:ext>
            </a:extLst>
          </a:blip>
          <a:srcRect t="46678"/>
          <a:stretch/>
        </p:blipFill>
        <p:spPr>
          <a:xfrm>
            <a:off x="1487400" y="3352192"/>
            <a:ext cx="873568" cy="460277"/>
          </a:xfrm>
          <a:prstGeom prst="rect">
            <a:avLst/>
          </a:prstGeom>
          <a:noFill/>
          <a:ln>
            <a:noFill/>
          </a:ln>
        </p:spPr>
      </p:pic>
      <p:sp>
        <p:nvSpPr>
          <p:cNvPr id="37" name="TextBox 36"/>
          <p:cNvSpPr txBox="1"/>
          <p:nvPr/>
        </p:nvSpPr>
        <p:spPr>
          <a:xfrm>
            <a:off x="2127776" y="4407169"/>
            <a:ext cx="3332866" cy="265235"/>
          </a:xfrm>
          <a:prstGeom prst="rect">
            <a:avLst/>
          </a:prstGeom>
          <a:noFill/>
        </p:spPr>
        <p:txBody>
          <a:bodyPr wrap="none" lIns="0" tIns="0" rIns="0" bIns="0" rtlCol="0">
            <a:noAutofit/>
          </a:bodyPr>
          <a:lstStyle/>
          <a:p>
            <a:pPr algn="ctr">
              <a:lnSpc>
                <a:spcPct val="90000"/>
              </a:lnSpc>
            </a:pPr>
            <a:r>
              <a:rPr lang="en-US" b="1" dirty="0">
                <a:solidFill>
                  <a:schemeClr val="tx2"/>
                </a:solidFill>
              </a:rPr>
              <a:t>RISK-SCORED STREAMING EVENTS</a:t>
            </a:r>
          </a:p>
        </p:txBody>
      </p:sp>
      <p:pic>
        <p:nvPicPr>
          <p:cNvPr id="53" name="Picture 52"/>
          <p:cNvPicPr>
            <a:picLocks noChangeAspect="1"/>
          </p:cNvPicPr>
          <p:nvPr/>
        </p:nvPicPr>
        <p:blipFill rotWithShape="1">
          <a:blip r:embed="rId4" cstate="email">
            <a:extLst>
              <a:ext uri="{28A0092B-C50C-407E-A947-70E740481C1C}">
                <a14:useLocalDpi xmlns:a14="http://schemas.microsoft.com/office/drawing/2010/main"/>
              </a:ext>
            </a:extLst>
          </a:blip>
          <a:srcRect b="11610"/>
          <a:stretch/>
        </p:blipFill>
        <p:spPr>
          <a:xfrm>
            <a:off x="5097472" y="2622499"/>
            <a:ext cx="1752245" cy="1548813"/>
          </a:xfrm>
          <a:prstGeom prst="ellipse">
            <a:avLst/>
          </a:prstGeom>
          <a:noFill/>
          <a:ln>
            <a:noFill/>
          </a:ln>
        </p:spPr>
      </p:pic>
      <p:grpSp>
        <p:nvGrpSpPr>
          <p:cNvPr id="54" name="Group 53"/>
          <p:cNvGrpSpPr/>
          <p:nvPr/>
        </p:nvGrpSpPr>
        <p:grpSpPr>
          <a:xfrm>
            <a:off x="6430433" y="2737710"/>
            <a:ext cx="932932" cy="838200"/>
            <a:chOff x="1897990" y="1677159"/>
            <a:chExt cx="852927" cy="766119"/>
          </a:xfrm>
        </p:grpSpPr>
        <p:sp>
          <p:nvSpPr>
            <p:cNvPr id="55" name="Isosceles Triangle 54"/>
            <p:cNvSpPr/>
            <p:nvPr/>
          </p:nvSpPr>
          <p:spPr bwMode="gray">
            <a:xfrm>
              <a:off x="1897990" y="1677159"/>
              <a:ext cx="852927" cy="766119"/>
            </a:xfrm>
            <a:prstGeom prst="triangle">
              <a:avLst/>
            </a:prstGeom>
            <a:solidFill>
              <a:schemeClr val="accent4">
                <a:lumMod val="7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b" anchorCtr="0" forceAA="0" compatLnSpc="1">
              <a:prstTxWarp prst="textNoShape">
                <a:avLst/>
              </a:prstTxWarp>
              <a:noAutofit/>
            </a:bodyPr>
            <a:lstStyle/>
            <a:p>
              <a:pPr algn="ctr">
                <a:lnSpc>
                  <a:spcPct val="90000"/>
                </a:lnSpc>
              </a:pPr>
              <a:endParaRPr lang="en-US" sz="7200" dirty="0"/>
            </a:p>
          </p:txBody>
        </p:sp>
        <p:sp>
          <p:nvSpPr>
            <p:cNvPr id="57" name="TextBox 56"/>
            <p:cNvSpPr txBox="1"/>
            <p:nvPr/>
          </p:nvSpPr>
          <p:spPr>
            <a:xfrm>
              <a:off x="2115593" y="1913324"/>
              <a:ext cx="412156" cy="468726"/>
            </a:xfrm>
            <a:prstGeom prst="rect">
              <a:avLst/>
            </a:prstGeom>
            <a:noFill/>
          </p:spPr>
          <p:txBody>
            <a:bodyPr wrap="square" lIns="0" tIns="0" rIns="0" bIns="0" rtlCol="0" anchor="ctr" anchorCtr="0">
              <a:noAutofit/>
            </a:bodyPr>
            <a:lstStyle/>
            <a:p>
              <a:pPr algn="ctr">
                <a:lnSpc>
                  <a:spcPct val="90000"/>
                </a:lnSpc>
              </a:pPr>
              <a:r>
                <a:rPr lang="en-US" sz="4400" dirty="0">
                  <a:solidFill>
                    <a:schemeClr val="bg1"/>
                  </a:solidFill>
                </a:rPr>
                <a:t>!</a:t>
              </a:r>
            </a:p>
          </p:txBody>
        </p:sp>
      </p:grpSp>
      <p:pic>
        <p:nvPicPr>
          <p:cNvPr id="24" name="Picture 23" descr="cameras.png"/>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colorTemperature colorTemp="1609"/>
                    </a14:imgEffect>
                    <a14:imgEffect>
                      <a14:saturation sat="126000"/>
                    </a14:imgEffect>
                  </a14:imgLayer>
                </a14:imgProps>
              </a:ext>
              <a:ext uri="{28A0092B-C50C-407E-A947-70E740481C1C}">
                <a14:useLocalDpi xmlns:a14="http://schemas.microsoft.com/office/drawing/2010/main" val="0"/>
              </a:ext>
            </a:extLst>
          </a:blip>
          <a:stretch>
            <a:fillRect/>
          </a:stretch>
        </p:blipFill>
        <p:spPr>
          <a:xfrm flipH="1">
            <a:off x="527277" y="2699309"/>
            <a:ext cx="729695" cy="729505"/>
          </a:xfrm>
          <a:prstGeom prst="rect">
            <a:avLst/>
          </a:prstGeom>
        </p:spPr>
      </p:pic>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0895" y="3467409"/>
            <a:ext cx="762917" cy="49926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138259566"/>
              </p:ext>
            </p:extLst>
          </p:nvPr>
        </p:nvGraphicFramePr>
        <p:xfrm>
          <a:off x="7916332" y="2243665"/>
          <a:ext cx="3795892" cy="3604750"/>
        </p:xfrm>
        <a:graphic>
          <a:graphicData uri="http://schemas.openxmlformats.org/drawingml/2006/table">
            <a:tbl>
              <a:tblPr firstRow="1" bandRow="1">
                <a:tableStyleId>{69012ECD-51FC-41F1-AA8D-1B2483CD663E}</a:tableStyleId>
              </a:tblPr>
              <a:tblGrid>
                <a:gridCol w="1213559">
                  <a:extLst>
                    <a:ext uri="{9D8B030D-6E8A-4147-A177-3AD203B41FA5}">
                      <a16:colId xmlns:a16="http://schemas.microsoft.com/office/drawing/2014/main" val="20000"/>
                    </a:ext>
                  </a:extLst>
                </a:gridCol>
                <a:gridCol w="2582333">
                  <a:extLst>
                    <a:ext uri="{9D8B030D-6E8A-4147-A177-3AD203B41FA5}">
                      <a16:colId xmlns:a16="http://schemas.microsoft.com/office/drawing/2014/main" val="20001"/>
                    </a:ext>
                  </a:extLst>
                </a:gridCol>
              </a:tblGrid>
              <a:tr h="360475">
                <a:tc>
                  <a:txBody>
                    <a:bodyPr/>
                    <a:lstStyle/>
                    <a:p>
                      <a:r>
                        <a:rPr lang="en-US" sz="1400" dirty="0"/>
                        <a:t>Event</a:t>
                      </a:r>
                      <a:r>
                        <a:rPr lang="en-US" sz="1400" baseline="0" dirty="0"/>
                        <a:t> Type</a:t>
                      </a:r>
                      <a:endParaRPr lang="en-US" sz="1400" dirty="0"/>
                    </a:p>
                  </a:txBody>
                  <a:tcPr>
                    <a:lnL w="19050" cap="flat" cmpd="sng" algn="ctr">
                      <a:solidFill>
                        <a:srgbClr val="FDC130">
                          <a:lumMod val="75000"/>
                        </a:srgbClr>
                      </a:solidFill>
                      <a:prstDash val="solid"/>
                      <a:round/>
                      <a:headEnd type="none" w="med" len="med"/>
                      <a:tailEnd type="none" w="med" len="med"/>
                    </a:lnL>
                    <a:lnT w="19050" cap="flat" cmpd="sng" algn="ctr">
                      <a:solidFill>
                        <a:srgbClr val="FDC130">
                          <a:lumMod val="75000"/>
                        </a:srgbClr>
                      </a:solidFill>
                      <a:prstDash val="solid"/>
                      <a:round/>
                      <a:headEnd type="none" w="med" len="med"/>
                      <a:tailEnd type="none" w="med" len="med"/>
                    </a:lnT>
                    <a:lnB w="19050" cap="flat" cmpd="sng" algn="ctr">
                      <a:solidFill>
                        <a:srgbClr val="FDC130">
                          <a:lumMod val="75000"/>
                        </a:srgbClr>
                      </a:solidFill>
                      <a:prstDash val="solid"/>
                      <a:round/>
                      <a:headEnd type="none" w="med" len="med"/>
                      <a:tailEnd type="none" w="med" len="med"/>
                    </a:lnB>
                  </a:tcPr>
                </a:tc>
                <a:tc>
                  <a:txBody>
                    <a:bodyPr/>
                    <a:lstStyle/>
                    <a:p>
                      <a:r>
                        <a:rPr lang="en-US" sz="1400" dirty="0"/>
                        <a:t>Event Description</a:t>
                      </a:r>
                    </a:p>
                  </a:txBody>
                  <a:tcPr>
                    <a:lnR w="19050" cap="flat" cmpd="sng" algn="ctr">
                      <a:solidFill>
                        <a:srgbClr val="FDC130">
                          <a:lumMod val="75000"/>
                        </a:srgbClr>
                      </a:solidFill>
                      <a:prstDash val="solid"/>
                      <a:round/>
                      <a:headEnd type="none" w="med" len="med"/>
                      <a:tailEnd type="none" w="med" len="med"/>
                    </a:lnR>
                    <a:lnT w="19050" cap="flat" cmpd="sng" algn="ctr">
                      <a:solidFill>
                        <a:srgbClr val="FDC130">
                          <a:lumMod val="75000"/>
                        </a:srgbClr>
                      </a:solidFill>
                      <a:prstDash val="solid"/>
                      <a:round/>
                      <a:headEnd type="none" w="med" len="med"/>
                      <a:tailEnd type="none" w="med" len="med"/>
                    </a:lnT>
                    <a:lnB w="19050" cap="flat" cmpd="sng" algn="ctr">
                      <a:solidFill>
                        <a:srgbClr val="FDC130">
                          <a:lumMod val="75000"/>
                        </a:srgbClr>
                      </a:solidFill>
                      <a:prstDash val="solid"/>
                      <a:round/>
                      <a:headEnd type="none" w="med" len="med"/>
                      <a:tailEnd type="none" w="med" len="med"/>
                    </a:lnB>
                  </a:tcPr>
                </a:tc>
                <a:extLst>
                  <a:ext uri="{0D108BD9-81ED-4DB2-BD59-A6C34878D82A}">
                    <a16:rowId xmlns:a16="http://schemas.microsoft.com/office/drawing/2014/main" val="10000"/>
                  </a:ext>
                </a:extLst>
              </a:tr>
              <a:tr h="360475">
                <a:tc>
                  <a:txBody>
                    <a:bodyPr/>
                    <a:lstStyle/>
                    <a:p>
                      <a:r>
                        <a:rPr lang="en-US" sz="1400" dirty="0"/>
                        <a:t>Session</a:t>
                      </a:r>
                    </a:p>
                  </a:txBody>
                  <a:tcPr>
                    <a:lnL w="19050" cap="flat" cmpd="sng" algn="ctr">
                      <a:solidFill>
                        <a:srgbClr val="FDC130">
                          <a:lumMod val="75000"/>
                        </a:srgbClr>
                      </a:solidFill>
                      <a:prstDash val="solid"/>
                      <a:round/>
                      <a:headEnd type="none" w="med" len="med"/>
                      <a:tailEnd type="none" w="med" len="med"/>
                    </a:lnL>
                    <a:lnR w="12700" cap="flat" cmpd="sng" algn="ctr">
                      <a:solidFill>
                        <a:srgbClr val="F3F3F3">
                          <a:lumMod val="75000"/>
                        </a:srgbClr>
                      </a:solidFill>
                      <a:prstDash val="solid"/>
                      <a:round/>
                      <a:headEnd type="none" w="med" len="med"/>
                      <a:tailEnd type="none" w="med" len="med"/>
                    </a:lnR>
                    <a:lnT w="19050" cap="flat" cmpd="sng" algn="ctr">
                      <a:solidFill>
                        <a:srgbClr val="FDC130">
                          <a:lumMod val="75000"/>
                        </a:srgbClr>
                      </a:solidFill>
                      <a:prstDash val="solid"/>
                      <a:round/>
                      <a:headEnd type="none" w="med" len="med"/>
                      <a:tailEnd type="none" w="med" len="med"/>
                    </a:lnT>
                    <a:lnB w="9525" cap="flat" cmpd="sng" algn="ctr">
                      <a:solidFill>
                        <a:srgbClr val="FDC130">
                          <a:lumMod val="60000"/>
                          <a:lumOff val="40000"/>
                        </a:srgbClr>
                      </a:solidFill>
                      <a:prstDash val="solid"/>
                      <a:round/>
                      <a:headEnd type="none" w="med" len="med"/>
                      <a:tailEnd type="none" w="med" len="med"/>
                    </a:lnB>
                  </a:tcPr>
                </a:tc>
                <a:tc>
                  <a:txBody>
                    <a:bodyPr/>
                    <a:lstStyle/>
                    <a:p>
                      <a:r>
                        <a:rPr lang="en-US" sz="1400" dirty="0"/>
                        <a:t>User session logon</a:t>
                      </a:r>
                      <a:r>
                        <a:rPr lang="en-US" sz="1400" baseline="0" dirty="0"/>
                        <a:t> and </a:t>
                      </a:r>
                      <a:r>
                        <a:rPr lang="en-US" sz="1400" dirty="0"/>
                        <a:t>logoff</a:t>
                      </a:r>
                    </a:p>
                  </a:txBody>
                  <a:tcPr>
                    <a:lnL w="12700" cap="flat" cmpd="sng" algn="ctr">
                      <a:solidFill>
                        <a:srgbClr val="F3F3F3">
                          <a:lumMod val="75000"/>
                        </a:srgbClr>
                      </a:solidFill>
                      <a:prstDash val="solid"/>
                      <a:round/>
                      <a:headEnd type="none" w="med" len="med"/>
                      <a:tailEnd type="none" w="med" len="med"/>
                    </a:lnL>
                    <a:lnR w="19050" cap="flat" cmpd="sng" algn="ctr">
                      <a:solidFill>
                        <a:srgbClr val="FDC130">
                          <a:lumMod val="75000"/>
                        </a:srgbClr>
                      </a:solidFill>
                      <a:prstDash val="solid"/>
                      <a:round/>
                      <a:headEnd type="none" w="med" len="med"/>
                      <a:tailEnd type="none" w="med" len="med"/>
                    </a:lnR>
                    <a:lnT w="19050" cap="flat" cmpd="sng" algn="ctr">
                      <a:solidFill>
                        <a:srgbClr val="FDC130">
                          <a:lumMod val="75000"/>
                        </a:srgbClr>
                      </a:solidFill>
                      <a:prstDash val="solid"/>
                      <a:round/>
                      <a:headEnd type="none" w="med" len="med"/>
                      <a:tailEnd type="none" w="med" len="med"/>
                    </a:lnT>
                    <a:lnB w="9525" cap="flat" cmpd="sng" algn="ctr">
                      <a:solidFill>
                        <a:srgbClr val="FDC130">
                          <a:lumMod val="60000"/>
                          <a:lumOff val="40000"/>
                        </a:srgbClr>
                      </a:solidFill>
                      <a:prstDash val="solid"/>
                      <a:round/>
                      <a:headEnd type="none" w="med" len="med"/>
                      <a:tailEnd type="none" w="med" len="med"/>
                    </a:lnB>
                  </a:tcPr>
                </a:tc>
                <a:extLst>
                  <a:ext uri="{0D108BD9-81ED-4DB2-BD59-A6C34878D82A}">
                    <a16:rowId xmlns:a16="http://schemas.microsoft.com/office/drawing/2014/main" val="10001"/>
                  </a:ext>
                </a:extLst>
              </a:tr>
              <a:tr h="360475">
                <a:tc>
                  <a:txBody>
                    <a:bodyPr/>
                    <a:lstStyle/>
                    <a:p>
                      <a:r>
                        <a:rPr lang="en-US" sz="1400" dirty="0"/>
                        <a:t>Process</a:t>
                      </a:r>
                    </a:p>
                  </a:txBody>
                  <a:tcPr>
                    <a:lnL w="19050" cap="flat" cmpd="sng" algn="ctr">
                      <a:solidFill>
                        <a:srgbClr val="FDC130">
                          <a:lumMod val="75000"/>
                        </a:srgbClr>
                      </a:solidFill>
                      <a:prstDash val="solid"/>
                      <a:round/>
                      <a:headEnd type="none" w="med" len="med"/>
                      <a:tailEnd type="none" w="med" len="med"/>
                    </a:lnL>
                    <a:lnR w="12700" cap="flat" cmpd="sng" algn="ctr">
                      <a:solidFill>
                        <a:srgbClr val="F3F3F3">
                          <a:lumMod val="75000"/>
                        </a:srgbClr>
                      </a:solidFill>
                      <a:prstDash val="solid"/>
                      <a:round/>
                      <a:headEnd type="none" w="med" len="med"/>
                      <a:tailEnd type="none" w="med" len="med"/>
                    </a:lnR>
                    <a:lnT w="9525" cap="flat" cmpd="sng" algn="ctr">
                      <a:solidFill>
                        <a:srgbClr val="FDC130">
                          <a:lumMod val="60000"/>
                          <a:lumOff val="40000"/>
                        </a:srgbClr>
                      </a:solidFill>
                      <a:prstDash val="solid"/>
                      <a:round/>
                      <a:headEnd type="none" w="med" len="med"/>
                      <a:tailEnd type="none" w="med" len="med"/>
                    </a:lnT>
                  </a:tcPr>
                </a:tc>
                <a:tc>
                  <a:txBody>
                    <a:bodyPr/>
                    <a:lstStyle/>
                    <a:p>
                      <a:r>
                        <a:rPr lang="en-US" sz="1400" dirty="0"/>
                        <a:t>Launch</a:t>
                      </a:r>
                      <a:r>
                        <a:rPr lang="en-US" sz="1400" baseline="0" dirty="0"/>
                        <a:t> and terminate</a:t>
                      </a:r>
                      <a:endParaRPr lang="en-US" sz="1400" dirty="0"/>
                    </a:p>
                  </a:txBody>
                  <a:tcPr>
                    <a:lnL w="12700" cap="flat" cmpd="sng" algn="ctr">
                      <a:solidFill>
                        <a:srgbClr val="F3F3F3">
                          <a:lumMod val="75000"/>
                        </a:srgbClr>
                      </a:solidFill>
                      <a:prstDash val="solid"/>
                      <a:round/>
                      <a:headEnd type="none" w="med" len="med"/>
                      <a:tailEnd type="none" w="med" len="med"/>
                    </a:lnL>
                    <a:lnR w="19050" cap="flat" cmpd="sng" algn="ctr">
                      <a:solidFill>
                        <a:srgbClr val="FDC130">
                          <a:lumMod val="75000"/>
                        </a:srgbClr>
                      </a:solidFill>
                      <a:prstDash val="solid"/>
                      <a:round/>
                      <a:headEnd type="none" w="med" len="med"/>
                      <a:tailEnd type="none" w="med" len="med"/>
                    </a:lnR>
                    <a:lnT w="9525" cap="flat" cmpd="sng" algn="ctr">
                      <a:solidFill>
                        <a:srgbClr val="FDC130">
                          <a:lumMod val="60000"/>
                          <a:lumOff val="40000"/>
                        </a:srgbClr>
                      </a:solidFill>
                      <a:prstDash val="solid"/>
                      <a:round/>
                      <a:headEnd type="none" w="med" len="med"/>
                      <a:tailEnd type="none" w="med" len="med"/>
                    </a:lnT>
                  </a:tcPr>
                </a:tc>
                <a:extLst>
                  <a:ext uri="{0D108BD9-81ED-4DB2-BD59-A6C34878D82A}">
                    <a16:rowId xmlns:a16="http://schemas.microsoft.com/office/drawing/2014/main" val="10002"/>
                  </a:ext>
                </a:extLst>
              </a:tr>
              <a:tr h="360475">
                <a:tc>
                  <a:txBody>
                    <a:bodyPr/>
                    <a:lstStyle/>
                    <a:p>
                      <a:r>
                        <a:rPr lang="en-US" sz="1400" dirty="0"/>
                        <a:t>Module</a:t>
                      </a:r>
                    </a:p>
                  </a:txBody>
                  <a:tcPr>
                    <a:lnL w="19050" cap="flat" cmpd="sng" algn="ctr">
                      <a:solidFill>
                        <a:srgbClr val="FDC130">
                          <a:lumMod val="75000"/>
                        </a:srgbClr>
                      </a:solidFill>
                      <a:prstDash val="solid"/>
                      <a:round/>
                      <a:headEnd type="none" w="med" len="med"/>
                      <a:tailEnd type="none" w="med" len="med"/>
                    </a:lnL>
                    <a:lnR w="12700" cap="flat" cmpd="sng" algn="ctr">
                      <a:solidFill>
                        <a:srgbClr val="F3F3F3">
                          <a:lumMod val="75000"/>
                        </a:srgbClr>
                      </a:solidFill>
                      <a:prstDash val="solid"/>
                      <a:round/>
                      <a:headEnd type="none" w="med" len="med"/>
                      <a:tailEnd type="none" w="med" len="med"/>
                    </a:lnR>
                  </a:tcPr>
                </a:tc>
                <a:tc>
                  <a:txBody>
                    <a:bodyPr/>
                    <a:lstStyle/>
                    <a:p>
                      <a:r>
                        <a:rPr lang="en-US" sz="1400" dirty="0"/>
                        <a:t>Loads and unloads</a:t>
                      </a:r>
                    </a:p>
                  </a:txBody>
                  <a:tcPr>
                    <a:lnL w="12700" cap="flat" cmpd="sng" algn="ctr">
                      <a:solidFill>
                        <a:srgbClr val="F3F3F3">
                          <a:lumMod val="75000"/>
                        </a:srgbClr>
                      </a:solidFill>
                      <a:prstDash val="solid"/>
                      <a:round/>
                      <a:headEnd type="none" w="med" len="med"/>
                      <a:tailEnd type="none" w="med" len="med"/>
                    </a:lnL>
                    <a:lnR w="19050" cap="flat" cmpd="sng" algn="ctr">
                      <a:solidFill>
                        <a:srgbClr val="FDC130">
                          <a:lumMod val="75000"/>
                        </a:srgbClr>
                      </a:solidFill>
                      <a:prstDash val="solid"/>
                      <a:round/>
                      <a:headEnd type="none" w="med" len="med"/>
                      <a:tailEnd type="none" w="med" len="med"/>
                    </a:lnR>
                  </a:tcPr>
                </a:tc>
                <a:extLst>
                  <a:ext uri="{0D108BD9-81ED-4DB2-BD59-A6C34878D82A}">
                    <a16:rowId xmlns:a16="http://schemas.microsoft.com/office/drawing/2014/main" val="10003"/>
                  </a:ext>
                </a:extLst>
              </a:tr>
              <a:tr h="360475">
                <a:tc>
                  <a:txBody>
                    <a:bodyPr/>
                    <a:lstStyle/>
                    <a:p>
                      <a:r>
                        <a:rPr lang="en-US" sz="1400" dirty="0"/>
                        <a:t>File</a:t>
                      </a:r>
                    </a:p>
                  </a:txBody>
                  <a:tcPr>
                    <a:lnL w="19050" cap="flat" cmpd="sng" algn="ctr">
                      <a:solidFill>
                        <a:srgbClr val="FDC130">
                          <a:lumMod val="75000"/>
                        </a:srgbClr>
                      </a:solidFill>
                      <a:prstDash val="solid"/>
                      <a:round/>
                      <a:headEnd type="none" w="med" len="med"/>
                      <a:tailEnd type="none" w="med" len="med"/>
                    </a:lnL>
                    <a:lnR w="12700" cap="flat" cmpd="sng" algn="ctr">
                      <a:solidFill>
                        <a:srgbClr val="F3F3F3">
                          <a:lumMod val="75000"/>
                        </a:srgbClr>
                      </a:solidFill>
                      <a:prstDash val="solid"/>
                      <a:round/>
                      <a:headEnd type="none" w="med" len="med"/>
                      <a:tailEnd type="none" w="med" len="med"/>
                    </a:lnR>
                  </a:tcPr>
                </a:tc>
                <a:tc>
                  <a:txBody>
                    <a:bodyPr/>
                    <a:lstStyle/>
                    <a:p>
                      <a:r>
                        <a:rPr lang="en-US" sz="1400" dirty="0"/>
                        <a:t>Create, Read, Delete, Rename</a:t>
                      </a:r>
                    </a:p>
                  </a:txBody>
                  <a:tcPr>
                    <a:lnL w="12700" cap="flat" cmpd="sng" algn="ctr">
                      <a:solidFill>
                        <a:srgbClr val="F3F3F3">
                          <a:lumMod val="75000"/>
                        </a:srgbClr>
                      </a:solidFill>
                      <a:prstDash val="solid"/>
                      <a:round/>
                      <a:headEnd type="none" w="med" len="med"/>
                      <a:tailEnd type="none" w="med" len="med"/>
                    </a:lnL>
                    <a:lnR w="19050" cap="flat" cmpd="sng" algn="ctr">
                      <a:solidFill>
                        <a:srgbClr val="FDC130">
                          <a:lumMod val="75000"/>
                        </a:srgbClr>
                      </a:solidFill>
                      <a:prstDash val="solid"/>
                      <a:round/>
                      <a:headEnd type="none" w="med" len="med"/>
                      <a:tailEnd type="none" w="med" len="med"/>
                    </a:lnR>
                  </a:tcPr>
                </a:tc>
                <a:extLst>
                  <a:ext uri="{0D108BD9-81ED-4DB2-BD59-A6C34878D82A}">
                    <a16:rowId xmlns:a16="http://schemas.microsoft.com/office/drawing/2014/main" val="10004"/>
                  </a:ext>
                </a:extLst>
              </a:tr>
              <a:tr h="360475">
                <a:tc>
                  <a:txBody>
                    <a:bodyPr/>
                    <a:lstStyle/>
                    <a:p>
                      <a:r>
                        <a:rPr lang="en-US" sz="1400" dirty="0"/>
                        <a:t>Folder</a:t>
                      </a:r>
                    </a:p>
                  </a:txBody>
                  <a:tcPr>
                    <a:lnL w="19050" cap="flat" cmpd="sng" algn="ctr">
                      <a:solidFill>
                        <a:srgbClr val="FDC130">
                          <a:lumMod val="75000"/>
                        </a:srgbClr>
                      </a:solidFill>
                      <a:prstDash val="solid"/>
                      <a:round/>
                      <a:headEnd type="none" w="med" len="med"/>
                      <a:tailEnd type="none" w="med" len="med"/>
                    </a:lnL>
                    <a:lnR w="12700" cap="flat" cmpd="sng" algn="ctr">
                      <a:solidFill>
                        <a:srgbClr val="F3F3F3">
                          <a:lumMod val="75000"/>
                        </a:srgbClr>
                      </a:solidFill>
                      <a:prstDash val="solid"/>
                      <a:round/>
                      <a:headEnd type="none" w="med" len="med"/>
                      <a:tailEnd type="none" w="med" len="med"/>
                    </a:lnR>
                  </a:tcPr>
                </a:tc>
                <a:tc>
                  <a:txBody>
                    <a:bodyPr/>
                    <a:lstStyle/>
                    <a:p>
                      <a:r>
                        <a:rPr lang="en-US" sz="1400" dirty="0"/>
                        <a:t>Folder</a:t>
                      </a:r>
                      <a:r>
                        <a:rPr lang="en-US" sz="1400" baseline="0" dirty="0"/>
                        <a:t> operations</a:t>
                      </a:r>
                      <a:endParaRPr lang="en-US" sz="1400" dirty="0"/>
                    </a:p>
                  </a:txBody>
                  <a:tcPr>
                    <a:lnL w="12700" cap="flat" cmpd="sng" algn="ctr">
                      <a:solidFill>
                        <a:srgbClr val="F3F3F3">
                          <a:lumMod val="75000"/>
                        </a:srgbClr>
                      </a:solidFill>
                      <a:prstDash val="solid"/>
                      <a:round/>
                      <a:headEnd type="none" w="med" len="med"/>
                      <a:tailEnd type="none" w="med" len="med"/>
                    </a:lnL>
                    <a:lnR w="19050" cap="flat" cmpd="sng" algn="ctr">
                      <a:solidFill>
                        <a:srgbClr val="FDC130">
                          <a:lumMod val="75000"/>
                        </a:srgbClr>
                      </a:solidFill>
                      <a:prstDash val="solid"/>
                      <a:round/>
                      <a:headEnd type="none" w="med" len="med"/>
                      <a:tailEnd type="none" w="med" len="med"/>
                    </a:lnR>
                  </a:tcPr>
                </a:tc>
                <a:extLst>
                  <a:ext uri="{0D108BD9-81ED-4DB2-BD59-A6C34878D82A}">
                    <a16:rowId xmlns:a16="http://schemas.microsoft.com/office/drawing/2014/main" val="10005"/>
                  </a:ext>
                </a:extLst>
              </a:tr>
              <a:tr h="360475">
                <a:tc>
                  <a:txBody>
                    <a:bodyPr/>
                    <a:lstStyle/>
                    <a:p>
                      <a:r>
                        <a:rPr lang="en-US" sz="1400" dirty="0"/>
                        <a:t>Registry</a:t>
                      </a:r>
                      <a:r>
                        <a:rPr lang="en-US" sz="1400" baseline="0" dirty="0"/>
                        <a:t> Key</a:t>
                      </a:r>
                      <a:endParaRPr lang="en-US" sz="1400" dirty="0"/>
                    </a:p>
                  </a:txBody>
                  <a:tcPr>
                    <a:lnL w="19050" cap="flat" cmpd="sng" algn="ctr">
                      <a:solidFill>
                        <a:srgbClr val="FDC130">
                          <a:lumMod val="75000"/>
                        </a:srgbClr>
                      </a:solidFill>
                      <a:prstDash val="solid"/>
                      <a:round/>
                      <a:headEnd type="none" w="med" len="med"/>
                      <a:tailEnd type="none" w="med" len="med"/>
                    </a:lnL>
                    <a:lnR w="12700" cap="flat" cmpd="sng" algn="ctr">
                      <a:solidFill>
                        <a:srgbClr val="F3F3F3">
                          <a:lumMod val="75000"/>
                        </a:srgbClr>
                      </a:solidFill>
                      <a:prstDash val="solid"/>
                      <a:round/>
                      <a:headEnd type="none" w="med" len="med"/>
                      <a:tailEnd type="none" w="med" len="med"/>
                    </a:lnR>
                  </a:tcPr>
                </a:tc>
                <a:tc>
                  <a:txBody>
                    <a:bodyPr/>
                    <a:lstStyle/>
                    <a:p>
                      <a:r>
                        <a:rPr lang="en-US" sz="1400" dirty="0"/>
                        <a:t>Operations on registry key</a:t>
                      </a:r>
                    </a:p>
                  </a:txBody>
                  <a:tcPr>
                    <a:lnL w="12700" cap="flat" cmpd="sng" algn="ctr">
                      <a:solidFill>
                        <a:srgbClr val="F3F3F3">
                          <a:lumMod val="75000"/>
                        </a:srgbClr>
                      </a:solidFill>
                      <a:prstDash val="solid"/>
                      <a:round/>
                      <a:headEnd type="none" w="med" len="med"/>
                      <a:tailEnd type="none" w="med" len="med"/>
                    </a:lnL>
                    <a:lnR w="19050" cap="flat" cmpd="sng" algn="ctr">
                      <a:solidFill>
                        <a:srgbClr val="FDC130">
                          <a:lumMod val="75000"/>
                        </a:srgbClr>
                      </a:solidFill>
                      <a:prstDash val="solid"/>
                      <a:round/>
                      <a:headEnd type="none" w="med" len="med"/>
                      <a:tailEnd type="none" w="med" len="med"/>
                    </a:lnR>
                  </a:tcPr>
                </a:tc>
                <a:extLst>
                  <a:ext uri="{0D108BD9-81ED-4DB2-BD59-A6C34878D82A}">
                    <a16:rowId xmlns:a16="http://schemas.microsoft.com/office/drawing/2014/main" val="10006"/>
                  </a:ext>
                </a:extLst>
              </a:tr>
              <a:tr h="360475">
                <a:tc>
                  <a:txBody>
                    <a:bodyPr/>
                    <a:lstStyle/>
                    <a:p>
                      <a:r>
                        <a:rPr lang="en-US" sz="1400" dirty="0"/>
                        <a:t>Registry</a:t>
                      </a:r>
                      <a:r>
                        <a:rPr lang="en-US" sz="1400" baseline="0" dirty="0"/>
                        <a:t> Value</a:t>
                      </a:r>
                      <a:endParaRPr lang="en-US" sz="1400" dirty="0"/>
                    </a:p>
                  </a:txBody>
                  <a:tcPr>
                    <a:lnL w="19050" cap="flat" cmpd="sng" algn="ctr">
                      <a:solidFill>
                        <a:srgbClr val="FDC130">
                          <a:lumMod val="75000"/>
                        </a:srgbClr>
                      </a:solidFill>
                      <a:prstDash val="solid"/>
                      <a:round/>
                      <a:headEnd type="none" w="med" len="med"/>
                      <a:tailEnd type="none" w="med" len="med"/>
                    </a:lnL>
                    <a:lnR w="12700" cap="flat" cmpd="sng" algn="ctr">
                      <a:solidFill>
                        <a:srgbClr val="F3F3F3">
                          <a:lumMod val="75000"/>
                        </a:srgbClr>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Operations on registry values</a:t>
                      </a:r>
                    </a:p>
                  </a:txBody>
                  <a:tcPr>
                    <a:lnL w="12700" cap="flat" cmpd="sng" algn="ctr">
                      <a:solidFill>
                        <a:srgbClr val="F3F3F3">
                          <a:lumMod val="75000"/>
                        </a:srgbClr>
                      </a:solidFill>
                      <a:prstDash val="solid"/>
                      <a:round/>
                      <a:headEnd type="none" w="med" len="med"/>
                      <a:tailEnd type="none" w="med" len="med"/>
                    </a:lnL>
                    <a:lnR w="19050" cap="flat" cmpd="sng" algn="ctr">
                      <a:solidFill>
                        <a:srgbClr val="FDC130">
                          <a:lumMod val="75000"/>
                        </a:srgbClr>
                      </a:solidFill>
                      <a:prstDash val="solid"/>
                      <a:round/>
                      <a:headEnd type="none" w="med" len="med"/>
                      <a:tailEnd type="none" w="med" len="med"/>
                    </a:lnR>
                  </a:tcPr>
                </a:tc>
                <a:extLst>
                  <a:ext uri="{0D108BD9-81ED-4DB2-BD59-A6C34878D82A}">
                    <a16:rowId xmlns:a16="http://schemas.microsoft.com/office/drawing/2014/main" val="10007"/>
                  </a:ext>
                </a:extLst>
              </a:tr>
              <a:tr h="360475">
                <a:tc>
                  <a:txBody>
                    <a:bodyPr/>
                    <a:lstStyle/>
                    <a:p>
                      <a:r>
                        <a:rPr lang="en-US" sz="1400" dirty="0"/>
                        <a:t>Network</a:t>
                      </a:r>
                    </a:p>
                  </a:txBody>
                  <a:tcPr>
                    <a:lnL w="19050" cap="flat" cmpd="sng" algn="ctr">
                      <a:solidFill>
                        <a:srgbClr val="FDC130">
                          <a:lumMod val="75000"/>
                        </a:srgbClr>
                      </a:solidFill>
                      <a:prstDash val="solid"/>
                      <a:round/>
                      <a:headEnd type="none" w="med" len="med"/>
                      <a:tailEnd type="none" w="med" len="med"/>
                    </a:lnL>
                    <a:lnR w="12700" cap="flat" cmpd="sng" algn="ctr">
                      <a:solidFill>
                        <a:srgbClr val="F3F3F3">
                          <a:lumMod val="75000"/>
                        </a:srgbClr>
                      </a:solidFill>
                      <a:prstDash val="solid"/>
                      <a:round/>
                      <a:headEnd type="none" w="med" len="med"/>
                      <a:tailEnd type="none" w="med" len="med"/>
                    </a:lnR>
                  </a:tcPr>
                </a:tc>
                <a:tc>
                  <a:txBody>
                    <a:bodyPr/>
                    <a:lstStyle/>
                    <a:p>
                      <a:r>
                        <a:rPr lang="en-US" sz="1400" dirty="0"/>
                        <a:t>Actor process network</a:t>
                      </a:r>
                    </a:p>
                  </a:txBody>
                  <a:tcPr>
                    <a:lnL w="12700" cap="flat" cmpd="sng" algn="ctr">
                      <a:solidFill>
                        <a:srgbClr val="F3F3F3">
                          <a:lumMod val="75000"/>
                        </a:srgbClr>
                      </a:solidFill>
                      <a:prstDash val="solid"/>
                      <a:round/>
                      <a:headEnd type="none" w="med" len="med"/>
                      <a:tailEnd type="none" w="med" len="med"/>
                    </a:lnL>
                    <a:lnR w="19050" cap="flat" cmpd="sng" algn="ctr">
                      <a:solidFill>
                        <a:srgbClr val="FDC130">
                          <a:lumMod val="75000"/>
                        </a:srgbClr>
                      </a:solidFill>
                      <a:prstDash val="solid"/>
                      <a:round/>
                      <a:headEnd type="none" w="med" len="med"/>
                      <a:tailEnd type="none" w="med" len="med"/>
                    </a:lnR>
                  </a:tcPr>
                </a:tc>
                <a:extLst>
                  <a:ext uri="{0D108BD9-81ED-4DB2-BD59-A6C34878D82A}">
                    <a16:rowId xmlns:a16="http://schemas.microsoft.com/office/drawing/2014/main" val="10008"/>
                  </a:ext>
                </a:extLst>
              </a:tr>
              <a:tr h="360475">
                <a:tc>
                  <a:txBody>
                    <a:bodyPr/>
                    <a:lstStyle/>
                    <a:p>
                      <a:r>
                        <a:rPr lang="en-US" sz="1400" dirty="0"/>
                        <a:t>Named object</a:t>
                      </a:r>
                    </a:p>
                  </a:txBody>
                  <a:tcPr>
                    <a:lnL w="19050" cap="flat" cmpd="sng" algn="ctr">
                      <a:solidFill>
                        <a:srgbClr val="FDC130">
                          <a:lumMod val="75000"/>
                        </a:srgbClr>
                      </a:solidFill>
                      <a:prstDash val="solid"/>
                      <a:round/>
                      <a:headEnd type="none" w="med" len="med"/>
                      <a:tailEnd type="none" w="med" len="med"/>
                    </a:lnL>
                    <a:lnR w="12700" cap="flat" cmpd="sng" algn="ctr">
                      <a:solidFill>
                        <a:srgbClr val="F3F3F3">
                          <a:lumMod val="75000"/>
                        </a:srgbClr>
                      </a:solidFill>
                      <a:prstDash val="solid"/>
                      <a:round/>
                      <a:headEnd type="none" w="med" len="med"/>
                      <a:tailEnd type="none" w="med" len="med"/>
                    </a:lnR>
                    <a:lnB w="19050" cap="flat" cmpd="sng" algn="ctr">
                      <a:solidFill>
                        <a:srgbClr val="FDC130">
                          <a:lumMod val="75000"/>
                        </a:srgbClr>
                      </a:solidFill>
                      <a:prstDash val="solid"/>
                      <a:round/>
                      <a:headEnd type="none" w="med" len="med"/>
                      <a:tailEnd type="none" w="med" len="med"/>
                    </a:lnB>
                  </a:tcPr>
                </a:tc>
                <a:tc>
                  <a:txBody>
                    <a:bodyPr/>
                    <a:lstStyle/>
                    <a:p>
                      <a:r>
                        <a:rPr lang="en-US" sz="1400" dirty="0"/>
                        <a:t>Named</a:t>
                      </a:r>
                      <a:r>
                        <a:rPr lang="en-US" sz="1400" baseline="0" dirty="0"/>
                        <a:t> object attributes</a:t>
                      </a:r>
                      <a:endParaRPr lang="en-US" sz="1400" dirty="0"/>
                    </a:p>
                  </a:txBody>
                  <a:tcPr>
                    <a:lnL w="12700" cap="flat" cmpd="sng" algn="ctr">
                      <a:solidFill>
                        <a:srgbClr val="F3F3F3">
                          <a:lumMod val="75000"/>
                        </a:srgbClr>
                      </a:solidFill>
                      <a:prstDash val="solid"/>
                      <a:round/>
                      <a:headEnd type="none" w="med" len="med"/>
                      <a:tailEnd type="none" w="med" len="med"/>
                    </a:lnL>
                    <a:lnR w="19050" cap="flat" cmpd="sng" algn="ctr">
                      <a:solidFill>
                        <a:srgbClr val="FDC130">
                          <a:lumMod val="75000"/>
                        </a:srgbClr>
                      </a:solidFill>
                      <a:prstDash val="solid"/>
                      <a:round/>
                      <a:headEnd type="none" w="med" len="med"/>
                      <a:tailEnd type="none" w="med" len="med"/>
                    </a:lnR>
                    <a:lnB w="19050" cap="flat" cmpd="sng" algn="ctr">
                      <a:solidFill>
                        <a:srgbClr val="FDC130">
                          <a:lumMod val="75000"/>
                        </a:srgbClr>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1352810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0301609" y="0"/>
            <a:ext cx="1890393" cy="1128792"/>
          </a:xfrm>
          <a:prstGeom prst="rect">
            <a:avLst/>
          </a:prstGeom>
          <a:solidFill>
            <a:schemeClr val="bg1"/>
          </a:solidFill>
          <a:ln w="12700">
            <a:noFill/>
            <a:miter lim="800000"/>
            <a:headEnd/>
            <a:tailEnd/>
          </a:ln>
        </p:spPr>
        <p:txBody>
          <a:bodyPr wrap="square" rtlCol="0" anchor="ctr"/>
          <a:lstStyle/>
          <a:p>
            <a:pPr algn="ctr"/>
            <a:endParaRPr lang="en-US" kern="0" dirty="0">
              <a:solidFill>
                <a:schemeClr val="bg1"/>
              </a:solidFill>
            </a:endParaRPr>
          </a:p>
        </p:txBody>
      </p:sp>
      <p:sp>
        <p:nvSpPr>
          <p:cNvPr id="114" name="Title 4"/>
          <p:cNvSpPr txBox="1">
            <a:spLocks/>
          </p:cNvSpPr>
          <p:nvPr/>
        </p:nvSpPr>
        <p:spPr>
          <a:xfrm>
            <a:off x="8386171" y="1130623"/>
            <a:ext cx="2485391" cy="451406"/>
          </a:xfrm>
          <a:prstGeom prst="rect">
            <a:avLst/>
          </a:prstGeom>
        </p:spPr>
        <p:txBody>
          <a:bodyPr wrap="none" lIns="0">
            <a:sp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pPr>
              <a:lnSpc>
                <a:spcPct val="80000"/>
              </a:lnSpc>
            </a:pPr>
            <a:r>
              <a:rPr lang="en-US" dirty="0">
                <a:solidFill>
                  <a:srgbClr val="FFC000"/>
                </a:solidFill>
                <a:latin typeface="Calibri"/>
                <a:ea typeface="+mn-ea"/>
                <a:cs typeface="Calibri"/>
              </a:rPr>
              <a:t>Why Symantec?</a:t>
            </a:r>
          </a:p>
        </p:txBody>
      </p:sp>
      <p:sp>
        <p:nvSpPr>
          <p:cNvPr id="115" name="Content Placeholder 5"/>
          <p:cNvSpPr txBox="1">
            <a:spLocks/>
          </p:cNvSpPr>
          <p:nvPr/>
        </p:nvSpPr>
        <p:spPr>
          <a:xfrm>
            <a:off x="8231201" y="1681510"/>
            <a:ext cx="3638104" cy="485047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spcAft>
                <a:spcPts val="600"/>
              </a:spcAft>
            </a:pPr>
            <a:r>
              <a:rPr lang="en-US" sz="2000" dirty="0">
                <a:solidFill>
                  <a:schemeClr val="tx1">
                    <a:lumMod val="65000"/>
                    <a:lumOff val="35000"/>
                  </a:schemeClr>
                </a:solidFill>
              </a:rPr>
              <a:t>Full historic visibility of endpoint activity</a:t>
            </a:r>
          </a:p>
          <a:p>
            <a:pPr>
              <a:spcAft>
                <a:spcPts val="600"/>
              </a:spcAft>
            </a:pPr>
            <a:r>
              <a:rPr lang="en-US" sz="2000" dirty="0">
                <a:solidFill>
                  <a:schemeClr val="tx1">
                    <a:lumMod val="65000"/>
                    <a:lumOff val="35000"/>
                  </a:schemeClr>
                </a:solidFill>
              </a:rPr>
              <a:t>Real-time search of database and endpoint</a:t>
            </a:r>
          </a:p>
          <a:p>
            <a:pPr>
              <a:spcAft>
                <a:spcPts val="600"/>
              </a:spcAft>
            </a:pPr>
            <a:r>
              <a:rPr lang="en-US" sz="2000" dirty="0">
                <a:solidFill>
                  <a:schemeClr val="tx1">
                    <a:lumMod val="65000"/>
                    <a:lumOff val="35000"/>
                  </a:schemeClr>
                </a:solidFill>
              </a:rPr>
              <a:t>Filters enhance investigator productivity</a:t>
            </a:r>
          </a:p>
          <a:p>
            <a:pPr>
              <a:spcAft>
                <a:spcPts val="600"/>
              </a:spcAft>
            </a:pPr>
            <a:r>
              <a:rPr lang="en-US" sz="2000" dirty="0">
                <a:solidFill>
                  <a:schemeClr val="tx1">
                    <a:lumMod val="65000"/>
                    <a:lumOff val="35000"/>
                  </a:schemeClr>
                </a:solidFill>
              </a:rPr>
              <a:t>Quickly fix compromised endpoints, with one click</a:t>
            </a:r>
          </a:p>
          <a:p>
            <a:pPr>
              <a:spcAft>
                <a:spcPts val="600"/>
              </a:spcAft>
            </a:pPr>
            <a:r>
              <a:rPr lang="en-US" sz="2000" dirty="0">
                <a:solidFill>
                  <a:schemeClr val="tx1">
                    <a:lumMod val="65000"/>
                    <a:lumOff val="35000"/>
                  </a:schemeClr>
                </a:solidFill>
              </a:rPr>
              <a:t>Add EDR without additional endpoint agent</a:t>
            </a:r>
          </a:p>
        </p:txBody>
      </p:sp>
      <p:sp>
        <p:nvSpPr>
          <p:cNvPr id="3" name="Title 2"/>
          <p:cNvSpPr>
            <a:spLocks noGrp="1"/>
          </p:cNvSpPr>
          <p:nvPr>
            <p:ph type="title"/>
          </p:nvPr>
        </p:nvSpPr>
        <p:spPr>
          <a:xfrm>
            <a:off x="609760" y="304800"/>
            <a:ext cx="9571909" cy="838200"/>
          </a:xfrm>
        </p:spPr>
        <p:txBody>
          <a:bodyPr/>
          <a:lstStyle/>
          <a:p>
            <a:r>
              <a:rPr lang="en-US" dirty="0"/>
              <a:t>EDR with SEP – Conduct Endpoint Investigations</a:t>
            </a:r>
            <a:br>
              <a:rPr lang="en-US" dirty="0"/>
            </a:br>
            <a:r>
              <a:rPr lang="en-US" dirty="0"/>
              <a:t>with Continuous Recoding and Playback</a:t>
            </a:r>
          </a:p>
        </p:txBody>
      </p:sp>
      <p:sp>
        <p:nvSpPr>
          <p:cNvPr id="82" name="TextBox 81"/>
          <p:cNvSpPr txBox="1"/>
          <p:nvPr/>
        </p:nvSpPr>
        <p:spPr>
          <a:xfrm>
            <a:off x="11253727" y="733450"/>
            <a:ext cx="630525" cy="148117"/>
          </a:xfrm>
          <a:prstGeom prst="rect">
            <a:avLst/>
          </a:prstGeom>
          <a:noFill/>
        </p:spPr>
        <p:txBody>
          <a:bodyPr wrap="none" lIns="0" tIns="0" rIns="0" bIns="0" rtlCol="0">
            <a:spAutoFit/>
          </a:bodyPr>
          <a:lstStyle/>
          <a:p>
            <a:pPr algn="ctr">
              <a:lnSpc>
                <a:spcPct val="90000"/>
              </a:lnSpc>
            </a:pPr>
            <a:r>
              <a:rPr lang="en-US" sz="1050" b="1" dirty="0">
                <a:solidFill>
                  <a:schemeClr val="bg2"/>
                </a:solidFill>
              </a:rPr>
              <a:t>LIST (USER)</a:t>
            </a:r>
          </a:p>
        </p:txBody>
      </p:sp>
      <p:sp>
        <p:nvSpPr>
          <p:cNvPr id="84" name="Footer Placeholder 7"/>
          <p:cNvSpPr txBox="1">
            <a:spLocks/>
          </p:cNvSpPr>
          <p:nvPr/>
        </p:nvSpPr>
        <p:spPr>
          <a:xfrm>
            <a:off x="11635001" y="6460905"/>
            <a:ext cx="130028" cy="153888"/>
          </a:xfrm>
          <a:prstGeom prst="rect">
            <a:avLst/>
          </a:prstGeom>
        </p:spPr>
        <p:txBody>
          <a:bodyPr vert="horz" wrap="none" lIns="0" tIns="0" rIns="0" bIns="0" rtlCol="0" anchor="b">
            <a:spAutoFit/>
          </a:bodyPr>
          <a:lstStyle>
            <a:defPPr>
              <a:defRPr lang="en-US"/>
            </a:defPPr>
            <a:lvl1pPr marL="0" algn="l"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DA42248-2AD5-4973-A736-B434674C9FD5}" type="slidenum">
              <a:rPr lang="en-US" smtClean="0">
                <a:solidFill>
                  <a:schemeClr val="tx1">
                    <a:lumMod val="75000"/>
                  </a:schemeClr>
                </a:solidFill>
              </a:rPr>
              <a:pPr algn="ctr"/>
              <a:t>52</a:t>
            </a:fld>
            <a:endParaRPr lang="en-US" dirty="0">
              <a:solidFill>
                <a:schemeClr val="tx1">
                  <a:lumMod val="75000"/>
                </a:schemeClr>
              </a:solidFill>
            </a:endParaRPr>
          </a:p>
        </p:txBody>
      </p:sp>
      <p:sp>
        <p:nvSpPr>
          <p:cNvPr id="85" name="Rectangle 84"/>
          <p:cNvSpPr/>
          <p:nvPr/>
        </p:nvSpPr>
        <p:spPr bwMode="gray">
          <a:xfrm>
            <a:off x="2132568" y="1447801"/>
            <a:ext cx="5469620"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“I need to quickly investigate an attack and understand every change and action performed in historical sequence.”</a:t>
            </a:r>
          </a:p>
        </p:txBody>
      </p:sp>
      <p:sp>
        <p:nvSpPr>
          <p:cNvPr id="86" name="Rectangle 85"/>
          <p:cNvSpPr/>
          <p:nvPr/>
        </p:nvSpPr>
        <p:spPr bwMode="gray">
          <a:xfrm>
            <a:off x="2132568" y="2616200"/>
            <a:ext cx="546962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In event of a compromise , I need to know every system and process change made to endpoints. </a:t>
            </a:r>
          </a:p>
        </p:txBody>
      </p:sp>
      <p:sp>
        <p:nvSpPr>
          <p:cNvPr id="87" name="Rectangle 86"/>
          <p:cNvSpPr/>
          <p:nvPr/>
        </p:nvSpPr>
        <p:spPr bwMode="gray">
          <a:xfrm>
            <a:off x="2132568" y="3784600"/>
            <a:ext cx="546962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Symantec EDR solution (ATP: Endpoint)</a:t>
            </a:r>
          </a:p>
        </p:txBody>
      </p:sp>
      <p:sp>
        <p:nvSpPr>
          <p:cNvPr id="136" name="Rectangle 135"/>
          <p:cNvSpPr/>
          <p:nvPr/>
        </p:nvSpPr>
        <p:spPr bwMode="gray">
          <a:xfrm>
            <a:off x="2132568" y="4953000"/>
            <a:ext cx="546962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indent="-176213">
              <a:lnSpc>
                <a:spcPct val="90000"/>
              </a:lnSpc>
              <a:spcAft>
                <a:spcPts val="300"/>
              </a:spcAft>
              <a:buFont typeface="Arial" panose="020B0604020202020204" pitchFamily="34" charset="0"/>
              <a:buChar char="•"/>
            </a:pPr>
            <a:r>
              <a:rPr lang="en-US" sz="1600" dirty="0"/>
              <a:t>Direct communications with SEP agent</a:t>
            </a:r>
          </a:p>
          <a:p>
            <a:pPr marL="0" lvl="1" indent="-176213">
              <a:lnSpc>
                <a:spcPct val="90000"/>
              </a:lnSpc>
              <a:spcAft>
                <a:spcPts val="300"/>
              </a:spcAft>
              <a:buFont typeface="Arial" panose="020B0604020202020204" pitchFamily="34" charset="0"/>
              <a:buChar char="•"/>
            </a:pPr>
            <a:r>
              <a:rPr lang="en-US" sz="1600" dirty="0"/>
              <a:t>Search database or endpoints directly for any artifact</a:t>
            </a:r>
          </a:p>
          <a:p>
            <a:pPr marL="0" lvl="1" indent="-176213">
              <a:lnSpc>
                <a:spcPct val="90000"/>
              </a:lnSpc>
              <a:spcAft>
                <a:spcPts val="300"/>
              </a:spcAft>
              <a:buFont typeface="Arial" panose="020B0604020202020204" pitchFamily="34" charset="0"/>
              <a:buChar char="•"/>
            </a:pPr>
            <a:r>
              <a:rPr lang="en-US" sz="1600" dirty="0"/>
              <a:t>Filters for attributes, events, key pair least popular values and pivot to entity page </a:t>
            </a:r>
          </a:p>
        </p:txBody>
      </p:sp>
      <p:sp>
        <p:nvSpPr>
          <p:cNvPr id="137" name="Rectangle 136"/>
          <p:cNvSpPr/>
          <p:nvPr/>
        </p:nvSpPr>
        <p:spPr bwMode="gray">
          <a:xfrm>
            <a:off x="609761"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NEED</a:t>
            </a:r>
          </a:p>
        </p:txBody>
      </p:sp>
      <p:sp>
        <p:nvSpPr>
          <p:cNvPr id="138" name="Rectangle 137"/>
          <p:cNvSpPr/>
          <p:nvPr/>
        </p:nvSpPr>
        <p:spPr bwMode="gray">
          <a:xfrm>
            <a:off x="609601" y="26162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CHALLENGE</a:t>
            </a:r>
          </a:p>
        </p:txBody>
      </p:sp>
      <p:sp>
        <p:nvSpPr>
          <p:cNvPr id="139" name="Rectangle 138"/>
          <p:cNvSpPr/>
          <p:nvPr/>
        </p:nvSpPr>
        <p:spPr bwMode="gray">
          <a:xfrm>
            <a:off x="609761" y="3784599"/>
            <a:ext cx="15230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PRODUCT</a:t>
            </a:r>
          </a:p>
        </p:txBody>
      </p:sp>
      <p:sp>
        <p:nvSpPr>
          <p:cNvPr id="140" name="Rectangle 139"/>
          <p:cNvSpPr/>
          <p:nvPr/>
        </p:nvSpPr>
        <p:spPr bwMode="gray">
          <a:xfrm>
            <a:off x="609601" y="49530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rPr>
              <a:t>CAPABILITIES</a:t>
            </a:r>
          </a:p>
        </p:txBody>
      </p:sp>
      <p:grpSp>
        <p:nvGrpSpPr>
          <p:cNvPr id="141" name="Group 140"/>
          <p:cNvGrpSpPr/>
          <p:nvPr/>
        </p:nvGrpSpPr>
        <p:grpSpPr>
          <a:xfrm rot="5400000">
            <a:off x="1951596" y="1784814"/>
            <a:ext cx="381000" cy="274391"/>
            <a:chOff x="1179513" y="4529455"/>
            <a:chExt cx="381000" cy="274320"/>
          </a:xfrm>
        </p:grpSpPr>
        <p:sp>
          <p:nvSpPr>
            <p:cNvPr id="142"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43"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144" name="Group 143"/>
          <p:cNvGrpSpPr/>
          <p:nvPr/>
        </p:nvGrpSpPr>
        <p:grpSpPr>
          <a:xfrm rot="5400000">
            <a:off x="1951596" y="2973534"/>
            <a:ext cx="381000" cy="274391"/>
            <a:chOff x="1179513" y="4529455"/>
            <a:chExt cx="381000" cy="274320"/>
          </a:xfrm>
        </p:grpSpPr>
        <p:sp>
          <p:nvSpPr>
            <p:cNvPr id="145" name="Pentagon 144"/>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46"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147" name="Group 146"/>
          <p:cNvGrpSpPr/>
          <p:nvPr/>
        </p:nvGrpSpPr>
        <p:grpSpPr>
          <a:xfrm rot="5400000">
            <a:off x="1951596" y="4147014"/>
            <a:ext cx="381000" cy="274391"/>
            <a:chOff x="1179513" y="4529455"/>
            <a:chExt cx="381000" cy="274320"/>
          </a:xfrm>
        </p:grpSpPr>
        <p:sp>
          <p:nvSpPr>
            <p:cNvPr id="148"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49"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150" name="Group 149"/>
          <p:cNvGrpSpPr/>
          <p:nvPr/>
        </p:nvGrpSpPr>
        <p:grpSpPr>
          <a:xfrm rot="5400000">
            <a:off x="1951596" y="5305254"/>
            <a:ext cx="381000" cy="274391"/>
            <a:chOff x="1179513" y="4529455"/>
            <a:chExt cx="381000" cy="274320"/>
          </a:xfrm>
        </p:grpSpPr>
        <p:sp>
          <p:nvSpPr>
            <p:cNvPr id="151"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52"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cxnSp>
        <p:nvCxnSpPr>
          <p:cNvPr id="4" name="Straight Connector 3"/>
          <p:cNvCxnSpPr/>
          <p:nvPr/>
        </p:nvCxnSpPr>
        <p:spPr>
          <a:xfrm>
            <a:off x="7949005" y="1364156"/>
            <a:ext cx="0" cy="4703973"/>
          </a:xfrm>
          <a:prstGeom prst="line">
            <a:avLst/>
          </a:prstGeom>
          <a:ln w="28575" cmpd="sng">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11217027" y="0"/>
            <a:ext cx="974975" cy="1141664"/>
            <a:chOff x="8133345" y="5361971"/>
            <a:chExt cx="974975" cy="1141664"/>
          </a:xfrm>
        </p:grpSpPr>
        <p:grpSp>
          <p:nvGrpSpPr>
            <p:cNvPr id="29" name="Group 28"/>
            <p:cNvGrpSpPr/>
            <p:nvPr/>
          </p:nvGrpSpPr>
          <p:grpSpPr>
            <a:xfrm>
              <a:off x="8275146" y="5631232"/>
              <a:ext cx="692917" cy="732073"/>
              <a:chOff x="8275146" y="5631232"/>
              <a:chExt cx="692917" cy="732073"/>
            </a:xfrm>
          </p:grpSpPr>
          <p:grpSp>
            <p:nvGrpSpPr>
              <p:cNvPr id="31" name="Group 30"/>
              <p:cNvGrpSpPr/>
              <p:nvPr/>
            </p:nvGrpSpPr>
            <p:grpSpPr bwMode="ltGray">
              <a:xfrm>
                <a:off x="8275146" y="5631232"/>
                <a:ext cx="550945" cy="434725"/>
                <a:chOff x="2916555" y="1923047"/>
                <a:chExt cx="1908466" cy="1505880"/>
              </a:xfrm>
            </p:grpSpPr>
            <p:sp>
              <p:nvSpPr>
                <p:cNvPr id="33" name="Rectangle 32"/>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4" name="Rectangle 33"/>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5" name="Rectangle 34"/>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6"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7" name="Rectangle 36"/>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8" name="Rectangle 37"/>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9"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0" name="Rectangle 39"/>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1" name="Rectangle 40"/>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2" name="Rectangle 41"/>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3" name="Rectangle 42"/>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4" name="Rectangle 43"/>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grpSp>
          <p:sp>
            <p:nvSpPr>
              <p:cNvPr id="32" name="TextBox 31"/>
              <p:cNvSpPr txBox="1"/>
              <p:nvPr/>
            </p:nvSpPr>
            <p:spPr>
              <a:xfrm>
                <a:off x="8288390" y="6069763"/>
                <a:ext cx="679673" cy="293542"/>
              </a:xfrm>
              <a:prstGeom prst="rect">
                <a:avLst/>
              </a:prstGeom>
              <a:noFill/>
            </p:spPr>
            <p:txBody>
              <a:bodyPr wrap="none" lIns="0" tIns="0" rIns="0" bIns="0" rtlCol="0">
                <a:spAutoFit/>
              </a:bodyPr>
              <a:lstStyle/>
              <a:p>
                <a:pPr algn="ctr">
                  <a:lnSpc>
                    <a:spcPct val="90000"/>
                  </a:lnSpc>
                </a:pPr>
                <a:r>
                  <a:rPr lang="en-US" sz="1050" b="1" dirty="0">
                    <a:solidFill>
                      <a:schemeClr val="accent1"/>
                    </a:solidFill>
                  </a:rPr>
                  <a:t>LIST </a:t>
                </a:r>
                <a:br>
                  <a:rPr lang="en-US" sz="1050" b="1" dirty="0">
                    <a:solidFill>
                      <a:schemeClr val="accent1"/>
                    </a:solidFill>
                  </a:rPr>
                </a:br>
                <a:r>
                  <a:rPr lang="en-US" sz="1050" b="1" dirty="0">
                    <a:solidFill>
                      <a:schemeClr val="accent1"/>
                    </a:solidFill>
                  </a:rPr>
                  <a:t>(ENDPOINT)</a:t>
                </a:r>
              </a:p>
            </p:txBody>
          </p:sp>
        </p:grpSp>
        <p:sp>
          <p:nvSpPr>
            <p:cNvPr id="30" name="Rectangle 29">
              <a:hlinkClick r:id="rId3" action="ppaction://hlinksldjump"/>
            </p:cNvPr>
            <p:cNvSpPr/>
            <p:nvPr/>
          </p:nvSpPr>
          <p:spPr>
            <a:xfrm>
              <a:off x="8133345" y="5361971"/>
              <a:ext cx="974975" cy="1141664"/>
            </a:xfrm>
            <a:prstGeom prst="rect">
              <a:avLst/>
            </a:prstGeom>
            <a:noFill/>
            <a:ln w="12700">
              <a:noFill/>
              <a:miter lim="800000"/>
              <a:headEnd/>
              <a:tailEnd/>
            </a:ln>
          </p:spPr>
          <p:txBody>
            <a:bodyPr wrap="square" rtlCol="0" anchor="ctr"/>
            <a:lstStyle/>
            <a:p>
              <a:pPr algn="ctr"/>
              <a:endParaRPr lang="en-US" kern="0" dirty="0">
                <a:solidFill>
                  <a:schemeClr val="bg1"/>
                </a:solidFill>
              </a:endParaRPr>
            </a:p>
          </p:txBody>
        </p:sp>
      </p:grpSp>
    </p:spTree>
    <p:extLst>
      <p:ext uri="{BB962C8B-B14F-4D97-AF65-F5344CB8AC3E}">
        <p14:creationId xmlns:p14="http://schemas.microsoft.com/office/powerpoint/2010/main" val="31827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49453" y="4040245"/>
            <a:ext cx="10795318" cy="990600"/>
            <a:chOff x="467774" y="1447801"/>
            <a:chExt cx="10766053" cy="990600"/>
          </a:xfrm>
        </p:grpSpPr>
        <p:sp>
          <p:nvSpPr>
            <p:cNvPr id="36" name="Rectangle 35"/>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37" name="Rectangle 36"/>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grpSp>
        <p:nvGrpSpPr>
          <p:cNvPr id="31" name="Group 30"/>
          <p:cNvGrpSpPr/>
          <p:nvPr/>
        </p:nvGrpSpPr>
        <p:grpSpPr>
          <a:xfrm>
            <a:off x="662701" y="2996453"/>
            <a:ext cx="10793866" cy="990600"/>
            <a:chOff x="467774" y="1447801"/>
            <a:chExt cx="10766053" cy="990600"/>
          </a:xfrm>
        </p:grpSpPr>
        <p:sp>
          <p:nvSpPr>
            <p:cNvPr id="32" name="Rectangle 31"/>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33" name="Rectangle 32"/>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grpSp>
        <p:nvGrpSpPr>
          <p:cNvPr id="26" name="Group 25"/>
          <p:cNvGrpSpPr/>
          <p:nvPr/>
        </p:nvGrpSpPr>
        <p:grpSpPr>
          <a:xfrm>
            <a:off x="675952" y="1960549"/>
            <a:ext cx="10766053" cy="990600"/>
            <a:chOff x="467774" y="1447801"/>
            <a:chExt cx="10766053" cy="990600"/>
          </a:xfrm>
        </p:grpSpPr>
        <p:sp>
          <p:nvSpPr>
            <p:cNvPr id="25" name="Rectangle 24"/>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24" name="Rectangle 23"/>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sp>
        <p:nvSpPr>
          <p:cNvPr id="2" name="Title 1"/>
          <p:cNvSpPr>
            <a:spLocks noGrp="1"/>
          </p:cNvSpPr>
          <p:nvPr>
            <p:ph type="title"/>
          </p:nvPr>
        </p:nvSpPr>
        <p:spPr/>
        <p:txBody>
          <a:bodyPr/>
          <a:lstStyle/>
          <a:p>
            <a:r>
              <a:rPr lang="en-US" dirty="0"/>
              <a:t>Customer Challenges</a:t>
            </a:r>
          </a:p>
        </p:txBody>
      </p:sp>
      <p:sp>
        <p:nvSpPr>
          <p:cNvPr id="4" name="Text Placeholder 3"/>
          <p:cNvSpPr>
            <a:spLocks noGrp="1"/>
          </p:cNvSpPr>
          <p:nvPr>
            <p:ph type="body" sz="quarter" idx="13"/>
          </p:nvPr>
        </p:nvSpPr>
        <p:spPr>
          <a:xfrm>
            <a:off x="586094" y="1168878"/>
            <a:ext cx="10972482" cy="332118"/>
          </a:xfrm>
        </p:spPr>
        <p:txBody>
          <a:bodyPr/>
          <a:lstStyle/>
          <a:p>
            <a:r>
              <a:rPr lang="en-US" dirty="0"/>
              <a:t>Endpoints remain easy targets and have a large attack surface</a:t>
            </a:r>
          </a:p>
          <a:p>
            <a:endParaRPr lang="en-US" dirty="0"/>
          </a:p>
        </p:txBody>
      </p:sp>
      <p:sp>
        <p:nvSpPr>
          <p:cNvPr id="5" name="Slide Number Placeholder 4"/>
          <p:cNvSpPr>
            <a:spLocks noGrp="1"/>
          </p:cNvSpPr>
          <p:nvPr>
            <p:ph type="sldNum" sz="quarter" idx="12"/>
          </p:nvPr>
        </p:nvSpPr>
        <p:spPr>
          <a:xfrm>
            <a:off x="11745286" y="6305554"/>
            <a:ext cx="520700" cy="365125"/>
          </a:xfrm>
        </p:spPr>
        <p:txBody>
          <a:bodyPr/>
          <a:lstStyle/>
          <a:p>
            <a:fld id="{2D88F0F9-74A8-45E4-B405-052EDB68E8BD}" type="slidenum">
              <a:rPr lang="uk-UA" smtClean="0"/>
              <a:t>53</a:t>
            </a:fld>
            <a:endParaRPr lang="uk-UA"/>
          </a:p>
        </p:txBody>
      </p:sp>
      <p:sp>
        <p:nvSpPr>
          <p:cNvPr id="7" name="TextBox 6"/>
          <p:cNvSpPr txBox="1"/>
          <p:nvPr/>
        </p:nvSpPr>
        <p:spPr>
          <a:xfrm>
            <a:off x="2313637" y="2083083"/>
            <a:ext cx="1158816" cy="686158"/>
          </a:xfrm>
          <a:prstGeom prst="rect">
            <a:avLst/>
          </a:prstGeom>
          <a:noFill/>
        </p:spPr>
        <p:txBody>
          <a:bodyPr wrap="square" lIns="0" tIns="0" rIns="0" bIns="0" rtlCol="0">
            <a:spAutoFit/>
          </a:bodyPr>
          <a:lstStyle/>
          <a:p>
            <a:pPr algn="ctr"/>
            <a:r>
              <a:rPr lang="en-GB" sz="4390" b="1" dirty="0">
                <a:solidFill>
                  <a:srgbClr val="F3BE10"/>
                </a:solidFill>
              </a:rPr>
              <a:t>44%</a:t>
            </a:r>
          </a:p>
        </p:txBody>
      </p:sp>
      <p:sp>
        <p:nvSpPr>
          <p:cNvPr id="8" name="TextBox 7"/>
          <p:cNvSpPr txBox="1"/>
          <p:nvPr/>
        </p:nvSpPr>
        <p:spPr>
          <a:xfrm>
            <a:off x="3575844" y="2120688"/>
            <a:ext cx="7573089" cy="738664"/>
          </a:xfrm>
          <a:prstGeom prst="rect">
            <a:avLst/>
          </a:prstGeom>
          <a:noFill/>
        </p:spPr>
        <p:txBody>
          <a:bodyPr wrap="square" lIns="0" tIns="0" rIns="0" bIns="0" rtlCol="0">
            <a:spAutoFit/>
          </a:bodyPr>
          <a:lstStyle/>
          <a:p>
            <a:r>
              <a:rPr lang="en-GB" sz="2400" dirty="0">
                <a:solidFill>
                  <a:schemeClr val="tx2">
                    <a:lumMod val="75000"/>
                  </a:schemeClr>
                </a:solidFill>
              </a:rPr>
              <a:t> of customers were compromised despite using malware blocking technologies</a:t>
            </a:r>
          </a:p>
        </p:txBody>
      </p:sp>
      <p:sp>
        <p:nvSpPr>
          <p:cNvPr id="10" name="TextBox 9"/>
          <p:cNvSpPr txBox="1"/>
          <p:nvPr/>
        </p:nvSpPr>
        <p:spPr>
          <a:xfrm>
            <a:off x="2313637" y="3106410"/>
            <a:ext cx="990598" cy="675609"/>
          </a:xfrm>
          <a:prstGeom prst="rect">
            <a:avLst/>
          </a:prstGeom>
          <a:noFill/>
        </p:spPr>
        <p:txBody>
          <a:bodyPr wrap="square" lIns="0" tIns="0" rIns="0" bIns="0" rtlCol="0">
            <a:spAutoFit/>
          </a:bodyPr>
          <a:lstStyle/>
          <a:p>
            <a:r>
              <a:rPr lang="en-GB" sz="4390" b="1" dirty="0">
                <a:solidFill>
                  <a:srgbClr val="F3BE10"/>
                </a:solidFill>
              </a:rPr>
              <a:t>38%</a:t>
            </a:r>
          </a:p>
        </p:txBody>
      </p:sp>
      <p:sp>
        <p:nvSpPr>
          <p:cNvPr id="11" name="TextBox 10"/>
          <p:cNvSpPr txBox="1"/>
          <p:nvPr/>
        </p:nvSpPr>
        <p:spPr>
          <a:xfrm>
            <a:off x="3529056" y="3177599"/>
            <a:ext cx="7832854" cy="369332"/>
          </a:xfrm>
          <a:prstGeom prst="rect">
            <a:avLst/>
          </a:prstGeom>
          <a:noFill/>
        </p:spPr>
        <p:txBody>
          <a:bodyPr wrap="square" lIns="0" tIns="0" rIns="0" bIns="0" rtlCol="0">
            <a:spAutoFit/>
          </a:bodyPr>
          <a:lstStyle/>
          <a:p>
            <a:pPr marL="0" lvl="1"/>
            <a:r>
              <a:rPr lang="en-GB" sz="2400" dirty="0">
                <a:solidFill>
                  <a:schemeClr val="tx2">
                    <a:lumMod val="75000"/>
                  </a:schemeClr>
                </a:solidFill>
              </a:rPr>
              <a:t>of time spent by security professionals in firefighting alerts</a:t>
            </a:r>
          </a:p>
        </p:txBody>
      </p:sp>
      <p:pic>
        <p:nvPicPr>
          <p:cNvPr id="12" name="Picture 11" descr="threat_landscape.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1027725" y="2096541"/>
            <a:ext cx="762000" cy="762000"/>
          </a:xfrm>
          <a:prstGeom prst="rect">
            <a:avLst/>
          </a:prstGeom>
        </p:spPr>
      </p:pic>
      <p:pic>
        <p:nvPicPr>
          <p:cNvPr id="14" name="Picture 13" descr="Firefighting Alerts Icon-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3286" y="3060117"/>
            <a:ext cx="828881" cy="828881"/>
          </a:xfrm>
          <a:prstGeom prst="rect">
            <a:avLst/>
          </a:prstGeom>
        </p:spPr>
      </p:pic>
      <p:sp>
        <p:nvSpPr>
          <p:cNvPr id="34" name="TextBox 33"/>
          <p:cNvSpPr txBox="1"/>
          <p:nvPr/>
        </p:nvSpPr>
        <p:spPr>
          <a:xfrm>
            <a:off x="24664" y="6539730"/>
            <a:ext cx="8228452" cy="214172"/>
          </a:xfrm>
          <a:prstGeom prst="rect">
            <a:avLst/>
          </a:prstGeom>
          <a:noFill/>
        </p:spPr>
        <p:txBody>
          <a:bodyPr wrap="square" lIns="60006" tIns="30003" rIns="60006" bIns="30003" rtlCol="0">
            <a:spAutoFit/>
          </a:bodyPr>
          <a:lstStyle/>
          <a:p>
            <a:r>
              <a:rPr lang="en-GB" sz="998" dirty="0">
                <a:solidFill>
                  <a:schemeClr val="tx1">
                    <a:lumMod val="60000"/>
                    <a:lumOff val="40000"/>
                  </a:schemeClr>
                </a:solidFill>
              </a:rPr>
              <a:t>Source:  Symantec ISTR Report 2017 vol. 21,22,  Gartner MQ for EPP 2016 , ESG Endpoint Paradox 2016, ESG Research 2016, </a:t>
            </a:r>
            <a:r>
              <a:rPr lang="en-GB" sz="998" dirty="0" err="1">
                <a:solidFill>
                  <a:schemeClr val="tx1">
                    <a:lumMod val="60000"/>
                    <a:lumOff val="40000"/>
                  </a:schemeClr>
                </a:solidFill>
              </a:rPr>
              <a:t>Ponemon</a:t>
            </a:r>
            <a:r>
              <a:rPr lang="en-GB" sz="998" dirty="0">
                <a:solidFill>
                  <a:schemeClr val="tx1">
                    <a:lumMod val="60000"/>
                    <a:lumOff val="40000"/>
                  </a:schemeClr>
                </a:solidFill>
              </a:rPr>
              <a:t> Data Breach Study</a:t>
            </a:r>
          </a:p>
        </p:txBody>
      </p:sp>
      <p:grpSp>
        <p:nvGrpSpPr>
          <p:cNvPr id="38" name="Group 37"/>
          <p:cNvGrpSpPr/>
          <p:nvPr/>
        </p:nvGrpSpPr>
        <p:grpSpPr>
          <a:xfrm>
            <a:off x="659865" y="5091926"/>
            <a:ext cx="10793866" cy="990600"/>
            <a:chOff x="467774" y="1447801"/>
            <a:chExt cx="10766053" cy="990600"/>
          </a:xfrm>
        </p:grpSpPr>
        <p:sp>
          <p:nvSpPr>
            <p:cNvPr id="39" name="Rectangle 38"/>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40" name="Rectangle 39"/>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sp>
        <p:nvSpPr>
          <p:cNvPr id="41" name="TextBox 40"/>
          <p:cNvSpPr txBox="1"/>
          <p:nvPr/>
        </p:nvSpPr>
        <p:spPr>
          <a:xfrm>
            <a:off x="2313637" y="4181758"/>
            <a:ext cx="990598" cy="675609"/>
          </a:xfrm>
          <a:prstGeom prst="rect">
            <a:avLst/>
          </a:prstGeom>
          <a:noFill/>
        </p:spPr>
        <p:txBody>
          <a:bodyPr wrap="square" lIns="0" tIns="0" rIns="0" bIns="0" rtlCol="0">
            <a:spAutoFit/>
          </a:bodyPr>
          <a:lstStyle/>
          <a:p>
            <a:r>
              <a:rPr lang="en-GB" sz="4390" b="1" dirty="0">
                <a:solidFill>
                  <a:srgbClr val="F3BE10"/>
                </a:solidFill>
              </a:rPr>
              <a:t>46%</a:t>
            </a:r>
          </a:p>
        </p:txBody>
      </p:sp>
      <p:sp>
        <p:nvSpPr>
          <p:cNvPr id="43" name="TextBox 42"/>
          <p:cNvSpPr txBox="1"/>
          <p:nvPr/>
        </p:nvSpPr>
        <p:spPr>
          <a:xfrm>
            <a:off x="3492143" y="4182080"/>
            <a:ext cx="7832854" cy="738664"/>
          </a:xfrm>
          <a:prstGeom prst="rect">
            <a:avLst/>
          </a:prstGeom>
          <a:noFill/>
        </p:spPr>
        <p:txBody>
          <a:bodyPr wrap="square" lIns="0" tIns="0" rIns="0" bIns="0" rtlCol="0">
            <a:spAutoFit/>
          </a:bodyPr>
          <a:lstStyle/>
          <a:p>
            <a:pPr marL="0" lvl="1"/>
            <a:r>
              <a:rPr lang="en-GB" sz="2400" dirty="0">
                <a:solidFill>
                  <a:schemeClr val="tx2">
                    <a:lumMod val="75000"/>
                  </a:schemeClr>
                </a:solidFill>
              </a:rPr>
              <a:t>of organizations cite a ‘problematic shortage’ of cyber security skills, demand expected to grow 53% by 2018</a:t>
            </a:r>
          </a:p>
        </p:txBody>
      </p:sp>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ackgroundRemoval t="9453" b="86070" l="3586" r="97610"/>
                    </a14:imgEffect>
                  </a14:imgLayer>
                </a14:imgProps>
              </a:ext>
            </a:extLst>
          </a:blip>
          <a:stretch>
            <a:fillRect/>
          </a:stretch>
        </p:blipFill>
        <p:spPr>
          <a:xfrm>
            <a:off x="847453" y="4130674"/>
            <a:ext cx="1156113" cy="925811"/>
          </a:xfrm>
          <a:prstGeom prst="rect">
            <a:avLst/>
          </a:prstGeom>
        </p:spPr>
      </p:pic>
      <p:sp>
        <p:nvSpPr>
          <p:cNvPr id="47" name="TextBox 46"/>
          <p:cNvSpPr txBox="1"/>
          <p:nvPr/>
        </p:nvSpPr>
        <p:spPr>
          <a:xfrm>
            <a:off x="2307698" y="5236837"/>
            <a:ext cx="1469372" cy="675569"/>
          </a:xfrm>
          <a:prstGeom prst="rect">
            <a:avLst/>
          </a:prstGeom>
          <a:noFill/>
        </p:spPr>
        <p:txBody>
          <a:bodyPr wrap="square" lIns="0" tIns="0" rIns="0" bIns="0" rtlCol="0">
            <a:spAutoFit/>
          </a:bodyPr>
          <a:lstStyle/>
          <a:p>
            <a:r>
              <a:rPr lang="en-GB" sz="4390" b="1" dirty="0">
                <a:solidFill>
                  <a:srgbClr val="F3BE10"/>
                </a:solidFill>
              </a:rPr>
              <a:t>27%</a:t>
            </a:r>
          </a:p>
        </p:txBody>
      </p:sp>
      <p:sp>
        <p:nvSpPr>
          <p:cNvPr id="48" name="TextBox 47"/>
          <p:cNvSpPr txBox="1"/>
          <p:nvPr/>
        </p:nvSpPr>
        <p:spPr>
          <a:xfrm>
            <a:off x="3486203" y="5238064"/>
            <a:ext cx="7832854" cy="738664"/>
          </a:xfrm>
          <a:prstGeom prst="rect">
            <a:avLst/>
          </a:prstGeom>
          <a:noFill/>
        </p:spPr>
        <p:txBody>
          <a:bodyPr wrap="square" lIns="0" tIns="0" rIns="0" bIns="0" rtlCol="0">
            <a:spAutoFit/>
          </a:bodyPr>
          <a:lstStyle/>
          <a:p>
            <a:pPr marL="0" lvl="1"/>
            <a:r>
              <a:rPr lang="en-GB" sz="2400" dirty="0">
                <a:solidFill>
                  <a:schemeClr val="tx2">
                    <a:lumMod val="75000"/>
                  </a:schemeClr>
                </a:solidFill>
              </a:rPr>
              <a:t>the likelihood of a recurring material data breach over the next two years, $3.62 M average total cost of a data breach in 2016</a:t>
            </a:r>
          </a:p>
        </p:txBody>
      </p:sp>
      <p:pic>
        <p:nvPicPr>
          <p:cNvPr id="3" name="Picture 2" descr="recurring-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835" y="5234330"/>
            <a:ext cx="917382" cy="731784"/>
          </a:xfrm>
          <a:prstGeom prst="rect">
            <a:avLst/>
          </a:prstGeom>
        </p:spPr>
      </p:pic>
    </p:spTree>
    <p:extLst>
      <p:ext uri="{BB962C8B-B14F-4D97-AF65-F5344CB8AC3E}">
        <p14:creationId xmlns:p14="http://schemas.microsoft.com/office/powerpoint/2010/main" val="23465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46" y="3359567"/>
            <a:ext cx="1171682" cy="796736"/>
          </a:xfrm>
          <a:prstGeom prst="rect">
            <a:avLst/>
          </a:prstGeom>
        </p:spPr>
      </p:pic>
      <p:sp>
        <p:nvSpPr>
          <p:cNvPr id="15" name="Text Placeholder 3"/>
          <p:cNvSpPr>
            <a:spLocks noGrp="1"/>
          </p:cNvSpPr>
          <p:nvPr>
            <p:ph type="subTitle" idx="1"/>
          </p:nvPr>
        </p:nvSpPr>
        <p:spPr/>
        <p:txBody>
          <a:bodyPr/>
          <a:lstStyle/>
          <a:p>
            <a:r>
              <a:rPr lang="en-US" dirty="0"/>
              <a:t>See system and process changes threats made to endpoints</a:t>
            </a:r>
          </a:p>
        </p:txBody>
      </p:sp>
      <p:sp>
        <p:nvSpPr>
          <p:cNvPr id="2" name="Title 1"/>
          <p:cNvSpPr>
            <a:spLocks noGrp="1"/>
          </p:cNvSpPr>
          <p:nvPr>
            <p:ph type="title"/>
          </p:nvPr>
        </p:nvSpPr>
        <p:spPr/>
        <p:txBody>
          <a:bodyPr/>
          <a:lstStyle/>
          <a:p>
            <a:r>
              <a:rPr lang="en-US" dirty="0"/>
              <a:t>Endpoint Recording and Playback</a:t>
            </a:r>
          </a:p>
        </p:txBody>
      </p:sp>
      <p:sp>
        <p:nvSpPr>
          <p:cNvPr id="4" name="Slide Number Placeholder 3"/>
          <p:cNvSpPr>
            <a:spLocks noGrp="1"/>
          </p:cNvSpPr>
          <p:nvPr>
            <p:ph type="sldNum" sz="quarter" idx="11"/>
          </p:nvPr>
        </p:nvSpPr>
        <p:spPr/>
        <p:txBody>
          <a:bodyPr/>
          <a:lstStyle/>
          <a:p>
            <a:fld id="{2D88F0F9-74A8-45E4-B405-052EDB68E8BD}" type="slidenum">
              <a:rPr lang="en-US" smtClean="0"/>
              <a:t>54</a:t>
            </a:fld>
            <a:endParaRPr lang="en-US"/>
          </a:p>
        </p:txBody>
      </p:sp>
      <p:sp>
        <p:nvSpPr>
          <p:cNvPr id="51" name="TextBox 50"/>
          <p:cNvSpPr txBox="1"/>
          <p:nvPr/>
        </p:nvSpPr>
        <p:spPr>
          <a:xfrm>
            <a:off x="1639260" y="4637983"/>
            <a:ext cx="5816348" cy="299889"/>
          </a:xfrm>
          <a:prstGeom prst="rect">
            <a:avLst/>
          </a:prstGeom>
          <a:noFill/>
        </p:spPr>
        <p:txBody>
          <a:bodyPr wrap="square" lIns="0" tIns="0" rIns="0" bIns="0" rtlCol="0">
            <a:noAutofit/>
          </a:bodyPr>
          <a:lstStyle/>
          <a:p>
            <a:pPr>
              <a:lnSpc>
                <a:spcPct val="90000"/>
              </a:lnSpc>
            </a:pPr>
            <a:r>
              <a:rPr lang="en-US" sz="2400" dirty="0"/>
              <a:t>Retrieve and playback everything available on the local queue</a:t>
            </a:r>
          </a:p>
        </p:txBody>
      </p:sp>
      <p:sp>
        <p:nvSpPr>
          <p:cNvPr id="56" name="Right Arrow 55"/>
          <p:cNvSpPr/>
          <p:nvPr/>
        </p:nvSpPr>
        <p:spPr bwMode="gray">
          <a:xfrm>
            <a:off x="1392208" y="3520960"/>
            <a:ext cx="5888234" cy="635046"/>
          </a:xfrm>
          <a:prstGeom prst="rightArrow">
            <a:avLst>
              <a:gd name="adj1" fmla="val 50000"/>
              <a:gd name="adj2" fmla="val 22581"/>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lnSpc>
                <a:spcPct val="90000"/>
              </a:lnSpc>
            </a:pPr>
            <a:r>
              <a:rPr lang="en-US" sz="2399" dirty="0"/>
              <a:t>Continuous recording over time</a:t>
            </a:r>
          </a:p>
        </p:txBody>
      </p:sp>
      <p:sp>
        <p:nvSpPr>
          <p:cNvPr id="58" name="TextBox 57"/>
          <p:cNvSpPr txBox="1"/>
          <p:nvPr/>
        </p:nvSpPr>
        <p:spPr>
          <a:xfrm>
            <a:off x="4992306" y="3174322"/>
            <a:ext cx="1609360" cy="285475"/>
          </a:xfrm>
          <a:prstGeom prst="rect">
            <a:avLst/>
          </a:prstGeom>
          <a:noFill/>
        </p:spPr>
        <p:txBody>
          <a:bodyPr wrap="square" lIns="0" tIns="0" rIns="0" bIns="0" rtlCol="0">
            <a:noAutofit/>
          </a:bodyPr>
          <a:lstStyle/>
          <a:p>
            <a:pPr>
              <a:lnSpc>
                <a:spcPct val="90000"/>
              </a:lnSpc>
            </a:pPr>
            <a:r>
              <a:rPr lang="en-US" dirty="0"/>
              <a:t>Request data</a:t>
            </a:r>
          </a:p>
        </p:txBody>
      </p:sp>
      <p:sp>
        <p:nvSpPr>
          <p:cNvPr id="59" name="Right Brace 58"/>
          <p:cNvSpPr/>
          <p:nvPr/>
        </p:nvSpPr>
        <p:spPr>
          <a:xfrm rot="5400000">
            <a:off x="4172110" y="1384384"/>
            <a:ext cx="361270" cy="5921078"/>
          </a:xfrm>
          <a:prstGeom prst="rightBrace">
            <a:avLst>
              <a:gd name="adj1" fmla="val 29546"/>
              <a:gd name="adj2" fmla="val 65992"/>
            </a:avLst>
          </a:prstGeom>
          <a:ln w="38100" cmpd="sng"/>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2399"/>
          </a:p>
        </p:txBody>
      </p:sp>
      <p:grpSp>
        <p:nvGrpSpPr>
          <p:cNvPr id="61" name="Group 60"/>
          <p:cNvGrpSpPr/>
          <p:nvPr/>
        </p:nvGrpSpPr>
        <p:grpSpPr>
          <a:xfrm>
            <a:off x="1392206" y="3509755"/>
            <a:ext cx="5721868" cy="148618"/>
            <a:chOff x="637774" y="1977842"/>
            <a:chExt cx="4442466" cy="111493"/>
          </a:xfrm>
        </p:grpSpPr>
        <p:sp>
          <p:nvSpPr>
            <p:cNvPr id="64" name="Rectangle 63"/>
            <p:cNvSpPr/>
            <p:nvPr/>
          </p:nvSpPr>
          <p:spPr bwMode="gray">
            <a:xfrm>
              <a:off x="637774" y="1977842"/>
              <a:ext cx="891349" cy="111493"/>
            </a:xfrm>
            <a:prstGeom prst="rect">
              <a:avLst/>
            </a:prstGeom>
            <a:solidFill>
              <a:schemeClr val="bg2">
                <a:lumMod val="20000"/>
                <a:lumOff val="80000"/>
              </a:schemeClr>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lnSpc>
                  <a:spcPct val="90000"/>
                </a:lnSpc>
              </a:pPr>
              <a:r>
                <a:rPr lang="en-US" sz="1466" b="1" dirty="0">
                  <a:solidFill>
                    <a:schemeClr val="bg1">
                      <a:lumMod val="50000"/>
                    </a:schemeClr>
                  </a:solidFill>
                </a:rPr>
                <a:t>1</a:t>
              </a:r>
            </a:p>
          </p:txBody>
        </p:sp>
        <p:sp>
          <p:nvSpPr>
            <p:cNvPr id="65" name="Rectangle 64"/>
            <p:cNvSpPr/>
            <p:nvPr/>
          </p:nvSpPr>
          <p:spPr bwMode="gray">
            <a:xfrm>
              <a:off x="1520343" y="1977842"/>
              <a:ext cx="891349" cy="111493"/>
            </a:xfrm>
            <a:prstGeom prst="rect">
              <a:avLst/>
            </a:prstGeom>
            <a:solidFill>
              <a:schemeClr val="bg2">
                <a:lumMod val="20000"/>
                <a:lumOff val="80000"/>
              </a:schemeClr>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lnSpc>
                  <a:spcPct val="90000"/>
                </a:lnSpc>
              </a:pPr>
              <a:r>
                <a:rPr lang="en-US" sz="1466" b="1" dirty="0">
                  <a:solidFill>
                    <a:schemeClr val="tx1">
                      <a:lumMod val="60000"/>
                      <a:lumOff val="40000"/>
                    </a:schemeClr>
                  </a:solidFill>
                </a:rPr>
                <a:t>2</a:t>
              </a:r>
              <a:endParaRPr lang="en-US" sz="1466" b="1" dirty="0">
                <a:solidFill>
                  <a:schemeClr val="bg1">
                    <a:lumMod val="50000"/>
                  </a:schemeClr>
                </a:solidFill>
              </a:endParaRPr>
            </a:p>
          </p:txBody>
        </p:sp>
        <p:sp>
          <p:nvSpPr>
            <p:cNvPr id="66" name="Rectangle 65"/>
            <p:cNvSpPr/>
            <p:nvPr/>
          </p:nvSpPr>
          <p:spPr bwMode="gray">
            <a:xfrm>
              <a:off x="2411692" y="1977842"/>
              <a:ext cx="891349" cy="111493"/>
            </a:xfrm>
            <a:prstGeom prst="rect">
              <a:avLst/>
            </a:prstGeom>
            <a:solidFill>
              <a:schemeClr val="bg2">
                <a:lumMod val="20000"/>
                <a:lumOff val="80000"/>
              </a:schemeClr>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lnSpc>
                  <a:spcPct val="90000"/>
                </a:lnSpc>
              </a:pPr>
              <a:r>
                <a:rPr lang="en-US" sz="1466" b="1" dirty="0">
                  <a:solidFill>
                    <a:schemeClr val="tx1">
                      <a:lumMod val="60000"/>
                      <a:lumOff val="40000"/>
                    </a:schemeClr>
                  </a:solidFill>
                </a:rPr>
                <a:t>3</a:t>
              </a:r>
            </a:p>
          </p:txBody>
        </p:sp>
        <p:sp>
          <p:nvSpPr>
            <p:cNvPr id="68" name="Rectangle 67"/>
            <p:cNvSpPr/>
            <p:nvPr/>
          </p:nvSpPr>
          <p:spPr bwMode="gray">
            <a:xfrm>
              <a:off x="3303041" y="1977842"/>
              <a:ext cx="891349" cy="111493"/>
            </a:xfrm>
            <a:prstGeom prst="rect">
              <a:avLst/>
            </a:prstGeom>
            <a:solidFill>
              <a:schemeClr val="bg2">
                <a:lumMod val="20000"/>
                <a:lumOff val="80000"/>
              </a:schemeClr>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lnSpc>
                  <a:spcPct val="90000"/>
                </a:lnSpc>
              </a:pPr>
              <a:r>
                <a:rPr lang="en-US" sz="1466" b="1" dirty="0">
                  <a:solidFill>
                    <a:schemeClr val="tx1">
                      <a:lumMod val="60000"/>
                      <a:lumOff val="40000"/>
                    </a:schemeClr>
                  </a:solidFill>
                </a:rPr>
                <a:t>4</a:t>
              </a:r>
            </a:p>
          </p:txBody>
        </p:sp>
        <p:sp>
          <p:nvSpPr>
            <p:cNvPr id="69" name="Rectangle 68"/>
            <p:cNvSpPr/>
            <p:nvPr/>
          </p:nvSpPr>
          <p:spPr bwMode="gray">
            <a:xfrm>
              <a:off x="4188891" y="1977842"/>
              <a:ext cx="891349" cy="111493"/>
            </a:xfrm>
            <a:prstGeom prst="rect">
              <a:avLst/>
            </a:prstGeom>
            <a:solidFill>
              <a:schemeClr val="bg2">
                <a:lumMod val="20000"/>
                <a:lumOff val="80000"/>
              </a:schemeClr>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lnSpc>
                  <a:spcPct val="90000"/>
                </a:lnSpc>
              </a:pPr>
              <a:r>
                <a:rPr lang="en-US" sz="1466" b="1" dirty="0">
                  <a:solidFill>
                    <a:schemeClr val="tx1">
                      <a:lumMod val="60000"/>
                      <a:lumOff val="40000"/>
                    </a:schemeClr>
                  </a:solidFill>
                </a:rPr>
                <a:t>5</a:t>
              </a:r>
            </a:p>
          </p:txBody>
        </p:sp>
      </p:grpSp>
      <p:cxnSp>
        <p:nvCxnSpPr>
          <p:cNvPr id="63" name="Straight Connector 62"/>
          <p:cNvCxnSpPr/>
          <p:nvPr/>
        </p:nvCxnSpPr>
        <p:spPr>
          <a:xfrm>
            <a:off x="4824439" y="3184155"/>
            <a:ext cx="0" cy="303707"/>
          </a:xfrm>
          <a:prstGeom prst="line">
            <a:avLst/>
          </a:prstGeom>
          <a:ln w="38100" cmpd="sng">
            <a:headEnd type="oval" w="med" len="med"/>
            <a:tailEnd type="oval" w="med" len="med"/>
          </a:ln>
        </p:spPr>
        <p:style>
          <a:lnRef idx="3">
            <a:schemeClr val="accent2"/>
          </a:lnRef>
          <a:fillRef idx="0">
            <a:schemeClr val="accent2"/>
          </a:fillRef>
          <a:effectRef idx="2">
            <a:schemeClr val="accent2"/>
          </a:effectRef>
          <a:fontRef idx="minor">
            <a:schemeClr val="tx1"/>
          </a:fontRef>
        </p:style>
      </p:cxnSp>
      <p:pic>
        <p:nvPicPr>
          <p:cNvPr id="81" name="Picture 8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4980" y="2222589"/>
            <a:ext cx="816377" cy="854000"/>
          </a:xfrm>
          <a:prstGeom prst="rect">
            <a:avLst/>
          </a:prstGeom>
        </p:spPr>
      </p:pic>
      <p:sp>
        <p:nvSpPr>
          <p:cNvPr id="25" name="TextBox 24"/>
          <p:cNvSpPr txBox="1"/>
          <p:nvPr/>
        </p:nvSpPr>
        <p:spPr>
          <a:xfrm>
            <a:off x="328444" y="1696098"/>
            <a:ext cx="2222447" cy="1150573"/>
          </a:xfrm>
          <a:prstGeom prst="rect">
            <a:avLst/>
          </a:prstGeom>
          <a:noFill/>
        </p:spPr>
        <p:txBody>
          <a:bodyPr wrap="square" lIns="0" tIns="0" rIns="0" bIns="0" rtlCol="0">
            <a:noAutofit/>
          </a:bodyPr>
          <a:lstStyle/>
          <a:p>
            <a:pPr>
              <a:lnSpc>
                <a:spcPct val="90000"/>
              </a:lnSpc>
            </a:pPr>
            <a:r>
              <a:rPr lang="en-US" sz="2400" dirty="0"/>
              <a:t>Endpoint </a:t>
            </a:r>
            <a:br>
              <a:rPr lang="en-US" sz="2400" dirty="0"/>
            </a:br>
            <a:r>
              <a:rPr lang="en-US" sz="2400" dirty="0"/>
              <a:t>Activity Recorder</a:t>
            </a:r>
          </a:p>
        </p:txBody>
      </p:sp>
      <p:pic>
        <p:nvPicPr>
          <p:cNvPr id="33" name="Picture 32" descr="cameras.png"/>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colorTemperature colorTemp="1609"/>
                    </a14:imgEffect>
                    <a14:imgEffect>
                      <a14:saturation sat="126000"/>
                    </a14:imgEffect>
                  </a14:imgLayer>
                </a14:imgProps>
              </a:ext>
              <a:ext uri="{28A0092B-C50C-407E-A947-70E740481C1C}">
                <a14:useLocalDpi xmlns:a14="http://schemas.microsoft.com/office/drawing/2010/main" val="0"/>
              </a:ext>
            </a:extLst>
          </a:blip>
          <a:stretch>
            <a:fillRect/>
          </a:stretch>
        </p:blipFill>
        <p:spPr>
          <a:xfrm flipH="1">
            <a:off x="538223" y="2348950"/>
            <a:ext cx="961657" cy="961407"/>
          </a:xfrm>
          <a:prstGeom prst="rect">
            <a:avLst/>
          </a:prstGeom>
        </p:spPr>
      </p:pic>
      <p:sp>
        <p:nvSpPr>
          <p:cNvPr id="34" name="Rectangle 33"/>
          <p:cNvSpPr/>
          <p:nvPr/>
        </p:nvSpPr>
        <p:spPr bwMode="gray">
          <a:xfrm>
            <a:off x="7581853" y="1784644"/>
            <a:ext cx="4263916" cy="435758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pPr>
            <a:endParaRPr lang="en-US" sz="24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endParaRPr lang="en-US" sz="28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endParaRPr lang="en-US" sz="28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r>
              <a:rPr lang="en-US" sz="2800"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What happened on my endpoints?</a:t>
            </a:r>
          </a:p>
          <a:p>
            <a:pPr>
              <a:lnSpc>
                <a:spcPct val="90000"/>
              </a:lnSpc>
            </a:pPr>
            <a:endParaRPr lang="en-US" sz="28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r>
              <a:rPr lang="en-US" sz="2800"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Which files were used and where did they come form?</a:t>
            </a:r>
          </a:p>
          <a:p>
            <a:pPr>
              <a:lnSpc>
                <a:spcPct val="90000"/>
              </a:lnSpc>
            </a:pPr>
            <a:endParaRPr lang="en-US" sz="28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r>
              <a:rPr lang="en-US" sz="2800"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Did malware spread to other endpoints?</a:t>
            </a:r>
          </a:p>
          <a:p>
            <a:pPr>
              <a:lnSpc>
                <a:spcPct val="90000"/>
              </a:lnSpc>
            </a:pPr>
            <a:endParaRPr lang="en-US" sz="28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r>
              <a:rPr lang="en-US" sz="2800" dirty="0">
                <a:solidFill>
                  <a:schemeClr val="tx1"/>
                </a:solidFill>
                <a:latin typeface="Calibri Light" panose="020F0302020204030204" pitchFamily="34" charset="0"/>
                <a:ea typeface="Calibri" panose="020F0502020204030204" pitchFamily="34" charset="0"/>
                <a:cs typeface="Times New Roman" panose="02020603050405020304" pitchFamily="18" charset="0"/>
              </a:rPr>
              <a:t>What process has been changed on my endpoints?</a:t>
            </a:r>
          </a:p>
          <a:p>
            <a:pPr>
              <a:lnSpc>
                <a:spcPct val="90000"/>
              </a:lnSpc>
            </a:pPr>
            <a:endParaRPr lang="en-US" sz="24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endParaRPr lang="en-US" sz="24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endParaRPr lang="en-US" sz="24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endParaRPr lang="en-US" sz="2400"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a:lnSpc>
                <a:spcPct val="90000"/>
              </a:lnSpc>
            </a:pPr>
            <a:endParaRPr lang="en-US" sz="2400" b="1" dirty="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p:txBody>
      </p:sp>
      <p:pic>
        <p:nvPicPr>
          <p:cNvPr id="35" name="Picture 2" descr="「playback」的圖片搜尋結果"/>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671" y="4491085"/>
            <a:ext cx="1005168" cy="100516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2353826" y="5507203"/>
            <a:ext cx="184666" cy="369332"/>
          </a:xfrm>
          <a:prstGeom prst="rect">
            <a:avLst/>
          </a:prstGeom>
          <a:noFill/>
        </p:spPr>
        <p:txBody>
          <a:bodyPr wrap="none" rtlCol="0">
            <a:spAutoFit/>
          </a:bodyPr>
          <a:lstStyle/>
          <a:p>
            <a:pPr algn="l"/>
            <a:endParaRPr lang="en-US" dirty="0" err="1">
              <a:solidFill>
                <a:schemeClr val="tx1">
                  <a:lumMod val="65000"/>
                  <a:lumOff val="35000"/>
                </a:schemeClr>
              </a:solidFill>
              <a:latin typeface="+mj-lt"/>
            </a:endParaRPr>
          </a:p>
        </p:txBody>
      </p:sp>
    </p:spTree>
    <p:extLst>
      <p:ext uri="{BB962C8B-B14F-4D97-AF65-F5344CB8AC3E}">
        <p14:creationId xmlns:p14="http://schemas.microsoft.com/office/powerpoint/2010/main" val="2602026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0301609" y="0"/>
            <a:ext cx="1890393" cy="1128792"/>
          </a:xfrm>
          <a:prstGeom prst="rect">
            <a:avLst/>
          </a:prstGeom>
          <a:solidFill>
            <a:schemeClr val="bg1"/>
          </a:solidFill>
          <a:ln w="12700">
            <a:noFill/>
            <a:miter lim="800000"/>
            <a:headEnd/>
            <a:tailEnd/>
          </a:ln>
        </p:spPr>
        <p:txBody>
          <a:bodyPr wrap="square" rtlCol="0" anchor="ctr"/>
          <a:lstStyle/>
          <a:p>
            <a:pPr algn="ctr"/>
            <a:endParaRPr lang="en-US" kern="0" dirty="0">
              <a:solidFill>
                <a:schemeClr val="bg1"/>
              </a:solidFill>
            </a:endParaRPr>
          </a:p>
        </p:txBody>
      </p:sp>
      <p:sp>
        <p:nvSpPr>
          <p:cNvPr id="114" name="Title 4"/>
          <p:cNvSpPr txBox="1">
            <a:spLocks/>
          </p:cNvSpPr>
          <p:nvPr/>
        </p:nvSpPr>
        <p:spPr>
          <a:xfrm>
            <a:off x="8399000" y="1361522"/>
            <a:ext cx="2485391" cy="451406"/>
          </a:xfrm>
          <a:prstGeom prst="rect">
            <a:avLst/>
          </a:prstGeom>
        </p:spPr>
        <p:txBody>
          <a:bodyPr wrap="none" lIns="0">
            <a:sp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pPr>
              <a:lnSpc>
                <a:spcPct val="80000"/>
              </a:lnSpc>
            </a:pPr>
            <a:r>
              <a:rPr lang="en-US" dirty="0">
                <a:solidFill>
                  <a:srgbClr val="FFC000"/>
                </a:solidFill>
                <a:latin typeface="Calibri"/>
                <a:ea typeface="+mn-ea"/>
                <a:cs typeface="Calibri"/>
              </a:rPr>
              <a:t>Why Symantec?</a:t>
            </a:r>
          </a:p>
        </p:txBody>
      </p:sp>
      <p:sp>
        <p:nvSpPr>
          <p:cNvPr id="115" name="Content Placeholder 5"/>
          <p:cNvSpPr txBox="1">
            <a:spLocks/>
          </p:cNvSpPr>
          <p:nvPr/>
        </p:nvSpPr>
        <p:spPr>
          <a:xfrm>
            <a:off x="8231201" y="1912409"/>
            <a:ext cx="3638104" cy="485047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spcAft>
                <a:spcPts val="600"/>
              </a:spcAft>
            </a:pPr>
            <a:r>
              <a:rPr lang="en-US" sz="2000" dirty="0">
                <a:solidFill>
                  <a:schemeClr val="tx1">
                    <a:lumMod val="65000"/>
                    <a:lumOff val="35000"/>
                  </a:schemeClr>
                </a:solidFill>
              </a:rPr>
              <a:t>Extend investigations to endpoints where agents are not deployed</a:t>
            </a:r>
          </a:p>
          <a:p>
            <a:pPr>
              <a:spcAft>
                <a:spcPts val="600"/>
              </a:spcAft>
            </a:pPr>
            <a:r>
              <a:rPr lang="en-US" sz="2000" dirty="0">
                <a:solidFill>
                  <a:schemeClr val="tx1">
                    <a:lumMod val="65000"/>
                    <a:lumOff val="35000"/>
                  </a:schemeClr>
                </a:solidFill>
              </a:rPr>
              <a:t>Assess the security posture for the entire endpoint estate</a:t>
            </a:r>
          </a:p>
          <a:p>
            <a:pPr>
              <a:spcAft>
                <a:spcPts val="600"/>
              </a:spcAft>
            </a:pPr>
            <a:r>
              <a:rPr lang="en-US" sz="2000" dirty="0">
                <a:solidFill>
                  <a:schemeClr val="tx1">
                    <a:lumMod val="65000"/>
                    <a:lumOff val="35000"/>
                  </a:schemeClr>
                </a:solidFill>
              </a:rPr>
              <a:t>Discover outliers that don’t belong in your environment</a:t>
            </a:r>
          </a:p>
          <a:p>
            <a:pPr>
              <a:spcAft>
                <a:spcPts val="600"/>
              </a:spcAft>
            </a:pPr>
            <a:r>
              <a:rPr lang="en-US" sz="2000" dirty="0">
                <a:solidFill>
                  <a:schemeClr val="tx1">
                    <a:lumMod val="65000"/>
                    <a:lumOff val="35000"/>
                  </a:schemeClr>
                </a:solidFill>
              </a:rPr>
              <a:t>Lower costs with built-in playbooks and encapsulate best practices</a:t>
            </a:r>
          </a:p>
        </p:txBody>
      </p:sp>
      <p:sp>
        <p:nvSpPr>
          <p:cNvPr id="3" name="Title 2"/>
          <p:cNvSpPr>
            <a:spLocks noGrp="1"/>
          </p:cNvSpPr>
          <p:nvPr>
            <p:ph type="title"/>
          </p:nvPr>
        </p:nvSpPr>
        <p:spPr>
          <a:xfrm>
            <a:off x="609760" y="304800"/>
            <a:ext cx="9571909" cy="838200"/>
          </a:xfrm>
        </p:spPr>
        <p:txBody>
          <a:bodyPr/>
          <a:lstStyle/>
          <a:p>
            <a:r>
              <a:rPr lang="en-US" dirty="0"/>
              <a:t>EDR Cloud – Extend EDR to Non-SEP, </a:t>
            </a:r>
            <a:r>
              <a:rPr lang="en-US" dirty="0" err="1"/>
              <a:t>macOS</a:t>
            </a:r>
            <a:r>
              <a:rPr lang="en-US" dirty="0"/>
              <a:t>, Linux, and Roaming Users</a:t>
            </a:r>
          </a:p>
        </p:txBody>
      </p:sp>
      <p:sp>
        <p:nvSpPr>
          <p:cNvPr id="82" name="TextBox 81"/>
          <p:cNvSpPr txBox="1"/>
          <p:nvPr/>
        </p:nvSpPr>
        <p:spPr>
          <a:xfrm>
            <a:off x="11253727" y="733450"/>
            <a:ext cx="630525" cy="148117"/>
          </a:xfrm>
          <a:prstGeom prst="rect">
            <a:avLst/>
          </a:prstGeom>
          <a:noFill/>
        </p:spPr>
        <p:txBody>
          <a:bodyPr wrap="none" lIns="0" tIns="0" rIns="0" bIns="0" rtlCol="0">
            <a:spAutoFit/>
          </a:bodyPr>
          <a:lstStyle/>
          <a:p>
            <a:pPr algn="ctr">
              <a:lnSpc>
                <a:spcPct val="90000"/>
              </a:lnSpc>
            </a:pPr>
            <a:r>
              <a:rPr lang="en-US" sz="1050" b="1" dirty="0">
                <a:solidFill>
                  <a:schemeClr val="bg2"/>
                </a:solidFill>
              </a:rPr>
              <a:t>LIST (USER)</a:t>
            </a:r>
          </a:p>
        </p:txBody>
      </p:sp>
      <p:sp>
        <p:nvSpPr>
          <p:cNvPr id="84" name="Footer Placeholder 7"/>
          <p:cNvSpPr txBox="1">
            <a:spLocks/>
          </p:cNvSpPr>
          <p:nvPr/>
        </p:nvSpPr>
        <p:spPr>
          <a:xfrm>
            <a:off x="11635001" y="6460905"/>
            <a:ext cx="130028" cy="153888"/>
          </a:xfrm>
          <a:prstGeom prst="rect">
            <a:avLst/>
          </a:prstGeom>
        </p:spPr>
        <p:txBody>
          <a:bodyPr vert="horz" wrap="none" lIns="0" tIns="0" rIns="0" bIns="0" rtlCol="0" anchor="b">
            <a:spAutoFit/>
          </a:bodyPr>
          <a:lstStyle>
            <a:defPPr>
              <a:defRPr lang="en-US"/>
            </a:defPPr>
            <a:lvl1pPr marL="0" algn="l"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DA42248-2AD5-4973-A736-B434674C9FD5}" type="slidenum">
              <a:rPr lang="en-US" smtClean="0">
                <a:solidFill>
                  <a:schemeClr val="tx1">
                    <a:lumMod val="75000"/>
                  </a:schemeClr>
                </a:solidFill>
              </a:rPr>
              <a:pPr algn="ctr"/>
              <a:t>55</a:t>
            </a:fld>
            <a:endParaRPr lang="en-US" dirty="0">
              <a:solidFill>
                <a:schemeClr val="tx1">
                  <a:lumMod val="75000"/>
                </a:schemeClr>
              </a:solidFill>
            </a:endParaRPr>
          </a:p>
        </p:txBody>
      </p:sp>
      <p:sp>
        <p:nvSpPr>
          <p:cNvPr id="85" name="Rectangle 84"/>
          <p:cNvSpPr/>
          <p:nvPr/>
        </p:nvSpPr>
        <p:spPr bwMode="gray">
          <a:xfrm>
            <a:off x="2132568" y="1447801"/>
            <a:ext cx="5469620"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“I need to conduct investigations on non-SEP, roaming endpoints, </a:t>
            </a:r>
            <a:r>
              <a:rPr lang="en-US" sz="1600" dirty="0" err="1"/>
              <a:t>macOS</a:t>
            </a:r>
            <a:r>
              <a:rPr lang="en-US" sz="1600" dirty="0"/>
              <a:t> and Linux devices”</a:t>
            </a:r>
          </a:p>
        </p:txBody>
      </p:sp>
      <p:sp>
        <p:nvSpPr>
          <p:cNvPr id="86" name="Rectangle 85"/>
          <p:cNvSpPr/>
          <p:nvPr/>
        </p:nvSpPr>
        <p:spPr bwMode="gray">
          <a:xfrm>
            <a:off x="2132568" y="2616200"/>
            <a:ext cx="546962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Need visibility and forensics analysis for endpoints where where an agent is not deployed. </a:t>
            </a:r>
          </a:p>
        </p:txBody>
      </p:sp>
      <p:sp>
        <p:nvSpPr>
          <p:cNvPr id="87" name="Rectangle 86"/>
          <p:cNvSpPr/>
          <p:nvPr/>
        </p:nvSpPr>
        <p:spPr bwMode="gray">
          <a:xfrm>
            <a:off x="2132568" y="3784600"/>
            <a:ext cx="546962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Symantec EDR Cloud</a:t>
            </a:r>
          </a:p>
        </p:txBody>
      </p:sp>
      <p:sp>
        <p:nvSpPr>
          <p:cNvPr id="136" name="Rectangle 135"/>
          <p:cNvSpPr/>
          <p:nvPr/>
        </p:nvSpPr>
        <p:spPr bwMode="gray">
          <a:xfrm>
            <a:off x="2132568" y="4953000"/>
            <a:ext cx="546962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indent="-176213">
              <a:lnSpc>
                <a:spcPct val="90000"/>
              </a:lnSpc>
              <a:spcAft>
                <a:spcPts val="300"/>
              </a:spcAft>
              <a:buFont typeface="Arial" panose="020B0604020202020204" pitchFamily="34" charset="0"/>
              <a:buChar char="•"/>
            </a:pPr>
            <a:r>
              <a:rPr lang="en-US" sz="1600" dirty="0"/>
              <a:t>Point-in-time scanning across endpoints</a:t>
            </a:r>
          </a:p>
          <a:p>
            <a:pPr marL="0" lvl="1" indent="-176213">
              <a:lnSpc>
                <a:spcPct val="90000"/>
              </a:lnSpc>
              <a:spcAft>
                <a:spcPts val="300"/>
              </a:spcAft>
              <a:buFont typeface="Arial" panose="020B0604020202020204" pitchFamily="34" charset="0"/>
              <a:buChar char="•"/>
            </a:pPr>
            <a:r>
              <a:rPr lang="en-US" sz="1600" dirty="0"/>
              <a:t>Rule-based automation of investigator best practices</a:t>
            </a:r>
          </a:p>
          <a:p>
            <a:pPr marL="0" lvl="1" indent="-176213">
              <a:lnSpc>
                <a:spcPct val="90000"/>
              </a:lnSpc>
              <a:spcAft>
                <a:spcPts val="300"/>
              </a:spcAft>
              <a:buFont typeface="Arial" panose="020B0604020202020204" pitchFamily="34" charset="0"/>
              <a:buChar char="•"/>
            </a:pPr>
            <a:r>
              <a:rPr lang="en-US" sz="1600" dirty="0"/>
              <a:t>Visualization tools give security analysts insight into contextual relationships</a:t>
            </a:r>
          </a:p>
        </p:txBody>
      </p:sp>
      <p:sp>
        <p:nvSpPr>
          <p:cNvPr id="137" name="Rectangle 136"/>
          <p:cNvSpPr/>
          <p:nvPr/>
        </p:nvSpPr>
        <p:spPr bwMode="gray">
          <a:xfrm>
            <a:off x="609761"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NEED</a:t>
            </a:r>
          </a:p>
        </p:txBody>
      </p:sp>
      <p:sp>
        <p:nvSpPr>
          <p:cNvPr id="138" name="Rectangle 137"/>
          <p:cNvSpPr/>
          <p:nvPr/>
        </p:nvSpPr>
        <p:spPr bwMode="gray">
          <a:xfrm>
            <a:off x="609601" y="26162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CHALLENGE</a:t>
            </a:r>
          </a:p>
        </p:txBody>
      </p:sp>
      <p:sp>
        <p:nvSpPr>
          <p:cNvPr id="139" name="Rectangle 138"/>
          <p:cNvSpPr/>
          <p:nvPr/>
        </p:nvSpPr>
        <p:spPr bwMode="gray">
          <a:xfrm>
            <a:off x="609761" y="3784599"/>
            <a:ext cx="15230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PRODUCT</a:t>
            </a:r>
          </a:p>
        </p:txBody>
      </p:sp>
      <p:sp>
        <p:nvSpPr>
          <p:cNvPr id="140" name="Rectangle 139"/>
          <p:cNvSpPr/>
          <p:nvPr/>
        </p:nvSpPr>
        <p:spPr bwMode="gray">
          <a:xfrm>
            <a:off x="609601" y="49530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rPr>
              <a:t>CAPABILITIES</a:t>
            </a:r>
          </a:p>
        </p:txBody>
      </p:sp>
      <p:grpSp>
        <p:nvGrpSpPr>
          <p:cNvPr id="141" name="Group 140"/>
          <p:cNvGrpSpPr/>
          <p:nvPr/>
        </p:nvGrpSpPr>
        <p:grpSpPr>
          <a:xfrm rot="5400000">
            <a:off x="1951596" y="1784814"/>
            <a:ext cx="381000" cy="274391"/>
            <a:chOff x="1179513" y="4529455"/>
            <a:chExt cx="381000" cy="274320"/>
          </a:xfrm>
        </p:grpSpPr>
        <p:sp>
          <p:nvSpPr>
            <p:cNvPr id="142"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43"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144" name="Group 143"/>
          <p:cNvGrpSpPr/>
          <p:nvPr/>
        </p:nvGrpSpPr>
        <p:grpSpPr>
          <a:xfrm rot="5400000">
            <a:off x="1951596" y="2973534"/>
            <a:ext cx="381000" cy="274391"/>
            <a:chOff x="1179513" y="4529455"/>
            <a:chExt cx="381000" cy="274320"/>
          </a:xfrm>
        </p:grpSpPr>
        <p:sp>
          <p:nvSpPr>
            <p:cNvPr id="145" name="Pentagon 144"/>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46"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147" name="Group 146"/>
          <p:cNvGrpSpPr/>
          <p:nvPr/>
        </p:nvGrpSpPr>
        <p:grpSpPr>
          <a:xfrm rot="5400000">
            <a:off x="1951596" y="4147014"/>
            <a:ext cx="381000" cy="274391"/>
            <a:chOff x="1179513" y="4529455"/>
            <a:chExt cx="381000" cy="274320"/>
          </a:xfrm>
        </p:grpSpPr>
        <p:sp>
          <p:nvSpPr>
            <p:cNvPr id="148"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49"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150" name="Group 149"/>
          <p:cNvGrpSpPr/>
          <p:nvPr/>
        </p:nvGrpSpPr>
        <p:grpSpPr>
          <a:xfrm rot="5400000">
            <a:off x="1951596" y="5305254"/>
            <a:ext cx="381000" cy="274391"/>
            <a:chOff x="1179513" y="4529455"/>
            <a:chExt cx="381000" cy="274320"/>
          </a:xfrm>
        </p:grpSpPr>
        <p:sp>
          <p:nvSpPr>
            <p:cNvPr id="151"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152"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cxnSp>
        <p:nvCxnSpPr>
          <p:cNvPr id="4" name="Straight Connector 3"/>
          <p:cNvCxnSpPr/>
          <p:nvPr/>
        </p:nvCxnSpPr>
        <p:spPr>
          <a:xfrm>
            <a:off x="7949005" y="1364156"/>
            <a:ext cx="0" cy="4703973"/>
          </a:xfrm>
          <a:prstGeom prst="line">
            <a:avLst/>
          </a:prstGeom>
          <a:ln w="28575" cmpd="sng">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11217027" y="0"/>
            <a:ext cx="974975" cy="1141664"/>
            <a:chOff x="8133345" y="5361971"/>
            <a:chExt cx="974975" cy="1141664"/>
          </a:xfrm>
        </p:grpSpPr>
        <p:grpSp>
          <p:nvGrpSpPr>
            <p:cNvPr id="29" name="Group 28"/>
            <p:cNvGrpSpPr/>
            <p:nvPr/>
          </p:nvGrpSpPr>
          <p:grpSpPr>
            <a:xfrm>
              <a:off x="8275146" y="5631232"/>
              <a:ext cx="692917" cy="732073"/>
              <a:chOff x="8275146" y="5631232"/>
              <a:chExt cx="692917" cy="732073"/>
            </a:xfrm>
          </p:grpSpPr>
          <p:grpSp>
            <p:nvGrpSpPr>
              <p:cNvPr id="31" name="Group 30"/>
              <p:cNvGrpSpPr/>
              <p:nvPr/>
            </p:nvGrpSpPr>
            <p:grpSpPr bwMode="ltGray">
              <a:xfrm>
                <a:off x="8275146" y="5631232"/>
                <a:ext cx="550945" cy="434725"/>
                <a:chOff x="2916555" y="1923047"/>
                <a:chExt cx="1908466" cy="1505880"/>
              </a:xfrm>
            </p:grpSpPr>
            <p:sp>
              <p:nvSpPr>
                <p:cNvPr id="33" name="Rectangle 32"/>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4" name="Rectangle 33"/>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5" name="Rectangle 34"/>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6"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7" name="Rectangle 36"/>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8" name="Rectangle 37"/>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9"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0" name="Rectangle 39"/>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1" name="Rectangle 40"/>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2" name="Rectangle 41"/>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3" name="Rectangle 42"/>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4" name="Rectangle 43"/>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grpSp>
          <p:sp>
            <p:nvSpPr>
              <p:cNvPr id="32" name="TextBox 31"/>
              <p:cNvSpPr txBox="1"/>
              <p:nvPr/>
            </p:nvSpPr>
            <p:spPr>
              <a:xfrm>
                <a:off x="8288390" y="6069763"/>
                <a:ext cx="679673" cy="293542"/>
              </a:xfrm>
              <a:prstGeom prst="rect">
                <a:avLst/>
              </a:prstGeom>
              <a:noFill/>
            </p:spPr>
            <p:txBody>
              <a:bodyPr wrap="none" lIns="0" tIns="0" rIns="0" bIns="0" rtlCol="0">
                <a:spAutoFit/>
              </a:bodyPr>
              <a:lstStyle/>
              <a:p>
                <a:pPr algn="ctr">
                  <a:lnSpc>
                    <a:spcPct val="90000"/>
                  </a:lnSpc>
                </a:pPr>
                <a:r>
                  <a:rPr lang="en-US" sz="1050" b="1" dirty="0">
                    <a:solidFill>
                      <a:schemeClr val="accent1"/>
                    </a:solidFill>
                  </a:rPr>
                  <a:t>LIST </a:t>
                </a:r>
                <a:br>
                  <a:rPr lang="en-US" sz="1050" b="1" dirty="0">
                    <a:solidFill>
                      <a:schemeClr val="accent1"/>
                    </a:solidFill>
                  </a:rPr>
                </a:br>
                <a:r>
                  <a:rPr lang="en-US" sz="1050" b="1" dirty="0">
                    <a:solidFill>
                      <a:schemeClr val="accent1"/>
                    </a:solidFill>
                  </a:rPr>
                  <a:t>(ENDPOINT)</a:t>
                </a:r>
              </a:p>
            </p:txBody>
          </p:sp>
        </p:grpSp>
        <p:sp>
          <p:nvSpPr>
            <p:cNvPr id="30" name="Rectangle 29">
              <a:hlinkClick r:id="rId3" action="ppaction://hlinksldjump"/>
            </p:cNvPr>
            <p:cNvSpPr/>
            <p:nvPr/>
          </p:nvSpPr>
          <p:spPr>
            <a:xfrm>
              <a:off x="8133345" y="5361971"/>
              <a:ext cx="974975" cy="1141664"/>
            </a:xfrm>
            <a:prstGeom prst="rect">
              <a:avLst/>
            </a:prstGeom>
            <a:noFill/>
            <a:ln w="12700">
              <a:noFill/>
              <a:miter lim="800000"/>
              <a:headEnd/>
              <a:tailEnd/>
            </a:ln>
          </p:spPr>
          <p:txBody>
            <a:bodyPr wrap="square" rtlCol="0" anchor="ctr"/>
            <a:lstStyle/>
            <a:p>
              <a:pPr algn="ctr"/>
              <a:endParaRPr lang="en-US" kern="0" dirty="0">
                <a:solidFill>
                  <a:schemeClr val="bg1"/>
                </a:solidFill>
              </a:endParaRPr>
            </a:p>
          </p:txBody>
        </p:sp>
      </p:grpSp>
    </p:spTree>
    <p:extLst>
      <p:ext uri="{BB962C8B-B14F-4D97-AF65-F5344CB8AC3E}">
        <p14:creationId xmlns:p14="http://schemas.microsoft.com/office/powerpoint/2010/main" val="169029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49453" y="4040245"/>
            <a:ext cx="10795318" cy="990600"/>
            <a:chOff x="467774" y="1447801"/>
            <a:chExt cx="10766053" cy="990600"/>
          </a:xfrm>
        </p:grpSpPr>
        <p:sp>
          <p:nvSpPr>
            <p:cNvPr id="36" name="Rectangle 35"/>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37" name="Rectangle 36"/>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grpSp>
        <p:nvGrpSpPr>
          <p:cNvPr id="31" name="Group 30"/>
          <p:cNvGrpSpPr/>
          <p:nvPr/>
        </p:nvGrpSpPr>
        <p:grpSpPr>
          <a:xfrm>
            <a:off x="662701" y="2996453"/>
            <a:ext cx="10793866" cy="990600"/>
            <a:chOff x="467774" y="1447801"/>
            <a:chExt cx="10766053" cy="990600"/>
          </a:xfrm>
        </p:grpSpPr>
        <p:sp>
          <p:nvSpPr>
            <p:cNvPr id="32" name="Rectangle 31"/>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33" name="Rectangle 32"/>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grpSp>
        <p:nvGrpSpPr>
          <p:cNvPr id="26" name="Group 25"/>
          <p:cNvGrpSpPr/>
          <p:nvPr/>
        </p:nvGrpSpPr>
        <p:grpSpPr>
          <a:xfrm>
            <a:off x="675952" y="1960549"/>
            <a:ext cx="10766053" cy="990600"/>
            <a:chOff x="467774" y="1447801"/>
            <a:chExt cx="10766053" cy="990600"/>
          </a:xfrm>
        </p:grpSpPr>
        <p:sp>
          <p:nvSpPr>
            <p:cNvPr id="25" name="Rectangle 24"/>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24" name="Rectangle 23"/>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sp>
        <p:nvSpPr>
          <p:cNvPr id="2" name="Title 1"/>
          <p:cNvSpPr>
            <a:spLocks noGrp="1"/>
          </p:cNvSpPr>
          <p:nvPr>
            <p:ph type="title"/>
          </p:nvPr>
        </p:nvSpPr>
        <p:spPr/>
        <p:txBody>
          <a:bodyPr/>
          <a:lstStyle/>
          <a:p>
            <a:r>
              <a:rPr lang="en-US" dirty="0"/>
              <a:t>Customer Challenges</a:t>
            </a:r>
          </a:p>
        </p:txBody>
      </p:sp>
      <p:sp>
        <p:nvSpPr>
          <p:cNvPr id="4" name="Text Placeholder 3"/>
          <p:cNvSpPr>
            <a:spLocks noGrp="1"/>
          </p:cNvSpPr>
          <p:nvPr>
            <p:ph type="body" sz="quarter" idx="13"/>
          </p:nvPr>
        </p:nvSpPr>
        <p:spPr>
          <a:xfrm>
            <a:off x="586094" y="1168878"/>
            <a:ext cx="10972482" cy="332118"/>
          </a:xfrm>
        </p:spPr>
        <p:txBody>
          <a:bodyPr/>
          <a:lstStyle/>
          <a:p>
            <a:r>
              <a:rPr lang="en-US" dirty="0"/>
              <a:t>Endpoints remain easy targets and have a large attack surface</a:t>
            </a:r>
          </a:p>
          <a:p>
            <a:endParaRPr lang="en-US" dirty="0"/>
          </a:p>
        </p:txBody>
      </p:sp>
      <p:sp>
        <p:nvSpPr>
          <p:cNvPr id="5" name="Slide Number Placeholder 4"/>
          <p:cNvSpPr>
            <a:spLocks noGrp="1"/>
          </p:cNvSpPr>
          <p:nvPr>
            <p:ph type="sldNum" sz="quarter" idx="12"/>
          </p:nvPr>
        </p:nvSpPr>
        <p:spPr>
          <a:xfrm>
            <a:off x="11745286" y="6305554"/>
            <a:ext cx="520700" cy="365125"/>
          </a:xfrm>
        </p:spPr>
        <p:txBody>
          <a:bodyPr/>
          <a:lstStyle/>
          <a:p>
            <a:fld id="{2D88F0F9-74A8-45E4-B405-052EDB68E8BD}" type="slidenum">
              <a:rPr lang="uk-UA" smtClean="0"/>
              <a:t>56</a:t>
            </a:fld>
            <a:endParaRPr lang="uk-UA"/>
          </a:p>
        </p:txBody>
      </p:sp>
      <p:sp>
        <p:nvSpPr>
          <p:cNvPr id="7" name="TextBox 6"/>
          <p:cNvSpPr txBox="1"/>
          <p:nvPr/>
        </p:nvSpPr>
        <p:spPr>
          <a:xfrm>
            <a:off x="2313637" y="2083083"/>
            <a:ext cx="1158816" cy="686158"/>
          </a:xfrm>
          <a:prstGeom prst="rect">
            <a:avLst/>
          </a:prstGeom>
          <a:noFill/>
        </p:spPr>
        <p:txBody>
          <a:bodyPr wrap="square" lIns="0" tIns="0" rIns="0" bIns="0" rtlCol="0">
            <a:spAutoFit/>
          </a:bodyPr>
          <a:lstStyle/>
          <a:p>
            <a:pPr algn="ctr"/>
            <a:r>
              <a:rPr lang="en-GB" sz="4390" b="1" dirty="0">
                <a:solidFill>
                  <a:srgbClr val="F3BE10"/>
                </a:solidFill>
              </a:rPr>
              <a:t>44%</a:t>
            </a:r>
          </a:p>
        </p:txBody>
      </p:sp>
      <p:sp>
        <p:nvSpPr>
          <p:cNvPr id="8" name="TextBox 7"/>
          <p:cNvSpPr txBox="1"/>
          <p:nvPr/>
        </p:nvSpPr>
        <p:spPr>
          <a:xfrm>
            <a:off x="3575844" y="2120688"/>
            <a:ext cx="7573089" cy="738664"/>
          </a:xfrm>
          <a:prstGeom prst="rect">
            <a:avLst/>
          </a:prstGeom>
          <a:noFill/>
        </p:spPr>
        <p:txBody>
          <a:bodyPr wrap="square" lIns="0" tIns="0" rIns="0" bIns="0" rtlCol="0">
            <a:spAutoFit/>
          </a:bodyPr>
          <a:lstStyle/>
          <a:p>
            <a:r>
              <a:rPr lang="en-GB" sz="2400" dirty="0">
                <a:solidFill>
                  <a:schemeClr val="tx2">
                    <a:lumMod val="75000"/>
                  </a:schemeClr>
                </a:solidFill>
              </a:rPr>
              <a:t> of customers were compromised despite using malware blocking technologies</a:t>
            </a:r>
          </a:p>
        </p:txBody>
      </p:sp>
      <p:sp>
        <p:nvSpPr>
          <p:cNvPr id="10" name="TextBox 9"/>
          <p:cNvSpPr txBox="1"/>
          <p:nvPr/>
        </p:nvSpPr>
        <p:spPr>
          <a:xfrm>
            <a:off x="2313637" y="3106410"/>
            <a:ext cx="990598" cy="675609"/>
          </a:xfrm>
          <a:prstGeom prst="rect">
            <a:avLst/>
          </a:prstGeom>
          <a:noFill/>
        </p:spPr>
        <p:txBody>
          <a:bodyPr wrap="square" lIns="0" tIns="0" rIns="0" bIns="0" rtlCol="0">
            <a:spAutoFit/>
          </a:bodyPr>
          <a:lstStyle/>
          <a:p>
            <a:r>
              <a:rPr lang="en-GB" sz="4390" b="1" dirty="0">
                <a:solidFill>
                  <a:srgbClr val="F3BE10"/>
                </a:solidFill>
              </a:rPr>
              <a:t>38%</a:t>
            </a:r>
          </a:p>
        </p:txBody>
      </p:sp>
      <p:sp>
        <p:nvSpPr>
          <p:cNvPr id="11" name="TextBox 10"/>
          <p:cNvSpPr txBox="1"/>
          <p:nvPr/>
        </p:nvSpPr>
        <p:spPr>
          <a:xfrm>
            <a:off x="3529056" y="3177599"/>
            <a:ext cx="7832854" cy="369332"/>
          </a:xfrm>
          <a:prstGeom prst="rect">
            <a:avLst/>
          </a:prstGeom>
          <a:noFill/>
        </p:spPr>
        <p:txBody>
          <a:bodyPr wrap="square" lIns="0" tIns="0" rIns="0" bIns="0" rtlCol="0">
            <a:spAutoFit/>
          </a:bodyPr>
          <a:lstStyle/>
          <a:p>
            <a:pPr marL="0" lvl="1"/>
            <a:r>
              <a:rPr lang="en-GB" sz="2400" dirty="0">
                <a:solidFill>
                  <a:schemeClr val="tx2">
                    <a:lumMod val="75000"/>
                  </a:schemeClr>
                </a:solidFill>
              </a:rPr>
              <a:t>of time spent by security professionals in firefighting alerts</a:t>
            </a:r>
          </a:p>
        </p:txBody>
      </p:sp>
      <p:pic>
        <p:nvPicPr>
          <p:cNvPr id="12" name="Picture 11" descr="threat_landscape.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1027725" y="2096541"/>
            <a:ext cx="762000" cy="762000"/>
          </a:xfrm>
          <a:prstGeom prst="rect">
            <a:avLst/>
          </a:prstGeom>
        </p:spPr>
      </p:pic>
      <p:pic>
        <p:nvPicPr>
          <p:cNvPr id="14" name="Picture 13" descr="Firefighting Alerts Icon-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3286" y="3060117"/>
            <a:ext cx="828881" cy="828881"/>
          </a:xfrm>
          <a:prstGeom prst="rect">
            <a:avLst/>
          </a:prstGeom>
        </p:spPr>
      </p:pic>
      <p:sp>
        <p:nvSpPr>
          <p:cNvPr id="34" name="TextBox 33"/>
          <p:cNvSpPr txBox="1"/>
          <p:nvPr/>
        </p:nvSpPr>
        <p:spPr>
          <a:xfrm>
            <a:off x="24664" y="6539730"/>
            <a:ext cx="8228452" cy="214172"/>
          </a:xfrm>
          <a:prstGeom prst="rect">
            <a:avLst/>
          </a:prstGeom>
          <a:noFill/>
        </p:spPr>
        <p:txBody>
          <a:bodyPr wrap="square" lIns="60006" tIns="30003" rIns="60006" bIns="30003" rtlCol="0">
            <a:spAutoFit/>
          </a:bodyPr>
          <a:lstStyle/>
          <a:p>
            <a:r>
              <a:rPr lang="en-GB" sz="998" dirty="0">
                <a:solidFill>
                  <a:schemeClr val="tx1">
                    <a:lumMod val="60000"/>
                    <a:lumOff val="40000"/>
                  </a:schemeClr>
                </a:solidFill>
              </a:rPr>
              <a:t>Source:  Symantec ISTR Report 2017 vol. 21,22,  Gartner MQ for EPP 2016 , ESG Endpoint Paradox 2016, ESG Research 2016, </a:t>
            </a:r>
            <a:r>
              <a:rPr lang="en-GB" sz="998" dirty="0" err="1">
                <a:solidFill>
                  <a:schemeClr val="tx1">
                    <a:lumMod val="60000"/>
                    <a:lumOff val="40000"/>
                  </a:schemeClr>
                </a:solidFill>
              </a:rPr>
              <a:t>Ponemon</a:t>
            </a:r>
            <a:r>
              <a:rPr lang="en-GB" sz="998" dirty="0">
                <a:solidFill>
                  <a:schemeClr val="tx1">
                    <a:lumMod val="60000"/>
                    <a:lumOff val="40000"/>
                  </a:schemeClr>
                </a:solidFill>
              </a:rPr>
              <a:t> Data Breach Study</a:t>
            </a:r>
          </a:p>
        </p:txBody>
      </p:sp>
      <p:grpSp>
        <p:nvGrpSpPr>
          <p:cNvPr id="38" name="Group 37"/>
          <p:cNvGrpSpPr/>
          <p:nvPr/>
        </p:nvGrpSpPr>
        <p:grpSpPr>
          <a:xfrm>
            <a:off x="659865" y="5091926"/>
            <a:ext cx="10793866" cy="990600"/>
            <a:chOff x="467774" y="1447801"/>
            <a:chExt cx="10766053" cy="990600"/>
          </a:xfrm>
        </p:grpSpPr>
        <p:sp>
          <p:nvSpPr>
            <p:cNvPr id="39" name="Rectangle 38"/>
            <p:cNvSpPr/>
            <p:nvPr/>
          </p:nvSpPr>
          <p:spPr bwMode="gray">
            <a:xfrm>
              <a:off x="467774"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rgbClr val="000000"/>
                </a:solidFill>
                <a:ea typeface="+mj-ea"/>
                <a:cs typeface="+mj-cs"/>
              </a:endParaRPr>
            </a:p>
          </p:txBody>
        </p:sp>
        <p:sp>
          <p:nvSpPr>
            <p:cNvPr id="40" name="Rectangle 39"/>
            <p:cNvSpPr/>
            <p:nvPr/>
          </p:nvSpPr>
          <p:spPr bwMode="gray">
            <a:xfrm>
              <a:off x="1990582"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endParaRPr lang="en-US" sz="1600" dirty="0"/>
            </a:p>
          </p:txBody>
        </p:sp>
      </p:grpSp>
      <p:sp>
        <p:nvSpPr>
          <p:cNvPr id="41" name="TextBox 40"/>
          <p:cNvSpPr txBox="1"/>
          <p:nvPr/>
        </p:nvSpPr>
        <p:spPr>
          <a:xfrm>
            <a:off x="2313637" y="4181758"/>
            <a:ext cx="990598" cy="675609"/>
          </a:xfrm>
          <a:prstGeom prst="rect">
            <a:avLst/>
          </a:prstGeom>
          <a:noFill/>
        </p:spPr>
        <p:txBody>
          <a:bodyPr wrap="square" lIns="0" tIns="0" rIns="0" bIns="0" rtlCol="0">
            <a:spAutoFit/>
          </a:bodyPr>
          <a:lstStyle/>
          <a:p>
            <a:r>
              <a:rPr lang="en-GB" sz="4390" b="1" dirty="0">
                <a:solidFill>
                  <a:srgbClr val="F3BE10"/>
                </a:solidFill>
              </a:rPr>
              <a:t>46%</a:t>
            </a:r>
          </a:p>
        </p:txBody>
      </p:sp>
      <p:sp>
        <p:nvSpPr>
          <p:cNvPr id="43" name="TextBox 42"/>
          <p:cNvSpPr txBox="1"/>
          <p:nvPr/>
        </p:nvSpPr>
        <p:spPr>
          <a:xfrm>
            <a:off x="3492143" y="4182080"/>
            <a:ext cx="7832854" cy="738664"/>
          </a:xfrm>
          <a:prstGeom prst="rect">
            <a:avLst/>
          </a:prstGeom>
          <a:noFill/>
        </p:spPr>
        <p:txBody>
          <a:bodyPr wrap="square" lIns="0" tIns="0" rIns="0" bIns="0" rtlCol="0">
            <a:spAutoFit/>
          </a:bodyPr>
          <a:lstStyle/>
          <a:p>
            <a:pPr marL="0" lvl="1"/>
            <a:r>
              <a:rPr lang="en-GB" sz="2400" dirty="0">
                <a:solidFill>
                  <a:schemeClr val="tx2">
                    <a:lumMod val="75000"/>
                  </a:schemeClr>
                </a:solidFill>
              </a:rPr>
              <a:t>of organizations cite a ‘problematic shortage’ of cyber security skills, demand expected to grow 53% by 2018</a:t>
            </a:r>
          </a:p>
        </p:txBody>
      </p:sp>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ackgroundRemoval t="9453" b="86070" l="3586" r="97610"/>
                    </a14:imgEffect>
                  </a14:imgLayer>
                </a14:imgProps>
              </a:ext>
            </a:extLst>
          </a:blip>
          <a:stretch>
            <a:fillRect/>
          </a:stretch>
        </p:blipFill>
        <p:spPr>
          <a:xfrm>
            <a:off x="847453" y="4130674"/>
            <a:ext cx="1156113" cy="925811"/>
          </a:xfrm>
          <a:prstGeom prst="rect">
            <a:avLst/>
          </a:prstGeom>
        </p:spPr>
      </p:pic>
      <p:sp>
        <p:nvSpPr>
          <p:cNvPr id="47" name="TextBox 46"/>
          <p:cNvSpPr txBox="1"/>
          <p:nvPr/>
        </p:nvSpPr>
        <p:spPr>
          <a:xfrm>
            <a:off x="2307698" y="5236837"/>
            <a:ext cx="1469372" cy="675569"/>
          </a:xfrm>
          <a:prstGeom prst="rect">
            <a:avLst/>
          </a:prstGeom>
          <a:noFill/>
        </p:spPr>
        <p:txBody>
          <a:bodyPr wrap="square" lIns="0" tIns="0" rIns="0" bIns="0" rtlCol="0">
            <a:spAutoFit/>
          </a:bodyPr>
          <a:lstStyle/>
          <a:p>
            <a:r>
              <a:rPr lang="en-GB" sz="4390" b="1" dirty="0">
                <a:solidFill>
                  <a:srgbClr val="F3BE10"/>
                </a:solidFill>
              </a:rPr>
              <a:t>27%</a:t>
            </a:r>
          </a:p>
        </p:txBody>
      </p:sp>
      <p:sp>
        <p:nvSpPr>
          <p:cNvPr id="48" name="TextBox 47"/>
          <p:cNvSpPr txBox="1"/>
          <p:nvPr/>
        </p:nvSpPr>
        <p:spPr>
          <a:xfrm>
            <a:off x="3486203" y="5238064"/>
            <a:ext cx="7832854" cy="738664"/>
          </a:xfrm>
          <a:prstGeom prst="rect">
            <a:avLst/>
          </a:prstGeom>
          <a:noFill/>
        </p:spPr>
        <p:txBody>
          <a:bodyPr wrap="square" lIns="0" tIns="0" rIns="0" bIns="0" rtlCol="0">
            <a:spAutoFit/>
          </a:bodyPr>
          <a:lstStyle/>
          <a:p>
            <a:pPr marL="0" lvl="1"/>
            <a:r>
              <a:rPr lang="en-GB" sz="2400" dirty="0">
                <a:solidFill>
                  <a:schemeClr val="tx2">
                    <a:lumMod val="75000"/>
                  </a:schemeClr>
                </a:solidFill>
              </a:rPr>
              <a:t>the likelihood of a recurring material data breach over the next two years, $3.62 M average total cost of a data breach in 2016</a:t>
            </a:r>
          </a:p>
        </p:txBody>
      </p:sp>
      <p:pic>
        <p:nvPicPr>
          <p:cNvPr id="3" name="Picture 2" descr="recurring-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835" y="5234330"/>
            <a:ext cx="917382" cy="731784"/>
          </a:xfrm>
          <a:prstGeom prst="rect">
            <a:avLst/>
          </a:prstGeom>
        </p:spPr>
      </p:pic>
    </p:spTree>
    <p:extLst>
      <p:ext uri="{BB962C8B-B14F-4D97-AF65-F5344CB8AC3E}">
        <p14:creationId xmlns:p14="http://schemas.microsoft.com/office/powerpoint/2010/main" val="223627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Symantec EDR Cloud Overview</a:t>
            </a:r>
          </a:p>
        </p:txBody>
      </p:sp>
      <p:sp>
        <p:nvSpPr>
          <p:cNvPr id="37" name="Content Placeholder 2"/>
          <p:cNvSpPr txBox="1">
            <a:spLocks/>
          </p:cNvSpPr>
          <p:nvPr/>
        </p:nvSpPr>
        <p:spPr bwMode="auto">
          <a:xfrm>
            <a:off x="227071" y="4321336"/>
            <a:ext cx="4039652" cy="1341776"/>
          </a:xfrm>
          <a:prstGeom prst="rect">
            <a:avLst/>
          </a:prstGeom>
          <a:noFill/>
          <a:ln w="9525">
            <a:noFill/>
            <a:miter lim="800000"/>
            <a:headEnd/>
            <a:tailEnd/>
          </a:ln>
        </p:spPr>
        <p:txBody>
          <a:bodyPr lIns="91371" tIns="45686" rIns="91371" bIns="45686" anchor="t"/>
          <a:lstStyle/>
          <a:p>
            <a:pPr algn="ctr">
              <a:lnSpc>
                <a:spcPct val="90000"/>
              </a:lnSpc>
              <a:spcAft>
                <a:spcPts val="600"/>
              </a:spcAft>
              <a:buSzPct val="125000"/>
            </a:pPr>
            <a:r>
              <a:rPr lang="en-US" dirty="0"/>
              <a:t>“I want to examine my endpoint estate as a whole to find outliers that don’t belong in the environment. </a:t>
            </a:r>
          </a:p>
        </p:txBody>
      </p:sp>
      <p:sp>
        <p:nvSpPr>
          <p:cNvPr id="38" name="Content Placeholder 2"/>
          <p:cNvSpPr txBox="1">
            <a:spLocks/>
          </p:cNvSpPr>
          <p:nvPr/>
        </p:nvSpPr>
        <p:spPr bwMode="auto">
          <a:xfrm>
            <a:off x="446245" y="3661232"/>
            <a:ext cx="3601304"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dirty="0"/>
              <a:t>Detection</a:t>
            </a:r>
          </a:p>
        </p:txBody>
      </p:sp>
      <p:sp>
        <p:nvSpPr>
          <p:cNvPr id="39" name="Content Placeholder 2"/>
          <p:cNvSpPr txBox="1">
            <a:spLocks/>
          </p:cNvSpPr>
          <p:nvPr/>
        </p:nvSpPr>
        <p:spPr bwMode="auto">
          <a:xfrm>
            <a:off x="8230158" y="4339550"/>
            <a:ext cx="3511315" cy="1417985"/>
          </a:xfrm>
          <a:prstGeom prst="rect">
            <a:avLst/>
          </a:prstGeom>
          <a:noFill/>
          <a:ln w="9525">
            <a:noFill/>
            <a:miter lim="800000"/>
            <a:headEnd/>
            <a:tailEnd/>
          </a:ln>
        </p:spPr>
        <p:txBody>
          <a:bodyPr lIns="91371" tIns="45686" rIns="91371" bIns="45686" anchor="t"/>
          <a:lstStyle/>
          <a:p>
            <a:pPr marL="0" lvl="1" algn="ctr">
              <a:lnSpc>
                <a:spcPct val="90000"/>
              </a:lnSpc>
              <a:spcAft>
                <a:spcPts val="1000"/>
              </a:spcAft>
              <a:buClr>
                <a:srgbClr val="9A918C">
                  <a:lumMod val="50000"/>
                </a:srgbClr>
              </a:buClr>
              <a:defRPr/>
            </a:pPr>
            <a:r>
              <a:rPr lang="en-US" dirty="0"/>
              <a:t>“I need better visualization tools to simplify the analysis of complex of cyber data”</a:t>
            </a:r>
          </a:p>
        </p:txBody>
      </p:sp>
      <p:sp>
        <p:nvSpPr>
          <p:cNvPr id="42" name="Content Placeholder 2"/>
          <p:cNvSpPr txBox="1">
            <a:spLocks/>
          </p:cNvSpPr>
          <p:nvPr/>
        </p:nvSpPr>
        <p:spPr bwMode="auto">
          <a:xfrm>
            <a:off x="8230159" y="3693700"/>
            <a:ext cx="3511313"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C4C4C4">
                  <a:lumMod val="50000"/>
                </a:srgbClr>
              </a:buClr>
              <a:defRPr/>
            </a:pPr>
            <a:r>
              <a:rPr lang="en-US" sz="1998" b="1" kern="0" dirty="0"/>
              <a:t>Visualization</a:t>
            </a:r>
          </a:p>
        </p:txBody>
      </p:sp>
      <p:cxnSp>
        <p:nvCxnSpPr>
          <p:cNvPr id="59" name="Straight Connector 58"/>
          <p:cNvCxnSpPr/>
          <p:nvPr/>
        </p:nvCxnSpPr>
        <p:spPr>
          <a:xfrm>
            <a:off x="277445" y="3637842"/>
            <a:ext cx="11565082" cy="0"/>
          </a:xfrm>
          <a:prstGeom prst="line">
            <a:avLst/>
          </a:prstGeom>
          <a:noFill/>
          <a:ln w="12700">
            <a:solidFill>
              <a:schemeClr val="bg1">
                <a:lumMod val="85000"/>
              </a:schemeClr>
            </a:solidFill>
            <a:miter lim="800000"/>
            <a:headEnd/>
            <a:tailEnd/>
          </a:ln>
        </p:spPr>
      </p:cxnSp>
      <p:grpSp>
        <p:nvGrpSpPr>
          <p:cNvPr id="4" name="Group 3"/>
          <p:cNvGrpSpPr/>
          <p:nvPr/>
        </p:nvGrpSpPr>
        <p:grpSpPr>
          <a:xfrm>
            <a:off x="9144796" y="1760335"/>
            <a:ext cx="1545071" cy="1544669"/>
            <a:chOff x="9210878" y="1991876"/>
            <a:chExt cx="1544669" cy="1544669"/>
          </a:xfrm>
        </p:grpSpPr>
        <p:pic>
          <p:nvPicPr>
            <p:cNvPr id="13" name="Picture 12"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15" name="Oval 14"/>
            <p:cNvSpPr/>
            <p:nvPr/>
          </p:nvSpPr>
          <p:spPr>
            <a:xfrm>
              <a:off x="9370064" y="2151060"/>
              <a:ext cx="1226299" cy="1226300"/>
            </a:xfrm>
            <a:prstGeom prst="ellipse">
              <a:avLst/>
            </a:prstGeom>
            <a:solidFill>
              <a:schemeClr val="bg1"/>
            </a:solidFill>
            <a:ln w="9525">
              <a:noFill/>
              <a:miter lim="800000"/>
              <a:headEnd/>
              <a:tailEnd/>
            </a:ln>
          </p:spPr>
          <p:txBody>
            <a:bodyPr/>
            <a:lstStyle/>
            <a:p>
              <a:endParaRPr lang="en-US" sz="1799" dirty="0"/>
            </a:p>
          </p:txBody>
        </p:sp>
      </p:grpSp>
      <p:sp>
        <p:nvSpPr>
          <p:cNvPr id="16" name="Rounded Rectangle 15"/>
          <p:cNvSpPr/>
          <p:nvPr/>
        </p:nvSpPr>
        <p:spPr bwMode="auto">
          <a:xfrm>
            <a:off x="381354" y="5848515"/>
            <a:ext cx="11357264" cy="512556"/>
          </a:xfrm>
          <a:prstGeom prst="round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91392" tIns="45696" rIns="91392" bIns="45696" numCol="1" rtlCol="0" anchor="ctr" anchorCtr="0" compatLnSpc="1">
            <a:prstTxWarp prst="textNoShape">
              <a:avLst/>
            </a:prstTxWarp>
          </a:bodyPr>
          <a:lstStyle/>
          <a:p>
            <a:pPr algn="ctr">
              <a:lnSpc>
                <a:spcPct val="90000"/>
              </a:lnSpc>
            </a:pPr>
            <a:r>
              <a:rPr lang="en-US" sz="1998" b="1" dirty="0">
                <a:solidFill>
                  <a:schemeClr val="bg1"/>
                </a:solidFill>
              </a:rPr>
              <a:t>Symantec EDR Cloud delivers incident response for non-SEP environments.</a:t>
            </a:r>
          </a:p>
        </p:txBody>
      </p:sp>
      <p:sp>
        <p:nvSpPr>
          <p:cNvPr id="18" name="Content Placeholder 2"/>
          <p:cNvSpPr txBox="1">
            <a:spLocks/>
          </p:cNvSpPr>
          <p:nvPr/>
        </p:nvSpPr>
        <p:spPr bwMode="auto">
          <a:xfrm>
            <a:off x="4481941" y="4339550"/>
            <a:ext cx="3367115" cy="1417957"/>
          </a:xfrm>
          <a:prstGeom prst="rect">
            <a:avLst/>
          </a:prstGeom>
          <a:noFill/>
          <a:ln w="9525">
            <a:noFill/>
            <a:miter lim="800000"/>
            <a:headEnd/>
            <a:tailEnd/>
          </a:ln>
        </p:spPr>
        <p:txBody>
          <a:bodyPr lIns="91371" tIns="45686" rIns="91371" bIns="45686" anchor="t"/>
          <a:lstStyle/>
          <a:p>
            <a:pPr algn="ctr">
              <a:lnSpc>
                <a:spcPct val="90000"/>
              </a:lnSpc>
              <a:spcBef>
                <a:spcPts val="1200"/>
              </a:spcBef>
            </a:pPr>
            <a:r>
              <a:rPr lang="en-US" altLang="en-US" dirty="0">
                <a:solidFill>
                  <a:srgbClr val="2A2C2B"/>
                </a:solidFill>
              </a:rPr>
              <a:t>“I want to leverage the skills of experienced investigators and ease the task of artifact collection”</a:t>
            </a:r>
            <a:br>
              <a:rPr lang="en-US" altLang="en-US" dirty="0">
                <a:solidFill>
                  <a:srgbClr val="2A2C2B"/>
                </a:solidFill>
              </a:rPr>
            </a:br>
            <a:br>
              <a:rPr lang="en-US" altLang="en-US" dirty="0">
                <a:solidFill>
                  <a:srgbClr val="2A2C2B"/>
                </a:solidFill>
              </a:rPr>
            </a:br>
            <a:endParaRPr lang="en-US" altLang="en-US" dirty="0">
              <a:solidFill>
                <a:srgbClr val="2A2C2B"/>
              </a:solidFill>
            </a:endParaRPr>
          </a:p>
        </p:txBody>
      </p:sp>
      <p:sp>
        <p:nvSpPr>
          <p:cNvPr id="19" name="Content Placeholder 2"/>
          <p:cNvSpPr txBox="1">
            <a:spLocks/>
          </p:cNvSpPr>
          <p:nvPr/>
        </p:nvSpPr>
        <p:spPr bwMode="auto">
          <a:xfrm>
            <a:off x="4641896" y="3692748"/>
            <a:ext cx="3047206" cy="660104"/>
          </a:xfrm>
          <a:prstGeom prst="rect">
            <a:avLst/>
          </a:prstGeom>
          <a:noFill/>
          <a:ln w="9525">
            <a:noFill/>
            <a:miter lim="800000"/>
            <a:headEnd/>
            <a:tailEnd/>
          </a:ln>
        </p:spPr>
        <p:txBody>
          <a:bodyPr lIns="91371" tIns="45686" rIns="91371" bIns="45686" anchor="ctr">
            <a:normAutofit/>
          </a:bodyPr>
          <a:lstStyle/>
          <a:p>
            <a:pPr marL="233170" indent="-233170" algn="ctr">
              <a:lnSpc>
                <a:spcPct val="90000"/>
              </a:lnSpc>
              <a:spcAft>
                <a:spcPts val="1200"/>
              </a:spcAft>
              <a:buClr>
                <a:srgbClr val="9A918C">
                  <a:lumMod val="50000"/>
                </a:srgbClr>
              </a:buClr>
              <a:defRPr/>
            </a:pPr>
            <a:r>
              <a:rPr lang="en-US" sz="1998" b="1" kern="0" dirty="0"/>
              <a:t>Automation</a:t>
            </a:r>
          </a:p>
        </p:txBody>
      </p:sp>
      <p:grpSp>
        <p:nvGrpSpPr>
          <p:cNvPr id="22" name="Group 21"/>
          <p:cNvGrpSpPr/>
          <p:nvPr/>
        </p:nvGrpSpPr>
        <p:grpSpPr>
          <a:xfrm>
            <a:off x="5333804" y="1760335"/>
            <a:ext cx="1545071" cy="1544669"/>
            <a:chOff x="9210878" y="1991876"/>
            <a:chExt cx="1544669" cy="1544669"/>
          </a:xfrm>
        </p:grpSpPr>
        <p:pic>
          <p:nvPicPr>
            <p:cNvPr id="23" name="Picture 22"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24" name="Oval 23"/>
            <p:cNvSpPr/>
            <p:nvPr/>
          </p:nvSpPr>
          <p:spPr>
            <a:xfrm>
              <a:off x="9369476" y="2150473"/>
              <a:ext cx="1227473" cy="1227474"/>
            </a:xfrm>
            <a:prstGeom prst="ellipse">
              <a:avLst/>
            </a:prstGeom>
            <a:solidFill>
              <a:schemeClr val="bg1"/>
            </a:solidFill>
            <a:ln w="9525">
              <a:noFill/>
              <a:miter lim="800000"/>
              <a:headEnd/>
              <a:tailEnd/>
            </a:ln>
          </p:spPr>
          <p:txBody>
            <a:bodyPr/>
            <a:lstStyle/>
            <a:p>
              <a:endParaRPr lang="en-US" sz="1799" dirty="0"/>
            </a:p>
          </p:txBody>
        </p:sp>
      </p:grpSp>
      <p:grpSp>
        <p:nvGrpSpPr>
          <p:cNvPr id="30" name="Group 29"/>
          <p:cNvGrpSpPr/>
          <p:nvPr/>
        </p:nvGrpSpPr>
        <p:grpSpPr>
          <a:xfrm>
            <a:off x="1349697" y="1760335"/>
            <a:ext cx="1545071" cy="1544669"/>
            <a:chOff x="9210878" y="1991876"/>
            <a:chExt cx="1544669" cy="1544669"/>
          </a:xfrm>
        </p:grpSpPr>
        <p:pic>
          <p:nvPicPr>
            <p:cNvPr id="31" name="Picture 30" descr="Refine and Optimize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878" y="1991876"/>
              <a:ext cx="1544669" cy="1544669"/>
            </a:xfrm>
            <a:prstGeom prst="rect">
              <a:avLst/>
            </a:prstGeom>
          </p:spPr>
        </p:pic>
        <p:sp>
          <p:nvSpPr>
            <p:cNvPr id="32" name="Oval 31"/>
            <p:cNvSpPr/>
            <p:nvPr/>
          </p:nvSpPr>
          <p:spPr>
            <a:xfrm>
              <a:off x="9370024" y="2151021"/>
              <a:ext cx="1226379" cy="1226378"/>
            </a:xfrm>
            <a:prstGeom prst="ellipse">
              <a:avLst/>
            </a:prstGeom>
            <a:solidFill>
              <a:schemeClr val="bg1"/>
            </a:solidFill>
            <a:ln w="9525">
              <a:noFill/>
              <a:miter lim="800000"/>
              <a:headEnd/>
              <a:tailEnd/>
            </a:ln>
          </p:spPr>
          <p:txBody>
            <a:bodyPr/>
            <a:lstStyle/>
            <a:p>
              <a:endParaRPr lang="en-US" sz="1799" dirty="0"/>
            </a:p>
          </p:txBody>
        </p:sp>
      </p:grpSp>
      <p:pic>
        <p:nvPicPr>
          <p:cNvPr id="5" name="Picture 4" descr="AA_Icon.png"/>
          <p:cNvPicPr>
            <a:picLocks noChangeAspect="1"/>
          </p:cNvPicPr>
          <p:nvPr/>
        </p:nvPicPr>
        <p:blipFill>
          <a:blip r:embed="rId4">
            <a:grayscl/>
            <a:lum bright="-20000" contrast="40000"/>
            <a:extLst>
              <a:ext uri="{BEBA8EAE-BF5A-486C-A8C5-ECC9F3942E4B}">
                <a14:imgProps xmlns:a14="http://schemas.microsoft.com/office/drawing/2010/main">
                  <a14:imgLayer r:embed="rId5">
                    <a14:imgEffect>
                      <a14:colorTemperature colorTemp="2478"/>
                    </a14:imgEffect>
                    <a14:imgEffect>
                      <a14:saturation sat="17000"/>
                    </a14:imgEffect>
                  </a14:imgLayer>
                </a14:imgProps>
              </a:ext>
              <a:ext uri="{28A0092B-C50C-407E-A947-70E740481C1C}">
                <a14:useLocalDpi xmlns:a14="http://schemas.microsoft.com/office/drawing/2010/main" val="0"/>
              </a:ext>
            </a:extLst>
          </a:blip>
          <a:stretch>
            <a:fillRect/>
          </a:stretch>
        </p:blipFill>
        <p:spPr>
          <a:xfrm>
            <a:off x="1438947" y="1849384"/>
            <a:ext cx="1366571" cy="1366571"/>
          </a:xfrm>
          <a:prstGeom prst="rect">
            <a:avLst/>
          </a:prstGeom>
        </p:spPr>
      </p:pic>
      <p:pic>
        <p:nvPicPr>
          <p:cNvPr id="6" name="Picture 5" descr="Automation_Icon.jpg"/>
          <p:cNvPicPr>
            <a:picLocks noChangeAspect="1"/>
          </p:cNvPicPr>
          <p:nvPr/>
        </p:nvPicPr>
        <p:blipFill>
          <a:blip r:embed="rId6">
            <a:grayscl/>
            <a:lum bright="-10000" contrast="20000"/>
            <a:extLst>
              <a:ext uri="{BEBA8EAE-BF5A-486C-A8C5-ECC9F3942E4B}">
                <a14:imgProps xmlns:a14="http://schemas.microsoft.com/office/drawing/2010/main">
                  <a14:imgLayer r:embed="rId7">
                    <a14:imgEffect>
                      <a14:colorTemperature colorTemp="1826"/>
                    </a14:imgEffect>
                    <a14:imgEffect>
                      <a14:saturation sat="52000"/>
                    </a14:imgEffect>
                  </a14:imgLayer>
                </a14:imgProps>
              </a:ext>
              <a:ext uri="{28A0092B-C50C-407E-A947-70E740481C1C}">
                <a14:useLocalDpi xmlns:a14="http://schemas.microsoft.com/office/drawing/2010/main" val="0"/>
              </a:ext>
            </a:extLst>
          </a:blip>
          <a:stretch>
            <a:fillRect/>
          </a:stretch>
        </p:blipFill>
        <p:spPr>
          <a:xfrm>
            <a:off x="5634075" y="2060404"/>
            <a:ext cx="944526" cy="944524"/>
          </a:xfrm>
          <a:prstGeom prst="ellipse">
            <a:avLst/>
          </a:prstGeom>
        </p:spPr>
      </p:pic>
      <p:pic>
        <p:nvPicPr>
          <p:cNvPr id="7" name="Picture 6" descr="Visual_Icon.png"/>
          <p:cNvPicPr>
            <a:picLocks noChangeAspect="1"/>
          </p:cNvPicPr>
          <p:nvPr/>
        </p:nvPicPr>
        <p:blipFill>
          <a:blip r:embed="rId8">
            <a:grayscl/>
            <a:lum bright="-10000" contrast="10000"/>
            <a:extLst>
              <a:ext uri="{BEBA8EAE-BF5A-486C-A8C5-ECC9F3942E4B}">
                <a14:imgProps xmlns:a14="http://schemas.microsoft.com/office/drawing/2010/main">
                  <a14:imgLayer r:embed="rId9">
                    <a14:imgEffect>
                      <a14:colorTemperature colorTemp="1500"/>
                    </a14:imgEffect>
                    <a14:imgEffect>
                      <a14:saturation sat="9000"/>
                    </a14:imgEffect>
                  </a14:imgLayer>
                </a14:imgProps>
              </a:ext>
              <a:ext uri="{28A0092B-C50C-407E-A947-70E740481C1C}">
                <a14:useLocalDpi xmlns:a14="http://schemas.microsoft.com/office/drawing/2010/main" val="0"/>
              </a:ext>
            </a:extLst>
          </a:blip>
          <a:srcRect l="-13849" t="-20548" r="-20548" b="-13849"/>
          <a:stretch>
            <a:fillRect/>
          </a:stretch>
        </p:blipFill>
        <p:spPr>
          <a:xfrm>
            <a:off x="9332002" y="1908994"/>
            <a:ext cx="1209000" cy="1209000"/>
          </a:xfrm>
          <a:prstGeom prst="ellipse">
            <a:avLst/>
          </a:prstGeom>
        </p:spPr>
      </p:pic>
      <p:sp>
        <p:nvSpPr>
          <p:cNvPr id="25" name="Content Placeholder 2"/>
          <p:cNvSpPr txBox="1">
            <a:spLocks/>
          </p:cNvSpPr>
          <p:nvPr/>
        </p:nvSpPr>
        <p:spPr bwMode="auto">
          <a:xfrm>
            <a:off x="797691" y="1127065"/>
            <a:ext cx="2588592"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#1</a:t>
            </a:r>
          </a:p>
        </p:txBody>
      </p:sp>
      <p:sp>
        <p:nvSpPr>
          <p:cNvPr id="26" name="Content Placeholder 2"/>
          <p:cNvSpPr txBox="1">
            <a:spLocks/>
          </p:cNvSpPr>
          <p:nvPr/>
        </p:nvSpPr>
        <p:spPr bwMode="auto">
          <a:xfrm>
            <a:off x="8584672" y="1127065"/>
            <a:ext cx="2578404"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#3</a:t>
            </a:r>
          </a:p>
        </p:txBody>
      </p:sp>
      <p:sp>
        <p:nvSpPr>
          <p:cNvPr id="27" name="Content Placeholder 2"/>
          <p:cNvSpPr txBox="1">
            <a:spLocks/>
          </p:cNvSpPr>
          <p:nvPr/>
        </p:nvSpPr>
        <p:spPr bwMode="auto">
          <a:xfrm>
            <a:off x="4954691" y="1127065"/>
            <a:ext cx="2190310"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#2</a:t>
            </a:r>
          </a:p>
        </p:txBody>
      </p:sp>
    </p:spTree>
    <p:extLst>
      <p:ext uri="{BB962C8B-B14F-4D97-AF65-F5344CB8AC3E}">
        <p14:creationId xmlns:p14="http://schemas.microsoft.com/office/powerpoint/2010/main" val="50797061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ubtitle 42"/>
          <p:cNvSpPr>
            <a:spLocks noGrp="1"/>
          </p:cNvSpPr>
          <p:nvPr>
            <p:ph type="subTitle" idx="1"/>
          </p:nvPr>
        </p:nvSpPr>
        <p:spPr/>
        <p:txBody>
          <a:bodyPr/>
          <a:lstStyle/>
          <a:p>
            <a:r>
              <a:rPr lang="en-US" dirty="0"/>
              <a:t>Examine the estate as a whole to find anomalies or outliers</a:t>
            </a:r>
          </a:p>
          <a:p>
            <a:endParaRPr lang="en-US" dirty="0"/>
          </a:p>
        </p:txBody>
      </p:sp>
      <p:sp>
        <p:nvSpPr>
          <p:cNvPr id="2" name="Title 1"/>
          <p:cNvSpPr>
            <a:spLocks noGrp="1"/>
          </p:cNvSpPr>
          <p:nvPr>
            <p:ph type="title"/>
          </p:nvPr>
        </p:nvSpPr>
        <p:spPr/>
        <p:txBody>
          <a:bodyPr/>
          <a:lstStyle/>
          <a:p>
            <a:r>
              <a:rPr lang="en-US" dirty="0"/>
              <a:t>Multilayered Detection</a:t>
            </a:r>
          </a:p>
        </p:txBody>
      </p:sp>
      <p:sp>
        <p:nvSpPr>
          <p:cNvPr id="3" name="Slide Number Placeholder 2"/>
          <p:cNvSpPr>
            <a:spLocks noGrp="1"/>
          </p:cNvSpPr>
          <p:nvPr>
            <p:ph type="sldNum" sz="quarter" idx="11"/>
          </p:nvPr>
        </p:nvSpPr>
        <p:spPr/>
        <p:txBody>
          <a:bodyPr/>
          <a:lstStyle/>
          <a:p>
            <a:pPr>
              <a:defRPr/>
            </a:pPr>
            <a:fld id="{E62CC78C-68AD-0C4B-B210-58B08DE4E24E}" type="slidenum">
              <a:rPr lang="en-US" smtClean="0"/>
              <a:pPr>
                <a:defRPr/>
              </a:pPr>
              <a:t>58</a:t>
            </a:fld>
            <a:endParaRPr lang="en-US" dirty="0"/>
          </a:p>
        </p:txBody>
      </p:sp>
      <p:sp>
        <p:nvSpPr>
          <p:cNvPr id="4" name="object 8"/>
          <p:cNvSpPr txBox="1">
            <a:spLocks noChangeArrowheads="1"/>
          </p:cNvSpPr>
          <p:nvPr/>
        </p:nvSpPr>
        <p:spPr bwMode="auto">
          <a:xfrm>
            <a:off x="739063" y="1893877"/>
            <a:ext cx="6703854"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122238" indent="-111125" eaLnBrk="0" hangingPunct="0">
              <a:tabLst>
                <a:tab pos="122238" algn="l"/>
              </a:tabLst>
              <a:defRPr sz="2400">
                <a:solidFill>
                  <a:schemeClr val="tx1"/>
                </a:solidFill>
                <a:latin typeface="Calibri" charset="0"/>
                <a:ea typeface="ＭＳ Ｐゴシック" charset="0"/>
                <a:cs typeface="ＭＳ Ｐゴシック" charset="0"/>
              </a:defRPr>
            </a:lvl1pPr>
            <a:lvl2pPr marL="742950" indent="-285750" eaLnBrk="0" hangingPunct="0">
              <a:tabLst>
                <a:tab pos="122238" algn="l"/>
              </a:tabLst>
              <a:defRPr sz="2400">
                <a:solidFill>
                  <a:schemeClr val="tx1"/>
                </a:solidFill>
                <a:latin typeface="Calibri" charset="0"/>
                <a:ea typeface="ＭＳ Ｐゴシック" charset="0"/>
              </a:defRPr>
            </a:lvl2pPr>
            <a:lvl3pPr marL="1143000" indent="-228600" eaLnBrk="0" hangingPunct="0">
              <a:tabLst>
                <a:tab pos="122238" algn="l"/>
              </a:tabLst>
              <a:defRPr sz="2400">
                <a:solidFill>
                  <a:schemeClr val="tx1"/>
                </a:solidFill>
                <a:latin typeface="Calibri" charset="0"/>
                <a:ea typeface="ＭＳ Ｐゴシック" charset="0"/>
              </a:defRPr>
            </a:lvl3pPr>
            <a:lvl4pPr marL="1600200" indent="-228600" eaLnBrk="0" hangingPunct="0">
              <a:tabLst>
                <a:tab pos="122238" algn="l"/>
              </a:tabLst>
              <a:defRPr sz="2400">
                <a:solidFill>
                  <a:schemeClr val="tx1"/>
                </a:solidFill>
                <a:latin typeface="Calibri" charset="0"/>
                <a:ea typeface="ＭＳ Ｐゴシック" charset="0"/>
              </a:defRPr>
            </a:lvl4pPr>
            <a:lvl5pPr marL="2057400" indent="-228600" eaLnBrk="0" hangingPunct="0">
              <a:tabLst>
                <a:tab pos="122238" algn="l"/>
              </a:tabLst>
              <a:defRPr sz="2400">
                <a:solidFill>
                  <a:schemeClr val="tx1"/>
                </a:solidFill>
                <a:latin typeface="Calibri" charset="0"/>
                <a:ea typeface="ＭＳ Ｐゴシック" charset="0"/>
              </a:defRPr>
            </a:lvl5pPr>
            <a:lvl6pPr marL="2514600" indent="-228600" eaLnBrk="0" fontAlgn="base" hangingPunct="0">
              <a:spcBef>
                <a:spcPct val="0"/>
              </a:spcBef>
              <a:spcAft>
                <a:spcPct val="0"/>
              </a:spcAft>
              <a:tabLst>
                <a:tab pos="122238" algn="l"/>
              </a:tabLst>
              <a:defRPr sz="2400">
                <a:solidFill>
                  <a:schemeClr val="tx1"/>
                </a:solidFill>
                <a:latin typeface="Calibri" charset="0"/>
                <a:ea typeface="ＭＳ Ｐゴシック" charset="0"/>
              </a:defRPr>
            </a:lvl6pPr>
            <a:lvl7pPr marL="2971800" indent="-228600" eaLnBrk="0" fontAlgn="base" hangingPunct="0">
              <a:spcBef>
                <a:spcPct val="0"/>
              </a:spcBef>
              <a:spcAft>
                <a:spcPct val="0"/>
              </a:spcAft>
              <a:tabLst>
                <a:tab pos="122238" algn="l"/>
              </a:tabLst>
              <a:defRPr sz="2400">
                <a:solidFill>
                  <a:schemeClr val="tx1"/>
                </a:solidFill>
                <a:latin typeface="Calibri" charset="0"/>
                <a:ea typeface="ＭＳ Ｐゴシック" charset="0"/>
              </a:defRPr>
            </a:lvl7pPr>
            <a:lvl8pPr marL="3429000" indent="-228600" eaLnBrk="0" fontAlgn="base" hangingPunct="0">
              <a:spcBef>
                <a:spcPct val="0"/>
              </a:spcBef>
              <a:spcAft>
                <a:spcPct val="0"/>
              </a:spcAft>
              <a:tabLst>
                <a:tab pos="122238" algn="l"/>
              </a:tabLst>
              <a:defRPr sz="2400">
                <a:solidFill>
                  <a:schemeClr val="tx1"/>
                </a:solidFill>
                <a:latin typeface="Calibri" charset="0"/>
                <a:ea typeface="ＭＳ Ｐゴシック" charset="0"/>
              </a:defRPr>
            </a:lvl8pPr>
            <a:lvl9pPr marL="3886200" indent="-228600" eaLnBrk="0" fontAlgn="base" hangingPunct="0">
              <a:spcBef>
                <a:spcPct val="0"/>
              </a:spcBef>
              <a:spcAft>
                <a:spcPct val="0"/>
              </a:spcAft>
              <a:tabLst>
                <a:tab pos="122238" algn="l"/>
              </a:tabLst>
              <a:defRPr sz="2400">
                <a:solidFill>
                  <a:schemeClr val="tx1"/>
                </a:solidFill>
                <a:latin typeface="Calibri" charset="0"/>
                <a:ea typeface="ＭＳ Ｐゴシック" charset="0"/>
              </a:defRPr>
            </a:lvl9pPr>
          </a:lstStyle>
          <a:p>
            <a:pPr eaLnBrk="1" hangingPunct="1">
              <a:spcBef>
                <a:spcPts val="600"/>
              </a:spcBef>
              <a:buClr>
                <a:srgbClr val="4C4744"/>
              </a:buClr>
              <a:buFont typeface="Arial" charset="0"/>
              <a:buChar char="•"/>
            </a:pPr>
            <a:r>
              <a:rPr lang="en-US" sz="1600" dirty="0">
                <a:cs typeface="Calibri" charset="0"/>
              </a:rPr>
              <a:t>Detect outliers that stand out from baseline activity </a:t>
            </a:r>
          </a:p>
          <a:p>
            <a:pPr eaLnBrk="1" hangingPunct="1">
              <a:spcBef>
                <a:spcPts val="600"/>
              </a:spcBef>
              <a:buClr>
                <a:srgbClr val="4C4744"/>
              </a:buClr>
              <a:buFont typeface="Arial" charset="0"/>
              <a:buChar char="•"/>
            </a:pPr>
            <a:r>
              <a:rPr lang="en-US" sz="1600" dirty="0">
                <a:cs typeface="Calibri" charset="0"/>
              </a:rPr>
              <a:t>Apply multiple intelligence feeds for file, IP and domain reputation</a:t>
            </a:r>
          </a:p>
          <a:p>
            <a:pPr eaLnBrk="1" hangingPunct="1">
              <a:spcBef>
                <a:spcPts val="600"/>
              </a:spcBef>
              <a:buClr>
                <a:srgbClr val="4C4744"/>
              </a:buClr>
              <a:buFont typeface="Arial" charset="0"/>
              <a:buChar char="•"/>
            </a:pPr>
            <a:r>
              <a:rPr lang="en-US" sz="1600" dirty="0">
                <a:cs typeface="Calibri" charset="0"/>
              </a:rPr>
              <a:t>Use timeline and path analysis to detect irregular file installs and uncommon program execution locations</a:t>
            </a:r>
          </a:p>
          <a:p>
            <a:pPr eaLnBrk="1" hangingPunct="1">
              <a:spcBef>
                <a:spcPts val="600"/>
              </a:spcBef>
              <a:buClr>
                <a:srgbClr val="4C4744"/>
              </a:buClr>
              <a:buFont typeface="Arial" charset="0"/>
              <a:buChar char="•"/>
            </a:pPr>
            <a:r>
              <a:rPr lang="en-US" sz="1600" dirty="0">
                <a:cs typeface="Calibri" charset="0"/>
              </a:rPr>
              <a:t>Multiple threat engines (proprietary and third-party)</a:t>
            </a:r>
          </a:p>
          <a:p>
            <a:pPr lvl="0" eaLnBrk="1" hangingPunct="1">
              <a:spcBef>
                <a:spcPts val="600"/>
              </a:spcBef>
              <a:buClr>
                <a:srgbClr val="4C4744"/>
              </a:buClr>
              <a:buFont typeface="Arial" charset="0"/>
              <a:buChar char="•"/>
            </a:pPr>
            <a:r>
              <a:rPr lang="en-US" sz="1600" dirty="0"/>
              <a:t>Neural network based machine learning using millions of good and bad files</a:t>
            </a:r>
          </a:p>
          <a:p>
            <a:pPr marL="11113" indent="0" eaLnBrk="1" hangingPunct="1">
              <a:buClr>
                <a:srgbClr val="4C4744"/>
              </a:buClr>
            </a:pPr>
            <a:endParaRPr lang="en-US" sz="1600" dirty="0">
              <a:cs typeface="Calibri" charset="0"/>
            </a:endParaRPr>
          </a:p>
        </p:txBody>
      </p:sp>
      <p:sp>
        <p:nvSpPr>
          <p:cNvPr id="6" name="object 8"/>
          <p:cNvSpPr txBox="1">
            <a:spLocks noChangeArrowheads="1"/>
          </p:cNvSpPr>
          <p:nvPr/>
        </p:nvSpPr>
        <p:spPr bwMode="auto">
          <a:xfrm>
            <a:off x="718073" y="4324734"/>
            <a:ext cx="6674228" cy="2200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122238" indent="-111125" eaLnBrk="0" hangingPunct="0">
              <a:tabLst>
                <a:tab pos="122238" algn="l"/>
              </a:tabLst>
              <a:defRPr sz="2400">
                <a:solidFill>
                  <a:schemeClr val="tx1"/>
                </a:solidFill>
                <a:latin typeface="Calibri" charset="0"/>
                <a:ea typeface="ＭＳ Ｐゴシック" charset="0"/>
                <a:cs typeface="ＭＳ Ｐゴシック" charset="0"/>
              </a:defRPr>
            </a:lvl1pPr>
            <a:lvl2pPr marL="742950" indent="-285750" eaLnBrk="0" hangingPunct="0">
              <a:tabLst>
                <a:tab pos="122238" algn="l"/>
              </a:tabLst>
              <a:defRPr sz="2400">
                <a:solidFill>
                  <a:schemeClr val="tx1"/>
                </a:solidFill>
                <a:latin typeface="Calibri" charset="0"/>
                <a:ea typeface="ＭＳ Ｐゴシック" charset="0"/>
              </a:defRPr>
            </a:lvl2pPr>
            <a:lvl3pPr marL="1143000" indent="-228600" eaLnBrk="0" hangingPunct="0">
              <a:tabLst>
                <a:tab pos="122238" algn="l"/>
              </a:tabLst>
              <a:defRPr sz="2400">
                <a:solidFill>
                  <a:schemeClr val="tx1"/>
                </a:solidFill>
                <a:latin typeface="Calibri" charset="0"/>
                <a:ea typeface="ＭＳ Ｐゴシック" charset="0"/>
              </a:defRPr>
            </a:lvl3pPr>
            <a:lvl4pPr marL="1600200" indent="-228600" eaLnBrk="0" hangingPunct="0">
              <a:tabLst>
                <a:tab pos="122238" algn="l"/>
              </a:tabLst>
              <a:defRPr sz="2400">
                <a:solidFill>
                  <a:schemeClr val="tx1"/>
                </a:solidFill>
                <a:latin typeface="Calibri" charset="0"/>
                <a:ea typeface="ＭＳ Ｐゴシック" charset="0"/>
              </a:defRPr>
            </a:lvl4pPr>
            <a:lvl5pPr marL="2057400" indent="-228600" eaLnBrk="0" hangingPunct="0">
              <a:tabLst>
                <a:tab pos="122238" algn="l"/>
              </a:tabLst>
              <a:defRPr sz="2400">
                <a:solidFill>
                  <a:schemeClr val="tx1"/>
                </a:solidFill>
                <a:latin typeface="Calibri" charset="0"/>
                <a:ea typeface="ＭＳ Ｐゴシック" charset="0"/>
              </a:defRPr>
            </a:lvl5pPr>
            <a:lvl6pPr marL="2514600" indent="-228600" eaLnBrk="0" fontAlgn="base" hangingPunct="0">
              <a:spcBef>
                <a:spcPct val="0"/>
              </a:spcBef>
              <a:spcAft>
                <a:spcPct val="0"/>
              </a:spcAft>
              <a:tabLst>
                <a:tab pos="122238" algn="l"/>
              </a:tabLst>
              <a:defRPr sz="2400">
                <a:solidFill>
                  <a:schemeClr val="tx1"/>
                </a:solidFill>
                <a:latin typeface="Calibri" charset="0"/>
                <a:ea typeface="ＭＳ Ｐゴシック" charset="0"/>
              </a:defRPr>
            </a:lvl6pPr>
            <a:lvl7pPr marL="2971800" indent="-228600" eaLnBrk="0" fontAlgn="base" hangingPunct="0">
              <a:spcBef>
                <a:spcPct val="0"/>
              </a:spcBef>
              <a:spcAft>
                <a:spcPct val="0"/>
              </a:spcAft>
              <a:tabLst>
                <a:tab pos="122238" algn="l"/>
              </a:tabLst>
              <a:defRPr sz="2400">
                <a:solidFill>
                  <a:schemeClr val="tx1"/>
                </a:solidFill>
                <a:latin typeface="Calibri" charset="0"/>
                <a:ea typeface="ＭＳ Ｐゴシック" charset="0"/>
              </a:defRPr>
            </a:lvl7pPr>
            <a:lvl8pPr marL="3429000" indent="-228600" eaLnBrk="0" fontAlgn="base" hangingPunct="0">
              <a:spcBef>
                <a:spcPct val="0"/>
              </a:spcBef>
              <a:spcAft>
                <a:spcPct val="0"/>
              </a:spcAft>
              <a:tabLst>
                <a:tab pos="122238" algn="l"/>
              </a:tabLst>
              <a:defRPr sz="2400">
                <a:solidFill>
                  <a:schemeClr val="tx1"/>
                </a:solidFill>
                <a:latin typeface="Calibri" charset="0"/>
                <a:ea typeface="ＭＳ Ｐゴシック" charset="0"/>
              </a:defRPr>
            </a:lvl8pPr>
            <a:lvl9pPr marL="3886200" indent="-228600" eaLnBrk="0" fontAlgn="base" hangingPunct="0">
              <a:spcBef>
                <a:spcPct val="0"/>
              </a:spcBef>
              <a:spcAft>
                <a:spcPct val="0"/>
              </a:spcAft>
              <a:tabLst>
                <a:tab pos="122238" algn="l"/>
              </a:tabLst>
              <a:defRPr sz="2400">
                <a:solidFill>
                  <a:schemeClr val="tx1"/>
                </a:solidFill>
                <a:latin typeface="Calibri" charset="0"/>
                <a:ea typeface="ＭＳ Ｐゴシック" charset="0"/>
              </a:defRPr>
            </a:lvl9pPr>
          </a:lstStyle>
          <a:p>
            <a:pPr eaLnBrk="1" hangingPunct="1">
              <a:spcBef>
                <a:spcPts val="600"/>
              </a:spcBef>
              <a:buClr>
                <a:srgbClr val="4C4744"/>
              </a:buClr>
              <a:buFont typeface="Arial" charset="0"/>
              <a:buChar char="•"/>
            </a:pPr>
            <a:r>
              <a:rPr lang="en-US" sz="1600" b="1" dirty="0"/>
              <a:t>Software</a:t>
            </a:r>
            <a:r>
              <a:rPr lang="en-US" sz="1600" dirty="0"/>
              <a:t> – Expose endpoints that have uncommon software, build discrepancies, unpatched or old operating system releases</a:t>
            </a:r>
          </a:p>
          <a:p>
            <a:pPr lvl="0" eaLnBrk="1" hangingPunct="1">
              <a:spcBef>
                <a:spcPts val="600"/>
              </a:spcBef>
              <a:buClr>
                <a:srgbClr val="4C4744"/>
              </a:buClr>
              <a:buFont typeface="Arial" charset="0"/>
              <a:buChar char="•"/>
            </a:pPr>
            <a:r>
              <a:rPr lang="en-US" sz="1600" b="1" dirty="0"/>
              <a:t>Memory </a:t>
            </a:r>
            <a:r>
              <a:rPr lang="en-US" sz="1600" dirty="0"/>
              <a:t>– Detect memory-resident outliers using forensic examination of process memory, file and OS object, and system settings</a:t>
            </a:r>
          </a:p>
          <a:p>
            <a:pPr lvl="0" eaLnBrk="1" hangingPunct="1">
              <a:spcBef>
                <a:spcPts val="600"/>
              </a:spcBef>
              <a:buClr>
                <a:srgbClr val="4C4744"/>
              </a:buClr>
              <a:buFont typeface="Arial" charset="0"/>
              <a:buChar char="•"/>
            </a:pPr>
            <a:r>
              <a:rPr lang="en-US" sz="1600" b="1" dirty="0"/>
              <a:t>User</a:t>
            </a:r>
            <a:r>
              <a:rPr lang="en-US" sz="1600" dirty="0"/>
              <a:t> – User behavior analytics detect attackers acting as legitimate users performing unusual activity</a:t>
            </a:r>
          </a:p>
          <a:p>
            <a:pPr lvl="0" eaLnBrk="1" hangingPunct="1">
              <a:spcBef>
                <a:spcPts val="600"/>
              </a:spcBef>
              <a:buClr>
                <a:srgbClr val="4C4744"/>
              </a:buClr>
              <a:buFont typeface="Arial" charset="0"/>
              <a:buChar char="•"/>
            </a:pPr>
            <a:r>
              <a:rPr lang="en-US" sz="1600" b="1" dirty="0"/>
              <a:t>Network</a:t>
            </a:r>
            <a:r>
              <a:rPr lang="en-US" sz="1600" dirty="0"/>
              <a:t> – Leverage statistical analysis to identify anomalous IP addresses, reputation lookups identify IP address and domains</a:t>
            </a:r>
            <a:endParaRPr lang="en-US" sz="1600" dirty="0">
              <a:cs typeface="Calibri" charset="0"/>
            </a:endParaRPr>
          </a:p>
        </p:txBody>
      </p:sp>
      <p:sp>
        <p:nvSpPr>
          <p:cNvPr id="7" name="Rektangel 12"/>
          <p:cNvSpPr>
            <a:spLocks noChangeArrowheads="1"/>
          </p:cNvSpPr>
          <p:nvPr/>
        </p:nvSpPr>
        <p:spPr bwMode="auto">
          <a:xfrm>
            <a:off x="635153" y="1484302"/>
            <a:ext cx="6904884" cy="369887"/>
          </a:xfrm>
          <a:prstGeom prst="rect">
            <a:avLst/>
          </a:prstGeom>
          <a:solidFill>
            <a:srgbClr val="FDBA30"/>
          </a:solidFill>
          <a:ln w="9525">
            <a:solidFill>
              <a:srgbClr val="FDBA30"/>
            </a:solidFill>
            <a:miter lim="800000"/>
            <a:headEnd/>
            <a:tailEnd/>
          </a:ln>
        </p:spPr>
        <p:txBody>
          <a:bodyPr anchor="ctr"/>
          <a:lstStyle/>
          <a:p>
            <a:r>
              <a:rPr lang="en-US" sz="1600" b="1" dirty="0">
                <a:solidFill>
                  <a:srgbClr val="262626"/>
                </a:solidFill>
              </a:rPr>
              <a:t>DETECTION CAPABILITIES</a:t>
            </a:r>
          </a:p>
        </p:txBody>
      </p:sp>
      <p:sp>
        <p:nvSpPr>
          <p:cNvPr id="8" name="Rektangel 12"/>
          <p:cNvSpPr>
            <a:spLocks noChangeArrowheads="1"/>
          </p:cNvSpPr>
          <p:nvPr/>
        </p:nvSpPr>
        <p:spPr bwMode="auto">
          <a:xfrm>
            <a:off x="614162" y="3916747"/>
            <a:ext cx="6903720" cy="368300"/>
          </a:xfrm>
          <a:prstGeom prst="rect">
            <a:avLst/>
          </a:prstGeom>
          <a:solidFill>
            <a:srgbClr val="FDBA30"/>
          </a:solidFill>
          <a:ln w="9525">
            <a:solidFill>
              <a:srgbClr val="FDBA30"/>
            </a:solidFill>
            <a:miter lim="800000"/>
            <a:headEnd/>
            <a:tailEnd/>
          </a:ln>
        </p:spPr>
        <p:txBody>
          <a:bodyPr anchor="ctr"/>
          <a:lstStyle/>
          <a:p>
            <a:r>
              <a:rPr lang="en-US" sz="1600" b="1" dirty="0">
                <a:solidFill>
                  <a:srgbClr val="262626"/>
                </a:solidFill>
              </a:rPr>
              <a:t>DETECT OUTLIERS ACROSS SOFTWARE, MEMORY, USER AND NETWORK</a:t>
            </a:r>
          </a:p>
        </p:txBody>
      </p:sp>
      <p:sp>
        <p:nvSpPr>
          <p:cNvPr id="10" name="object 5"/>
          <p:cNvSpPr>
            <a:spLocks/>
          </p:cNvSpPr>
          <p:nvPr/>
        </p:nvSpPr>
        <p:spPr bwMode="auto">
          <a:xfrm flipV="1">
            <a:off x="635153" y="1847685"/>
            <a:ext cx="6908647" cy="1920470"/>
          </a:xfrm>
          <a:prstGeom prst="round1Rect">
            <a:avLst>
              <a:gd name="adj" fmla="val 10351"/>
            </a:avLst>
          </a:prstGeom>
          <a:noFill/>
          <a:ln w="9525">
            <a:solidFill>
              <a:srgbClr val="FDBA30"/>
            </a:solidFill>
            <a:round/>
            <a:headEnd/>
            <a:tailEnd/>
          </a:ln>
          <a:extLst/>
        </p:spPr>
        <p:txBody>
          <a:bodyPr lIns="0" tIns="0" rIns="0" bIns="0"/>
          <a:lstStyle/>
          <a:p>
            <a:endParaRPr lang="en-US"/>
          </a:p>
        </p:txBody>
      </p:sp>
      <p:sp>
        <p:nvSpPr>
          <p:cNvPr id="11" name="object 5"/>
          <p:cNvSpPr>
            <a:spLocks/>
          </p:cNvSpPr>
          <p:nvPr/>
        </p:nvSpPr>
        <p:spPr bwMode="auto">
          <a:xfrm flipV="1">
            <a:off x="619624" y="4267265"/>
            <a:ext cx="6908647" cy="2303384"/>
          </a:xfrm>
          <a:prstGeom prst="round1Rect">
            <a:avLst>
              <a:gd name="adj" fmla="val 10351"/>
            </a:avLst>
          </a:prstGeom>
          <a:noFill/>
          <a:ln w="9525">
            <a:solidFill>
              <a:srgbClr val="FDBA30"/>
            </a:solidFill>
            <a:round/>
            <a:headEnd/>
            <a:tailEnd/>
          </a:ln>
          <a:extLst/>
        </p:spPr>
        <p:txBody>
          <a:bodyPr lIns="0" tIns="0" rIns="0" bIns="0"/>
          <a:lstStyle/>
          <a:p>
            <a:endParaRPr lang="en-US"/>
          </a:p>
        </p:txBody>
      </p:sp>
      <p:grpSp>
        <p:nvGrpSpPr>
          <p:cNvPr id="44" name="Group 43"/>
          <p:cNvGrpSpPr/>
          <p:nvPr/>
        </p:nvGrpSpPr>
        <p:grpSpPr>
          <a:xfrm>
            <a:off x="7787766" y="1574441"/>
            <a:ext cx="4240240" cy="3925605"/>
            <a:chOff x="7787766" y="1574437"/>
            <a:chExt cx="4240240" cy="3925605"/>
          </a:xfrm>
        </p:grpSpPr>
        <p:cxnSp>
          <p:nvCxnSpPr>
            <p:cNvPr id="17" name="Straight Connector 16"/>
            <p:cNvCxnSpPr/>
            <p:nvPr/>
          </p:nvCxnSpPr>
          <p:spPr>
            <a:xfrm>
              <a:off x="8123630" y="1574437"/>
              <a:ext cx="20992" cy="3925605"/>
            </a:xfrm>
            <a:prstGeom prst="line">
              <a:avLst/>
            </a:prstGeom>
            <a:ln w="28575" cmpd="sng">
              <a:solidFill>
                <a:schemeClr val="tx1">
                  <a:lumMod val="95000"/>
                  <a:lumOff val="5000"/>
                </a:schemeClr>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87766" y="5080196"/>
              <a:ext cx="4240240" cy="1"/>
            </a:xfrm>
            <a:prstGeom prst="line">
              <a:avLst/>
            </a:prstGeom>
            <a:ln w="28575" cmpd="sng">
              <a:solidFill>
                <a:schemeClr val="tx1">
                  <a:lumMod val="95000"/>
                  <a:lumOff val="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9530043" y="3411288"/>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26" name="Oval 25"/>
            <p:cNvSpPr/>
            <p:nvPr/>
          </p:nvSpPr>
          <p:spPr>
            <a:xfrm>
              <a:off x="9619469" y="3710635"/>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27" name="Oval 26"/>
            <p:cNvSpPr/>
            <p:nvPr/>
          </p:nvSpPr>
          <p:spPr>
            <a:xfrm>
              <a:off x="9530469" y="4072961"/>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28" name="Oval 27"/>
            <p:cNvSpPr/>
            <p:nvPr/>
          </p:nvSpPr>
          <p:spPr>
            <a:xfrm>
              <a:off x="9242052" y="3816006"/>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29" name="Oval 28"/>
            <p:cNvSpPr/>
            <p:nvPr/>
          </p:nvSpPr>
          <p:spPr>
            <a:xfrm>
              <a:off x="8964131" y="3517066"/>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30" name="Oval 29"/>
            <p:cNvSpPr/>
            <p:nvPr/>
          </p:nvSpPr>
          <p:spPr>
            <a:xfrm>
              <a:off x="8518279" y="3658969"/>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31" name="Oval 30"/>
            <p:cNvSpPr/>
            <p:nvPr/>
          </p:nvSpPr>
          <p:spPr>
            <a:xfrm>
              <a:off x="8744148" y="3811369"/>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34" name="Oval 33"/>
            <p:cNvSpPr/>
            <p:nvPr/>
          </p:nvSpPr>
          <p:spPr>
            <a:xfrm>
              <a:off x="8848678" y="4010391"/>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35" name="Oval 34"/>
            <p:cNvSpPr/>
            <p:nvPr/>
          </p:nvSpPr>
          <p:spPr>
            <a:xfrm>
              <a:off x="9006113" y="4146843"/>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36" name="Oval 35"/>
            <p:cNvSpPr/>
            <p:nvPr/>
          </p:nvSpPr>
          <p:spPr>
            <a:xfrm>
              <a:off x="9100574" y="4409249"/>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37" name="Oval 36"/>
            <p:cNvSpPr/>
            <p:nvPr/>
          </p:nvSpPr>
          <p:spPr>
            <a:xfrm>
              <a:off x="9373461" y="4398753"/>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38" name="Oval 37"/>
            <p:cNvSpPr/>
            <p:nvPr/>
          </p:nvSpPr>
          <p:spPr>
            <a:xfrm>
              <a:off x="9420906" y="4677109"/>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39" name="Oval 38"/>
            <p:cNvSpPr/>
            <p:nvPr/>
          </p:nvSpPr>
          <p:spPr>
            <a:xfrm>
              <a:off x="8754646" y="4661568"/>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40" name="Oval 39"/>
            <p:cNvSpPr/>
            <p:nvPr/>
          </p:nvSpPr>
          <p:spPr>
            <a:xfrm>
              <a:off x="8508212" y="4005755"/>
              <a:ext cx="241400" cy="241414"/>
            </a:xfrm>
            <a:prstGeom prst="ellipse">
              <a:avLst/>
            </a:prstGeom>
            <a:solidFill>
              <a:schemeClr val="tx1">
                <a:lumMod val="75000"/>
                <a:lumOff val="2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41" name="Oval 40"/>
            <p:cNvSpPr/>
            <p:nvPr/>
          </p:nvSpPr>
          <p:spPr>
            <a:xfrm>
              <a:off x="11025885" y="2340668"/>
              <a:ext cx="241400" cy="241414"/>
            </a:xfrm>
            <a:prstGeom prst="ellipse">
              <a:avLst/>
            </a:prstGeom>
            <a:solidFill>
              <a:schemeClr val="accent4"/>
            </a:solidFill>
            <a:ln w="12700">
              <a:noFill/>
              <a:miter lim="800000"/>
              <a:headEnd/>
              <a:tailEnd/>
            </a:ln>
          </p:spPr>
          <p:txBody>
            <a:bodyPr wrap="square" rtlCol="0" anchor="ctr"/>
            <a:lstStyle/>
            <a:p>
              <a:pPr algn="ctr"/>
              <a:endParaRPr lang="en-US" kern="0" dirty="0">
                <a:solidFill>
                  <a:schemeClr val="bg1"/>
                </a:solidFill>
              </a:endParaRPr>
            </a:p>
          </p:txBody>
        </p:sp>
        <p:sp>
          <p:nvSpPr>
            <p:cNvPr id="42" name="Oval 41"/>
            <p:cNvSpPr/>
            <p:nvPr/>
          </p:nvSpPr>
          <p:spPr>
            <a:xfrm>
              <a:off x="10611095" y="1952306"/>
              <a:ext cx="1049564" cy="1018138"/>
            </a:xfrm>
            <a:prstGeom prst="ellipse">
              <a:avLst/>
            </a:prstGeom>
            <a:noFill/>
            <a:ln w="76200" cmpd="sng">
              <a:solidFill>
                <a:schemeClr val="accent1"/>
              </a:solidFill>
              <a:miter lim="800000"/>
              <a:headEnd/>
              <a:tailEnd/>
            </a:ln>
          </p:spPr>
          <p:txBody>
            <a:bodyPr wrap="square" rtlCol="0" anchor="ctr"/>
            <a:lstStyle/>
            <a:p>
              <a:pPr algn="ctr"/>
              <a:endParaRPr lang="en-US" kern="0" dirty="0">
                <a:solidFill>
                  <a:schemeClr val="bg1"/>
                </a:solidFill>
              </a:endParaRPr>
            </a:p>
          </p:txBody>
        </p:sp>
      </p:grpSp>
    </p:spTree>
    <p:extLst>
      <p:ext uri="{BB962C8B-B14F-4D97-AF65-F5344CB8AC3E}">
        <p14:creationId xmlns:p14="http://schemas.microsoft.com/office/powerpoint/2010/main" val="4169431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Leverage built-in playbooks, create custom workflows </a:t>
            </a:r>
          </a:p>
        </p:txBody>
      </p:sp>
      <p:sp>
        <p:nvSpPr>
          <p:cNvPr id="2" name="Title 1"/>
          <p:cNvSpPr>
            <a:spLocks noGrp="1"/>
          </p:cNvSpPr>
          <p:nvPr>
            <p:ph type="title"/>
          </p:nvPr>
        </p:nvSpPr>
        <p:spPr/>
        <p:txBody>
          <a:bodyPr>
            <a:normAutofit fontScale="90000"/>
          </a:bodyPr>
          <a:lstStyle/>
          <a:p>
            <a:r>
              <a:rPr lang="en-US" dirty="0"/>
              <a:t>Automate Investigation and Artifact Collection</a:t>
            </a:r>
          </a:p>
        </p:txBody>
      </p:sp>
      <p:sp>
        <p:nvSpPr>
          <p:cNvPr id="10" name="TextBox 9"/>
          <p:cNvSpPr txBox="1"/>
          <p:nvPr/>
        </p:nvSpPr>
        <p:spPr>
          <a:xfrm>
            <a:off x="1531761" y="3276600"/>
            <a:ext cx="2825750" cy="698500"/>
          </a:xfrm>
          <a:prstGeom prst="rect">
            <a:avLst/>
          </a:prstGeom>
          <a:solidFill>
            <a:srgbClr val="FDBA30"/>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defRPr sz="1600" b="1">
                <a:solidFill>
                  <a:srgbClr val="000000"/>
                </a:solidFill>
              </a:defRPr>
            </a:lvl1pPr>
          </a:lstStyle>
          <a:p>
            <a:r>
              <a:rPr lang="en-US" dirty="0"/>
              <a:t>Built-in Playbooks</a:t>
            </a:r>
          </a:p>
        </p:txBody>
      </p:sp>
      <p:sp>
        <p:nvSpPr>
          <p:cNvPr id="11" name="TextBox 10"/>
          <p:cNvSpPr txBox="1"/>
          <p:nvPr/>
        </p:nvSpPr>
        <p:spPr>
          <a:xfrm>
            <a:off x="4722812" y="3276600"/>
            <a:ext cx="2825750" cy="698500"/>
          </a:xfrm>
          <a:prstGeom prst="rect">
            <a:avLst/>
          </a:prstGeom>
          <a:solidFill>
            <a:srgbClr val="FDBA30"/>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defRPr sz="1600" b="1">
                <a:solidFill>
                  <a:srgbClr val="000000"/>
                </a:solidFill>
              </a:defRPr>
            </a:lvl1pPr>
          </a:lstStyle>
          <a:p>
            <a:r>
              <a:rPr lang="en-US" dirty="0"/>
              <a:t>Custom Workflows</a:t>
            </a:r>
          </a:p>
        </p:txBody>
      </p:sp>
      <p:sp>
        <p:nvSpPr>
          <p:cNvPr id="12" name="TextBox 11"/>
          <p:cNvSpPr txBox="1"/>
          <p:nvPr/>
        </p:nvSpPr>
        <p:spPr>
          <a:xfrm>
            <a:off x="7923212" y="3276600"/>
            <a:ext cx="2825750" cy="698500"/>
          </a:xfrm>
          <a:prstGeom prst="rect">
            <a:avLst/>
          </a:prstGeom>
          <a:solidFill>
            <a:srgbClr val="FDBA30"/>
          </a:solid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defRPr sz="1600" b="1">
                <a:solidFill>
                  <a:srgbClr val="000000"/>
                </a:solidFill>
              </a:defRPr>
            </a:lvl1pPr>
          </a:lstStyle>
          <a:p>
            <a:r>
              <a:rPr lang="en-US" dirty="0"/>
              <a:t>Artifact Collection</a:t>
            </a:r>
          </a:p>
        </p:txBody>
      </p:sp>
      <p:sp>
        <p:nvSpPr>
          <p:cNvPr id="13" name="TextBox 12"/>
          <p:cNvSpPr txBox="1"/>
          <p:nvPr/>
        </p:nvSpPr>
        <p:spPr>
          <a:xfrm>
            <a:off x="1648361" y="4051303"/>
            <a:ext cx="2528906" cy="1648175"/>
          </a:xfrm>
          <a:prstGeom prst="rect">
            <a:avLst/>
          </a:prstGeom>
          <a:solidFill>
            <a:schemeClr val="bg1"/>
          </a:solidFill>
          <a:ln w="12700" cmpd="sng">
            <a:noFill/>
          </a:ln>
        </p:spPr>
        <p:txBody>
          <a:bodyPr tIns="91440"/>
          <a:lstStyle/>
          <a:p>
            <a:pPr eaLnBrk="0" fontAlgn="auto" hangingPunct="0">
              <a:spcBef>
                <a:spcPts val="0"/>
              </a:spcBef>
              <a:spcAft>
                <a:spcPts val="0"/>
              </a:spcAft>
              <a:defRPr/>
            </a:pPr>
            <a:r>
              <a:rPr lang="en-US" sz="1500" dirty="0">
                <a:solidFill>
                  <a:srgbClr val="4E4845"/>
                </a:solidFill>
                <a:cs typeface="Arial" charset="0"/>
              </a:rPr>
              <a:t>Quickly initiate cyber security functions and leverage expert investigation methods with built-in playbooks.</a:t>
            </a:r>
          </a:p>
          <a:p>
            <a:pPr eaLnBrk="0" fontAlgn="auto" hangingPunct="0">
              <a:spcBef>
                <a:spcPts val="0"/>
              </a:spcBef>
              <a:spcAft>
                <a:spcPts val="0"/>
              </a:spcAft>
              <a:defRPr/>
            </a:pPr>
            <a:endParaRPr lang="en-US" sz="1500" dirty="0">
              <a:solidFill>
                <a:srgbClr val="4E4845"/>
              </a:solidFill>
              <a:cs typeface="Arial" charset="0"/>
            </a:endParaRPr>
          </a:p>
        </p:txBody>
      </p:sp>
      <p:sp>
        <p:nvSpPr>
          <p:cNvPr id="14" name="TextBox 13"/>
          <p:cNvSpPr txBox="1"/>
          <p:nvPr/>
        </p:nvSpPr>
        <p:spPr>
          <a:xfrm>
            <a:off x="4806777" y="4061796"/>
            <a:ext cx="2550668" cy="1600200"/>
          </a:xfrm>
          <a:prstGeom prst="rect">
            <a:avLst/>
          </a:prstGeom>
          <a:solidFill>
            <a:schemeClr val="bg1"/>
          </a:solidFill>
          <a:ln w="12700" cmpd="sng">
            <a:noFill/>
          </a:ln>
        </p:spPr>
        <p:txBody>
          <a:bodyPr tIns="9144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defRPr/>
            </a:pPr>
            <a:r>
              <a:rPr lang="en-US" altLang="en-US" sz="1500" dirty="0">
                <a:solidFill>
                  <a:srgbClr val="4E4845"/>
                </a:solidFill>
                <a:cs typeface="Arial" pitchFamily="34" charset="0"/>
              </a:rPr>
              <a:t>Automate repetitive manual tasks and create custom investigation flows.</a:t>
            </a:r>
          </a:p>
        </p:txBody>
      </p:sp>
      <p:sp>
        <p:nvSpPr>
          <p:cNvPr id="15" name="TextBox 14"/>
          <p:cNvSpPr txBox="1"/>
          <p:nvPr/>
        </p:nvSpPr>
        <p:spPr>
          <a:xfrm>
            <a:off x="7976688" y="4051300"/>
            <a:ext cx="2581928" cy="1600200"/>
          </a:xfrm>
          <a:prstGeom prst="rect">
            <a:avLst/>
          </a:prstGeom>
          <a:solidFill>
            <a:schemeClr val="bg1"/>
          </a:solidFill>
          <a:ln w="12700" cmpd="sng">
            <a:noFill/>
          </a:ln>
        </p:spPr>
        <p:txBody>
          <a:bodyPr tIns="91440"/>
          <a:lstStyle/>
          <a:p>
            <a:pPr fontAlgn="auto">
              <a:spcBef>
                <a:spcPts val="0"/>
              </a:spcBef>
              <a:spcAft>
                <a:spcPts val="0"/>
              </a:spcAft>
              <a:defRPr/>
            </a:pPr>
            <a:r>
              <a:rPr lang="en-US" sz="1500" dirty="0">
                <a:solidFill>
                  <a:srgbClr val="4E4845"/>
                </a:solidFill>
                <a:latin typeface="+mn-lt"/>
                <a:ea typeface="+mn-ea"/>
                <a:cs typeface="Arial" charset="0"/>
              </a:rPr>
              <a:t>Gain in-depth visibility into endpoint activity with automated artifact collection</a:t>
            </a:r>
            <a:r>
              <a:rPr lang="en-US" sz="1500" dirty="0">
                <a:solidFill>
                  <a:srgbClr val="4E4845"/>
                </a:solidFill>
                <a:cs typeface="Arial" charset="0"/>
              </a:rPr>
              <a:t>.</a:t>
            </a:r>
            <a:endParaRPr lang="en-US" sz="1500" dirty="0">
              <a:solidFill>
                <a:srgbClr val="4E4845"/>
              </a:solidFill>
              <a:latin typeface="+mn-lt"/>
              <a:ea typeface="+mn-ea"/>
              <a:cs typeface="Arial" charset="0"/>
            </a:endParaRPr>
          </a:p>
        </p:txBody>
      </p:sp>
      <p:sp>
        <p:nvSpPr>
          <p:cNvPr id="19" name="object 5"/>
          <p:cNvSpPr>
            <a:spLocks/>
          </p:cNvSpPr>
          <p:nvPr/>
        </p:nvSpPr>
        <p:spPr bwMode="auto">
          <a:xfrm flipV="1">
            <a:off x="1553357" y="3952391"/>
            <a:ext cx="2791841" cy="1920470"/>
          </a:xfrm>
          <a:prstGeom prst="round1Rect">
            <a:avLst>
              <a:gd name="adj" fmla="val 10351"/>
            </a:avLst>
          </a:prstGeom>
          <a:noFill/>
          <a:ln w="9525">
            <a:solidFill>
              <a:srgbClr val="FDBA30"/>
            </a:solidFill>
            <a:round/>
            <a:headEnd/>
            <a:tailEnd/>
          </a:ln>
          <a:extLst/>
        </p:spPr>
        <p:txBody>
          <a:bodyPr lIns="0" tIns="0" rIns="0" bIns="0"/>
          <a:lstStyle/>
          <a:p>
            <a:endParaRPr lang="en-US" dirty="0"/>
          </a:p>
        </p:txBody>
      </p:sp>
      <p:sp>
        <p:nvSpPr>
          <p:cNvPr id="20" name="object 5"/>
          <p:cNvSpPr>
            <a:spLocks/>
          </p:cNvSpPr>
          <p:nvPr/>
        </p:nvSpPr>
        <p:spPr bwMode="auto">
          <a:xfrm flipV="1">
            <a:off x="4728499" y="3968339"/>
            <a:ext cx="2791841" cy="1920470"/>
          </a:xfrm>
          <a:prstGeom prst="round1Rect">
            <a:avLst>
              <a:gd name="adj" fmla="val 10351"/>
            </a:avLst>
          </a:prstGeom>
          <a:noFill/>
          <a:ln w="9525">
            <a:solidFill>
              <a:srgbClr val="FDBA30"/>
            </a:solidFill>
            <a:round/>
            <a:headEnd/>
            <a:tailEnd/>
          </a:ln>
          <a:extLst/>
        </p:spPr>
        <p:txBody>
          <a:bodyPr lIns="0" tIns="0" rIns="0" bIns="0"/>
          <a:lstStyle/>
          <a:p>
            <a:endParaRPr lang="en-US" dirty="0"/>
          </a:p>
        </p:txBody>
      </p:sp>
      <p:pic>
        <p:nvPicPr>
          <p:cNvPr id="21" name="Picture 20" descr="playbook_icon.png"/>
          <p:cNvPicPr>
            <a:picLocks noChangeAspect="1"/>
          </p:cNvPicPr>
          <p:nvPr/>
        </p:nvPicPr>
        <p:blipFill>
          <a:blip r:embed="rId3">
            <a:grayscl/>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1000" contrast="-17000"/>
                    </a14:imgEffect>
                  </a14:imgLayer>
                </a14:imgProps>
              </a:ext>
              <a:ext uri="{28A0092B-C50C-407E-A947-70E740481C1C}">
                <a14:useLocalDpi xmlns:a14="http://schemas.microsoft.com/office/drawing/2010/main" val="0"/>
              </a:ext>
            </a:extLst>
          </a:blip>
          <a:stretch>
            <a:fillRect/>
          </a:stretch>
        </p:blipFill>
        <p:spPr>
          <a:xfrm>
            <a:off x="2216270" y="1767299"/>
            <a:ext cx="1131842" cy="1314678"/>
          </a:xfrm>
          <a:prstGeom prst="rect">
            <a:avLst/>
          </a:prstGeom>
        </p:spPr>
      </p:pic>
      <p:sp>
        <p:nvSpPr>
          <p:cNvPr id="22" name="object 5"/>
          <p:cNvSpPr>
            <a:spLocks/>
          </p:cNvSpPr>
          <p:nvPr/>
        </p:nvSpPr>
        <p:spPr bwMode="auto">
          <a:xfrm flipV="1">
            <a:off x="7935131" y="3984287"/>
            <a:ext cx="2791841" cy="1920470"/>
          </a:xfrm>
          <a:prstGeom prst="round1Rect">
            <a:avLst>
              <a:gd name="adj" fmla="val 10351"/>
            </a:avLst>
          </a:prstGeom>
          <a:noFill/>
          <a:ln w="9525">
            <a:solidFill>
              <a:srgbClr val="FDBA30"/>
            </a:solidFill>
            <a:round/>
            <a:headEnd/>
            <a:tailEnd/>
          </a:ln>
          <a:extLst/>
        </p:spPr>
        <p:txBody>
          <a:bodyPr lIns="0" tIns="0" rIns="0" bIns="0"/>
          <a:lstStyle/>
          <a:p>
            <a:endParaRPr lang="en-US" dirty="0"/>
          </a:p>
        </p:txBody>
      </p:sp>
      <p:pic>
        <p:nvPicPr>
          <p:cNvPr id="25" name="Picture 24" descr="custom_workflows.png"/>
          <p:cNvPicPr>
            <a:picLocks noChangeAspect="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0"/>
                    </a14:imgEffect>
                    <a14:imgEffect>
                      <a14:brightnessContrast bright="-4000" contrast="-85000"/>
                    </a14:imgEffect>
                  </a14:imgLayer>
                </a14:imgProps>
              </a:ext>
              <a:ext uri="{28A0092B-C50C-407E-A947-70E740481C1C}">
                <a14:useLocalDpi xmlns:a14="http://schemas.microsoft.com/office/drawing/2010/main" val="0"/>
              </a:ext>
            </a:extLst>
          </a:blip>
          <a:stretch>
            <a:fillRect/>
          </a:stretch>
        </p:blipFill>
        <p:spPr>
          <a:xfrm>
            <a:off x="5269922" y="1689899"/>
            <a:ext cx="1469478" cy="1469478"/>
          </a:xfrm>
          <a:prstGeom prst="rect">
            <a:avLst/>
          </a:prstGeom>
        </p:spPr>
      </p:pic>
      <p:pic>
        <p:nvPicPr>
          <p:cNvPr id="26" name="Picture 25" descr="artificat_collect_icon.gif"/>
          <p:cNvPicPr>
            <a:picLocks noChangeAspect="1"/>
          </p:cNvPicPr>
          <p:nvPr/>
        </p:nvPicPr>
        <p:blipFill>
          <a:blip r:embed="rId7">
            <a:grayscl/>
            <a:extLst>
              <a:ext uri="{BEBA8EAE-BF5A-486C-A8C5-ECC9F3942E4B}">
                <a14:imgProps xmlns:a14="http://schemas.microsoft.com/office/drawing/2010/main">
                  <a14:imgLayer r:embed="rId8">
                    <a14:imgEffect>
                      <a14:colorTemperature colorTemp="11500"/>
                    </a14:imgEffect>
                    <a14:imgEffect>
                      <a14:saturation sat="330000"/>
                    </a14:imgEffect>
                    <a14:imgEffect>
                      <a14:brightnessContrast bright="85000"/>
                    </a14:imgEffect>
                  </a14:imgLayer>
                </a14:imgProps>
              </a:ext>
              <a:ext uri="{28A0092B-C50C-407E-A947-70E740481C1C}">
                <a14:useLocalDpi xmlns:a14="http://schemas.microsoft.com/office/drawing/2010/main" val="0"/>
              </a:ext>
            </a:extLst>
          </a:blip>
          <a:stretch>
            <a:fillRect/>
          </a:stretch>
        </p:blipFill>
        <p:spPr>
          <a:xfrm>
            <a:off x="8669884" y="1794548"/>
            <a:ext cx="1260189" cy="1260189"/>
          </a:xfrm>
          <a:prstGeom prst="rect">
            <a:avLst/>
          </a:prstGeom>
        </p:spPr>
      </p:pic>
    </p:spTree>
    <p:extLst>
      <p:ext uri="{BB962C8B-B14F-4D97-AF65-F5344CB8AC3E}">
        <p14:creationId xmlns:p14="http://schemas.microsoft.com/office/powerpoint/2010/main" val="156496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Freeform 11"/>
          <p:cNvSpPr>
            <a:spLocks noEditPoints="1"/>
          </p:cNvSpPr>
          <p:nvPr/>
        </p:nvSpPr>
        <p:spPr bwMode="auto">
          <a:xfrm rot="14267656">
            <a:off x="1327164" y="2179887"/>
            <a:ext cx="2509126" cy="1461106"/>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cap="flat" cmpd="sng" algn="ctr">
            <a:solidFill>
              <a:srgbClr val="CDCDCD"/>
            </a:solidFill>
            <a:prstDash val="solid"/>
            <a:headEnd type="none" w="med" len="med"/>
            <a:tailEnd type="none" w="med" len="med"/>
          </a:ln>
          <a:effectLst/>
        </p:spPr>
        <p:txBody>
          <a:bodyPr vert="horz" wrap="square" lIns="91416" tIns="45708" rIns="91416" bIns="45708" numCol="1" anchor="t" anchorCtr="0" compatLnSpc="1">
            <a:prstTxWarp prst="textNoShape">
              <a:avLst/>
            </a:prstTxWarp>
          </a:bodyPr>
          <a:lstStyle/>
          <a:p>
            <a:pPr>
              <a:defRPr/>
            </a:pPr>
            <a:endParaRPr lang="en-US" sz="1799" kern="0" dirty="0">
              <a:solidFill>
                <a:srgbClr val="000000"/>
              </a:solidFill>
            </a:endParaRPr>
          </a:p>
        </p:txBody>
      </p:sp>
      <p:cxnSp>
        <p:nvCxnSpPr>
          <p:cNvPr id="187" name="Straight Connector 186"/>
          <p:cNvCxnSpPr/>
          <p:nvPr/>
        </p:nvCxnSpPr>
        <p:spPr>
          <a:xfrm flipV="1">
            <a:off x="1298178" y="3810349"/>
            <a:ext cx="2504399" cy="202853"/>
          </a:xfrm>
          <a:prstGeom prst="line">
            <a:avLst/>
          </a:prstGeom>
          <a:noFill/>
          <a:ln w="219075">
            <a:solidFill>
              <a:srgbClr val="C4C4C4">
                <a:lumMod val="85000"/>
                <a:lumOff val="15000"/>
              </a:srgbClr>
            </a:solidFill>
            <a:miter lim="800000"/>
            <a:headEnd/>
            <a:tailEnd/>
          </a:ln>
        </p:spPr>
      </p:cxnSp>
      <p:sp>
        <p:nvSpPr>
          <p:cNvPr id="188" name="Freeform 11"/>
          <p:cNvSpPr>
            <a:spLocks noEditPoints="1"/>
          </p:cNvSpPr>
          <p:nvPr/>
        </p:nvSpPr>
        <p:spPr bwMode="auto">
          <a:xfrm rot="208682">
            <a:off x="1255817" y="4025768"/>
            <a:ext cx="2583185" cy="1379755"/>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cap="flat" cmpd="sng" algn="ctr">
            <a:solidFill>
              <a:srgbClr val="CDCDCD"/>
            </a:solidFill>
            <a:prstDash val="solid"/>
            <a:headEnd type="none" w="med" len="med"/>
            <a:tailEnd type="none" w="med" len="med"/>
          </a:ln>
          <a:effectLst/>
        </p:spPr>
        <p:txBody>
          <a:bodyPr vert="horz" wrap="square" lIns="91416" tIns="45708" rIns="91416" bIns="45708" numCol="1" anchor="t" anchorCtr="0" compatLnSpc="1">
            <a:prstTxWarp prst="textNoShape">
              <a:avLst/>
            </a:prstTxWarp>
          </a:bodyPr>
          <a:lstStyle/>
          <a:p>
            <a:pPr>
              <a:defRPr/>
            </a:pPr>
            <a:endParaRPr lang="en-US" sz="1799" kern="0" dirty="0">
              <a:solidFill>
                <a:srgbClr val="000000"/>
              </a:solidFill>
            </a:endParaRPr>
          </a:p>
        </p:txBody>
      </p:sp>
      <p:sp>
        <p:nvSpPr>
          <p:cNvPr id="127" name="Freeform 11"/>
          <p:cNvSpPr>
            <a:spLocks noEditPoints="1"/>
          </p:cNvSpPr>
          <p:nvPr/>
        </p:nvSpPr>
        <p:spPr bwMode="auto">
          <a:xfrm rot="443944">
            <a:off x="5772373" y="2379379"/>
            <a:ext cx="3409118" cy="1368701"/>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cap="flat" cmpd="sng" algn="ctr">
            <a:solidFill>
              <a:srgbClr val="CDCDCD"/>
            </a:solidFill>
            <a:prstDash val="solid"/>
            <a:headEnd type="none" w="med" len="med"/>
            <a:tailEnd type="none" w="med" len="med"/>
          </a:ln>
          <a:effectLst/>
        </p:spPr>
        <p:txBody>
          <a:bodyPr vert="horz" wrap="square" lIns="91416" tIns="45708" rIns="91416" bIns="45708" numCol="1" anchor="t" anchorCtr="0" compatLnSpc="1">
            <a:prstTxWarp prst="textNoShape">
              <a:avLst/>
            </a:prstTxWarp>
          </a:bodyPr>
          <a:lstStyle/>
          <a:p>
            <a:pPr>
              <a:defRPr/>
            </a:pPr>
            <a:endParaRPr lang="en-US" sz="1799" kern="0" dirty="0">
              <a:solidFill>
                <a:srgbClr val="000000"/>
              </a:solidFill>
            </a:endParaRPr>
          </a:p>
        </p:txBody>
      </p:sp>
      <p:sp>
        <p:nvSpPr>
          <p:cNvPr id="128" name="Freeform 11"/>
          <p:cNvSpPr>
            <a:spLocks noEditPoints="1"/>
          </p:cNvSpPr>
          <p:nvPr/>
        </p:nvSpPr>
        <p:spPr bwMode="auto">
          <a:xfrm rot="208682">
            <a:off x="1262001" y="4200989"/>
            <a:ext cx="2417755" cy="1192747"/>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8575" cap="rnd" cmpd="sng" algn="ctr">
            <a:solidFill>
              <a:srgbClr val="000000">
                <a:lumMod val="50000"/>
                <a:lumOff val="50000"/>
              </a:srgbClr>
            </a:solidFill>
            <a:prstDash val="sysDot"/>
            <a:headEnd type="none" w="med" len="med"/>
            <a:tailEnd type="triangle" w="med" len="med"/>
          </a:ln>
          <a:effectLst/>
        </p:spPr>
        <p:txBody>
          <a:bodyPr wrap="square" rtlCol="0" anchor="ctr"/>
          <a:lstStyle/>
          <a:p>
            <a:pPr algn="ctr" defTabSz="914126">
              <a:defRPr/>
            </a:pPr>
            <a:endParaRPr lang="en-US" sz="1799" kern="0" dirty="0">
              <a:solidFill>
                <a:srgbClr val="404040"/>
              </a:solidFill>
            </a:endParaRPr>
          </a:p>
        </p:txBody>
      </p:sp>
      <p:sp>
        <p:nvSpPr>
          <p:cNvPr id="129" name="Arc 98"/>
          <p:cNvSpPr/>
          <p:nvPr/>
        </p:nvSpPr>
        <p:spPr>
          <a:xfrm>
            <a:off x="1070837" y="2259139"/>
            <a:ext cx="1836883" cy="2997413"/>
          </a:xfrm>
          <a:custGeom>
            <a:avLst/>
            <a:gdLst>
              <a:gd name="connsiteX0" fmla="*/ 313840 w 2200275"/>
              <a:gd name="connsiteY0" fmla="*/ 293475 h 1952625"/>
              <a:gd name="connsiteX1" fmla="*/ 1446358 w 2200275"/>
              <a:gd name="connsiteY1" fmla="*/ 49607 h 1952625"/>
              <a:gd name="connsiteX2" fmla="*/ 2200275 w 2200275"/>
              <a:gd name="connsiteY2" fmla="*/ 976313 h 1952625"/>
              <a:gd name="connsiteX3" fmla="*/ 1100138 w 2200275"/>
              <a:gd name="connsiteY3" fmla="*/ 976313 h 1952625"/>
              <a:gd name="connsiteX4" fmla="*/ 313840 w 2200275"/>
              <a:gd name="connsiteY4" fmla="*/ 293475 h 1952625"/>
              <a:gd name="connsiteX0" fmla="*/ 313840 w 2200275"/>
              <a:gd name="connsiteY0" fmla="*/ 293475 h 1952625"/>
              <a:gd name="connsiteX1" fmla="*/ 1446358 w 2200275"/>
              <a:gd name="connsiteY1" fmla="*/ 49607 h 1952625"/>
              <a:gd name="connsiteX2" fmla="*/ 2200275 w 2200275"/>
              <a:gd name="connsiteY2" fmla="*/ 976313 h 1952625"/>
              <a:gd name="connsiteX0" fmla="*/ 332890 w 2219325"/>
              <a:gd name="connsiteY0" fmla="*/ 293503 h 2814666"/>
              <a:gd name="connsiteX1" fmla="*/ 1465408 w 2219325"/>
              <a:gd name="connsiteY1" fmla="*/ 49635 h 2814666"/>
              <a:gd name="connsiteX2" fmla="*/ 2219325 w 2219325"/>
              <a:gd name="connsiteY2" fmla="*/ 976341 h 2814666"/>
              <a:gd name="connsiteX3" fmla="*/ 1119188 w 2219325"/>
              <a:gd name="connsiteY3" fmla="*/ 976341 h 2814666"/>
              <a:gd name="connsiteX4" fmla="*/ 332890 w 2219325"/>
              <a:gd name="connsiteY4" fmla="*/ 293503 h 2814666"/>
              <a:gd name="connsiteX0" fmla="*/ 332890 w 2219325"/>
              <a:gd name="connsiteY0" fmla="*/ 293503 h 2814666"/>
              <a:gd name="connsiteX1" fmla="*/ 1465408 w 2219325"/>
              <a:gd name="connsiteY1" fmla="*/ 49635 h 2814666"/>
              <a:gd name="connsiteX2" fmla="*/ 0 w 2219325"/>
              <a:gd name="connsiteY2" fmla="*/ 2814666 h 2814666"/>
              <a:gd name="connsiteX0" fmla="*/ 332890 w 2219325"/>
              <a:gd name="connsiteY0" fmla="*/ 356565 h 2877728"/>
              <a:gd name="connsiteX1" fmla="*/ 1465408 w 2219325"/>
              <a:gd name="connsiteY1" fmla="*/ 112697 h 2877728"/>
              <a:gd name="connsiteX2" fmla="*/ 2219325 w 2219325"/>
              <a:gd name="connsiteY2" fmla="*/ 1039403 h 2877728"/>
              <a:gd name="connsiteX3" fmla="*/ 1119188 w 2219325"/>
              <a:gd name="connsiteY3" fmla="*/ 1039403 h 2877728"/>
              <a:gd name="connsiteX4" fmla="*/ 332890 w 2219325"/>
              <a:gd name="connsiteY4" fmla="*/ 356565 h 2877728"/>
              <a:gd name="connsiteX0" fmla="*/ 104290 w 2219325"/>
              <a:gd name="connsiteY0" fmla="*/ 175590 h 2877728"/>
              <a:gd name="connsiteX1" fmla="*/ 1465408 w 2219325"/>
              <a:gd name="connsiteY1" fmla="*/ 112697 h 2877728"/>
              <a:gd name="connsiteX2" fmla="*/ 0 w 2219325"/>
              <a:gd name="connsiteY2" fmla="*/ 2877728 h 2877728"/>
              <a:gd name="connsiteX0" fmla="*/ 332890 w 2219325"/>
              <a:gd name="connsiteY0" fmla="*/ 293504 h 2814667"/>
              <a:gd name="connsiteX1" fmla="*/ 1465408 w 2219325"/>
              <a:gd name="connsiteY1" fmla="*/ 49636 h 2814667"/>
              <a:gd name="connsiteX2" fmla="*/ 2219325 w 2219325"/>
              <a:gd name="connsiteY2" fmla="*/ 976342 h 2814667"/>
              <a:gd name="connsiteX3" fmla="*/ 1119188 w 2219325"/>
              <a:gd name="connsiteY3" fmla="*/ 976342 h 2814667"/>
              <a:gd name="connsiteX4" fmla="*/ 332890 w 2219325"/>
              <a:gd name="connsiteY4"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332890 w 2219325"/>
              <a:gd name="connsiteY0" fmla="*/ 293504 h 2814667"/>
              <a:gd name="connsiteX1" fmla="*/ 1465408 w 2219325"/>
              <a:gd name="connsiteY1" fmla="*/ 49636 h 2814667"/>
              <a:gd name="connsiteX2" fmla="*/ 2219325 w 2219325"/>
              <a:gd name="connsiteY2" fmla="*/ 976342 h 2814667"/>
              <a:gd name="connsiteX3" fmla="*/ 332890 w 2219325"/>
              <a:gd name="connsiteY3"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2219325 w 2219325"/>
              <a:gd name="connsiteY0" fmla="*/ 926706 h 2765031"/>
              <a:gd name="connsiteX1" fmla="*/ 1465408 w 2219325"/>
              <a:gd name="connsiteY1" fmla="*/ 0 h 2765031"/>
              <a:gd name="connsiteX2" fmla="*/ 2219325 w 2219325"/>
              <a:gd name="connsiteY2" fmla="*/ 926706 h 2765031"/>
              <a:gd name="connsiteX0" fmla="*/ 104290 w 2219325"/>
              <a:gd name="connsiteY0" fmla="*/ 62893 h 2765031"/>
              <a:gd name="connsiteX1" fmla="*/ 693883 w 2219325"/>
              <a:gd name="connsiteY1" fmla="*/ 990600 h 2765031"/>
              <a:gd name="connsiteX2" fmla="*/ 0 w 2219325"/>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93883 w 1465408"/>
              <a:gd name="connsiteY1" fmla="*/ 9906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76252 h 2776427"/>
              <a:gd name="connsiteX1" fmla="*/ 1465408 w 1465408"/>
              <a:gd name="connsiteY1" fmla="*/ 11396 h 2776427"/>
              <a:gd name="connsiteX2" fmla="*/ 1295400 w 1465408"/>
              <a:gd name="connsiteY2" fmla="*/ 1376252 h 2776427"/>
              <a:gd name="connsiteX0" fmla="*/ 104290 w 1465408"/>
              <a:gd name="connsiteY0" fmla="*/ 74289 h 2776427"/>
              <a:gd name="connsiteX1" fmla="*/ 674833 w 1465408"/>
              <a:gd name="connsiteY1" fmla="*/ 849596 h 2776427"/>
              <a:gd name="connsiteX2" fmla="*/ 0 w 1465408"/>
              <a:gd name="connsiteY2" fmla="*/ 2776427 h 2776427"/>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Lst>
            <a:ahLst/>
            <a:cxnLst>
              <a:cxn ang="0">
                <a:pos x="connsiteX0" y="connsiteY0"/>
              </a:cxn>
              <a:cxn ang="0">
                <a:pos x="connsiteX1" y="connsiteY1"/>
              </a:cxn>
              <a:cxn ang="0">
                <a:pos x="connsiteX2" y="connsiteY2"/>
              </a:cxn>
            </a:cxnLst>
            <a:rect l="l" t="t" r="r" b="b"/>
            <a:pathLst>
              <a:path w="1836883" h="2997413" stroke="0" extrusionOk="0">
                <a:moveTo>
                  <a:pt x="1666875" y="1406738"/>
                </a:moveTo>
                <a:lnTo>
                  <a:pt x="1836883" y="41882"/>
                </a:lnTo>
                <a:cubicBezTo>
                  <a:pt x="1836883" y="41882"/>
                  <a:pt x="1666875" y="985927"/>
                  <a:pt x="1666875" y="1406738"/>
                </a:cubicBezTo>
                <a:close/>
              </a:path>
              <a:path w="1836883" h="2997413" fill="none">
                <a:moveTo>
                  <a:pt x="123340" y="0"/>
                </a:moveTo>
                <a:cubicBezTo>
                  <a:pt x="893593" y="323922"/>
                  <a:pt x="923530" y="1124631"/>
                  <a:pt x="912958" y="1289657"/>
                </a:cubicBezTo>
                <a:cubicBezTo>
                  <a:pt x="943946" y="1574489"/>
                  <a:pt x="523875" y="2805202"/>
                  <a:pt x="0" y="2997413"/>
                </a:cubicBezTo>
              </a:path>
            </a:pathLst>
          </a:custGeom>
          <a:noFill/>
          <a:ln w="219075">
            <a:solidFill>
              <a:srgbClr val="C4C4C4">
                <a:lumMod val="85000"/>
                <a:lumOff val="15000"/>
              </a:srgbClr>
            </a:solidFill>
            <a:miter lim="800000"/>
            <a:headEnd/>
            <a:tailEnd/>
          </a:ln>
        </p:spPr>
        <p:txBody>
          <a:bodyPr wrap="square" rtlCol="0" anchor="ctr"/>
          <a:lstStyle/>
          <a:p>
            <a:pPr algn="ctr" defTabSz="914126">
              <a:defRPr/>
            </a:pPr>
            <a:endParaRPr lang="en-US" sz="1799" kern="0" dirty="0">
              <a:solidFill>
                <a:srgbClr val="404040"/>
              </a:solidFill>
            </a:endParaRPr>
          </a:p>
        </p:txBody>
      </p:sp>
      <p:sp>
        <p:nvSpPr>
          <p:cNvPr id="130" name="Arc 98"/>
          <p:cNvSpPr/>
          <p:nvPr/>
        </p:nvSpPr>
        <p:spPr>
          <a:xfrm>
            <a:off x="1044400" y="2301021"/>
            <a:ext cx="1836883" cy="2955531"/>
          </a:xfrm>
          <a:custGeom>
            <a:avLst/>
            <a:gdLst>
              <a:gd name="connsiteX0" fmla="*/ 313840 w 2200275"/>
              <a:gd name="connsiteY0" fmla="*/ 293475 h 1952625"/>
              <a:gd name="connsiteX1" fmla="*/ 1446358 w 2200275"/>
              <a:gd name="connsiteY1" fmla="*/ 49607 h 1952625"/>
              <a:gd name="connsiteX2" fmla="*/ 2200275 w 2200275"/>
              <a:gd name="connsiteY2" fmla="*/ 976313 h 1952625"/>
              <a:gd name="connsiteX3" fmla="*/ 1100138 w 2200275"/>
              <a:gd name="connsiteY3" fmla="*/ 976313 h 1952625"/>
              <a:gd name="connsiteX4" fmla="*/ 313840 w 2200275"/>
              <a:gd name="connsiteY4" fmla="*/ 293475 h 1952625"/>
              <a:gd name="connsiteX0" fmla="*/ 313840 w 2200275"/>
              <a:gd name="connsiteY0" fmla="*/ 293475 h 1952625"/>
              <a:gd name="connsiteX1" fmla="*/ 1446358 w 2200275"/>
              <a:gd name="connsiteY1" fmla="*/ 49607 h 1952625"/>
              <a:gd name="connsiteX2" fmla="*/ 2200275 w 2200275"/>
              <a:gd name="connsiteY2" fmla="*/ 976313 h 1952625"/>
              <a:gd name="connsiteX0" fmla="*/ 332890 w 2219325"/>
              <a:gd name="connsiteY0" fmla="*/ 293503 h 2814666"/>
              <a:gd name="connsiteX1" fmla="*/ 1465408 w 2219325"/>
              <a:gd name="connsiteY1" fmla="*/ 49635 h 2814666"/>
              <a:gd name="connsiteX2" fmla="*/ 2219325 w 2219325"/>
              <a:gd name="connsiteY2" fmla="*/ 976341 h 2814666"/>
              <a:gd name="connsiteX3" fmla="*/ 1119188 w 2219325"/>
              <a:gd name="connsiteY3" fmla="*/ 976341 h 2814666"/>
              <a:gd name="connsiteX4" fmla="*/ 332890 w 2219325"/>
              <a:gd name="connsiteY4" fmla="*/ 293503 h 2814666"/>
              <a:gd name="connsiteX0" fmla="*/ 332890 w 2219325"/>
              <a:gd name="connsiteY0" fmla="*/ 293503 h 2814666"/>
              <a:gd name="connsiteX1" fmla="*/ 1465408 w 2219325"/>
              <a:gd name="connsiteY1" fmla="*/ 49635 h 2814666"/>
              <a:gd name="connsiteX2" fmla="*/ 0 w 2219325"/>
              <a:gd name="connsiteY2" fmla="*/ 2814666 h 2814666"/>
              <a:gd name="connsiteX0" fmla="*/ 332890 w 2219325"/>
              <a:gd name="connsiteY0" fmla="*/ 356565 h 2877728"/>
              <a:gd name="connsiteX1" fmla="*/ 1465408 w 2219325"/>
              <a:gd name="connsiteY1" fmla="*/ 112697 h 2877728"/>
              <a:gd name="connsiteX2" fmla="*/ 2219325 w 2219325"/>
              <a:gd name="connsiteY2" fmla="*/ 1039403 h 2877728"/>
              <a:gd name="connsiteX3" fmla="*/ 1119188 w 2219325"/>
              <a:gd name="connsiteY3" fmla="*/ 1039403 h 2877728"/>
              <a:gd name="connsiteX4" fmla="*/ 332890 w 2219325"/>
              <a:gd name="connsiteY4" fmla="*/ 356565 h 2877728"/>
              <a:gd name="connsiteX0" fmla="*/ 104290 w 2219325"/>
              <a:gd name="connsiteY0" fmla="*/ 175590 h 2877728"/>
              <a:gd name="connsiteX1" fmla="*/ 1465408 w 2219325"/>
              <a:gd name="connsiteY1" fmla="*/ 112697 h 2877728"/>
              <a:gd name="connsiteX2" fmla="*/ 0 w 2219325"/>
              <a:gd name="connsiteY2" fmla="*/ 2877728 h 2877728"/>
              <a:gd name="connsiteX0" fmla="*/ 332890 w 2219325"/>
              <a:gd name="connsiteY0" fmla="*/ 293504 h 2814667"/>
              <a:gd name="connsiteX1" fmla="*/ 1465408 w 2219325"/>
              <a:gd name="connsiteY1" fmla="*/ 49636 h 2814667"/>
              <a:gd name="connsiteX2" fmla="*/ 2219325 w 2219325"/>
              <a:gd name="connsiteY2" fmla="*/ 976342 h 2814667"/>
              <a:gd name="connsiteX3" fmla="*/ 1119188 w 2219325"/>
              <a:gd name="connsiteY3" fmla="*/ 976342 h 2814667"/>
              <a:gd name="connsiteX4" fmla="*/ 332890 w 2219325"/>
              <a:gd name="connsiteY4"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332890 w 2219325"/>
              <a:gd name="connsiteY0" fmla="*/ 293504 h 2814667"/>
              <a:gd name="connsiteX1" fmla="*/ 1465408 w 2219325"/>
              <a:gd name="connsiteY1" fmla="*/ 49636 h 2814667"/>
              <a:gd name="connsiteX2" fmla="*/ 2219325 w 2219325"/>
              <a:gd name="connsiteY2" fmla="*/ 976342 h 2814667"/>
              <a:gd name="connsiteX3" fmla="*/ 332890 w 2219325"/>
              <a:gd name="connsiteY3"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2219325 w 2219325"/>
              <a:gd name="connsiteY0" fmla="*/ 926706 h 2765031"/>
              <a:gd name="connsiteX1" fmla="*/ 1465408 w 2219325"/>
              <a:gd name="connsiteY1" fmla="*/ 0 h 2765031"/>
              <a:gd name="connsiteX2" fmla="*/ 2219325 w 2219325"/>
              <a:gd name="connsiteY2" fmla="*/ 926706 h 2765031"/>
              <a:gd name="connsiteX0" fmla="*/ 104290 w 2219325"/>
              <a:gd name="connsiteY0" fmla="*/ 62893 h 2765031"/>
              <a:gd name="connsiteX1" fmla="*/ 693883 w 2219325"/>
              <a:gd name="connsiteY1" fmla="*/ 990600 h 2765031"/>
              <a:gd name="connsiteX2" fmla="*/ 0 w 2219325"/>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93883 w 1465408"/>
              <a:gd name="connsiteY1" fmla="*/ 9906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76252 h 2776427"/>
              <a:gd name="connsiteX1" fmla="*/ 1465408 w 1465408"/>
              <a:gd name="connsiteY1" fmla="*/ 11396 h 2776427"/>
              <a:gd name="connsiteX2" fmla="*/ 1295400 w 1465408"/>
              <a:gd name="connsiteY2" fmla="*/ 1376252 h 2776427"/>
              <a:gd name="connsiteX0" fmla="*/ 104290 w 1465408"/>
              <a:gd name="connsiteY0" fmla="*/ 74289 h 2776427"/>
              <a:gd name="connsiteX1" fmla="*/ 674833 w 1465408"/>
              <a:gd name="connsiteY1" fmla="*/ 849596 h 2776427"/>
              <a:gd name="connsiteX2" fmla="*/ 0 w 1465408"/>
              <a:gd name="connsiteY2" fmla="*/ 2776427 h 2776427"/>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1390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1390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91468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91468 h 2955531"/>
              <a:gd name="connsiteX1" fmla="*/ 912958 w 1836883"/>
              <a:gd name="connsiteY1" fmla="*/ 1247775 h 2955531"/>
              <a:gd name="connsiteX2" fmla="*/ 0 w 1836883"/>
              <a:gd name="connsiteY2" fmla="*/ 2955531 h 2955531"/>
            </a:gdLst>
            <a:ahLst/>
            <a:cxnLst>
              <a:cxn ang="0">
                <a:pos x="connsiteX0" y="connsiteY0"/>
              </a:cxn>
              <a:cxn ang="0">
                <a:pos x="connsiteX1" y="connsiteY1"/>
              </a:cxn>
              <a:cxn ang="0">
                <a:pos x="connsiteX2" y="connsiteY2"/>
              </a:cxn>
            </a:cxnLst>
            <a:rect l="l" t="t" r="r" b="b"/>
            <a:pathLst>
              <a:path w="1836883" h="2955531" stroke="0" extrusionOk="0">
                <a:moveTo>
                  <a:pt x="1666875" y="1364856"/>
                </a:moveTo>
                <a:lnTo>
                  <a:pt x="1836883" y="0"/>
                </a:lnTo>
                <a:cubicBezTo>
                  <a:pt x="1836883" y="0"/>
                  <a:pt x="1666875" y="944045"/>
                  <a:pt x="1666875" y="1364856"/>
                </a:cubicBezTo>
                <a:close/>
              </a:path>
              <a:path w="1836883" h="2955531" fill="none">
                <a:moveTo>
                  <a:pt x="342415" y="91468"/>
                </a:moveTo>
                <a:cubicBezTo>
                  <a:pt x="950743" y="520165"/>
                  <a:pt x="923530" y="1082749"/>
                  <a:pt x="912958" y="1247775"/>
                </a:cubicBezTo>
                <a:cubicBezTo>
                  <a:pt x="943946" y="1532607"/>
                  <a:pt x="523875" y="2763320"/>
                  <a:pt x="0" y="2955531"/>
                </a:cubicBezTo>
              </a:path>
            </a:pathLst>
          </a:custGeom>
          <a:noFill/>
          <a:ln w="28575" cap="rnd" cmpd="sng" algn="ctr">
            <a:solidFill>
              <a:srgbClr val="000000">
                <a:lumMod val="50000"/>
                <a:lumOff val="50000"/>
              </a:srgbClr>
            </a:solidFill>
            <a:prstDash val="sysDot"/>
            <a:headEnd type="triangle" w="med" len="med"/>
            <a:tailEnd type="none" w="med" len="med"/>
          </a:ln>
          <a:effectLst/>
        </p:spPr>
        <p:txBody>
          <a:bodyPr wrap="square" rtlCol="0" anchor="ctr"/>
          <a:lstStyle/>
          <a:p>
            <a:pPr algn="ctr" defTabSz="914126">
              <a:defRPr/>
            </a:pPr>
            <a:endParaRPr lang="en-US" sz="1799" kern="0" dirty="0">
              <a:solidFill>
                <a:srgbClr val="404040"/>
              </a:solidFill>
            </a:endParaRPr>
          </a:p>
        </p:txBody>
      </p:sp>
      <p:grpSp>
        <p:nvGrpSpPr>
          <p:cNvPr id="131" name="Group 130"/>
          <p:cNvGrpSpPr/>
          <p:nvPr/>
        </p:nvGrpSpPr>
        <p:grpSpPr>
          <a:xfrm>
            <a:off x="815350" y="2076788"/>
            <a:ext cx="225366" cy="1706780"/>
            <a:chOff x="605973" y="596911"/>
            <a:chExt cx="225366" cy="3459965"/>
          </a:xfrm>
        </p:grpSpPr>
        <p:sp>
          <p:nvSpPr>
            <p:cNvPr id="235" name="Rectangle 234"/>
            <p:cNvSpPr/>
            <p:nvPr/>
          </p:nvSpPr>
          <p:spPr>
            <a:xfrm rot="5400000">
              <a:off x="-961225" y="2164109"/>
              <a:ext cx="3359762" cy="225366"/>
            </a:xfrm>
            <a:prstGeom prst="rect">
              <a:avLst/>
            </a:prstGeom>
            <a:solidFill>
              <a:srgbClr val="C4C4C4">
                <a:lumMod val="85000"/>
                <a:lumOff val="15000"/>
              </a:srgbClr>
            </a:solidFill>
            <a:ln w="9525">
              <a:noFill/>
              <a:miter lim="800000"/>
              <a:headEnd/>
              <a:tailEnd/>
            </a:ln>
          </p:spPr>
          <p:txBody>
            <a:bodyPr wrap="square" rtlCol="0" anchor="ctr"/>
            <a:lstStyle/>
            <a:p>
              <a:pPr algn="ctr" defTabSz="914126">
                <a:defRPr/>
              </a:pPr>
              <a:endParaRPr lang="en-US" sz="1799" kern="0" dirty="0">
                <a:solidFill>
                  <a:srgbClr val="404040"/>
                </a:solidFill>
              </a:endParaRPr>
            </a:p>
          </p:txBody>
        </p:sp>
        <p:cxnSp>
          <p:nvCxnSpPr>
            <p:cNvPr id="236" name="Straight Arrow Connector 235"/>
            <p:cNvCxnSpPr/>
            <p:nvPr/>
          </p:nvCxnSpPr>
          <p:spPr>
            <a:xfrm flipV="1">
              <a:off x="718655" y="2578569"/>
              <a:ext cx="0" cy="1478307"/>
            </a:xfrm>
            <a:prstGeom prst="straightConnector1">
              <a:avLst/>
            </a:prstGeom>
            <a:noFill/>
            <a:ln w="28575" cap="rnd" cmpd="sng" algn="ctr">
              <a:solidFill>
                <a:srgbClr val="000000">
                  <a:lumMod val="50000"/>
                  <a:lumOff val="50000"/>
                </a:srgbClr>
              </a:solidFill>
              <a:prstDash val="sysDot"/>
              <a:headEnd type="none" w="med" len="med"/>
              <a:tailEnd type="triangle" w="med" len="med"/>
            </a:ln>
            <a:effectLst/>
          </p:spPr>
        </p:cxnSp>
      </p:grpSp>
      <p:cxnSp>
        <p:nvCxnSpPr>
          <p:cNvPr id="132" name="Straight Connector 131"/>
          <p:cNvCxnSpPr/>
          <p:nvPr/>
        </p:nvCxnSpPr>
        <p:spPr>
          <a:xfrm>
            <a:off x="1056994" y="2128807"/>
            <a:ext cx="7645508" cy="0"/>
          </a:xfrm>
          <a:prstGeom prst="line">
            <a:avLst/>
          </a:prstGeom>
          <a:noFill/>
          <a:ln w="219075">
            <a:solidFill>
              <a:srgbClr val="C4C4C4">
                <a:lumMod val="85000"/>
                <a:lumOff val="15000"/>
              </a:srgbClr>
            </a:solidFill>
            <a:miter lim="800000"/>
            <a:headEnd/>
            <a:tailEnd/>
          </a:ln>
        </p:spPr>
      </p:cxnSp>
      <p:sp>
        <p:nvSpPr>
          <p:cNvPr id="133" name="TextBox 132"/>
          <p:cNvSpPr txBox="1"/>
          <p:nvPr/>
        </p:nvSpPr>
        <p:spPr>
          <a:xfrm>
            <a:off x="519114" y="4079236"/>
            <a:ext cx="843500" cy="461665"/>
          </a:xfrm>
          <a:prstGeom prst="rect">
            <a:avLst/>
          </a:prstGeom>
          <a:noFill/>
        </p:spPr>
        <p:txBody>
          <a:bodyPr wrap="square" rtlCol="0">
            <a:spAutoFit/>
          </a:bodyPr>
          <a:lstStyle/>
          <a:p>
            <a:pPr algn="ctr" defTabSz="914126">
              <a:defRPr/>
            </a:pPr>
            <a:r>
              <a:rPr lang="en-US" sz="1200" kern="0" dirty="0">
                <a:solidFill>
                  <a:srgbClr val="404040"/>
                </a:solidFill>
              </a:rPr>
              <a:t>Branch</a:t>
            </a:r>
            <a:br>
              <a:rPr lang="en-US" sz="1200" kern="0" dirty="0">
                <a:solidFill>
                  <a:srgbClr val="404040"/>
                </a:solidFill>
              </a:rPr>
            </a:br>
            <a:r>
              <a:rPr lang="en-US" sz="1200" kern="0" dirty="0">
                <a:solidFill>
                  <a:srgbClr val="404040"/>
                </a:solidFill>
              </a:rPr>
              <a:t>Office</a:t>
            </a:r>
          </a:p>
        </p:txBody>
      </p:sp>
      <p:grpSp>
        <p:nvGrpSpPr>
          <p:cNvPr id="135" name="Group 134"/>
          <p:cNvGrpSpPr/>
          <p:nvPr/>
        </p:nvGrpSpPr>
        <p:grpSpPr>
          <a:xfrm>
            <a:off x="576076" y="3508002"/>
            <a:ext cx="737542" cy="574422"/>
            <a:chOff x="529577" y="4937045"/>
            <a:chExt cx="476392" cy="371030"/>
          </a:xfrm>
          <a:effectLst>
            <a:outerShdw blurRad="88900" sx="102000" sy="102000" algn="ctr" rotWithShape="0">
              <a:prstClr val="black">
                <a:alpha val="67000"/>
              </a:prstClr>
            </a:outerShdw>
          </a:effectLst>
        </p:grpSpPr>
        <p:sp>
          <p:nvSpPr>
            <p:cNvPr id="230" name="Rectangle 229"/>
            <p:cNvSpPr/>
            <p:nvPr/>
          </p:nvSpPr>
          <p:spPr>
            <a:xfrm>
              <a:off x="834121" y="5031076"/>
              <a:ext cx="156995"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sp>
          <p:nvSpPr>
            <p:cNvPr id="231" name="Rectangle 230"/>
            <p:cNvSpPr/>
            <p:nvPr/>
          </p:nvSpPr>
          <p:spPr>
            <a:xfrm>
              <a:off x="541658" y="5031076"/>
              <a:ext cx="239392"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grpSp>
          <p:nvGrpSpPr>
            <p:cNvPr id="232" name="Group 231"/>
            <p:cNvGrpSpPr/>
            <p:nvPr/>
          </p:nvGrpSpPr>
          <p:grpSpPr>
            <a:xfrm>
              <a:off x="529577" y="4937045"/>
              <a:ext cx="476392" cy="371030"/>
              <a:chOff x="5987864" y="2180986"/>
              <a:chExt cx="2670175" cy="2079626"/>
            </a:xfrm>
          </p:grpSpPr>
          <p:sp>
            <p:nvSpPr>
              <p:cNvPr id="233" name="Freeform 5"/>
              <p:cNvSpPr>
                <a:spLocks noEditPoints="1"/>
              </p:cNvSpPr>
              <p:nvPr/>
            </p:nvSpPr>
            <p:spPr bwMode="auto">
              <a:xfrm>
                <a:off x="5987864" y="2585799"/>
                <a:ext cx="2670175" cy="1674813"/>
              </a:xfrm>
              <a:custGeom>
                <a:avLst/>
                <a:gdLst>
                  <a:gd name="T0" fmla="*/ 0 w 1682"/>
                  <a:gd name="T1" fmla="*/ 0 h 1055"/>
                  <a:gd name="T2" fmla="*/ 0 w 1682"/>
                  <a:gd name="T3" fmla="*/ 1055 h 1055"/>
                  <a:gd name="T4" fmla="*/ 610 w 1682"/>
                  <a:gd name="T5" fmla="*/ 1055 h 1055"/>
                  <a:gd name="T6" fmla="*/ 610 w 1682"/>
                  <a:gd name="T7" fmla="*/ 670 h 1055"/>
                  <a:gd name="T8" fmla="*/ 994 w 1682"/>
                  <a:gd name="T9" fmla="*/ 670 h 1055"/>
                  <a:gd name="T10" fmla="*/ 994 w 1682"/>
                  <a:gd name="T11" fmla="*/ 1055 h 1055"/>
                  <a:gd name="T12" fmla="*/ 1682 w 1682"/>
                  <a:gd name="T13" fmla="*/ 1055 h 1055"/>
                  <a:gd name="T14" fmla="*/ 1682 w 1682"/>
                  <a:gd name="T15" fmla="*/ 0 h 1055"/>
                  <a:gd name="T16" fmla="*/ 0 w 1682"/>
                  <a:gd name="T17" fmla="*/ 0 h 1055"/>
                  <a:gd name="T18" fmla="*/ 303 w 1682"/>
                  <a:gd name="T19" fmla="*/ 572 h 1055"/>
                  <a:gd name="T20" fmla="*/ 90 w 1682"/>
                  <a:gd name="T21" fmla="*/ 572 h 1055"/>
                  <a:gd name="T22" fmla="*/ 90 w 1682"/>
                  <a:gd name="T23" fmla="*/ 361 h 1055"/>
                  <a:gd name="T24" fmla="*/ 303 w 1682"/>
                  <a:gd name="T25" fmla="*/ 361 h 1055"/>
                  <a:gd name="T26" fmla="*/ 303 w 1682"/>
                  <a:gd name="T27" fmla="*/ 572 h 1055"/>
                  <a:gd name="T28" fmla="*/ 303 w 1682"/>
                  <a:gd name="T29" fmla="*/ 313 h 1055"/>
                  <a:gd name="T30" fmla="*/ 90 w 1682"/>
                  <a:gd name="T31" fmla="*/ 313 h 1055"/>
                  <a:gd name="T32" fmla="*/ 90 w 1682"/>
                  <a:gd name="T33" fmla="*/ 100 h 1055"/>
                  <a:gd name="T34" fmla="*/ 303 w 1682"/>
                  <a:gd name="T35" fmla="*/ 100 h 1055"/>
                  <a:gd name="T36" fmla="*/ 303 w 1682"/>
                  <a:gd name="T37" fmla="*/ 313 h 1055"/>
                  <a:gd name="T38" fmla="*/ 553 w 1682"/>
                  <a:gd name="T39" fmla="*/ 572 h 1055"/>
                  <a:gd name="T40" fmla="*/ 341 w 1682"/>
                  <a:gd name="T41" fmla="*/ 572 h 1055"/>
                  <a:gd name="T42" fmla="*/ 341 w 1682"/>
                  <a:gd name="T43" fmla="*/ 361 h 1055"/>
                  <a:gd name="T44" fmla="*/ 553 w 1682"/>
                  <a:gd name="T45" fmla="*/ 361 h 1055"/>
                  <a:gd name="T46" fmla="*/ 553 w 1682"/>
                  <a:gd name="T47" fmla="*/ 572 h 1055"/>
                  <a:gd name="T48" fmla="*/ 553 w 1682"/>
                  <a:gd name="T49" fmla="*/ 313 h 1055"/>
                  <a:gd name="T50" fmla="*/ 341 w 1682"/>
                  <a:gd name="T51" fmla="*/ 313 h 1055"/>
                  <a:gd name="T52" fmla="*/ 341 w 1682"/>
                  <a:gd name="T53" fmla="*/ 100 h 1055"/>
                  <a:gd name="T54" fmla="*/ 553 w 1682"/>
                  <a:gd name="T55" fmla="*/ 100 h 1055"/>
                  <a:gd name="T56" fmla="*/ 553 w 1682"/>
                  <a:gd name="T57" fmla="*/ 313 h 1055"/>
                  <a:gd name="T58" fmla="*/ 802 w 1682"/>
                  <a:gd name="T59" fmla="*/ 572 h 1055"/>
                  <a:gd name="T60" fmla="*/ 591 w 1682"/>
                  <a:gd name="T61" fmla="*/ 572 h 1055"/>
                  <a:gd name="T62" fmla="*/ 591 w 1682"/>
                  <a:gd name="T63" fmla="*/ 361 h 1055"/>
                  <a:gd name="T64" fmla="*/ 802 w 1682"/>
                  <a:gd name="T65" fmla="*/ 361 h 1055"/>
                  <a:gd name="T66" fmla="*/ 802 w 1682"/>
                  <a:gd name="T67" fmla="*/ 572 h 1055"/>
                  <a:gd name="T68" fmla="*/ 802 w 1682"/>
                  <a:gd name="T69" fmla="*/ 313 h 1055"/>
                  <a:gd name="T70" fmla="*/ 591 w 1682"/>
                  <a:gd name="T71" fmla="*/ 313 h 1055"/>
                  <a:gd name="T72" fmla="*/ 591 w 1682"/>
                  <a:gd name="T73" fmla="*/ 100 h 1055"/>
                  <a:gd name="T74" fmla="*/ 802 w 1682"/>
                  <a:gd name="T75" fmla="*/ 100 h 1055"/>
                  <a:gd name="T76" fmla="*/ 802 w 1682"/>
                  <a:gd name="T77" fmla="*/ 313 h 1055"/>
                  <a:gd name="T78" fmla="*/ 1338 w 1682"/>
                  <a:gd name="T79" fmla="*/ 572 h 1055"/>
                  <a:gd name="T80" fmla="*/ 1127 w 1682"/>
                  <a:gd name="T81" fmla="*/ 572 h 1055"/>
                  <a:gd name="T82" fmla="*/ 1127 w 1682"/>
                  <a:gd name="T83" fmla="*/ 361 h 1055"/>
                  <a:gd name="T84" fmla="*/ 1338 w 1682"/>
                  <a:gd name="T85" fmla="*/ 361 h 1055"/>
                  <a:gd name="T86" fmla="*/ 1338 w 1682"/>
                  <a:gd name="T87" fmla="*/ 572 h 1055"/>
                  <a:gd name="T88" fmla="*/ 1338 w 1682"/>
                  <a:gd name="T89" fmla="*/ 313 h 1055"/>
                  <a:gd name="T90" fmla="*/ 1127 w 1682"/>
                  <a:gd name="T91" fmla="*/ 313 h 1055"/>
                  <a:gd name="T92" fmla="*/ 1127 w 1682"/>
                  <a:gd name="T93" fmla="*/ 100 h 1055"/>
                  <a:gd name="T94" fmla="*/ 1338 w 1682"/>
                  <a:gd name="T95" fmla="*/ 100 h 1055"/>
                  <a:gd name="T96" fmla="*/ 1338 w 1682"/>
                  <a:gd name="T97" fmla="*/ 313 h 1055"/>
                  <a:gd name="T98" fmla="*/ 1590 w 1682"/>
                  <a:gd name="T99" fmla="*/ 572 h 1055"/>
                  <a:gd name="T100" fmla="*/ 1376 w 1682"/>
                  <a:gd name="T101" fmla="*/ 572 h 1055"/>
                  <a:gd name="T102" fmla="*/ 1376 w 1682"/>
                  <a:gd name="T103" fmla="*/ 361 h 1055"/>
                  <a:gd name="T104" fmla="*/ 1590 w 1682"/>
                  <a:gd name="T105" fmla="*/ 361 h 1055"/>
                  <a:gd name="T106" fmla="*/ 1590 w 1682"/>
                  <a:gd name="T107" fmla="*/ 572 h 1055"/>
                  <a:gd name="T108" fmla="*/ 1590 w 1682"/>
                  <a:gd name="T109" fmla="*/ 313 h 1055"/>
                  <a:gd name="T110" fmla="*/ 1376 w 1682"/>
                  <a:gd name="T111" fmla="*/ 313 h 1055"/>
                  <a:gd name="T112" fmla="*/ 1376 w 1682"/>
                  <a:gd name="T113" fmla="*/ 100 h 1055"/>
                  <a:gd name="T114" fmla="*/ 1590 w 1682"/>
                  <a:gd name="T115" fmla="*/ 100 h 1055"/>
                  <a:gd name="T116" fmla="*/ 1590 w 1682"/>
                  <a:gd name="T117" fmla="*/ 31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2" h="1055">
                    <a:moveTo>
                      <a:pt x="0" y="0"/>
                    </a:moveTo>
                    <a:lnTo>
                      <a:pt x="0" y="1055"/>
                    </a:lnTo>
                    <a:lnTo>
                      <a:pt x="610" y="1055"/>
                    </a:lnTo>
                    <a:lnTo>
                      <a:pt x="610" y="670"/>
                    </a:lnTo>
                    <a:lnTo>
                      <a:pt x="994" y="670"/>
                    </a:lnTo>
                    <a:lnTo>
                      <a:pt x="994" y="1055"/>
                    </a:lnTo>
                    <a:lnTo>
                      <a:pt x="1682" y="1055"/>
                    </a:lnTo>
                    <a:lnTo>
                      <a:pt x="1682" y="0"/>
                    </a:lnTo>
                    <a:lnTo>
                      <a:pt x="0" y="0"/>
                    </a:lnTo>
                    <a:close/>
                    <a:moveTo>
                      <a:pt x="303" y="572"/>
                    </a:moveTo>
                    <a:lnTo>
                      <a:pt x="90" y="572"/>
                    </a:lnTo>
                    <a:lnTo>
                      <a:pt x="90" y="361"/>
                    </a:lnTo>
                    <a:lnTo>
                      <a:pt x="303" y="361"/>
                    </a:lnTo>
                    <a:lnTo>
                      <a:pt x="303" y="572"/>
                    </a:lnTo>
                    <a:close/>
                    <a:moveTo>
                      <a:pt x="303" y="313"/>
                    </a:moveTo>
                    <a:lnTo>
                      <a:pt x="90" y="313"/>
                    </a:lnTo>
                    <a:lnTo>
                      <a:pt x="90" y="100"/>
                    </a:lnTo>
                    <a:lnTo>
                      <a:pt x="303" y="100"/>
                    </a:lnTo>
                    <a:lnTo>
                      <a:pt x="303" y="313"/>
                    </a:lnTo>
                    <a:close/>
                    <a:moveTo>
                      <a:pt x="553" y="572"/>
                    </a:moveTo>
                    <a:lnTo>
                      <a:pt x="341" y="572"/>
                    </a:lnTo>
                    <a:lnTo>
                      <a:pt x="341" y="361"/>
                    </a:lnTo>
                    <a:lnTo>
                      <a:pt x="553" y="361"/>
                    </a:lnTo>
                    <a:lnTo>
                      <a:pt x="553" y="572"/>
                    </a:lnTo>
                    <a:close/>
                    <a:moveTo>
                      <a:pt x="553" y="313"/>
                    </a:moveTo>
                    <a:lnTo>
                      <a:pt x="341" y="313"/>
                    </a:lnTo>
                    <a:lnTo>
                      <a:pt x="341" y="100"/>
                    </a:lnTo>
                    <a:lnTo>
                      <a:pt x="553" y="100"/>
                    </a:lnTo>
                    <a:lnTo>
                      <a:pt x="553" y="313"/>
                    </a:lnTo>
                    <a:close/>
                    <a:moveTo>
                      <a:pt x="802" y="572"/>
                    </a:moveTo>
                    <a:lnTo>
                      <a:pt x="591" y="572"/>
                    </a:lnTo>
                    <a:lnTo>
                      <a:pt x="591" y="361"/>
                    </a:lnTo>
                    <a:lnTo>
                      <a:pt x="802" y="361"/>
                    </a:lnTo>
                    <a:lnTo>
                      <a:pt x="802" y="572"/>
                    </a:lnTo>
                    <a:close/>
                    <a:moveTo>
                      <a:pt x="802" y="313"/>
                    </a:moveTo>
                    <a:lnTo>
                      <a:pt x="591" y="313"/>
                    </a:lnTo>
                    <a:lnTo>
                      <a:pt x="591" y="100"/>
                    </a:lnTo>
                    <a:lnTo>
                      <a:pt x="802" y="100"/>
                    </a:lnTo>
                    <a:lnTo>
                      <a:pt x="802" y="313"/>
                    </a:lnTo>
                    <a:close/>
                    <a:moveTo>
                      <a:pt x="1338" y="572"/>
                    </a:moveTo>
                    <a:lnTo>
                      <a:pt x="1127" y="572"/>
                    </a:lnTo>
                    <a:lnTo>
                      <a:pt x="1127" y="361"/>
                    </a:lnTo>
                    <a:lnTo>
                      <a:pt x="1338" y="361"/>
                    </a:lnTo>
                    <a:lnTo>
                      <a:pt x="1338" y="572"/>
                    </a:lnTo>
                    <a:close/>
                    <a:moveTo>
                      <a:pt x="1338" y="313"/>
                    </a:moveTo>
                    <a:lnTo>
                      <a:pt x="1127" y="313"/>
                    </a:lnTo>
                    <a:lnTo>
                      <a:pt x="1127" y="100"/>
                    </a:lnTo>
                    <a:lnTo>
                      <a:pt x="1338" y="100"/>
                    </a:lnTo>
                    <a:lnTo>
                      <a:pt x="1338" y="313"/>
                    </a:lnTo>
                    <a:close/>
                    <a:moveTo>
                      <a:pt x="1590" y="572"/>
                    </a:moveTo>
                    <a:lnTo>
                      <a:pt x="1376" y="572"/>
                    </a:lnTo>
                    <a:lnTo>
                      <a:pt x="1376" y="361"/>
                    </a:lnTo>
                    <a:lnTo>
                      <a:pt x="1590" y="361"/>
                    </a:lnTo>
                    <a:lnTo>
                      <a:pt x="1590" y="572"/>
                    </a:lnTo>
                    <a:close/>
                    <a:moveTo>
                      <a:pt x="1590" y="313"/>
                    </a:moveTo>
                    <a:lnTo>
                      <a:pt x="1376" y="313"/>
                    </a:lnTo>
                    <a:lnTo>
                      <a:pt x="1376" y="100"/>
                    </a:lnTo>
                    <a:lnTo>
                      <a:pt x="1590" y="100"/>
                    </a:lnTo>
                    <a:lnTo>
                      <a:pt x="1590" y="31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sp>
            <p:nvSpPr>
              <p:cNvPr id="234" name="Freeform 6"/>
              <p:cNvSpPr>
                <a:spLocks/>
              </p:cNvSpPr>
              <p:nvPr/>
            </p:nvSpPr>
            <p:spPr bwMode="auto">
              <a:xfrm>
                <a:off x="7261039" y="2180986"/>
                <a:ext cx="1393825" cy="404813"/>
              </a:xfrm>
              <a:custGeom>
                <a:avLst/>
                <a:gdLst>
                  <a:gd name="T0" fmla="*/ 0 w 878"/>
                  <a:gd name="T1" fmla="*/ 0 h 255"/>
                  <a:gd name="T2" fmla="*/ 878 w 878"/>
                  <a:gd name="T3" fmla="*/ 255 h 255"/>
                  <a:gd name="T4" fmla="*/ 0 w 878"/>
                  <a:gd name="T5" fmla="*/ 255 h 255"/>
                  <a:gd name="T6" fmla="*/ 0 w 878"/>
                  <a:gd name="T7" fmla="*/ 0 h 255"/>
                </a:gdLst>
                <a:ahLst/>
                <a:cxnLst>
                  <a:cxn ang="0">
                    <a:pos x="T0" y="T1"/>
                  </a:cxn>
                  <a:cxn ang="0">
                    <a:pos x="T2" y="T3"/>
                  </a:cxn>
                  <a:cxn ang="0">
                    <a:pos x="T4" y="T5"/>
                  </a:cxn>
                  <a:cxn ang="0">
                    <a:pos x="T6" y="T7"/>
                  </a:cxn>
                </a:cxnLst>
                <a:rect l="0" t="0" r="r" b="b"/>
                <a:pathLst>
                  <a:path w="878" h="255">
                    <a:moveTo>
                      <a:pt x="0" y="0"/>
                    </a:moveTo>
                    <a:lnTo>
                      <a:pt x="878" y="255"/>
                    </a:lnTo>
                    <a:lnTo>
                      <a:pt x="0" y="255"/>
                    </a:lnTo>
                    <a:lnTo>
                      <a:pt x="0" y="0"/>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grpSp>
      </p:grpSp>
      <p:sp>
        <p:nvSpPr>
          <p:cNvPr id="136" name="TextBox 135"/>
          <p:cNvSpPr txBox="1"/>
          <p:nvPr/>
        </p:nvSpPr>
        <p:spPr>
          <a:xfrm>
            <a:off x="573616" y="5539020"/>
            <a:ext cx="734496" cy="461665"/>
          </a:xfrm>
          <a:prstGeom prst="rect">
            <a:avLst/>
          </a:prstGeom>
          <a:noFill/>
        </p:spPr>
        <p:txBody>
          <a:bodyPr wrap="square" rtlCol="0">
            <a:spAutoFit/>
          </a:bodyPr>
          <a:lstStyle>
            <a:defPPr>
              <a:defRPr lang="en-US"/>
            </a:defPPr>
            <a:lvl1pPr algn="ctr" defTabSz="914126">
              <a:defRPr sz="1200" kern="0">
                <a:solidFill>
                  <a:srgbClr val="FFFFFF"/>
                </a:solidFill>
              </a:defRPr>
            </a:lvl1pPr>
          </a:lstStyle>
          <a:p>
            <a:pPr>
              <a:defRPr/>
            </a:pPr>
            <a:r>
              <a:rPr lang="en-US" dirty="0">
                <a:solidFill>
                  <a:srgbClr val="404040"/>
                </a:solidFill>
              </a:rPr>
              <a:t>Roaming</a:t>
            </a:r>
            <a:br>
              <a:rPr lang="en-US" dirty="0">
                <a:solidFill>
                  <a:srgbClr val="404040"/>
                </a:solidFill>
              </a:rPr>
            </a:br>
            <a:r>
              <a:rPr lang="en-US" dirty="0">
                <a:solidFill>
                  <a:srgbClr val="404040"/>
                </a:solidFill>
              </a:rPr>
              <a:t>Users</a:t>
            </a:r>
          </a:p>
        </p:txBody>
      </p:sp>
      <p:cxnSp>
        <p:nvCxnSpPr>
          <p:cNvPr id="137" name="Straight Connector 136"/>
          <p:cNvCxnSpPr/>
          <p:nvPr/>
        </p:nvCxnSpPr>
        <p:spPr>
          <a:xfrm>
            <a:off x="1056995" y="2128807"/>
            <a:ext cx="7264507" cy="0"/>
          </a:xfrm>
          <a:prstGeom prst="line">
            <a:avLst/>
          </a:prstGeom>
          <a:noFill/>
          <a:ln w="28575" cap="rnd" cmpd="sng" algn="ctr">
            <a:solidFill>
              <a:srgbClr val="000000">
                <a:lumMod val="50000"/>
                <a:lumOff val="50000"/>
              </a:srgbClr>
            </a:solidFill>
            <a:prstDash val="sysDot"/>
            <a:headEnd type="none" w="med" len="med"/>
            <a:tailEnd type="triangle" w="med" len="med"/>
          </a:ln>
          <a:effectLst/>
        </p:spPr>
      </p:cxnSp>
      <p:pic>
        <p:nvPicPr>
          <p:cNvPr id="138" name="Picture 137"/>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57419" y="1626219"/>
            <a:ext cx="720367" cy="849759"/>
          </a:xfrm>
          <a:prstGeom prst="rect">
            <a:avLst/>
          </a:prstGeom>
        </p:spPr>
      </p:pic>
      <p:grpSp>
        <p:nvGrpSpPr>
          <p:cNvPr id="139" name="Group 138"/>
          <p:cNvGrpSpPr/>
          <p:nvPr/>
        </p:nvGrpSpPr>
        <p:grpSpPr>
          <a:xfrm>
            <a:off x="1170908" y="1538183"/>
            <a:ext cx="437783" cy="437783"/>
            <a:chOff x="2263538" y="3514381"/>
            <a:chExt cx="498948" cy="498948"/>
          </a:xfrm>
        </p:grpSpPr>
        <p:sp>
          <p:nvSpPr>
            <p:cNvPr id="226" name="Oval 225"/>
            <p:cNvSpPr/>
            <p:nvPr/>
          </p:nvSpPr>
          <p:spPr bwMode="gray">
            <a:xfrm>
              <a:off x="2263538" y="3514381"/>
              <a:ext cx="498948" cy="498948"/>
            </a:xfrm>
            <a:prstGeom prst="ellipse">
              <a:avLst/>
            </a:prstGeom>
            <a:solidFill>
              <a:schemeClr val="accent2"/>
            </a:solidFill>
            <a:ln w="19050" cap="flat" cmpd="sng" algn="ctr">
              <a:solidFill>
                <a:srgbClr val="C4C4C4"/>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dirty="0">
                <a:solidFill>
                  <a:srgbClr val="FFFFFF"/>
                </a:solidFill>
              </a:endParaRPr>
            </a:p>
          </p:txBody>
        </p:sp>
        <p:grpSp>
          <p:nvGrpSpPr>
            <p:cNvPr id="227" name="Group 14"/>
            <p:cNvGrpSpPr>
              <a:grpSpLocks noChangeAspect="1"/>
            </p:cNvGrpSpPr>
            <p:nvPr/>
          </p:nvGrpSpPr>
          <p:grpSpPr bwMode="auto">
            <a:xfrm>
              <a:off x="2341322" y="3616521"/>
              <a:ext cx="343379" cy="294667"/>
              <a:chOff x="3116" y="1790"/>
              <a:chExt cx="430" cy="369"/>
            </a:xfrm>
          </p:grpSpPr>
          <p:sp>
            <p:nvSpPr>
              <p:cNvPr id="228"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29"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pic>
        <p:nvPicPr>
          <p:cNvPr id="140" name="Picture 139"/>
          <p:cNvPicPr>
            <a:picLocks noChangeAspect="1"/>
          </p:cNvPicPr>
          <p:nvPr/>
        </p:nvPicPr>
        <p:blipFill>
          <a:blip r:embed="rId6" cstate="print">
            <a:biLevel thresh="75000"/>
            <a:extLst>
              <a:ext uri="{28A0092B-C50C-407E-A947-70E740481C1C}">
                <a14:useLocalDpi xmlns:a14="http://schemas.microsoft.com/office/drawing/2010/main"/>
              </a:ext>
            </a:extLst>
          </a:blip>
          <a:stretch>
            <a:fillRect/>
          </a:stretch>
        </p:blipFill>
        <p:spPr>
          <a:xfrm>
            <a:off x="624615" y="5080057"/>
            <a:ext cx="606262" cy="521246"/>
          </a:xfrm>
          <a:prstGeom prst="rect">
            <a:avLst/>
          </a:prstGeom>
        </p:spPr>
      </p:pic>
      <p:grpSp>
        <p:nvGrpSpPr>
          <p:cNvPr id="141" name="Group 140"/>
          <p:cNvGrpSpPr/>
          <p:nvPr/>
        </p:nvGrpSpPr>
        <p:grpSpPr>
          <a:xfrm>
            <a:off x="1170908" y="3400925"/>
            <a:ext cx="437783" cy="437783"/>
            <a:chOff x="2263538" y="3514381"/>
            <a:chExt cx="498948" cy="498948"/>
          </a:xfrm>
        </p:grpSpPr>
        <p:sp>
          <p:nvSpPr>
            <p:cNvPr id="222" name="Oval 221"/>
            <p:cNvSpPr/>
            <p:nvPr/>
          </p:nvSpPr>
          <p:spPr bwMode="gray">
            <a:xfrm>
              <a:off x="2263538" y="3514381"/>
              <a:ext cx="498948" cy="498948"/>
            </a:xfrm>
            <a:prstGeom prst="ellipse">
              <a:avLst/>
            </a:prstGeom>
            <a:solidFill>
              <a:schemeClr val="accent2"/>
            </a:solidFill>
            <a:ln w="19050" cap="flat" cmpd="sng" algn="ctr">
              <a:solidFill>
                <a:srgbClr val="C4C4C4"/>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dirty="0">
                <a:solidFill>
                  <a:srgbClr val="FFFFFF"/>
                </a:solidFill>
              </a:endParaRPr>
            </a:p>
          </p:txBody>
        </p:sp>
        <p:grpSp>
          <p:nvGrpSpPr>
            <p:cNvPr id="223" name="Group 14"/>
            <p:cNvGrpSpPr>
              <a:grpSpLocks noChangeAspect="1"/>
            </p:cNvGrpSpPr>
            <p:nvPr/>
          </p:nvGrpSpPr>
          <p:grpSpPr bwMode="auto">
            <a:xfrm>
              <a:off x="2341322" y="3616521"/>
              <a:ext cx="343379" cy="294667"/>
              <a:chOff x="3116" y="1790"/>
              <a:chExt cx="430" cy="369"/>
            </a:xfrm>
          </p:grpSpPr>
          <p:sp>
            <p:nvSpPr>
              <p:cNvPr id="224"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25"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sp>
        <p:nvSpPr>
          <p:cNvPr id="142" name="Freeform 136"/>
          <p:cNvSpPr>
            <a:spLocks/>
          </p:cNvSpPr>
          <p:nvPr/>
        </p:nvSpPr>
        <p:spPr bwMode="auto">
          <a:xfrm>
            <a:off x="8440482" y="1049987"/>
            <a:ext cx="2909382" cy="1625753"/>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1">
              <a:lumMod val="95000"/>
            </a:schemeClr>
          </a:solidFill>
          <a:ln w="38100">
            <a:solidFill>
              <a:srgbClr val="2181B4"/>
            </a:solid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endParaRPr>
          </a:p>
        </p:txBody>
      </p:sp>
      <p:grpSp>
        <p:nvGrpSpPr>
          <p:cNvPr id="143" name="Group 142"/>
          <p:cNvGrpSpPr/>
          <p:nvPr/>
        </p:nvGrpSpPr>
        <p:grpSpPr>
          <a:xfrm>
            <a:off x="9189055" y="1034137"/>
            <a:ext cx="437783" cy="437783"/>
            <a:chOff x="2263538" y="3514381"/>
            <a:chExt cx="498948" cy="498948"/>
          </a:xfrm>
        </p:grpSpPr>
        <p:sp>
          <p:nvSpPr>
            <p:cNvPr id="218" name="Oval 217"/>
            <p:cNvSpPr/>
            <p:nvPr/>
          </p:nvSpPr>
          <p:spPr bwMode="gray">
            <a:xfrm>
              <a:off x="2263538" y="3514381"/>
              <a:ext cx="498948" cy="498948"/>
            </a:xfrm>
            <a:prstGeom prst="ellipse">
              <a:avLst/>
            </a:prstGeom>
            <a:solidFill>
              <a:srgbClr val="404040"/>
            </a:solidFill>
            <a:ln w="19050" cap="flat" cmpd="sng" algn="ctr">
              <a:solidFill>
                <a:schemeClr val="tx1">
                  <a:lumMod val="25000"/>
                  <a:lumOff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dirty="0">
                <a:solidFill>
                  <a:srgbClr val="FFFFFF"/>
                </a:solidFill>
              </a:endParaRPr>
            </a:p>
          </p:txBody>
        </p:sp>
        <p:grpSp>
          <p:nvGrpSpPr>
            <p:cNvPr id="219" name="Group 14"/>
            <p:cNvGrpSpPr>
              <a:grpSpLocks noChangeAspect="1"/>
            </p:cNvGrpSpPr>
            <p:nvPr/>
          </p:nvGrpSpPr>
          <p:grpSpPr bwMode="auto">
            <a:xfrm>
              <a:off x="2341322" y="3616521"/>
              <a:ext cx="343379" cy="294667"/>
              <a:chOff x="3116" y="1790"/>
              <a:chExt cx="430" cy="369"/>
            </a:xfrm>
          </p:grpSpPr>
          <p:sp>
            <p:nvSpPr>
              <p:cNvPr id="220"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21"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pic>
        <p:nvPicPr>
          <p:cNvPr id="146" name="Picture 14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30469" y="1567181"/>
            <a:ext cx="732129" cy="200362"/>
          </a:xfrm>
          <a:prstGeom prst="rect">
            <a:avLst/>
          </a:prstGeom>
        </p:spPr>
      </p:pic>
      <p:grpSp>
        <p:nvGrpSpPr>
          <p:cNvPr id="147" name="Group 4"/>
          <p:cNvGrpSpPr>
            <a:grpSpLocks noChangeAspect="1"/>
          </p:cNvGrpSpPr>
          <p:nvPr/>
        </p:nvGrpSpPr>
        <p:grpSpPr bwMode="auto">
          <a:xfrm>
            <a:off x="8816170" y="1899953"/>
            <a:ext cx="694612" cy="184149"/>
            <a:chOff x="1951" y="1659"/>
            <a:chExt cx="3772" cy="1000"/>
          </a:xfrm>
        </p:grpSpPr>
        <p:sp>
          <p:nvSpPr>
            <p:cNvPr id="177" name="Freeform 5"/>
            <p:cNvSpPr>
              <a:spLocks/>
            </p:cNvSpPr>
            <p:nvPr/>
          </p:nvSpPr>
          <p:spPr bwMode="auto">
            <a:xfrm>
              <a:off x="4731" y="1659"/>
              <a:ext cx="992" cy="1000"/>
            </a:xfrm>
            <a:custGeom>
              <a:avLst/>
              <a:gdLst>
                <a:gd name="T0" fmla="*/ 0 w 606"/>
                <a:gd name="T1" fmla="*/ 43 h 610"/>
                <a:gd name="T2" fmla="*/ 44 w 606"/>
                <a:gd name="T3" fmla="*/ 0 h 610"/>
                <a:gd name="T4" fmla="*/ 561 w 606"/>
                <a:gd name="T5" fmla="*/ 0 h 610"/>
                <a:gd name="T6" fmla="*/ 606 w 606"/>
                <a:gd name="T7" fmla="*/ 43 h 610"/>
                <a:gd name="T8" fmla="*/ 606 w 606"/>
                <a:gd name="T9" fmla="*/ 566 h 610"/>
                <a:gd name="T10" fmla="*/ 561 w 606"/>
                <a:gd name="T11" fmla="*/ 610 h 610"/>
                <a:gd name="T12" fmla="*/ 44 w 606"/>
                <a:gd name="T13" fmla="*/ 610 h 610"/>
                <a:gd name="T14" fmla="*/ 0 w 606"/>
                <a:gd name="T15" fmla="*/ 566 h 610"/>
                <a:gd name="T16" fmla="*/ 0 w 606"/>
                <a:gd name="T17" fmla="*/ 4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610">
                  <a:moveTo>
                    <a:pt x="0" y="43"/>
                  </a:moveTo>
                  <a:cubicBezTo>
                    <a:pt x="0" y="19"/>
                    <a:pt x="20" y="0"/>
                    <a:pt x="44" y="0"/>
                  </a:cubicBezTo>
                  <a:cubicBezTo>
                    <a:pt x="561" y="0"/>
                    <a:pt x="561" y="0"/>
                    <a:pt x="561" y="0"/>
                  </a:cubicBezTo>
                  <a:cubicBezTo>
                    <a:pt x="586" y="0"/>
                    <a:pt x="606" y="19"/>
                    <a:pt x="606" y="43"/>
                  </a:cubicBezTo>
                  <a:cubicBezTo>
                    <a:pt x="606" y="566"/>
                    <a:pt x="606" y="566"/>
                    <a:pt x="606" y="566"/>
                  </a:cubicBezTo>
                  <a:cubicBezTo>
                    <a:pt x="606" y="590"/>
                    <a:pt x="586" y="610"/>
                    <a:pt x="561" y="610"/>
                  </a:cubicBezTo>
                  <a:cubicBezTo>
                    <a:pt x="44" y="610"/>
                    <a:pt x="44" y="610"/>
                    <a:pt x="44" y="610"/>
                  </a:cubicBezTo>
                  <a:cubicBezTo>
                    <a:pt x="20" y="610"/>
                    <a:pt x="0" y="590"/>
                    <a:pt x="0" y="566"/>
                  </a:cubicBezTo>
                  <a:cubicBezTo>
                    <a:pt x="0" y="43"/>
                    <a:pt x="0" y="43"/>
                    <a:pt x="0" y="43"/>
                  </a:cubicBezTo>
                  <a:close/>
                </a:path>
              </a:pathLst>
            </a:custGeom>
            <a:solidFill>
              <a:srgbClr val="0166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178" name="Freeform 6"/>
            <p:cNvSpPr>
              <a:spLocks/>
            </p:cNvSpPr>
            <p:nvPr/>
          </p:nvSpPr>
          <p:spPr bwMode="auto">
            <a:xfrm>
              <a:off x="1951" y="1841"/>
              <a:ext cx="415" cy="656"/>
            </a:xfrm>
            <a:custGeom>
              <a:avLst/>
              <a:gdLst>
                <a:gd name="T0" fmla="*/ 0 w 415"/>
                <a:gd name="T1" fmla="*/ 656 h 656"/>
                <a:gd name="T2" fmla="*/ 415 w 415"/>
                <a:gd name="T3" fmla="*/ 656 h 656"/>
                <a:gd name="T4" fmla="*/ 415 w 415"/>
                <a:gd name="T5" fmla="*/ 520 h 656"/>
                <a:gd name="T6" fmla="*/ 151 w 415"/>
                <a:gd name="T7" fmla="*/ 520 h 656"/>
                <a:gd name="T8" fmla="*/ 151 w 415"/>
                <a:gd name="T9" fmla="*/ 0 h 656"/>
                <a:gd name="T10" fmla="*/ 0 w 415"/>
                <a:gd name="T11" fmla="*/ 0 h 656"/>
                <a:gd name="T12" fmla="*/ 0 w 415"/>
                <a:gd name="T13" fmla="*/ 656 h 656"/>
                <a:gd name="T14" fmla="*/ 0 w 41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656">
                  <a:moveTo>
                    <a:pt x="0" y="656"/>
                  </a:moveTo>
                  <a:lnTo>
                    <a:pt x="415" y="656"/>
                  </a:lnTo>
                  <a:lnTo>
                    <a:pt x="415" y="520"/>
                  </a:lnTo>
                  <a:lnTo>
                    <a:pt x="151" y="520"/>
                  </a:lnTo>
                  <a:lnTo>
                    <a:pt x="151" y="0"/>
                  </a:lnTo>
                  <a:lnTo>
                    <a:pt x="0" y="0"/>
                  </a:lnTo>
                  <a:lnTo>
                    <a:pt x="0" y="656"/>
                  </a:lnTo>
                  <a:lnTo>
                    <a:pt x="0" y="6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179" name="Freeform 7"/>
            <p:cNvSpPr>
              <a:spLocks noEditPoints="1"/>
            </p:cNvSpPr>
            <p:nvPr/>
          </p:nvSpPr>
          <p:spPr bwMode="auto">
            <a:xfrm>
              <a:off x="2416" y="1827"/>
              <a:ext cx="169" cy="670"/>
            </a:xfrm>
            <a:custGeom>
              <a:avLst/>
              <a:gdLst>
                <a:gd name="T0" fmla="*/ 97 w 103"/>
                <a:gd name="T1" fmla="*/ 409 h 409"/>
                <a:gd name="T2" fmla="*/ 97 w 103"/>
                <a:gd name="T3" fmla="*/ 133 h 409"/>
                <a:gd name="T4" fmla="*/ 6 w 103"/>
                <a:gd name="T5" fmla="*/ 133 h 409"/>
                <a:gd name="T6" fmla="*/ 6 w 103"/>
                <a:gd name="T7" fmla="*/ 409 h 409"/>
                <a:gd name="T8" fmla="*/ 97 w 103"/>
                <a:gd name="T9" fmla="*/ 409 h 409"/>
                <a:gd name="T10" fmla="*/ 52 w 103"/>
                <a:gd name="T11" fmla="*/ 96 h 409"/>
                <a:gd name="T12" fmla="*/ 103 w 103"/>
                <a:gd name="T13" fmla="*/ 48 h 409"/>
                <a:gd name="T14" fmla="*/ 52 w 103"/>
                <a:gd name="T15" fmla="*/ 0 h 409"/>
                <a:gd name="T16" fmla="*/ 0 w 103"/>
                <a:gd name="T17" fmla="*/ 48 h 409"/>
                <a:gd name="T18" fmla="*/ 51 w 103"/>
                <a:gd name="T19" fmla="*/ 96 h 409"/>
                <a:gd name="T20" fmla="*/ 52 w 103"/>
                <a:gd name="T21" fmla="*/ 96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409">
                  <a:moveTo>
                    <a:pt x="97" y="409"/>
                  </a:moveTo>
                  <a:cubicBezTo>
                    <a:pt x="97" y="133"/>
                    <a:pt x="97" y="133"/>
                    <a:pt x="97" y="133"/>
                  </a:cubicBezTo>
                  <a:cubicBezTo>
                    <a:pt x="6" y="133"/>
                    <a:pt x="6" y="133"/>
                    <a:pt x="6" y="133"/>
                  </a:cubicBezTo>
                  <a:cubicBezTo>
                    <a:pt x="6" y="409"/>
                    <a:pt x="6" y="409"/>
                    <a:pt x="6" y="409"/>
                  </a:cubicBezTo>
                  <a:lnTo>
                    <a:pt x="97" y="409"/>
                  </a:lnTo>
                  <a:close/>
                  <a:moveTo>
                    <a:pt x="52" y="96"/>
                  </a:moveTo>
                  <a:cubicBezTo>
                    <a:pt x="83" y="96"/>
                    <a:pt x="103" y="74"/>
                    <a:pt x="103" y="48"/>
                  </a:cubicBezTo>
                  <a:cubicBezTo>
                    <a:pt x="103" y="21"/>
                    <a:pt x="83" y="0"/>
                    <a:pt x="52" y="0"/>
                  </a:cubicBezTo>
                  <a:cubicBezTo>
                    <a:pt x="21" y="0"/>
                    <a:pt x="0" y="21"/>
                    <a:pt x="0" y="48"/>
                  </a:cubicBezTo>
                  <a:cubicBezTo>
                    <a:pt x="0" y="74"/>
                    <a:pt x="20" y="96"/>
                    <a:pt x="51" y="96"/>
                  </a:cubicBezTo>
                  <a:cubicBezTo>
                    <a:pt x="52" y="96"/>
                    <a:pt x="52" y="96"/>
                    <a:pt x="52" y="96"/>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180" name="Freeform 8"/>
            <p:cNvSpPr>
              <a:spLocks/>
            </p:cNvSpPr>
            <p:nvPr/>
          </p:nvSpPr>
          <p:spPr bwMode="auto">
            <a:xfrm>
              <a:off x="2646" y="2035"/>
              <a:ext cx="456" cy="462"/>
            </a:xfrm>
            <a:custGeom>
              <a:avLst/>
              <a:gdLst>
                <a:gd name="T0" fmla="*/ 0 w 279"/>
                <a:gd name="T1" fmla="*/ 282 h 282"/>
                <a:gd name="T2" fmla="*/ 91 w 279"/>
                <a:gd name="T3" fmla="*/ 282 h 282"/>
                <a:gd name="T4" fmla="*/ 91 w 279"/>
                <a:gd name="T5" fmla="*/ 128 h 282"/>
                <a:gd name="T6" fmla="*/ 94 w 279"/>
                <a:gd name="T7" fmla="*/ 105 h 282"/>
                <a:gd name="T8" fmla="*/ 141 w 279"/>
                <a:gd name="T9" fmla="*/ 72 h 282"/>
                <a:gd name="T10" fmla="*/ 188 w 279"/>
                <a:gd name="T11" fmla="*/ 134 h 282"/>
                <a:gd name="T12" fmla="*/ 188 w 279"/>
                <a:gd name="T13" fmla="*/ 282 h 282"/>
                <a:gd name="T14" fmla="*/ 279 w 279"/>
                <a:gd name="T15" fmla="*/ 282 h 282"/>
                <a:gd name="T16" fmla="*/ 279 w 279"/>
                <a:gd name="T17" fmla="*/ 124 h 282"/>
                <a:gd name="T18" fmla="*/ 174 w 279"/>
                <a:gd name="T19" fmla="*/ 0 h 282"/>
                <a:gd name="T20" fmla="*/ 91 w 279"/>
                <a:gd name="T21" fmla="*/ 46 h 282"/>
                <a:gd name="T22" fmla="*/ 91 w 279"/>
                <a:gd name="T23" fmla="*/ 46 h 282"/>
                <a:gd name="T24" fmla="*/ 91 w 279"/>
                <a:gd name="T25" fmla="*/ 6 h 282"/>
                <a:gd name="T26" fmla="*/ 0 w 279"/>
                <a:gd name="T27" fmla="*/ 6 h 282"/>
                <a:gd name="T28" fmla="*/ 0 w 279"/>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 h="282">
                  <a:moveTo>
                    <a:pt x="0" y="282"/>
                  </a:moveTo>
                  <a:cubicBezTo>
                    <a:pt x="91" y="282"/>
                    <a:pt x="91" y="282"/>
                    <a:pt x="91" y="282"/>
                  </a:cubicBezTo>
                  <a:cubicBezTo>
                    <a:pt x="91" y="128"/>
                    <a:pt x="91" y="128"/>
                    <a:pt x="91" y="128"/>
                  </a:cubicBezTo>
                  <a:cubicBezTo>
                    <a:pt x="91" y="120"/>
                    <a:pt x="92" y="111"/>
                    <a:pt x="94" y="105"/>
                  </a:cubicBezTo>
                  <a:cubicBezTo>
                    <a:pt x="101" y="89"/>
                    <a:pt x="116" y="72"/>
                    <a:pt x="141" y="72"/>
                  </a:cubicBezTo>
                  <a:cubicBezTo>
                    <a:pt x="175" y="72"/>
                    <a:pt x="188" y="97"/>
                    <a:pt x="188" y="134"/>
                  </a:cubicBezTo>
                  <a:cubicBezTo>
                    <a:pt x="188" y="282"/>
                    <a:pt x="188" y="282"/>
                    <a:pt x="188" y="282"/>
                  </a:cubicBezTo>
                  <a:cubicBezTo>
                    <a:pt x="279" y="282"/>
                    <a:pt x="279" y="282"/>
                    <a:pt x="279" y="282"/>
                  </a:cubicBezTo>
                  <a:cubicBezTo>
                    <a:pt x="279" y="124"/>
                    <a:pt x="279" y="124"/>
                    <a:pt x="279" y="124"/>
                  </a:cubicBezTo>
                  <a:cubicBezTo>
                    <a:pt x="279" y="39"/>
                    <a:pt x="234" y="0"/>
                    <a:pt x="174" y="0"/>
                  </a:cubicBezTo>
                  <a:cubicBezTo>
                    <a:pt x="125" y="0"/>
                    <a:pt x="103" y="27"/>
                    <a:pt x="91" y="46"/>
                  </a:cubicBezTo>
                  <a:cubicBezTo>
                    <a:pt x="91" y="46"/>
                    <a:pt x="91" y="46"/>
                    <a:pt x="91" y="46"/>
                  </a:cubicBezTo>
                  <a:cubicBezTo>
                    <a:pt x="91" y="6"/>
                    <a:pt x="91" y="6"/>
                    <a:pt x="91" y="6"/>
                  </a:cubicBezTo>
                  <a:cubicBezTo>
                    <a:pt x="0" y="6"/>
                    <a:pt x="0" y="6"/>
                    <a:pt x="0" y="6"/>
                  </a:cubicBezTo>
                  <a:cubicBezTo>
                    <a:pt x="1" y="32"/>
                    <a:pt x="0" y="282"/>
                    <a:pt x="0" y="28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181" name="Freeform 9"/>
            <p:cNvSpPr>
              <a:spLocks/>
            </p:cNvSpPr>
            <p:nvPr/>
          </p:nvSpPr>
          <p:spPr bwMode="auto">
            <a:xfrm>
              <a:off x="3165" y="1841"/>
              <a:ext cx="489" cy="656"/>
            </a:xfrm>
            <a:custGeom>
              <a:avLst/>
              <a:gdLst>
                <a:gd name="T0" fmla="*/ 92 w 299"/>
                <a:gd name="T1" fmla="*/ 0 h 400"/>
                <a:gd name="T2" fmla="*/ 0 w 299"/>
                <a:gd name="T3" fmla="*/ 0 h 400"/>
                <a:gd name="T4" fmla="*/ 0 w 299"/>
                <a:gd name="T5" fmla="*/ 400 h 400"/>
                <a:gd name="T6" fmla="*/ 92 w 299"/>
                <a:gd name="T7" fmla="*/ 400 h 400"/>
                <a:gd name="T8" fmla="*/ 92 w 299"/>
                <a:gd name="T9" fmla="*/ 310 h 400"/>
                <a:gd name="T10" fmla="*/ 115 w 299"/>
                <a:gd name="T11" fmla="*/ 282 h 400"/>
                <a:gd name="T12" fmla="*/ 186 w 299"/>
                <a:gd name="T13" fmla="*/ 400 h 400"/>
                <a:gd name="T14" fmla="*/ 299 w 299"/>
                <a:gd name="T15" fmla="*/ 400 h 400"/>
                <a:gd name="T16" fmla="*/ 178 w 299"/>
                <a:gd name="T17" fmla="*/ 229 h 400"/>
                <a:gd name="T18" fmla="*/ 284 w 299"/>
                <a:gd name="T19" fmla="*/ 112 h 400"/>
                <a:gd name="T20" fmla="*/ 174 w 299"/>
                <a:gd name="T21" fmla="*/ 112 h 400"/>
                <a:gd name="T22" fmla="*/ 92 w 299"/>
                <a:gd name="T23" fmla="*/ 229 h 400"/>
                <a:gd name="T24" fmla="*/ 92 w 299"/>
                <a:gd name="T2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400">
                  <a:moveTo>
                    <a:pt x="92" y="0"/>
                  </a:moveTo>
                  <a:cubicBezTo>
                    <a:pt x="0" y="0"/>
                    <a:pt x="0" y="0"/>
                    <a:pt x="0" y="0"/>
                  </a:cubicBezTo>
                  <a:cubicBezTo>
                    <a:pt x="0" y="400"/>
                    <a:pt x="0" y="400"/>
                    <a:pt x="0" y="400"/>
                  </a:cubicBezTo>
                  <a:cubicBezTo>
                    <a:pt x="92" y="400"/>
                    <a:pt x="92" y="400"/>
                    <a:pt x="92" y="400"/>
                  </a:cubicBezTo>
                  <a:cubicBezTo>
                    <a:pt x="92" y="310"/>
                    <a:pt x="92" y="310"/>
                    <a:pt x="92" y="310"/>
                  </a:cubicBezTo>
                  <a:cubicBezTo>
                    <a:pt x="115" y="282"/>
                    <a:pt x="115" y="282"/>
                    <a:pt x="115" y="282"/>
                  </a:cubicBezTo>
                  <a:cubicBezTo>
                    <a:pt x="186" y="400"/>
                    <a:pt x="186" y="400"/>
                    <a:pt x="186" y="400"/>
                  </a:cubicBezTo>
                  <a:cubicBezTo>
                    <a:pt x="299" y="400"/>
                    <a:pt x="299" y="400"/>
                    <a:pt x="299" y="400"/>
                  </a:cubicBezTo>
                  <a:cubicBezTo>
                    <a:pt x="178" y="229"/>
                    <a:pt x="178" y="229"/>
                    <a:pt x="178" y="229"/>
                  </a:cubicBezTo>
                  <a:cubicBezTo>
                    <a:pt x="284" y="112"/>
                    <a:pt x="284" y="112"/>
                    <a:pt x="284" y="112"/>
                  </a:cubicBezTo>
                  <a:cubicBezTo>
                    <a:pt x="174" y="112"/>
                    <a:pt x="174" y="112"/>
                    <a:pt x="174" y="112"/>
                  </a:cubicBezTo>
                  <a:cubicBezTo>
                    <a:pt x="174" y="112"/>
                    <a:pt x="98" y="216"/>
                    <a:pt x="92" y="229"/>
                  </a:cubicBezTo>
                  <a:lnTo>
                    <a:pt x="92"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182" name="Freeform 10"/>
            <p:cNvSpPr>
              <a:spLocks noEditPoints="1"/>
            </p:cNvSpPr>
            <p:nvPr/>
          </p:nvSpPr>
          <p:spPr bwMode="auto">
            <a:xfrm>
              <a:off x="3602" y="2013"/>
              <a:ext cx="458" cy="494"/>
            </a:xfrm>
            <a:custGeom>
              <a:avLst/>
              <a:gdLst>
                <a:gd name="T0" fmla="*/ 277 w 280"/>
                <a:gd name="T1" fmla="*/ 180 h 301"/>
                <a:gd name="T2" fmla="*/ 280 w 280"/>
                <a:gd name="T3" fmla="*/ 144 h 301"/>
                <a:gd name="T4" fmla="*/ 149 w 280"/>
                <a:gd name="T5" fmla="*/ 0 h 301"/>
                <a:gd name="T6" fmla="*/ 0 w 280"/>
                <a:gd name="T7" fmla="*/ 154 h 301"/>
                <a:gd name="T8" fmla="*/ 157 w 280"/>
                <a:gd name="T9" fmla="*/ 301 h 301"/>
                <a:gd name="T10" fmla="*/ 264 w 280"/>
                <a:gd name="T11" fmla="*/ 282 h 301"/>
                <a:gd name="T12" fmla="*/ 252 w 280"/>
                <a:gd name="T13" fmla="*/ 222 h 301"/>
                <a:gd name="T14" fmla="*/ 170 w 280"/>
                <a:gd name="T15" fmla="*/ 234 h 301"/>
                <a:gd name="T16" fmla="*/ 87 w 280"/>
                <a:gd name="T17" fmla="*/ 179 h 301"/>
                <a:gd name="T18" fmla="*/ 277 w 280"/>
                <a:gd name="T19" fmla="*/ 180 h 301"/>
                <a:gd name="T20" fmla="*/ 277 w 280"/>
                <a:gd name="T21" fmla="*/ 180 h 301"/>
                <a:gd name="T22" fmla="*/ 86 w 280"/>
                <a:gd name="T23" fmla="*/ 118 h 301"/>
                <a:gd name="T24" fmla="*/ 144 w 280"/>
                <a:gd name="T25" fmla="*/ 60 h 301"/>
                <a:gd name="T26" fmla="*/ 195 w 280"/>
                <a:gd name="T27" fmla="*/ 118 h 301"/>
                <a:gd name="T28" fmla="*/ 86 w 280"/>
                <a:gd name="T29" fmla="*/ 11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301">
                  <a:moveTo>
                    <a:pt x="277" y="180"/>
                  </a:moveTo>
                  <a:cubicBezTo>
                    <a:pt x="278" y="173"/>
                    <a:pt x="280" y="159"/>
                    <a:pt x="280" y="144"/>
                  </a:cubicBezTo>
                  <a:cubicBezTo>
                    <a:pt x="280" y="73"/>
                    <a:pt x="244" y="0"/>
                    <a:pt x="149" y="0"/>
                  </a:cubicBezTo>
                  <a:cubicBezTo>
                    <a:pt x="47" y="0"/>
                    <a:pt x="0" y="81"/>
                    <a:pt x="0" y="154"/>
                  </a:cubicBezTo>
                  <a:cubicBezTo>
                    <a:pt x="0" y="244"/>
                    <a:pt x="57" y="301"/>
                    <a:pt x="157" y="301"/>
                  </a:cubicBezTo>
                  <a:cubicBezTo>
                    <a:pt x="197" y="301"/>
                    <a:pt x="233" y="295"/>
                    <a:pt x="264" y="282"/>
                  </a:cubicBezTo>
                  <a:cubicBezTo>
                    <a:pt x="252" y="222"/>
                    <a:pt x="252" y="222"/>
                    <a:pt x="252" y="222"/>
                  </a:cubicBezTo>
                  <a:cubicBezTo>
                    <a:pt x="227" y="230"/>
                    <a:pt x="202" y="234"/>
                    <a:pt x="170" y="234"/>
                  </a:cubicBezTo>
                  <a:cubicBezTo>
                    <a:pt x="127" y="234"/>
                    <a:pt x="90" y="217"/>
                    <a:pt x="87" y="179"/>
                  </a:cubicBezTo>
                  <a:cubicBezTo>
                    <a:pt x="277" y="180"/>
                    <a:pt x="277" y="180"/>
                    <a:pt x="277" y="180"/>
                  </a:cubicBezTo>
                  <a:cubicBezTo>
                    <a:pt x="277" y="180"/>
                    <a:pt x="277" y="180"/>
                    <a:pt x="277" y="180"/>
                  </a:cubicBezTo>
                  <a:close/>
                  <a:moveTo>
                    <a:pt x="86" y="118"/>
                  </a:moveTo>
                  <a:cubicBezTo>
                    <a:pt x="89" y="94"/>
                    <a:pt x="105" y="60"/>
                    <a:pt x="144" y="60"/>
                  </a:cubicBezTo>
                  <a:cubicBezTo>
                    <a:pt x="185" y="60"/>
                    <a:pt x="195" y="97"/>
                    <a:pt x="195" y="118"/>
                  </a:cubicBezTo>
                  <a:lnTo>
                    <a:pt x="86" y="1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183" name="Freeform 11"/>
            <p:cNvSpPr>
              <a:spLocks noEditPoints="1"/>
            </p:cNvSpPr>
            <p:nvPr/>
          </p:nvSpPr>
          <p:spPr bwMode="auto">
            <a:xfrm>
              <a:off x="4083" y="1841"/>
              <a:ext cx="501" cy="666"/>
            </a:xfrm>
            <a:custGeom>
              <a:avLst/>
              <a:gdLst>
                <a:gd name="T0" fmla="*/ 212 w 306"/>
                <a:gd name="T1" fmla="*/ 0 h 406"/>
                <a:gd name="T2" fmla="*/ 212 w 306"/>
                <a:gd name="T3" fmla="*/ 138 h 406"/>
                <a:gd name="T4" fmla="*/ 211 w 306"/>
                <a:gd name="T5" fmla="*/ 138 h 406"/>
                <a:gd name="T6" fmla="*/ 133 w 306"/>
                <a:gd name="T7" fmla="*/ 106 h 406"/>
                <a:gd name="T8" fmla="*/ 1 w 306"/>
                <a:gd name="T9" fmla="*/ 259 h 406"/>
                <a:gd name="T10" fmla="*/ 127 w 306"/>
                <a:gd name="T11" fmla="*/ 406 h 406"/>
                <a:gd name="T12" fmla="*/ 219 w 306"/>
                <a:gd name="T13" fmla="*/ 358 h 406"/>
                <a:gd name="T14" fmla="*/ 221 w 306"/>
                <a:gd name="T15" fmla="*/ 358 h 406"/>
                <a:gd name="T16" fmla="*/ 225 w 306"/>
                <a:gd name="T17" fmla="*/ 400 h 406"/>
                <a:gd name="T18" fmla="*/ 306 w 306"/>
                <a:gd name="T19" fmla="*/ 400 h 406"/>
                <a:gd name="T20" fmla="*/ 304 w 306"/>
                <a:gd name="T21" fmla="*/ 314 h 406"/>
                <a:gd name="T22" fmla="*/ 304 w 306"/>
                <a:gd name="T23" fmla="*/ 0 h 406"/>
                <a:gd name="T24" fmla="*/ 212 w 306"/>
                <a:gd name="T25" fmla="*/ 0 h 406"/>
                <a:gd name="T26" fmla="*/ 212 w 306"/>
                <a:gd name="T27" fmla="*/ 272 h 406"/>
                <a:gd name="T28" fmla="*/ 210 w 306"/>
                <a:gd name="T29" fmla="*/ 292 h 406"/>
                <a:gd name="T30" fmla="*/ 157 w 306"/>
                <a:gd name="T31" fmla="*/ 335 h 406"/>
                <a:gd name="T32" fmla="*/ 94 w 306"/>
                <a:gd name="T33" fmla="*/ 256 h 406"/>
                <a:gd name="T34" fmla="*/ 157 w 306"/>
                <a:gd name="T35" fmla="*/ 175 h 406"/>
                <a:gd name="T36" fmla="*/ 211 w 306"/>
                <a:gd name="T37" fmla="*/ 218 h 406"/>
                <a:gd name="T38" fmla="*/ 212 w 306"/>
                <a:gd name="T39" fmla="*/ 235 h 406"/>
                <a:gd name="T40" fmla="*/ 212 w 306"/>
                <a:gd name="T41" fmla="*/ 27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406">
                  <a:moveTo>
                    <a:pt x="212" y="0"/>
                  </a:moveTo>
                  <a:cubicBezTo>
                    <a:pt x="212" y="138"/>
                    <a:pt x="212" y="138"/>
                    <a:pt x="212" y="138"/>
                  </a:cubicBezTo>
                  <a:cubicBezTo>
                    <a:pt x="211" y="138"/>
                    <a:pt x="211" y="138"/>
                    <a:pt x="211" y="138"/>
                  </a:cubicBezTo>
                  <a:cubicBezTo>
                    <a:pt x="197" y="119"/>
                    <a:pt x="170" y="106"/>
                    <a:pt x="133" y="106"/>
                  </a:cubicBezTo>
                  <a:cubicBezTo>
                    <a:pt x="63" y="106"/>
                    <a:pt x="0" y="162"/>
                    <a:pt x="1" y="259"/>
                  </a:cubicBezTo>
                  <a:cubicBezTo>
                    <a:pt x="1" y="348"/>
                    <a:pt x="57" y="406"/>
                    <a:pt x="127" y="406"/>
                  </a:cubicBezTo>
                  <a:cubicBezTo>
                    <a:pt x="165" y="406"/>
                    <a:pt x="201" y="390"/>
                    <a:pt x="219" y="358"/>
                  </a:cubicBezTo>
                  <a:cubicBezTo>
                    <a:pt x="221" y="358"/>
                    <a:pt x="221" y="358"/>
                    <a:pt x="221" y="358"/>
                  </a:cubicBezTo>
                  <a:cubicBezTo>
                    <a:pt x="225" y="400"/>
                    <a:pt x="225" y="400"/>
                    <a:pt x="225" y="400"/>
                  </a:cubicBezTo>
                  <a:cubicBezTo>
                    <a:pt x="306" y="400"/>
                    <a:pt x="306" y="400"/>
                    <a:pt x="306" y="400"/>
                  </a:cubicBezTo>
                  <a:cubicBezTo>
                    <a:pt x="305" y="380"/>
                    <a:pt x="304" y="347"/>
                    <a:pt x="304" y="314"/>
                  </a:cubicBezTo>
                  <a:cubicBezTo>
                    <a:pt x="304" y="0"/>
                    <a:pt x="304" y="0"/>
                    <a:pt x="304" y="0"/>
                  </a:cubicBezTo>
                  <a:cubicBezTo>
                    <a:pt x="212" y="0"/>
                    <a:pt x="212" y="0"/>
                    <a:pt x="212" y="0"/>
                  </a:cubicBezTo>
                  <a:close/>
                  <a:moveTo>
                    <a:pt x="212" y="272"/>
                  </a:moveTo>
                  <a:cubicBezTo>
                    <a:pt x="212" y="279"/>
                    <a:pt x="211" y="286"/>
                    <a:pt x="210" y="292"/>
                  </a:cubicBezTo>
                  <a:cubicBezTo>
                    <a:pt x="205" y="317"/>
                    <a:pt x="183" y="335"/>
                    <a:pt x="157" y="335"/>
                  </a:cubicBezTo>
                  <a:cubicBezTo>
                    <a:pt x="119" y="335"/>
                    <a:pt x="94" y="304"/>
                    <a:pt x="94" y="256"/>
                  </a:cubicBezTo>
                  <a:cubicBezTo>
                    <a:pt x="94" y="211"/>
                    <a:pt x="115" y="175"/>
                    <a:pt x="157" y="175"/>
                  </a:cubicBezTo>
                  <a:cubicBezTo>
                    <a:pt x="185" y="175"/>
                    <a:pt x="205" y="194"/>
                    <a:pt x="211" y="218"/>
                  </a:cubicBezTo>
                  <a:cubicBezTo>
                    <a:pt x="212" y="223"/>
                    <a:pt x="212" y="229"/>
                    <a:pt x="212" y="235"/>
                  </a:cubicBezTo>
                  <a:cubicBezTo>
                    <a:pt x="212" y="272"/>
                    <a:pt x="212" y="272"/>
                    <a:pt x="212" y="27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184" name="Freeform 12"/>
            <p:cNvSpPr>
              <a:spLocks noEditPoints="1"/>
            </p:cNvSpPr>
            <p:nvPr/>
          </p:nvSpPr>
          <p:spPr bwMode="auto">
            <a:xfrm>
              <a:off x="4872" y="1827"/>
              <a:ext cx="170" cy="668"/>
            </a:xfrm>
            <a:custGeom>
              <a:avLst/>
              <a:gdLst>
                <a:gd name="T0" fmla="*/ 98 w 104"/>
                <a:gd name="T1" fmla="*/ 408 h 408"/>
                <a:gd name="T2" fmla="*/ 98 w 104"/>
                <a:gd name="T3" fmla="*/ 133 h 408"/>
                <a:gd name="T4" fmla="*/ 6 w 104"/>
                <a:gd name="T5" fmla="*/ 133 h 408"/>
                <a:gd name="T6" fmla="*/ 6 w 104"/>
                <a:gd name="T7" fmla="*/ 408 h 408"/>
                <a:gd name="T8" fmla="*/ 98 w 104"/>
                <a:gd name="T9" fmla="*/ 408 h 408"/>
                <a:gd name="T10" fmla="*/ 52 w 104"/>
                <a:gd name="T11" fmla="*/ 95 h 408"/>
                <a:gd name="T12" fmla="*/ 104 w 104"/>
                <a:gd name="T13" fmla="*/ 48 h 408"/>
                <a:gd name="T14" fmla="*/ 52 w 104"/>
                <a:gd name="T15" fmla="*/ 0 h 408"/>
                <a:gd name="T16" fmla="*/ 0 w 104"/>
                <a:gd name="T17" fmla="*/ 48 h 408"/>
                <a:gd name="T18" fmla="*/ 51 w 104"/>
                <a:gd name="T19" fmla="*/ 95 h 408"/>
                <a:gd name="T20" fmla="*/ 52 w 104"/>
                <a:gd name="T21" fmla="*/ 9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408">
                  <a:moveTo>
                    <a:pt x="98" y="408"/>
                  </a:moveTo>
                  <a:cubicBezTo>
                    <a:pt x="98" y="133"/>
                    <a:pt x="98" y="133"/>
                    <a:pt x="98" y="133"/>
                  </a:cubicBezTo>
                  <a:cubicBezTo>
                    <a:pt x="6" y="133"/>
                    <a:pt x="6" y="133"/>
                    <a:pt x="6" y="133"/>
                  </a:cubicBezTo>
                  <a:cubicBezTo>
                    <a:pt x="6" y="408"/>
                    <a:pt x="6" y="408"/>
                    <a:pt x="6" y="408"/>
                  </a:cubicBezTo>
                  <a:lnTo>
                    <a:pt x="98" y="408"/>
                  </a:lnTo>
                  <a:close/>
                  <a:moveTo>
                    <a:pt x="52" y="95"/>
                  </a:moveTo>
                  <a:cubicBezTo>
                    <a:pt x="84" y="95"/>
                    <a:pt x="104" y="74"/>
                    <a:pt x="104" y="48"/>
                  </a:cubicBezTo>
                  <a:cubicBezTo>
                    <a:pt x="103" y="21"/>
                    <a:pt x="84" y="0"/>
                    <a:pt x="52" y="0"/>
                  </a:cubicBezTo>
                  <a:cubicBezTo>
                    <a:pt x="21" y="0"/>
                    <a:pt x="0" y="21"/>
                    <a:pt x="0" y="48"/>
                  </a:cubicBezTo>
                  <a:cubicBezTo>
                    <a:pt x="0" y="74"/>
                    <a:pt x="20" y="95"/>
                    <a:pt x="51" y="95"/>
                  </a:cubicBezTo>
                  <a:cubicBezTo>
                    <a:pt x="52" y="95"/>
                    <a:pt x="52" y="95"/>
                    <a:pt x="52" y="9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185" name="Freeform 13"/>
            <p:cNvSpPr>
              <a:spLocks/>
            </p:cNvSpPr>
            <p:nvPr/>
          </p:nvSpPr>
          <p:spPr bwMode="auto">
            <a:xfrm>
              <a:off x="5114" y="2033"/>
              <a:ext cx="459" cy="462"/>
            </a:xfrm>
            <a:custGeom>
              <a:avLst/>
              <a:gdLst>
                <a:gd name="T0" fmla="*/ 0 w 280"/>
                <a:gd name="T1" fmla="*/ 282 h 282"/>
                <a:gd name="T2" fmla="*/ 92 w 280"/>
                <a:gd name="T3" fmla="*/ 282 h 282"/>
                <a:gd name="T4" fmla="*/ 92 w 280"/>
                <a:gd name="T5" fmla="*/ 128 h 282"/>
                <a:gd name="T6" fmla="*/ 95 w 280"/>
                <a:gd name="T7" fmla="*/ 106 h 282"/>
                <a:gd name="T8" fmla="*/ 142 w 280"/>
                <a:gd name="T9" fmla="*/ 73 h 282"/>
                <a:gd name="T10" fmla="*/ 188 w 280"/>
                <a:gd name="T11" fmla="*/ 135 h 282"/>
                <a:gd name="T12" fmla="*/ 188 w 280"/>
                <a:gd name="T13" fmla="*/ 282 h 282"/>
                <a:gd name="T14" fmla="*/ 280 w 280"/>
                <a:gd name="T15" fmla="*/ 282 h 282"/>
                <a:gd name="T16" fmla="*/ 280 w 280"/>
                <a:gd name="T17" fmla="*/ 124 h 282"/>
                <a:gd name="T18" fmla="*/ 174 w 280"/>
                <a:gd name="T19" fmla="*/ 0 h 282"/>
                <a:gd name="T20" fmla="*/ 91 w 280"/>
                <a:gd name="T21" fmla="*/ 47 h 282"/>
                <a:gd name="T22" fmla="*/ 92 w 280"/>
                <a:gd name="T23" fmla="*/ 47 h 282"/>
                <a:gd name="T24" fmla="*/ 92 w 280"/>
                <a:gd name="T25" fmla="*/ 7 h 282"/>
                <a:gd name="T26" fmla="*/ 0 w 280"/>
                <a:gd name="T27" fmla="*/ 7 h 282"/>
                <a:gd name="T28" fmla="*/ 0 w 280"/>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282">
                  <a:moveTo>
                    <a:pt x="0" y="282"/>
                  </a:moveTo>
                  <a:cubicBezTo>
                    <a:pt x="92" y="282"/>
                    <a:pt x="92" y="282"/>
                    <a:pt x="92" y="282"/>
                  </a:cubicBezTo>
                  <a:cubicBezTo>
                    <a:pt x="92" y="128"/>
                    <a:pt x="92" y="128"/>
                    <a:pt x="92" y="128"/>
                  </a:cubicBezTo>
                  <a:cubicBezTo>
                    <a:pt x="92" y="120"/>
                    <a:pt x="92" y="112"/>
                    <a:pt x="95" y="106"/>
                  </a:cubicBezTo>
                  <a:cubicBezTo>
                    <a:pt x="101" y="90"/>
                    <a:pt x="116" y="73"/>
                    <a:pt x="142" y="73"/>
                  </a:cubicBezTo>
                  <a:cubicBezTo>
                    <a:pt x="175" y="73"/>
                    <a:pt x="188" y="98"/>
                    <a:pt x="188" y="135"/>
                  </a:cubicBezTo>
                  <a:cubicBezTo>
                    <a:pt x="188" y="282"/>
                    <a:pt x="188" y="282"/>
                    <a:pt x="188" y="282"/>
                  </a:cubicBezTo>
                  <a:cubicBezTo>
                    <a:pt x="280" y="282"/>
                    <a:pt x="280" y="282"/>
                    <a:pt x="280" y="282"/>
                  </a:cubicBezTo>
                  <a:cubicBezTo>
                    <a:pt x="280" y="124"/>
                    <a:pt x="280" y="124"/>
                    <a:pt x="280" y="124"/>
                  </a:cubicBezTo>
                  <a:cubicBezTo>
                    <a:pt x="280" y="40"/>
                    <a:pt x="235" y="0"/>
                    <a:pt x="174" y="0"/>
                  </a:cubicBezTo>
                  <a:cubicBezTo>
                    <a:pt x="125" y="0"/>
                    <a:pt x="103" y="28"/>
                    <a:pt x="91" y="47"/>
                  </a:cubicBezTo>
                  <a:cubicBezTo>
                    <a:pt x="92" y="47"/>
                    <a:pt x="92" y="47"/>
                    <a:pt x="92" y="47"/>
                  </a:cubicBezTo>
                  <a:cubicBezTo>
                    <a:pt x="92" y="7"/>
                    <a:pt x="92" y="7"/>
                    <a:pt x="92" y="7"/>
                  </a:cubicBezTo>
                  <a:cubicBezTo>
                    <a:pt x="0" y="7"/>
                    <a:pt x="0" y="7"/>
                    <a:pt x="0" y="7"/>
                  </a:cubicBezTo>
                  <a:cubicBezTo>
                    <a:pt x="1" y="33"/>
                    <a:pt x="0" y="282"/>
                    <a:pt x="0" y="28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grpSp>
      <p:pic>
        <p:nvPicPr>
          <p:cNvPr id="149" name="Picture 115" descr="Image result for icloud 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792002" y="2068009"/>
            <a:ext cx="420687" cy="483133"/>
          </a:xfrm>
          <a:prstGeom prst="rect">
            <a:avLst/>
          </a:prstGeom>
          <a:noFill/>
          <a:extLst>
            <a:ext uri="{909E8E84-426E-40dd-AFC4-6F175D3DCCD1}">
              <a14:hiddenFill xmlns="" xmlns:a14="http://schemas.microsoft.com/office/drawing/2010/main">
                <a:solidFill>
                  <a:srgbClr val="FFFFFF"/>
                </a:solidFill>
              </a14:hiddenFill>
            </a:ext>
          </a:extLst>
        </p:spPr>
      </p:pic>
      <p:pic>
        <p:nvPicPr>
          <p:cNvPr id="150" name="Picture 121" descr="Image result for go to my pc logo pn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362180" y="2381748"/>
            <a:ext cx="843845" cy="15081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51" name="Group 4"/>
          <p:cNvGrpSpPr>
            <a:grpSpLocks noChangeAspect="1"/>
          </p:cNvGrpSpPr>
          <p:nvPr/>
        </p:nvGrpSpPr>
        <p:grpSpPr bwMode="auto">
          <a:xfrm>
            <a:off x="9941706" y="1310819"/>
            <a:ext cx="716309" cy="173858"/>
            <a:chOff x="1953" y="1703"/>
            <a:chExt cx="3774" cy="916"/>
          </a:xfrm>
        </p:grpSpPr>
        <p:sp>
          <p:nvSpPr>
            <p:cNvPr id="166" name="Freeform 5"/>
            <p:cNvSpPr>
              <a:spLocks noEditPoints="1"/>
            </p:cNvSpPr>
            <p:nvPr/>
          </p:nvSpPr>
          <p:spPr bwMode="auto">
            <a:xfrm>
              <a:off x="2662" y="1705"/>
              <a:ext cx="3065" cy="810"/>
            </a:xfrm>
            <a:custGeom>
              <a:avLst/>
              <a:gdLst>
                <a:gd name="T0" fmla="*/ 745 w 1872"/>
                <a:gd name="T1" fmla="*/ 342 h 495"/>
                <a:gd name="T2" fmla="*/ 1296 w 1872"/>
                <a:gd name="T3" fmla="*/ 265 h 495"/>
                <a:gd name="T4" fmla="*/ 1227 w 1872"/>
                <a:gd name="T5" fmla="*/ 335 h 495"/>
                <a:gd name="T6" fmla="*/ 1848 w 1872"/>
                <a:gd name="T7" fmla="*/ 267 h 495"/>
                <a:gd name="T8" fmla="*/ 1861 w 1872"/>
                <a:gd name="T9" fmla="*/ 215 h 495"/>
                <a:gd name="T10" fmla="*/ 1688 w 1872"/>
                <a:gd name="T11" fmla="*/ 0 h 495"/>
                <a:gd name="T12" fmla="*/ 1544 w 1872"/>
                <a:gd name="T13" fmla="*/ 209 h 495"/>
                <a:gd name="T14" fmla="*/ 1575 w 1872"/>
                <a:gd name="T15" fmla="*/ 420 h 495"/>
                <a:gd name="T16" fmla="*/ 1467 w 1872"/>
                <a:gd name="T17" fmla="*/ 402 h 495"/>
                <a:gd name="T18" fmla="*/ 1291 w 1872"/>
                <a:gd name="T19" fmla="*/ 443 h 495"/>
                <a:gd name="T20" fmla="*/ 1405 w 1872"/>
                <a:gd name="T21" fmla="*/ 283 h 495"/>
                <a:gd name="T22" fmla="*/ 1157 w 1872"/>
                <a:gd name="T23" fmla="*/ 318 h 495"/>
                <a:gd name="T24" fmla="*/ 1082 w 1872"/>
                <a:gd name="T25" fmla="*/ 211 h 495"/>
                <a:gd name="T26" fmla="*/ 995 w 1872"/>
                <a:gd name="T27" fmla="*/ 217 h 495"/>
                <a:gd name="T28" fmla="*/ 897 w 1872"/>
                <a:gd name="T29" fmla="*/ 357 h 495"/>
                <a:gd name="T30" fmla="*/ 754 w 1872"/>
                <a:gd name="T31" fmla="*/ 381 h 495"/>
                <a:gd name="T32" fmla="*/ 784 w 1872"/>
                <a:gd name="T33" fmla="*/ 211 h 495"/>
                <a:gd name="T34" fmla="*/ 533 w 1872"/>
                <a:gd name="T35" fmla="*/ 414 h 495"/>
                <a:gd name="T36" fmla="*/ 621 w 1872"/>
                <a:gd name="T37" fmla="*/ 267 h 495"/>
                <a:gd name="T38" fmla="*/ 634 w 1872"/>
                <a:gd name="T39" fmla="*/ 215 h 495"/>
                <a:gd name="T40" fmla="*/ 593 w 1872"/>
                <a:gd name="T41" fmla="*/ 111 h 495"/>
                <a:gd name="T42" fmla="*/ 511 w 1872"/>
                <a:gd name="T43" fmla="*/ 215 h 495"/>
                <a:gd name="T44" fmla="*/ 448 w 1872"/>
                <a:gd name="T45" fmla="*/ 256 h 495"/>
                <a:gd name="T46" fmla="*/ 472 w 1872"/>
                <a:gd name="T47" fmla="*/ 365 h 495"/>
                <a:gd name="T48" fmla="*/ 423 w 1872"/>
                <a:gd name="T49" fmla="*/ 279 h 495"/>
                <a:gd name="T50" fmla="*/ 277 w 1872"/>
                <a:gd name="T51" fmla="*/ 228 h 495"/>
                <a:gd name="T52" fmla="*/ 204 w 1872"/>
                <a:gd name="T53" fmla="*/ 228 h 495"/>
                <a:gd name="T54" fmla="*/ 77 w 1872"/>
                <a:gd name="T55" fmla="*/ 415 h 495"/>
                <a:gd name="T56" fmla="*/ 114 w 1872"/>
                <a:gd name="T57" fmla="*/ 217 h 495"/>
                <a:gd name="T58" fmla="*/ 22 w 1872"/>
                <a:gd name="T59" fmla="*/ 333 h 495"/>
                <a:gd name="T60" fmla="*/ 143 w 1872"/>
                <a:gd name="T61" fmla="*/ 457 h 495"/>
                <a:gd name="T62" fmla="*/ 196 w 1872"/>
                <a:gd name="T63" fmla="*/ 489 h 495"/>
                <a:gd name="T64" fmla="*/ 319 w 1872"/>
                <a:gd name="T65" fmla="*/ 267 h 495"/>
                <a:gd name="T66" fmla="*/ 380 w 1872"/>
                <a:gd name="T67" fmla="*/ 495 h 495"/>
                <a:gd name="T68" fmla="*/ 629 w 1872"/>
                <a:gd name="T69" fmla="*/ 431 h 495"/>
                <a:gd name="T70" fmla="*/ 865 w 1872"/>
                <a:gd name="T71" fmla="*/ 477 h 495"/>
                <a:gd name="T72" fmla="*/ 938 w 1872"/>
                <a:gd name="T73" fmla="*/ 479 h 495"/>
                <a:gd name="T74" fmla="*/ 1077 w 1872"/>
                <a:gd name="T75" fmla="*/ 287 h 495"/>
                <a:gd name="T76" fmla="*/ 1071 w 1872"/>
                <a:gd name="T77" fmla="*/ 360 h 495"/>
                <a:gd name="T78" fmla="*/ 1145 w 1872"/>
                <a:gd name="T79" fmla="*/ 388 h 495"/>
                <a:gd name="T80" fmla="*/ 1522 w 1872"/>
                <a:gd name="T81" fmla="*/ 495 h 495"/>
                <a:gd name="T82" fmla="*/ 1502 w 1872"/>
                <a:gd name="T83" fmla="*/ 285 h 495"/>
                <a:gd name="T84" fmla="*/ 1625 w 1872"/>
                <a:gd name="T85" fmla="*/ 298 h 495"/>
                <a:gd name="T86" fmla="*/ 1682 w 1872"/>
                <a:gd name="T87" fmla="*/ 40 h 495"/>
                <a:gd name="T88" fmla="*/ 1694 w 1872"/>
                <a:gd name="T89" fmla="*/ 215 h 495"/>
                <a:gd name="T90" fmla="*/ 1681 w 1872"/>
                <a:gd name="T91" fmla="*/ 267 h 495"/>
                <a:gd name="T92" fmla="*/ 1745 w 1872"/>
                <a:gd name="T93" fmla="*/ 495 h 495"/>
                <a:gd name="T94" fmla="*/ 1835 w 1872"/>
                <a:gd name="T95" fmla="*/ 391 h 495"/>
                <a:gd name="T96" fmla="*/ 1756 w 1872"/>
                <a:gd name="T97" fmla="*/ 41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72" h="495">
                  <a:moveTo>
                    <a:pt x="772" y="265"/>
                  </a:moveTo>
                  <a:cubicBezTo>
                    <a:pt x="796" y="265"/>
                    <a:pt x="804" y="279"/>
                    <a:pt x="804" y="296"/>
                  </a:cubicBezTo>
                  <a:cubicBezTo>
                    <a:pt x="804" y="324"/>
                    <a:pt x="781" y="342"/>
                    <a:pt x="745" y="342"/>
                  </a:cubicBezTo>
                  <a:cubicBezTo>
                    <a:pt x="732" y="342"/>
                    <a:pt x="714" y="339"/>
                    <a:pt x="703" y="335"/>
                  </a:cubicBezTo>
                  <a:cubicBezTo>
                    <a:pt x="708" y="309"/>
                    <a:pt x="725" y="265"/>
                    <a:pt x="772" y="265"/>
                  </a:cubicBezTo>
                  <a:moveTo>
                    <a:pt x="1296" y="265"/>
                  </a:moveTo>
                  <a:cubicBezTo>
                    <a:pt x="1318" y="265"/>
                    <a:pt x="1329" y="279"/>
                    <a:pt x="1329" y="296"/>
                  </a:cubicBezTo>
                  <a:cubicBezTo>
                    <a:pt x="1329" y="324"/>
                    <a:pt x="1305" y="342"/>
                    <a:pt x="1269" y="342"/>
                  </a:cubicBezTo>
                  <a:cubicBezTo>
                    <a:pt x="1256" y="342"/>
                    <a:pt x="1238" y="339"/>
                    <a:pt x="1227" y="335"/>
                  </a:cubicBezTo>
                  <a:cubicBezTo>
                    <a:pt x="1232" y="309"/>
                    <a:pt x="1252" y="265"/>
                    <a:pt x="1296" y="265"/>
                  </a:cubicBezTo>
                  <a:moveTo>
                    <a:pt x="1793" y="267"/>
                  </a:moveTo>
                  <a:cubicBezTo>
                    <a:pt x="1848" y="267"/>
                    <a:pt x="1848" y="267"/>
                    <a:pt x="1848" y="267"/>
                  </a:cubicBezTo>
                  <a:cubicBezTo>
                    <a:pt x="1856" y="267"/>
                    <a:pt x="1861" y="264"/>
                    <a:pt x="1862" y="257"/>
                  </a:cubicBezTo>
                  <a:cubicBezTo>
                    <a:pt x="1865" y="247"/>
                    <a:pt x="1869" y="230"/>
                    <a:pt x="1871" y="225"/>
                  </a:cubicBezTo>
                  <a:cubicBezTo>
                    <a:pt x="1872" y="219"/>
                    <a:pt x="1869" y="215"/>
                    <a:pt x="1861" y="215"/>
                  </a:cubicBezTo>
                  <a:cubicBezTo>
                    <a:pt x="1806" y="215"/>
                    <a:pt x="1806" y="215"/>
                    <a:pt x="1806" y="215"/>
                  </a:cubicBezTo>
                  <a:cubicBezTo>
                    <a:pt x="1810" y="199"/>
                    <a:pt x="1826" y="150"/>
                    <a:pt x="1826" y="118"/>
                  </a:cubicBezTo>
                  <a:cubicBezTo>
                    <a:pt x="1826" y="54"/>
                    <a:pt x="1769" y="0"/>
                    <a:pt x="1688" y="0"/>
                  </a:cubicBezTo>
                  <a:cubicBezTo>
                    <a:pt x="1597" y="0"/>
                    <a:pt x="1538" y="58"/>
                    <a:pt x="1538" y="140"/>
                  </a:cubicBezTo>
                  <a:cubicBezTo>
                    <a:pt x="1538" y="164"/>
                    <a:pt x="1548" y="192"/>
                    <a:pt x="1559" y="210"/>
                  </a:cubicBezTo>
                  <a:cubicBezTo>
                    <a:pt x="1554" y="209"/>
                    <a:pt x="1549" y="209"/>
                    <a:pt x="1544" y="209"/>
                  </a:cubicBezTo>
                  <a:cubicBezTo>
                    <a:pt x="1475" y="209"/>
                    <a:pt x="1432" y="245"/>
                    <a:pt x="1432" y="297"/>
                  </a:cubicBezTo>
                  <a:cubicBezTo>
                    <a:pt x="1432" y="347"/>
                    <a:pt x="1472" y="366"/>
                    <a:pt x="1510" y="378"/>
                  </a:cubicBezTo>
                  <a:cubicBezTo>
                    <a:pt x="1544" y="390"/>
                    <a:pt x="1575" y="395"/>
                    <a:pt x="1575" y="420"/>
                  </a:cubicBezTo>
                  <a:cubicBezTo>
                    <a:pt x="1575" y="437"/>
                    <a:pt x="1558" y="447"/>
                    <a:pt x="1524" y="447"/>
                  </a:cubicBezTo>
                  <a:cubicBezTo>
                    <a:pt x="1485" y="447"/>
                    <a:pt x="1463" y="429"/>
                    <a:pt x="1457" y="422"/>
                  </a:cubicBezTo>
                  <a:cubicBezTo>
                    <a:pt x="1461" y="420"/>
                    <a:pt x="1467" y="413"/>
                    <a:pt x="1467" y="402"/>
                  </a:cubicBezTo>
                  <a:cubicBezTo>
                    <a:pt x="1467" y="386"/>
                    <a:pt x="1455" y="373"/>
                    <a:pt x="1434" y="373"/>
                  </a:cubicBezTo>
                  <a:cubicBezTo>
                    <a:pt x="1416" y="373"/>
                    <a:pt x="1400" y="387"/>
                    <a:pt x="1396" y="406"/>
                  </a:cubicBezTo>
                  <a:cubicBezTo>
                    <a:pt x="1367" y="429"/>
                    <a:pt x="1336" y="443"/>
                    <a:pt x="1291" y="443"/>
                  </a:cubicBezTo>
                  <a:cubicBezTo>
                    <a:pt x="1246" y="443"/>
                    <a:pt x="1223" y="421"/>
                    <a:pt x="1223" y="374"/>
                  </a:cubicBezTo>
                  <a:cubicBezTo>
                    <a:pt x="1234" y="377"/>
                    <a:pt x="1261" y="381"/>
                    <a:pt x="1279" y="381"/>
                  </a:cubicBezTo>
                  <a:cubicBezTo>
                    <a:pt x="1354" y="381"/>
                    <a:pt x="1405" y="348"/>
                    <a:pt x="1405" y="283"/>
                  </a:cubicBezTo>
                  <a:cubicBezTo>
                    <a:pt x="1405" y="248"/>
                    <a:pt x="1373" y="211"/>
                    <a:pt x="1309" y="211"/>
                  </a:cubicBezTo>
                  <a:cubicBezTo>
                    <a:pt x="1309" y="211"/>
                    <a:pt x="1309" y="211"/>
                    <a:pt x="1309" y="211"/>
                  </a:cubicBezTo>
                  <a:cubicBezTo>
                    <a:pt x="1225" y="211"/>
                    <a:pt x="1178" y="262"/>
                    <a:pt x="1157" y="318"/>
                  </a:cubicBezTo>
                  <a:cubicBezTo>
                    <a:pt x="1152" y="316"/>
                    <a:pt x="1146" y="315"/>
                    <a:pt x="1140" y="314"/>
                  </a:cubicBezTo>
                  <a:cubicBezTo>
                    <a:pt x="1145" y="301"/>
                    <a:pt x="1148" y="287"/>
                    <a:pt x="1148" y="271"/>
                  </a:cubicBezTo>
                  <a:cubicBezTo>
                    <a:pt x="1148" y="243"/>
                    <a:pt x="1130" y="211"/>
                    <a:pt x="1082" y="211"/>
                  </a:cubicBezTo>
                  <a:cubicBezTo>
                    <a:pt x="1049" y="211"/>
                    <a:pt x="1017" y="232"/>
                    <a:pt x="995" y="263"/>
                  </a:cubicBezTo>
                  <a:cubicBezTo>
                    <a:pt x="1001" y="242"/>
                    <a:pt x="1004" y="229"/>
                    <a:pt x="1005" y="228"/>
                  </a:cubicBezTo>
                  <a:cubicBezTo>
                    <a:pt x="1006" y="223"/>
                    <a:pt x="1004" y="217"/>
                    <a:pt x="995" y="217"/>
                  </a:cubicBezTo>
                  <a:cubicBezTo>
                    <a:pt x="946" y="217"/>
                    <a:pt x="946" y="217"/>
                    <a:pt x="946" y="217"/>
                  </a:cubicBezTo>
                  <a:cubicBezTo>
                    <a:pt x="939" y="217"/>
                    <a:pt x="934" y="219"/>
                    <a:pt x="932" y="227"/>
                  </a:cubicBezTo>
                  <a:cubicBezTo>
                    <a:pt x="931" y="232"/>
                    <a:pt x="914" y="295"/>
                    <a:pt x="897" y="357"/>
                  </a:cubicBezTo>
                  <a:cubicBezTo>
                    <a:pt x="887" y="395"/>
                    <a:pt x="834" y="443"/>
                    <a:pt x="766" y="443"/>
                  </a:cubicBezTo>
                  <a:cubicBezTo>
                    <a:pt x="722" y="443"/>
                    <a:pt x="699" y="420"/>
                    <a:pt x="699" y="373"/>
                  </a:cubicBezTo>
                  <a:cubicBezTo>
                    <a:pt x="711" y="377"/>
                    <a:pt x="737" y="381"/>
                    <a:pt x="754" y="381"/>
                  </a:cubicBezTo>
                  <a:cubicBezTo>
                    <a:pt x="832" y="381"/>
                    <a:pt x="881" y="348"/>
                    <a:pt x="881" y="283"/>
                  </a:cubicBezTo>
                  <a:cubicBezTo>
                    <a:pt x="881" y="248"/>
                    <a:pt x="848" y="211"/>
                    <a:pt x="785" y="211"/>
                  </a:cubicBezTo>
                  <a:cubicBezTo>
                    <a:pt x="784" y="211"/>
                    <a:pt x="784" y="211"/>
                    <a:pt x="784" y="211"/>
                  </a:cubicBezTo>
                  <a:cubicBezTo>
                    <a:pt x="690" y="211"/>
                    <a:pt x="632" y="281"/>
                    <a:pt x="622" y="361"/>
                  </a:cubicBezTo>
                  <a:cubicBezTo>
                    <a:pt x="618" y="394"/>
                    <a:pt x="589" y="439"/>
                    <a:pt x="557" y="439"/>
                  </a:cubicBezTo>
                  <a:cubicBezTo>
                    <a:pt x="542" y="439"/>
                    <a:pt x="533" y="430"/>
                    <a:pt x="533" y="414"/>
                  </a:cubicBezTo>
                  <a:cubicBezTo>
                    <a:pt x="533" y="401"/>
                    <a:pt x="543" y="367"/>
                    <a:pt x="554" y="326"/>
                  </a:cubicBezTo>
                  <a:cubicBezTo>
                    <a:pt x="558" y="312"/>
                    <a:pt x="564" y="291"/>
                    <a:pt x="570" y="267"/>
                  </a:cubicBezTo>
                  <a:cubicBezTo>
                    <a:pt x="621" y="267"/>
                    <a:pt x="621" y="267"/>
                    <a:pt x="621" y="267"/>
                  </a:cubicBezTo>
                  <a:cubicBezTo>
                    <a:pt x="629" y="267"/>
                    <a:pt x="633" y="264"/>
                    <a:pt x="635" y="257"/>
                  </a:cubicBezTo>
                  <a:cubicBezTo>
                    <a:pt x="637" y="247"/>
                    <a:pt x="642" y="230"/>
                    <a:pt x="643" y="225"/>
                  </a:cubicBezTo>
                  <a:cubicBezTo>
                    <a:pt x="645" y="219"/>
                    <a:pt x="641" y="215"/>
                    <a:pt x="634" y="215"/>
                  </a:cubicBezTo>
                  <a:cubicBezTo>
                    <a:pt x="584" y="215"/>
                    <a:pt x="584" y="215"/>
                    <a:pt x="584" y="215"/>
                  </a:cubicBezTo>
                  <a:cubicBezTo>
                    <a:pt x="584" y="215"/>
                    <a:pt x="607" y="126"/>
                    <a:pt x="607" y="123"/>
                  </a:cubicBezTo>
                  <a:cubicBezTo>
                    <a:pt x="610" y="114"/>
                    <a:pt x="602" y="109"/>
                    <a:pt x="593" y="111"/>
                  </a:cubicBezTo>
                  <a:cubicBezTo>
                    <a:pt x="593" y="111"/>
                    <a:pt x="554" y="118"/>
                    <a:pt x="547" y="120"/>
                  </a:cubicBezTo>
                  <a:cubicBezTo>
                    <a:pt x="540" y="121"/>
                    <a:pt x="534" y="125"/>
                    <a:pt x="532" y="135"/>
                  </a:cubicBezTo>
                  <a:cubicBezTo>
                    <a:pt x="531" y="136"/>
                    <a:pt x="511" y="215"/>
                    <a:pt x="511" y="215"/>
                  </a:cubicBezTo>
                  <a:cubicBezTo>
                    <a:pt x="470" y="215"/>
                    <a:pt x="470" y="215"/>
                    <a:pt x="470" y="215"/>
                  </a:cubicBezTo>
                  <a:cubicBezTo>
                    <a:pt x="463" y="215"/>
                    <a:pt x="458" y="218"/>
                    <a:pt x="457" y="224"/>
                  </a:cubicBezTo>
                  <a:cubicBezTo>
                    <a:pt x="454" y="234"/>
                    <a:pt x="450" y="251"/>
                    <a:pt x="448" y="256"/>
                  </a:cubicBezTo>
                  <a:cubicBezTo>
                    <a:pt x="447" y="262"/>
                    <a:pt x="450" y="267"/>
                    <a:pt x="457" y="267"/>
                  </a:cubicBezTo>
                  <a:cubicBezTo>
                    <a:pt x="497" y="267"/>
                    <a:pt x="497" y="267"/>
                    <a:pt x="497" y="267"/>
                  </a:cubicBezTo>
                  <a:cubicBezTo>
                    <a:pt x="497" y="268"/>
                    <a:pt x="483" y="319"/>
                    <a:pt x="472" y="365"/>
                  </a:cubicBezTo>
                  <a:cubicBezTo>
                    <a:pt x="466" y="387"/>
                    <a:pt x="448" y="439"/>
                    <a:pt x="419" y="439"/>
                  </a:cubicBezTo>
                  <a:cubicBezTo>
                    <a:pt x="401" y="439"/>
                    <a:pt x="394" y="431"/>
                    <a:pt x="394" y="412"/>
                  </a:cubicBezTo>
                  <a:cubicBezTo>
                    <a:pt x="394" y="384"/>
                    <a:pt x="423" y="312"/>
                    <a:pt x="423" y="279"/>
                  </a:cubicBezTo>
                  <a:cubicBezTo>
                    <a:pt x="423" y="236"/>
                    <a:pt x="399" y="211"/>
                    <a:pt x="349" y="211"/>
                  </a:cubicBezTo>
                  <a:cubicBezTo>
                    <a:pt x="318" y="211"/>
                    <a:pt x="285" y="230"/>
                    <a:pt x="271" y="247"/>
                  </a:cubicBezTo>
                  <a:cubicBezTo>
                    <a:pt x="271" y="247"/>
                    <a:pt x="275" y="233"/>
                    <a:pt x="277" y="228"/>
                  </a:cubicBezTo>
                  <a:cubicBezTo>
                    <a:pt x="278" y="222"/>
                    <a:pt x="275" y="217"/>
                    <a:pt x="267" y="217"/>
                  </a:cubicBezTo>
                  <a:cubicBezTo>
                    <a:pt x="219" y="217"/>
                    <a:pt x="219" y="217"/>
                    <a:pt x="219" y="217"/>
                  </a:cubicBezTo>
                  <a:cubicBezTo>
                    <a:pt x="208" y="217"/>
                    <a:pt x="205" y="222"/>
                    <a:pt x="204" y="228"/>
                  </a:cubicBezTo>
                  <a:cubicBezTo>
                    <a:pt x="203" y="230"/>
                    <a:pt x="186" y="296"/>
                    <a:pt x="169" y="360"/>
                  </a:cubicBezTo>
                  <a:cubicBezTo>
                    <a:pt x="157" y="403"/>
                    <a:pt x="129" y="440"/>
                    <a:pt x="99" y="440"/>
                  </a:cubicBezTo>
                  <a:cubicBezTo>
                    <a:pt x="84" y="440"/>
                    <a:pt x="77" y="430"/>
                    <a:pt x="77" y="415"/>
                  </a:cubicBezTo>
                  <a:cubicBezTo>
                    <a:pt x="77" y="401"/>
                    <a:pt x="86" y="367"/>
                    <a:pt x="97" y="326"/>
                  </a:cubicBezTo>
                  <a:cubicBezTo>
                    <a:pt x="110" y="275"/>
                    <a:pt x="122" y="233"/>
                    <a:pt x="123" y="228"/>
                  </a:cubicBezTo>
                  <a:cubicBezTo>
                    <a:pt x="125" y="222"/>
                    <a:pt x="122" y="217"/>
                    <a:pt x="114" y="217"/>
                  </a:cubicBezTo>
                  <a:cubicBezTo>
                    <a:pt x="65" y="217"/>
                    <a:pt x="65" y="217"/>
                    <a:pt x="65" y="217"/>
                  </a:cubicBezTo>
                  <a:cubicBezTo>
                    <a:pt x="56" y="217"/>
                    <a:pt x="52" y="221"/>
                    <a:pt x="51" y="227"/>
                  </a:cubicBezTo>
                  <a:cubicBezTo>
                    <a:pt x="51" y="227"/>
                    <a:pt x="37" y="277"/>
                    <a:pt x="22" y="333"/>
                  </a:cubicBezTo>
                  <a:cubicBezTo>
                    <a:pt x="12" y="374"/>
                    <a:pt x="0" y="415"/>
                    <a:pt x="0" y="434"/>
                  </a:cubicBezTo>
                  <a:cubicBezTo>
                    <a:pt x="0" y="469"/>
                    <a:pt x="16" y="495"/>
                    <a:pt x="61" y="495"/>
                  </a:cubicBezTo>
                  <a:cubicBezTo>
                    <a:pt x="95" y="495"/>
                    <a:pt x="122" y="478"/>
                    <a:pt x="143" y="457"/>
                  </a:cubicBezTo>
                  <a:cubicBezTo>
                    <a:pt x="140" y="468"/>
                    <a:pt x="138" y="476"/>
                    <a:pt x="138" y="476"/>
                  </a:cubicBezTo>
                  <a:cubicBezTo>
                    <a:pt x="136" y="483"/>
                    <a:pt x="138" y="489"/>
                    <a:pt x="146" y="489"/>
                  </a:cubicBezTo>
                  <a:cubicBezTo>
                    <a:pt x="196" y="489"/>
                    <a:pt x="196" y="489"/>
                    <a:pt x="196" y="489"/>
                  </a:cubicBezTo>
                  <a:cubicBezTo>
                    <a:pt x="205" y="489"/>
                    <a:pt x="208" y="485"/>
                    <a:pt x="210" y="478"/>
                  </a:cubicBezTo>
                  <a:cubicBezTo>
                    <a:pt x="212" y="471"/>
                    <a:pt x="250" y="330"/>
                    <a:pt x="250" y="330"/>
                  </a:cubicBezTo>
                  <a:cubicBezTo>
                    <a:pt x="260" y="292"/>
                    <a:pt x="284" y="267"/>
                    <a:pt x="319" y="267"/>
                  </a:cubicBezTo>
                  <a:cubicBezTo>
                    <a:pt x="335" y="267"/>
                    <a:pt x="349" y="277"/>
                    <a:pt x="347" y="297"/>
                  </a:cubicBezTo>
                  <a:cubicBezTo>
                    <a:pt x="346" y="319"/>
                    <a:pt x="318" y="399"/>
                    <a:pt x="318" y="434"/>
                  </a:cubicBezTo>
                  <a:cubicBezTo>
                    <a:pt x="318" y="461"/>
                    <a:pt x="328" y="495"/>
                    <a:pt x="380" y="495"/>
                  </a:cubicBezTo>
                  <a:cubicBezTo>
                    <a:pt x="415" y="495"/>
                    <a:pt x="442" y="479"/>
                    <a:pt x="460" y="458"/>
                  </a:cubicBezTo>
                  <a:cubicBezTo>
                    <a:pt x="467" y="480"/>
                    <a:pt x="486" y="495"/>
                    <a:pt x="520" y="495"/>
                  </a:cubicBezTo>
                  <a:cubicBezTo>
                    <a:pt x="576" y="495"/>
                    <a:pt x="610" y="463"/>
                    <a:pt x="629" y="431"/>
                  </a:cubicBezTo>
                  <a:cubicBezTo>
                    <a:pt x="646" y="468"/>
                    <a:pt x="685" y="495"/>
                    <a:pt x="741" y="495"/>
                  </a:cubicBezTo>
                  <a:cubicBezTo>
                    <a:pt x="799" y="495"/>
                    <a:pt x="844" y="472"/>
                    <a:pt x="875" y="440"/>
                  </a:cubicBezTo>
                  <a:cubicBezTo>
                    <a:pt x="870" y="461"/>
                    <a:pt x="866" y="476"/>
                    <a:pt x="865" y="477"/>
                  </a:cubicBezTo>
                  <a:cubicBezTo>
                    <a:pt x="864" y="484"/>
                    <a:pt x="867" y="489"/>
                    <a:pt x="875" y="489"/>
                  </a:cubicBezTo>
                  <a:cubicBezTo>
                    <a:pt x="925" y="489"/>
                    <a:pt x="925" y="489"/>
                    <a:pt x="925" y="489"/>
                  </a:cubicBezTo>
                  <a:cubicBezTo>
                    <a:pt x="931" y="489"/>
                    <a:pt x="936" y="486"/>
                    <a:pt x="938" y="479"/>
                  </a:cubicBezTo>
                  <a:cubicBezTo>
                    <a:pt x="939" y="475"/>
                    <a:pt x="946" y="449"/>
                    <a:pt x="956" y="411"/>
                  </a:cubicBezTo>
                  <a:cubicBezTo>
                    <a:pt x="976" y="339"/>
                    <a:pt x="1007" y="264"/>
                    <a:pt x="1054" y="264"/>
                  </a:cubicBezTo>
                  <a:cubicBezTo>
                    <a:pt x="1070" y="264"/>
                    <a:pt x="1077" y="273"/>
                    <a:pt x="1077" y="287"/>
                  </a:cubicBezTo>
                  <a:cubicBezTo>
                    <a:pt x="1077" y="293"/>
                    <a:pt x="1075" y="299"/>
                    <a:pt x="1073" y="302"/>
                  </a:cubicBezTo>
                  <a:cubicBezTo>
                    <a:pt x="1051" y="297"/>
                    <a:pt x="1032" y="308"/>
                    <a:pt x="1032" y="331"/>
                  </a:cubicBezTo>
                  <a:cubicBezTo>
                    <a:pt x="1032" y="347"/>
                    <a:pt x="1049" y="360"/>
                    <a:pt x="1071" y="360"/>
                  </a:cubicBezTo>
                  <a:cubicBezTo>
                    <a:pt x="1088" y="360"/>
                    <a:pt x="1103" y="356"/>
                    <a:pt x="1114" y="349"/>
                  </a:cubicBezTo>
                  <a:cubicBezTo>
                    <a:pt x="1125" y="351"/>
                    <a:pt x="1136" y="353"/>
                    <a:pt x="1147" y="356"/>
                  </a:cubicBezTo>
                  <a:cubicBezTo>
                    <a:pt x="1146" y="367"/>
                    <a:pt x="1145" y="378"/>
                    <a:pt x="1145" y="388"/>
                  </a:cubicBezTo>
                  <a:cubicBezTo>
                    <a:pt x="1145" y="446"/>
                    <a:pt x="1190" y="495"/>
                    <a:pt x="1268" y="495"/>
                  </a:cubicBezTo>
                  <a:cubicBezTo>
                    <a:pt x="1328" y="495"/>
                    <a:pt x="1367" y="475"/>
                    <a:pt x="1404" y="446"/>
                  </a:cubicBezTo>
                  <a:cubicBezTo>
                    <a:pt x="1421" y="473"/>
                    <a:pt x="1465" y="495"/>
                    <a:pt x="1522" y="495"/>
                  </a:cubicBezTo>
                  <a:cubicBezTo>
                    <a:pt x="1601" y="495"/>
                    <a:pt x="1645" y="456"/>
                    <a:pt x="1645" y="405"/>
                  </a:cubicBezTo>
                  <a:cubicBezTo>
                    <a:pt x="1645" y="358"/>
                    <a:pt x="1605" y="340"/>
                    <a:pt x="1564" y="326"/>
                  </a:cubicBezTo>
                  <a:cubicBezTo>
                    <a:pt x="1530" y="314"/>
                    <a:pt x="1502" y="308"/>
                    <a:pt x="1502" y="285"/>
                  </a:cubicBezTo>
                  <a:cubicBezTo>
                    <a:pt x="1502" y="267"/>
                    <a:pt x="1517" y="258"/>
                    <a:pt x="1544" y="258"/>
                  </a:cubicBezTo>
                  <a:cubicBezTo>
                    <a:pt x="1561" y="258"/>
                    <a:pt x="1574" y="262"/>
                    <a:pt x="1580" y="264"/>
                  </a:cubicBezTo>
                  <a:cubicBezTo>
                    <a:pt x="1587" y="280"/>
                    <a:pt x="1601" y="298"/>
                    <a:pt x="1625" y="298"/>
                  </a:cubicBezTo>
                  <a:cubicBezTo>
                    <a:pt x="1645" y="298"/>
                    <a:pt x="1655" y="282"/>
                    <a:pt x="1655" y="268"/>
                  </a:cubicBezTo>
                  <a:cubicBezTo>
                    <a:pt x="1655" y="228"/>
                    <a:pt x="1585" y="224"/>
                    <a:pt x="1585" y="137"/>
                  </a:cubicBezTo>
                  <a:cubicBezTo>
                    <a:pt x="1585" y="84"/>
                    <a:pt x="1616" y="40"/>
                    <a:pt x="1682" y="40"/>
                  </a:cubicBezTo>
                  <a:cubicBezTo>
                    <a:pt x="1728" y="40"/>
                    <a:pt x="1757" y="67"/>
                    <a:pt x="1757" y="112"/>
                  </a:cubicBezTo>
                  <a:cubicBezTo>
                    <a:pt x="1757" y="149"/>
                    <a:pt x="1734" y="215"/>
                    <a:pt x="1734" y="215"/>
                  </a:cubicBezTo>
                  <a:cubicBezTo>
                    <a:pt x="1694" y="215"/>
                    <a:pt x="1694" y="215"/>
                    <a:pt x="1694" y="215"/>
                  </a:cubicBezTo>
                  <a:cubicBezTo>
                    <a:pt x="1687" y="215"/>
                    <a:pt x="1682" y="218"/>
                    <a:pt x="1680" y="224"/>
                  </a:cubicBezTo>
                  <a:cubicBezTo>
                    <a:pt x="1678" y="234"/>
                    <a:pt x="1673" y="251"/>
                    <a:pt x="1672" y="256"/>
                  </a:cubicBezTo>
                  <a:cubicBezTo>
                    <a:pt x="1671" y="262"/>
                    <a:pt x="1674" y="267"/>
                    <a:pt x="1681" y="267"/>
                  </a:cubicBezTo>
                  <a:cubicBezTo>
                    <a:pt x="1720" y="267"/>
                    <a:pt x="1720" y="267"/>
                    <a:pt x="1720" y="267"/>
                  </a:cubicBezTo>
                  <a:cubicBezTo>
                    <a:pt x="1720" y="267"/>
                    <a:pt x="1680" y="409"/>
                    <a:pt x="1680" y="434"/>
                  </a:cubicBezTo>
                  <a:cubicBezTo>
                    <a:pt x="1680" y="469"/>
                    <a:pt x="1700" y="495"/>
                    <a:pt x="1745" y="495"/>
                  </a:cubicBezTo>
                  <a:cubicBezTo>
                    <a:pt x="1808" y="495"/>
                    <a:pt x="1847" y="456"/>
                    <a:pt x="1865" y="399"/>
                  </a:cubicBezTo>
                  <a:cubicBezTo>
                    <a:pt x="1866" y="394"/>
                    <a:pt x="1863" y="391"/>
                    <a:pt x="1859" y="391"/>
                  </a:cubicBezTo>
                  <a:cubicBezTo>
                    <a:pt x="1835" y="391"/>
                    <a:pt x="1835" y="391"/>
                    <a:pt x="1835" y="391"/>
                  </a:cubicBezTo>
                  <a:cubicBezTo>
                    <a:pt x="1830" y="391"/>
                    <a:pt x="1827" y="393"/>
                    <a:pt x="1826" y="398"/>
                  </a:cubicBezTo>
                  <a:cubicBezTo>
                    <a:pt x="1820" y="418"/>
                    <a:pt x="1807" y="439"/>
                    <a:pt x="1780" y="439"/>
                  </a:cubicBezTo>
                  <a:cubicBezTo>
                    <a:pt x="1765" y="439"/>
                    <a:pt x="1756" y="430"/>
                    <a:pt x="1756" y="414"/>
                  </a:cubicBezTo>
                  <a:cubicBezTo>
                    <a:pt x="1756" y="401"/>
                    <a:pt x="1766" y="369"/>
                    <a:pt x="1777" y="326"/>
                  </a:cubicBezTo>
                  <a:cubicBezTo>
                    <a:pt x="1783" y="305"/>
                    <a:pt x="1793" y="267"/>
                    <a:pt x="1793" y="267"/>
                  </a:cubicBezTo>
                </a:path>
              </a:pathLst>
            </a:custGeom>
            <a:solidFill>
              <a:srgbClr val="BD08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167" name="Freeform 6"/>
            <p:cNvSpPr>
              <a:spLocks/>
            </p:cNvSpPr>
            <p:nvPr/>
          </p:nvSpPr>
          <p:spPr bwMode="auto">
            <a:xfrm>
              <a:off x="1953" y="1703"/>
              <a:ext cx="740" cy="916"/>
            </a:xfrm>
            <a:custGeom>
              <a:avLst/>
              <a:gdLst>
                <a:gd name="T0" fmla="*/ 234 w 452"/>
                <a:gd name="T1" fmla="*/ 0 h 559"/>
                <a:gd name="T2" fmla="*/ 0 w 452"/>
                <a:gd name="T3" fmla="*/ 205 h 559"/>
                <a:gd name="T4" fmla="*/ 72 w 452"/>
                <a:gd name="T5" fmla="*/ 336 h 559"/>
                <a:gd name="T6" fmla="*/ 84 w 452"/>
                <a:gd name="T7" fmla="*/ 331 h 559"/>
                <a:gd name="T8" fmla="*/ 93 w 452"/>
                <a:gd name="T9" fmla="*/ 293 h 559"/>
                <a:gd name="T10" fmla="*/ 91 w 452"/>
                <a:gd name="T11" fmla="*/ 283 h 559"/>
                <a:gd name="T12" fmla="*/ 65 w 452"/>
                <a:gd name="T13" fmla="*/ 206 h 559"/>
                <a:gd name="T14" fmla="*/ 224 w 452"/>
                <a:gd name="T15" fmla="*/ 59 h 559"/>
                <a:gd name="T16" fmla="*/ 372 w 452"/>
                <a:gd name="T17" fmla="*/ 197 h 559"/>
                <a:gd name="T18" fmla="*/ 261 w 452"/>
                <a:gd name="T19" fmla="*/ 352 h 559"/>
                <a:gd name="T20" fmla="*/ 208 w 452"/>
                <a:gd name="T21" fmla="*/ 291 h 559"/>
                <a:gd name="T22" fmla="*/ 238 w 452"/>
                <a:gd name="T23" fmla="*/ 178 h 559"/>
                <a:gd name="T24" fmla="*/ 193 w 452"/>
                <a:gd name="T25" fmla="*/ 130 h 559"/>
                <a:gd name="T26" fmla="*/ 129 w 452"/>
                <a:gd name="T27" fmla="*/ 212 h 559"/>
                <a:gd name="T28" fmla="*/ 140 w 452"/>
                <a:gd name="T29" fmla="*/ 263 h 559"/>
                <a:gd name="T30" fmla="*/ 98 w 452"/>
                <a:gd name="T31" fmla="*/ 431 h 559"/>
                <a:gd name="T32" fmla="*/ 101 w 452"/>
                <a:gd name="T33" fmla="*/ 555 h 559"/>
                <a:gd name="T34" fmla="*/ 107 w 452"/>
                <a:gd name="T35" fmla="*/ 557 h 559"/>
                <a:gd name="T36" fmla="*/ 165 w 452"/>
                <a:gd name="T37" fmla="*/ 448 h 559"/>
                <a:gd name="T38" fmla="*/ 187 w 452"/>
                <a:gd name="T39" fmla="*/ 367 h 559"/>
                <a:gd name="T40" fmla="*/ 268 w 452"/>
                <a:gd name="T41" fmla="*/ 406 h 559"/>
                <a:gd name="T42" fmla="*/ 452 w 452"/>
                <a:gd name="T43" fmla="*/ 195 h 559"/>
                <a:gd name="T44" fmla="*/ 234 w 452"/>
                <a:gd name="T45"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2" h="559">
                  <a:moveTo>
                    <a:pt x="234" y="0"/>
                  </a:moveTo>
                  <a:cubicBezTo>
                    <a:pt x="81" y="0"/>
                    <a:pt x="0" y="98"/>
                    <a:pt x="0" y="205"/>
                  </a:cubicBezTo>
                  <a:cubicBezTo>
                    <a:pt x="0" y="254"/>
                    <a:pt x="28" y="316"/>
                    <a:pt x="72" y="336"/>
                  </a:cubicBezTo>
                  <a:cubicBezTo>
                    <a:pt x="78" y="339"/>
                    <a:pt x="82" y="338"/>
                    <a:pt x="84" y="331"/>
                  </a:cubicBezTo>
                  <a:cubicBezTo>
                    <a:pt x="85" y="327"/>
                    <a:pt x="91" y="304"/>
                    <a:pt x="93" y="293"/>
                  </a:cubicBezTo>
                  <a:cubicBezTo>
                    <a:pt x="94" y="289"/>
                    <a:pt x="94" y="287"/>
                    <a:pt x="91" y="283"/>
                  </a:cubicBezTo>
                  <a:cubicBezTo>
                    <a:pt x="76" y="266"/>
                    <a:pt x="65" y="235"/>
                    <a:pt x="65" y="206"/>
                  </a:cubicBezTo>
                  <a:cubicBezTo>
                    <a:pt x="65" y="131"/>
                    <a:pt x="124" y="59"/>
                    <a:pt x="224" y="59"/>
                  </a:cubicBezTo>
                  <a:cubicBezTo>
                    <a:pt x="311" y="59"/>
                    <a:pt x="372" y="116"/>
                    <a:pt x="372" y="197"/>
                  </a:cubicBezTo>
                  <a:cubicBezTo>
                    <a:pt x="372" y="288"/>
                    <a:pt x="324" y="352"/>
                    <a:pt x="261" y="352"/>
                  </a:cubicBezTo>
                  <a:cubicBezTo>
                    <a:pt x="226" y="352"/>
                    <a:pt x="200" y="324"/>
                    <a:pt x="208" y="291"/>
                  </a:cubicBezTo>
                  <a:cubicBezTo>
                    <a:pt x="218" y="250"/>
                    <a:pt x="238" y="207"/>
                    <a:pt x="238" y="178"/>
                  </a:cubicBezTo>
                  <a:cubicBezTo>
                    <a:pt x="238" y="152"/>
                    <a:pt x="223" y="130"/>
                    <a:pt x="193" y="130"/>
                  </a:cubicBezTo>
                  <a:cubicBezTo>
                    <a:pt x="158" y="130"/>
                    <a:pt x="129" y="165"/>
                    <a:pt x="129" y="212"/>
                  </a:cubicBezTo>
                  <a:cubicBezTo>
                    <a:pt x="129" y="242"/>
                    <a:pt x="140" y="263"/>
                    <a:pt x="140" y="263"/>
                  </a:cubicBezTo>
                  <a:cubicBezTo>
                    <a:pt x="140" y="263"/>
                    <a:pt x="105" y="405"/>
                    <a:pt x="98" y="431"/>
                  </a:cubicBezTo>
                  <a:cubicBezTo>
                    <a:pt x="87" y="476"/>
                    <a:pt x="100" y="549"/>
                    <a:pt x="101" y="555"/>
                  </a:cubicBezTo>
                  <a:cubicBezTo>
                    <a:pt x="101" y="558"/>
                    <a:pt x="105" y="559"/>
                    <a:pt x="107" y="557"/>
                  </a:cubicBezTo>
                  <a:cubicBezTo>
                    <a:pt x="111" y="552"/>
                    <a:pt x="153" y="491"/>
                    <a:pt x="165" y="448"/>
                  </a:cubicBezTo>
                  <a:cubicBezTo>
                    <a:pt x="169" y="432"/>
                    <a:pt x="187" y="367"/>
                    <a:pt x="187" y="367"/>
                  </a:cubicBezTo>
                  <a:cubicBezTo>
                    <a:pt x="199" y="388"/>
                    <a:pt x="232" y="406"/>
                    <a:pt x="268" y="406"/>
                  </a:cubicBezTo>
                  <a:cubicBezTo>
                    <a:pt x="375" y="406"/>
                    <a:pt x="452" y="312"/>
                    <a:pt x="452" y="195"/>
                  </a:cubicBezTo>
                  <a:cubicBezTo>
                    <a:pt x="452" y="83"/>
                    <a:pt x="356" y="0"/>
                    <a:pt x="234" y="0"/>
                  </a:cubicBezTo>
                </a:path>
              </a:pathLst>
            </a:custGeom>
            <a:solidFill>
              <a:srgbClr val="BD08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168" name="Oval 7"/>
            <p:cNvSpPr>
              <a:spLocks noChangeArrowheads="1"/>
            </p:cNvSpPr>
            <p:nvPr/>
          </p:nvSpPr>
          <p:spPr bwMode="auto">
            <a:xfrm>
              <a:off x="2775" y="1883"/>
              <a:ext cx="108" cy="108"/>
            </a:xfrm>
            <a:prstGeom prst="ellipse">
              <a:avLst/>
            </a:prstGeom>
            <a:solidFill>
              <a:srgbClr val="BD08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grpSp>
      <p:pic>
        <p:nvPicPr>
          <p:cNvPr id="152" name="Picture 15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46997" y="1591496"/>
            <a:ext cx="610833" cy="275150"/>
          </a:xfrm>
          <a:prstGeom prst="rect">
            <a:avLst/>
          </a:prstGeom>
        </p:spPr>
      </p:pic>
      <p:sp>
        <p:nvSpPr>
          <p:cNvPr id="153" name="Freeform 11"/>
          <p:cNvSpPr>
            <a:spLocks/>
          </p:cNvSpPr>
          <p:nvPr/>
        </p:nvSpPr>
        <p:spPr bwMode="auto">
          <a:xfrm>
            <a:off x="10630436" y="1978424"/>
            <a:ext cx="240029" cy="239389"/>
          </a:xfrm>
          <a:custGeom>
            <a:avLst/>
            <a:gdLst>
              <a:gd name="T0" fmla="*/ 1582 w 2291"/>
              <a:gd name="T1" fmla="*/ 2290 h 2292"/>
              <a:gd name="T2" fmla="*/ 1582 w 2291"/>
              <a:gd name="T3" fmla="*/ 1404 h 2292"/>
              <a:gd name="T4" fmla="*/ 1879 w 2291"/>
              <a:gd name="T5" fmla="*/ 1404 h 2292"/>
              <a:gd name="T6" fmla="*/ 1923 w 2291"/>
              <a:gd name="T7" fmla="*/ 1059 h 2292"/>
              <a:gd name="T8" fmla="*/ 1581 w 2291"/>
              <a:gd name="T9" fmla="*/ 1059 h 2292"/>
              <a:gd name="T10" fmla="*/ 1581 w 2291"/>
              <a:gd name="T11" fmla="*/ 1003 h 2292"/>
              <a:gd name="T12" fmla="*/ 1582 w 2291"/>
              <a:gd name="T13" fmla="*/ 814 h 2292"/>
              <a:gd name="T14" fmla="*/ 1588 w 2291"/>
              <a:gd name="T15" fmla="*/ 772 h 2292"/>
              <a:gd name="T16" fmla="*/ 1682 w 2291"/>
              <a:gd name="T17" fmla="*/ 678 h 2292"/>
              <a:gd name="T18" fmla="*/ 1747 w 2291"/>
              <a:gd name="T19" fmla="*/ 670 h 2292"/>
              <a:gd name="T20" fmla="*/ 1931 w 2291"/>
              <a:gd name="T21" fmla="*/ 670 h 2292"/>
              <a:gd name="T22" fmla="*/ 1931 w 2291"/>
              <a:gd name="T23" fmla="*/ 361 h 2292"/>
              <a:gd name="T24" fmla="*/ 1878 w 2291"/>
              <a:gd name="T25" fmla="*/ 353 h 2292"/>
              <a:gd name="T26" fmla="*/ 1637 w 2291"/>
              <a:gd name="T27" fmla="*/ 347 h 2292"/>
              <a:gd name="T28" fmla="*/ 1328 w 2291"/>
              <a:gd name="T29" fmla="*/ 482 h 2292"/>
              <a:gd name="T30" fmla="*/ 1232 w 2291"/>
              <a:gd name="T31" fmla="*/ 696 h 2292"/>
              <a:gd name="T32" fmla="*/ 1224 w 2291"/>
              <a:gd name="T33" fmla="*/ 801 h 2292"/>
              <a:gd name="T34" fmla="*/ 1224 w 2291"/>
              <a:gd name="T35" fmla="*/ 1023 h 2292"/>
              <a:gd name="T36" fmla="*/ 1224 w 2291"/>
              <a:gd name="T37" fmla="*/ 1058 h 2292"/>
              <a:gd name="T38" fmla="*/ 925 w 2291"/>
              <a:gd name="T39" fmla="*/ 1058 h 2292"/>
              <a:gd name="T40" fmla="*/ 925 w 2291"/>
              <a:gd name="T41" fmla="*/ 1402 h 2292"/>
              <a:gd name="T42" fmla="*/ 1222 w 2291"/>
              <a:gd name="T43" fmla="*/ 1402 h 2292"/>
              <a:gd name="T44" fmla="*/ 1222 w 2291"/>
              <a:gd name="T45" fmla="*/ 2290 h 2292"/>
              <a:gd name="T46" fmla="*/ 1189 w 2291"/>
              <a:gd name="T47" fmla="*/ 2290 h 2292"/>
              <a:gd name="T48" fmla="*/ 137 w 2291"/>
              <a:gd name="T49" fmla="*/ 2291 h 2292"/>
              <a:gd name="T50" fmla="*/ 0 w 2291"/>
              <a:gd name="T51" fmla="*/ 2155 h 2292"/>
              <a:gd name="T52" fmla="*/ 0 w 2291"/>
              <a:gd name="T53" fmla="*/ 137 h 2292"/>
              <a:gd name="T54" fmla="*/ 136 w 2291"/>
              <a:gd name="T55" fmla="*/ 0 h 2292"/>
              <a:gd name="T56" fmla="*/ 2154 w 2291"/>
              <a:gd name="T57" fmla="*/ 0 h 2292"/>
              <a:gd name="T58" fmla="*/ 2291 w 2291"/>
              <a:gd name="T59" fmla="*/ 136 h 2292"/>
              <a:gd name="T60" fmla="*/ 2291 w 2291"/>
              <a:gd name="T61" fmla="*/ 2154 h 2292"/>
              <a:gd name="T62" fmla="*/ 2154 w 2291"/>
              <a:gd name="T63" fmla="*/ 2291 h 2292"/>
              <a:gd name="T64" fmla="*/ 1615 w 2291"/>
              <a:gd name="T65" fmla="*/ 2290 h 2292"/>
              <a:gd name="T66" fmla="*/ 1582 w 2291"/>
              <a:gd name="T67" fmla="*/ 2290 h 2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1" h="2292">
                <a:moveTo>
                  <a:pt x="1582" y="2290"/>
                </a:moveTo>
                <a:cubicBezTo>
                  <a:pt x="1582" y="1993"/>
                  <a:pt x="1582" y="1700"/>
                  <a:pt x="1582" y="1404"/>
                </a:cubicBezTo>
                <a:cubicBezTo>
                  <a:pt x="1681" y="1404"/>
                  <a:pt x="1778" y="1404"/>
                  <a:pt x="1879" y="1404"/>
                </a:cubicBezTo>
                <a:cubicBezTo>
                  <a:pt x="1894" y="1289"/>
                  <a:pt x="1908" y="1176"/>
                  <a:pt x="1923" y="1059"/>
                </a:cubicBezTo>
                <a:cubicBezTo>
                  <a:pt x="1808" y="1059"/>
                  <a:pt x="1696" y="1059"/>
                  <a:pt x="1581" y="1059"/>
                </a:cubicBezTo>
                <a:cubicBezTo>
                  <a:pt x="1581" y="1038"/>
                  <a:pt x="1581" y="1020"/>
                  <a:pt x="1581" y="1003"/>
                </a:cubicBezTo>
                <a:cubicBezTo>
                  <a:pt x="1582" y="940"/>
                  <a:pt x="1582" y="877"/>
                  <a:pt x="1582" y="814"/>
                </a:cubicBezTo>
                <a:cubicBezTo>
                  <a:pt x="1583" y="800"/>
                  <a:pt x="1585" y="786"/>
                  <a:pt x="1588" y="772"/>
                </a:cubicBezTo>
                <a:cubicBezTo>
                  <a:pt x="1598" y="719"/>
                  <a:pt x="1632" y="689"/>
                  <a:pt x="1682" y="678"/>
                </a:cubicBezTo>
                <a:cubicBezTo>
                  <a:pt x="1703" y="673"/>
                  <a:pt x="1725" y="671"/>
                  <a:pt x="1747" y="670"/>
                </a:cubicBezTo>
                <a:cubicBezTo>
                  <a:pt x="1808" y="669"/>
                  <a:pt x="1868" y="670"/>
                  <a:pt x="1931" y="670"/>
                </a:cubicBezTo>
                <a:cubicBezTo>
                  <a:pt x="1931" y="567"/>
                  <a:pt x="1931" y="465"/>
                  <a:pt x="1931" y="361"/>
                </a:cubicBezTo>
                <a:cubicBezTo>
                  <a:pt x="1914" y="358"/>
                  <a:pt x="1896" y="354"/>
                  <a:pt x="1878" y="353"/>
                </a:cubicBezTo>
                <a:cubicBezTo>
                  <a:pt x="1797" y="350"/>
                  <a:pt x="1717" y="344"/>
                  <a:pt x="1637" y="347"/>
                </a:cubicBezTo>
                <a:cubicBezTo>
                  <a:pt x="1517" y="352"/>
                  <a:pt x="1410" y="390"/>
                  <a:pt x="1328" y="482"/>
                </a:cubicBezTo>
                <a:cubicBezTo>
                  <a:pt x="1274" y="544"/>
                  <a:pt x="1244" y="616"/>
                  <a:pt x="1232" y="696"/>
                </a:cubicBezTo>
                <a:cubicBezTo>
                  <a:pt x="1227" y="731"/>
                  <a:pt x="1225" y="766"/>
                  <a:pt x="1224" y="801"/>
                </a:cubicBezTo>
                <a:cubicBezTo>
                  <a:pt x="1223" y="875"/>
                  <a:pt x="1224" y="949"/>
                  <a:pt x="1224" y="1023"/>
                </a:cubicBezTo>
                <a:cubicBezTo>
                  <a:pt x="1224" y="1034"/>
                  <a:pt x="1224" y="1044"/>
                  <a:pt x="1224" y="1058"/>
                </a:cubicBezTo>
                <a:cubicBezTo>
                  <a:pt x="1123" y="1058"/>
                  <a:pt x="1026" y="1058"/>
                  <a:pt x="925" y="1058"/>
                </a:cubicBezTo>
                <a:cubicBezTo>
                  <a:pt x="925" y="1173"/>
                  <a:pt x="925" y="1286"/>
                  <a:pt x="925" y="1402"/>
                </a:cubicBezTo>
                <a:cubicBezTo>
                  <a:pt x="1023" y="1402"/>
                  <a:pt x="1122" y="1402"/>
                  <a:pt x="1222" y="1402"/>
                </a:cubicBezTo>
                <a:cubicBezTo>
                  <a:pt x="1222" y="1700"/>
                  <a:pt x="1222" y="1993"/>
                  <a:pt x="1222" y="2290"/>
                </a:cubicBezTo>
                <a:cubicBezTo>
                  <a:pt x="1210" y="2290"/>
                  <a:pt x="1200" y="2290"/>
                  <a:pt x="1189" y="2290"/>
                </a:cubicBezTo>
                <a:cubicBezTo>
                  <a:pt x="838" y="2290"/>
                  <a:pt x="488" y="2289"/>
                  <a:pt x="137" y="2291"/>
                </a:cubicBezTo>
                <a:cubicBezTo>
                  <a:pt x="60" y="2291"/>
                  <a:pt x="0" y="2230"/>
                  <a:pt x="0" y="2155"/>
                </a:cubicBezTo>
                <a:cubicBezTo>
                  <a:pt x="1" y="1482"/>
                  <a:pt x="2" y="809"/>
                  <a:pt x="0" y="137"/>
                </a:cubicBezTo>
                <a:cubicBezTo>
                  <a:pt x="0" y="60"/>
                  <a:pt x="61" y="0"/>
                  <a:pt x="136" y="0"/>
                </a:cubicBezTo>
                <a:cubicBezTo>
                  <a:pt x="809" y="1"/>
                  <a:pt x="1482" y="1"/>
                  <a:pt x="2154" y="0"/>
                </a:cubicBezTo>
                <a:cubicBezTo>
                  <a:pt x="2231" y="0"/>
                  <a:pt x="2291" y="61"/>
                  <a:pt x="2291" y="136"/>
                </a:cubicBezTo>
                <a:cubicBezTo>
                  <a:pt x="2290" y="809"/>
                  <a:pt x="2289" y="1482"/>
                  <a:pt x="2291" y="2154"/>
                </a:cubicBezTo>
                <a:cubicBezTo>
                  <a:pt x="2291" y="2231"/>
                  <a:pt x="2230" y="2292"/>
                  <a:pt x="2154" y="2291"/>
                </a:cubicBezTo>
                <a:cubicBezTo>
                  <a:pt x="1975" y="2288"/>
                  <a:pt x="1795" y="2290"/>
                  <a:pt x="1615" y="2290"/>
                </a:cubicBezTo>
                <a:cubicBezTo>
                  <a:pt x="1606" y="2290"/>
                  <a:pt x="1596" y="2290"/>
                  <a:pt x="1582" y="2290"/>
                </a:cubicBezTo>
                <a:close/>
              </a:path>
            </a:pathLst>
          </a:custGeom>
          <a:solidFill>
            <a:srgbClr val="3D5A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grpSp>
        <p:nvGrpSpPr>
          <p:cNvPr id="243" name="Group 242"/>
          <p:cNvGrpSpPr/>
          <p:nvPr/>
        </p:nvGrpSpPr>
        <p:grpSpPr>
          <a:xfrm>
            <a:off x="10838289" y="885671"/>
            <a:ext cx="935788" cy="935788"/>
            <a:chOff x="11028806" y="1083569"/>
            <a:chExt cx="935788" cy="935788"/>
          </a:xfrm>
        </p:grpSpPr>
        <p:sp>
          <p:nvSpPr>
            <p:cNvPr id="242" name="Oval 241"/>
            <p:cNvSpPr/>
            <p:nvPr/>
          </p:nvSpPr>
          <p:spPr>
            <a:xfrm>
              <a:off x="11028806" y="1083569"/>
              <a:ext cx="935788" cy="935788"/>
            </a:xfrm>
            <a:prstGeom prst="ellipse">
              <a:avLst/>
            </a:prstGeom>
            <a:solidFill>
              <a:schemeClr val="bg1"/>
            </a:solidFill>
            <a:ln w="28575" cmpd="sng">
              <a:solidFill>
                <a:srgbClr val="2181B4"/>
              </a:solidFill>
              <a:miter lim="800000"/>
              <a:headEnd/>
              <a:tailEnd/>
            </a:ln>
          </p:spPr>
          <p:txBody>
            <a:bodyPr wrap="square" rtlCol="0" anchor="ctr"/>
            <a:lstStyle/>
            <a:p>
              <a:pPr algn="ctr"/>
              <a:endParaRPr lang="en-US" kern="0" dirty="0">
                <a:solidFill>
                  <a:srgbClr val="FFFFFF"/>
                </a:solidFill>
              </a:endParaRPr>
            </a:p>
          </p:txBody>
        </p:sp>
        <p:pic>
          <p:nvPicPr>
            <p:cNvPr id="241" name="Picture 24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084399" y="1139162"/>
              <a:ext cx="824602" cy="824602"/>
            </a:xfrm>
            <a:prstGeom prst="rect">
              <a:avLst/>
            </a:prstGeom>
          </p:spPr>
        </p:pic>
      </p:grpSp>
      <p:grpSp>
        <p:nvGrpSpPr>
          <p:cNvPr id="245" name="Group 244"/>
          <p:cNvGrpSpPr/>
          <p:nvPr/>
        </p:nvGrpSpPr>
        <p:grpSpPr>
          <a:xfrm>
            <a:off x="3657483" y="2742278"/>
            <a:ext cx="2331570" cy="1672169"/>
            <a:chOff x="3178465" y="2745771"/>
            <a:chExt cx="1749589" cy="1049629"/>
          </a:xfrm>
        </p:grpSpPr>
        <p:sp>
          <p:nvSpPr>
            <p:cNvPr id="252" name="Freeform 251"/>
            <p:cNvSpPr/>
            <p:nvPr/>
          </p:nvSpPr>
          <p:spPr>
            <a:xfrm>
              <a:off x="3259940" y="2806378"/>
              <a:ext cx="1486889" cy="989022"/>
            </a:xfrm>
            <a:custGeom>
              <a:avLst/>
              <a:gdLst>
                <a:gd name="connsiteX0" fmla="*/ 1217581 w 1982518"/>
                <a:gd name="connsiteY0" fmla="*/ 0 h 1318695"/>
                <a:gd name="connsiteX1" fmla="*/ 1675523 w 1982518"/>
                <a:gd name="connsiteY1" fmla="*/ 457942 h 1318695"/>
                <a:gd name="connsiteX2" fmla="*/ 1670247 w 1982518"/>
                <a:gd name="connsiteY2" fmla="*/ 527682 h 1318695"/>
                <a:gd name="connsiteX3" fmla="*/ 1661029 w 1982518"/>
                <a:gd name="connsiteY3" fmla="*/ 567679 h 1318695"/>
                <a:gd name="connsiteX4" fmla="*/ 1680399 w 1982518"/>
                <a:gd name="connsiteY4" fmla="*/ 569632 h 1318695"/>
                <a:gd name="connsiteX5" fmla="*/ 1982518 w 1982518"/>
                <a:gd name="connsiteY5" fmla="*/ 940320 h 1318695"/>
                <a:gd name="connsiteX6" fmla="*/ 1604143 w 1982518"/>
                <a:gd name="connsiteY6" fmla="*/ 1318695 h 1318695"/>
                <a:gd name="connsiteX7" fmla="*/ 1392590 w 1982518"/>
                <a:gd name="connsiteY7" fmla="*/ 1254075 h 1318695"/>
                <a:gd name="connsiteX8" fmla="*/ 1377428 w 1982518"/>
                <a:gd name="connsiteY8" fmla="*/ 1241565 h 1318695"/>
                <a:gd name="connsiteX9" fmla="*/ 436545 w 1982518"/>
                <a:gd name="connsiteY9" fmla="*/ 1241565 h 1318695"/>
                <a:gd name="connsiteX10" fmla="*/ 378375 w 1982518"/>
                <a:gd name="connsiteY10" fmla="*/ 1247429 h 1318695"/>
                <a:gd name="connsiteX11" fmla="*/ 0 w 1982518"/>
                <a:gd name="connsiteY11" fmla="*/ 869054 h 1318695"/>
                <a:gd name="connsiteX12" fmla="*/ 302119 w 1982518"/>
                <a:gd name="connsiteY12" fmla="*/ 498366 h 1318695"/>
                <a:gd name="connsiteX13" fmla="*/ 346236 w 1982518"/>
                <a:gd name="connsiteY13" fmla="*/ 493919 h 1318695"/>
                <a:gd name="connsiteX14" fmla="*/ 381095 w 1982518"/>
                <a:gd name="connsiteY14" fmla="*/ 429696 h 1318695"/>
                <a:gd name="connsiteX15" fmla="*/ 694850 w 1982518"/>
                <a:gd name="connsiteY15" fmla="*/ 262874 h 1318695"/>
                <a:gd name="connsiteX16" fmla="*/ 771106 w 1982518"/>
                <a:gd name="connsiteY16" fmla="*/ 270561 h 1318695"/>
                <a:gd name="connsiteX17" fmla="*/ 796332 w 1982518"/>
                <a:gd name="connsiteY17" fmla="*/ 278392 h 1318695"/>
                <a:gd name="connsiteX18" fmla="*/ 837849 w 1982518"/>
                <a:gd name="connsiteY18" fmla="*/ 201902 h 1318695"/>
                <a:gd name="connsiteX19" fmla="*/ 1217581 w 1982518"/>
                <a:gd name="connsiteY19" fmla="*/ 0 h 131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2518" h="1318695">
                  <a:moveTo>
                    <a:pt x="1217581" y="0"/>
                  </a:moveTo>
                  <a:cubicBezTo>
                    <a:pt x="1470495" y="0"/>
                    <a:pt x="1675523" y="205028"/>
                    <a:pt x="1675523" y="457942"/>
                  </a:cubicBezTo>
                  <a:cubicBezTo>
                    <a:pt x="1675523" y="481653"/>
                    <a:pt x="1673721" y="504942"/>
                    <a:pt x="1670247" y="527682"/>
                  </a:cubicBezTo>
                  <a:lnTo>
                    <a:pt x="1661029" y="567679"/>
                  </a:lnTo>
                  <a:lnTo>
                    <a:pt x="1680399" y="569632"/>
                  </a:lnTo>
                  <a:cubicBezTo>
                    <a:pt x="1852818" y="604914"/>
                    <a:pt x="1982518" y="757471"/>
                    <a:pt x="1982518" y="940320"/>
                  </a:cubicBezTo>
                  <a:cubicBezTo>
                    <a:pt x="1982518" y="1149291"/>
                    <a:pt x="1813114" y="1318695"/>
                    <a:pt x="1604143" y="1318695"/>
                  </a:cubicBezTo>
                  <a:cubicBezTo>
                    <a:pt x="1525779" y="1318695"/>
                    <a:pt x="1452979" y="1294873"/>
                    <a:pt x="1392590" y="1254075"/>
                  </a:cubicBezTo>
                  <a:lnTo>
                    <a:pt x="1377428" y="1241565"/>
                  </a:lnTo>
                  <a:lnTo>
                    <a:pt x="436545" y="1241565"/>
                  </a:lnTo>
                  <a:lnTo>
                    <a:pt x="378375" y="1247429"/>
                  </a:lnTo>
                  <a:cubicBezTo>
                    <a:pt x="169404" y="1247429"/>
                    <a:pt x="0" y="1078025"/>
                    <a:pt x="0" y="869054"/>
                  </a:cubicBezTo>
                  <a:cubicBezTo>
                    <a:pt x="0" y="686204"/>
                    <a:pt x="129700" y="533648"/>
                    <a:pt x="302119" y="498366"/>
                  </a:cubicBezTo>
                  <a:lnTo>
                    <a:pt x="346236" y="493919"/>
                  </a:lnTo>
                  <a:lnTo>
                    <a:pt x="381095" y="429696"/>
                  </a:lnTo>
                  <a:cubicBezTo>
                    <a:pt x="449092" y="329047"/>
                    <a:pt x="564243" y="262874"/>
                    <a:pt x="694850" y="262874"/>
                  </a:cubicBezTo>
                  <a:cubicBezTo>
                    <a:pt x="720972" y="262874"/>
                    <a:pt x="746475" y="265521"/>
                    <a:pt x="771106" y="270561"/>
                  </a:cubicBezTo>
                  <a:lnTo>
                    <a:pt x="796332" y="278392"/>
                  </a:lnTo>
                  <a:lnTo>
                    <a:pt x="837849" y="201902"/>
                  </a:lnTo>
                  <a:cubicBezTo>
                    <a:pt x="920144" y="80089"/>
                    <a:pt x="1059510" y="0"/>
                    <a:pt x="1217581" y="0"/>
                  </a:cubicBezTo>
                  <a:close/>
                </a:path>
              </a:pathLst>
            </a:custGeom>
            <a:solidFill>
              <a:sysClr val="window" lastClr="FFFFFF"/>
            </a:solidFill>
            <a:ln w="9525">
              <a:noFill/>
              <a:miter lim="800000"/>
              <a:headEnd/>
              <a:tailEnd/>
            </a:ln>
          </p:spPr>
          <p:txBody>
            <a:bodyPr wrap="square" rtlCol="0" anchor="ctr"/>
            <a:lstStyle/>
            <a:p>
              <a:pPr defTabSz="913897">
                <a:defRPr/>
              </a:pPr>
              <a:endParaRPr lang="en-US" sz="1350" b="1" kern="0" dirty="0">
                <a:solidFill>
                  <a:prstClr val="white"/>
                </a:solidFill>
                <a:latin typeface="Arial"/>
              </a:endParaRPr>
            </a:p>
          </p:txBody>
        </p:sp>
        <p:sp>
          <p:nvSpPr>
            <p:cNvPr id="253" name="Freeform 5"/>
            <p:cNvSpPr>
              <a:spLocks noEditPoints="1"/>
            </p:cNvSpPr>
            <p:nvPr/>
          </p:nvSpPr>
          <p:spPr bwMode="auto">
            <a:xfrm>
              <a:off x="3178465" y="2745771"/>
              <a:ext cx="1749589" cy="1046531"/>
            </a:xfrm>
            <a:custGeom>
              <a:avLst/>
              <a:gdLst>
                <a:gd name="T0" fmla="*/ 196 w 323"/>
                <a:gd name="T1" fmla="*/ 20 h 209"/>
                <a:gd name="T2" fmla="*/ 213 w 323"/>
                <a:gd name="T3" fmla="*/ 22 h 209"/>
                <a:gd name="T4" fmla="*/ 254 w 323"/>
                <a:gd name="T5" fmla="*/ 53 h 209"/>
                <a:gd name="T6" fmla="*/ 262 w 323"/>
                <a:gd name="T7" fmla="*/ 103 h 209"/>
                <a:gd name="T8" fmla="*/ 262 w 323"/>
                <a:gd name="T9" fmla="*/ 108 h 209"/>
                <a:gd name="T10" fmla="*/ 266 w 323"/>
                <a:gd name="T11" fmla="*/ 110 h 209"/>
                <a:gd name="T12" fmla="*/ 303 w 323"/>
                <a:gd name="T13" fmla="*/ 149 h 209"/>
                <a:gd name="T14" fmla="*/ 263 w 323"/>
                <a:gd name="T15" fmla="*/ 189 h 209"/>
                <a:gd name="T16" fmla="*/ 71 w 323"/>
                <a:gd name="T17" fmla="*/ 189 h 209"/>
                <a:gd name="T18" fmla="*/ 70 w 323"/>
                <a:gd name="T19" fmla="*/ 189 h 209"/>
                <a:gd name="T20" fmla="*/ 35 w 323"/>
                <a:gd name="T21" fmla="*/ 174 h 209"/>
                <a:gd name="T22" fmla="*/ 21 w 323"/>
                <a:gd name="T23" fmla="*/ 138 h 209"/>
                <a:gd name="T24" fmla="*/ 71 w 323"/>
                <a:gd name="T25" fmla="*/ 89 h 209"/>
                <a:gd name="T26" fmla="*/ 72 w 323"/>
                <a:gd name="T27" fmla="*/ 89 h 209"/>
                <a:gd name="T28" fmla="*/ 72 w 323"/>
                <a:gd name="T29" fmla="*/ 89 h 209"/>
                <a:gd name="T30" fmla="*/ 76 w 323"/>
                <a:gd name="T31" fmla="*/ 87 h 209"/>
                <a:gd name="T32" fmla="*/ 77 w 323"/>
                <a:gd name="T33" fmla="*/ 84 h 209"/>
                <a:gd name="T34" fmla="*/ 86 w 323"/>
                <a:gd name="T35" fmla="*/ 63 h 209"/>
                <a:gd name="T36" fmla="*/ 106 w 323"/>
                <a:gd name="T37" fmla="*/ 54 h 209"/>
                <a:gd name="T38" fmla="*/ 126 w 323"/>
                <a:gd name="T39" fmla="*/ 62 h 209"/>
                <a:gd name="T40" fmla="*/ 130 w 323"/>
                <a:gd name="T41" fmla="*/ 64 h 209"/>
                <a:gd name="T42" fmla="*/ 131 w 323"/>
                <a:gd name="T43" fmla="*/ 64 h 209"/>
                <a:gd name="T44" fmla="*/ 135 w 323"/>
                <a:gd name="T45" fmla="*/ 61 h 209"/>
                <a:gd name="T46" fmla="*/ 196 w 323"/>
                <a:gd name="T47" fmla="*/ 20 h 209"/>
                <a:gd name="T48" fmla="*/ 196 w 323"/>
                <a:gd name="T49" fmla="*/ 0 h 209"/>
                <a:gd name="T50" fmla="*/ 125 w 323"/>
                <a:gd name="T51" fmla="*/ 38 h 209"/>
                <a:gd name="T52" fmla="*/ 106 w 323"/>
                <a:gd name="T53" fmla="*/ 34 h 209"/>
                <a:gd name="T54" fmla="*/ 71 w 323"/>
                <a:gd name="T55" fmla="*/ 49 h 209"/>
                <a:gd name="T56" fmla="*/ 59 w 323"/>
                <a:gd name="T57" fmla="*/ 70 h 209"/>
                <a:gd name="T58" fmla="*/ 1 w 323"/>
                <a:gd name="T59" fmla="*/ 137 h 209"/>
                <a:gd name="T60" fmla="*/ 20 w 323"/>
                <a:gd name="T61" fmla="*/ 188 h 209"/>
                <a:gd name="T62" fmla="*/ 69 w 323"/>
                <a:gd name="T63" fmla="*/ 209 h 209"/>
                <a:gd name="T64" fmla="*/ 71 w 323"/>
                <a:gd name="T65" fmla="*/ 209 h 209"/>
                <a:gd name="T66" fmla="*/ 71 w 323"/>
                <a:gd name="T67" fmla="*/ 209 h 209"/>
                <a:gd name="T68" fmla="*/ 263 w 323"/>
                <a:gd name="T69" fmla="*/ 209 h 209"/>
                <a:gd name="T70" fmla="*/ 305 w 323"/>
                <a:gd name="T71" fmla="*/ 192 h 209"/>
                <a:gd name="T72" fmla="*/ 323 w 323"/>
                <a:gd name="T73" fmla="*/ 149 h 209"/>
                <a:gd name="T74" fmla="*/ 283 w 323"/>
                <a:gd name="T75" fmla="*/ 93 h 209"/>
                <a:gd name="T76" fmla="*/ 271 w 323"/>
                <a:gd name="T77" fmla="*/ 42 h 209"/>
                <a:gd name="T78" fmla="*/ 218 w 323"/>
                <a:gd name="T79" fmla="*/ 2 h 209"/>
                <a:gd name="T80" fmla="*/ 196 w 323"/>
                <a:gd name="T81"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3" h="209">
                  <a:moveTo>
                    <a:pt x="196" y="20"/>
                  </a:moveTo>
                  <a:cubicBezTo>
                    <a:pt x="202" y="20"/>
                    <a:pt x="207" y="21"/>
                    <a:pt x="213" y="22"/>
                  </a:cubicBezTo>
                  <a:cubicBezTo>
                    <a:pt x="230" y="26"/>
                    <a:pt x="245" y="37"/>
                    <a:pt x="254" y="53"/>
                  </a:cubicBezTo>
                  <a:cubicBezTo>
                    <a:pt x="263" y="68"/>
                    <a:pt x="266" y="86"/>
                    <a:pt x="262" y="103"/>
                  </a:cubicBezTo>
                  <a:cubicBezTo>
                    <a:pt x="261" y="105"/>
                    <a:pt x="262" y="106"/>
                    <a:pt x="262" y="108"/>
                  </a:cubicBezTo>
                  <a:cubicBezTo>
                    <a:pt x="263" y="109"/>
                    <a:pt x="265" y="110"/>
                    <a:pt x="266" y="110"/>
                  </a:cubicBezTo>
                  <a:cubicBezTo>
                    <a:pt x="287" y="112"/>
                    <a:pt x="303" y="129"/>
                    <a:pt x="303" y="149"/>
                  </a:cubicBezTo>
                  <a:cubicBezTo>
                    <a:pt x="303" y="171"/>
                    <a:pt x="285" y="189"/>
                    <a:pt x="263" y="189"/>
                  </a:cubicBezTo>
                  <a:cubicBezTo>
                    <a:pt x="71" y="189"/>
                    <a:pt x="71" y="189"/>
                    <a:pt x="71" y="189"/>
                  </a:cubicBezTo>
                  <a:cubicBezTo>
                    <a:pt x="70" y="189"/>
                    <a:pt x="70" y="189"/>
                    <a:pt x="70" y="189"/>
                  </a:cubicBezTo>
                  <a:cubicBezTo>
                    <a:pt x="56" y="189"/>
                    <a:pt x="44" y="183"/>
                    <a:pt x="35" y="174"/>
                  </a:cubicBezTo>
                  <a:cubicBezTo>
                    <a:pt x="25" y="164"/>
                    <a:pt x="20" y="151"/>
                    <a:pt x="21" y="138"/>
                  </a:cubicBezTo>
                  <a:cubicBezTo>
                    <a:pt x="21" y="111"/>
                    <a:pt x="44" y="89"/>
                    <a:pt x="71" y="89"/>
                  </a:cubicBezTo>
                  <a:cubicBezTo>
                    <a:pt x="72" y="89"/>
                    <a:pt x="72" y="89"/>
                    <a:pt x="72" y="89"/>
                  </a:cubicBezTo>
                  <a:cubicBezTo>
                    <a:pt x="72" y="89"/>
                    <a:pt x="72" y="89"/>
                    <a:pt x="72" y="89"/>
                  </a:cubicBezTo>
                  <a:cubicBezTo>
                    <a:pt x="74" y="89"/>
                    <a:pt x="75" y="88"/>
                    <a:pt x="76" y="87"/>
                  </a:cubicBezTo>
                  <a:cubicBezTo>
                    <a:pt x="77" y="86"/>
                    <a:pt x="78" y="85"/>
                    <a:pt x="77" y="84"/>
                  </a:cubicBezTo>
                  <a:cubicBezTo>
                    <a:pt x="77" y="76"/>
                    <a:pt x="80" y="68"/>
                    <a:pt x="86" y="63"/>
                  </a:cubicBezTo>
                  <a:cubicBezTo>
                    <a:pt x="91" y="57"/>
                    <a:pt x="98" y="54"/>
                    <a:pt x="106" y="54"/>
                  </a:cubicBezTo>
                  <a:cubicBezTo>
                    <a:pt x="114" y="54"/>
                    <a:pt x="121" y="57"/>
                    <a:pt x="126" y="62"/>
                  </a:cubicBezTo>
                  <a:cubicBezTo>
                    <a:pt x="127" y="63"/>
                    <a:pt x="129" y="64"/>
                    <a:pt x="130" y="64"/>
                  </a:cubicBezTo>
                  <a:cubicBezTo>
                    <a:pt x="130" y="64"/>
                    <a:pt x="131" y="64"/>
                    <a:pt x="131" y="64"/>
                  </a:cubicBezTo>
                  <a:cubicBezTo>
                    <a:pt x="133" y="63"/>
                    <a:pt x="134" y="62"/>
                    <a:pt x="135" y="61"/>
                  </a:cubicBezTo>
                  <a:cubicBezTo>
                    <a:pt x="145" y="36"/>
                    <a:pt x="169" y="20"/>
                    <a:pt x="196" y="20"/>
                  </a:cubicBezTo>
                  <a:moveTo>
                    <a:pt x="196" y="0"/>
                  </a:moveTo>
                  <a:cubicBezTo>
                    <a:pt x="167" y="0"/>
                    <a:pt x="141" y="14"/>
                    <a:pt x="125" y="38"/>
                  </a:cubicBezTo>
                  <a:cubicBezTo>
                    <a:pt x="119" y="35"/>
                    <a:pt x="113" y="34"/>
                    <a:pt x="106" y="34"/>
                  </a:cubicBezTo>
                  <a:cubicBezTo>
                    <a:pt x="93" y="34"/>
                    <a:pt x="81" y="39"/>
                    <a:pt x="71" y="49"/>
                  </a:cubicBezTo>
                  <a:cubicBezTo>
                    <a:pt x="66" y="54"/>
                    <a:pt x="61" y="62"/>
                    <a:pt x="59" y="70"/>
                  </a:cubicBezTo>
                  <a:cubicBezTo>
                    <a:pt x="27" y="75"/>
                    <a:pt x="2" y="104"/>
                    <a:pt x="1" y="137"/>
                  </a:cubicBezTo>
                  <a:cubicBezTo>
                    <a:pt x="0" y="156"/>
                    <a:pt x="7" y="174"/>
                    <a:pt x="20" y="188"/>
                  </a:cubicBezTo>
                  <a:cubicBezTo>
                    <a:pt x="33" y="201"/>
                    <a:pt x="51" y="209"/>
                    <a:pt x="69" y="209"/>
                  </a:cubicBezTo>
                  <a:cubicBezTo>
                    <a:pt x="71" y="209"/>
                    <a:pt x="71" y="209"/>
                    <a:pt x="71" y="209"/>
                  </a:cubicBezTo>
                  <a:cubicBezTo>
                    <a:pt x="71" y="209"/>
                    <a:pt x="71" y="209"/>
                    <a:pt x="71" y="209"/>
                  </a:cubicBezTo>
                  <a:cubicBezTo>
                    <a:pt x="263" y="209"/>
                    <a:pt x="263" y="209"/>
                    <a:pt x="263" y="209"/>
                  </a:cubicBezTo>
                  <a:cubicBezTo>
                    <a:pt x="279" y="209"/>
                    <a:pt x="294" y="203"/>
                    <a:pt x="305" y="192"/>
                  </a:cubicBezTo>
                  <a:cubicBezTo>
                    <a:pt x="316" y="180"/>
                    <a:pt x="323" y="165"/>
                    <a:pt x="323" y="149"/>
                  </a:cubicBezTo>
                  <a:cubicBezTo>
                    <a:pt x="323" y="124"/>
                    <a:pt x="307" y="102"/>
                    <a:pt x="283" y="93"/>
                  </a:cubicBezTo>
                  <a:cubicBezTo>
                    <a:pt x="285" y="76"/>
                    <a:pt x="281" y="58"/>
                    <a:pt x="271" y="42"/>
                  </a:cubicBezTo>
                  <a:cubicBezTo>
                    <a:pt x="259" y="22"/>
                    <a:pt x="240" y="8"/>
                    <a:pt x="218" y="2"/>
                  </a:cubicBezTo>
                  <a:cubicBezTo>
                    <a:pt x="211" y="1"/>
                    <a:pt x="203" y="0"/>
                    <a:pt x="196" y="0"/>
                  </a:cubicBezTo>
                  <a:close/>
                </a:path>
              </a:pathLst>
            </a:custGeom>
            <a:solidFill>
              <a:srgbClr val="0F83BD"/>
            </a:solidFill>
            <a:ln w="31750">
              <a:solidFill>
                <a:sysClr val="window" lastClr="FFFFFF"/>
              </a:solidFill>
            </a:ln>
          </p:spPr>
          <p:txBody>
            <a:bodyPr vert="horz" wrap="square" lIns="91392" tIns="45696" rIns="91392" bIns="45696" numCol="1" anchor="t" anchorCtr="0" compatLnSpc="1">
              <a:prstTxWarp prst="textNoShape">
                <a:avLst/>
              </a:prstTxWarp>
            </a:bodyPr>
            <a:lstStyle/>
            <a:p>
              <a:pPr defTabSz="913897">
                <a:defRPr/>
              </a:pPr>
              <a:endParaRPr lang="en-US" sz="1350" b="1" kern="0" dirty="0">
                <a:solidFill>
                  <a:srgbClr val="000000"/>
                </a:solidFill>
                <a:latin typeface="Arial"/>
              </a:endParaRPr>
            </a:p>
          </p:txBody>
        </p:sp>
      </p:grpSp>
      <p:sp>
        <p:nvSpPr>
          <p:cNvPr id="248" name="Rounded Rectangle 247" descr=" 161"/>
          <p:cNvSpPr/>
          <p:nvPr/>
        </p:nvSpPr>
        <p:spPr bwMode="gray">
          <a:xfrm>
            <a:off x="4254804" y="3383689"/>
            <a:ext cx="1079190" cy="191948"/>
          </a:xfrm>
          <a:prstGeom prst="roundRect">
            <a:avLst>
              <a:gd name="adj" fmla="val 50000"/>
            </a:avLst>
          </a:prstGeom>
          <a:solidFill>
            <a:srgbClr val="FFFFFF"/>
          </a:solidFill>
          <a:ln w="25400" cap="flat" cmpd="sng" algn="ctr">
            <a:solidFill>
              <a:srgbClr val="F1C041"/>
            </a:solid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r>
              <a:rPr lang="en-US" sz="1200" kern="0" dirty="0">
                <a:solidFill>
                  <a:srgbClr val="404040"/>
                </a:solidFill>
                <a:ea typeface="Calibri" charset="0"/>
                <a:cs typeface="Calibri" charset="0"/>
              </a:rPr>
              <a:t>GIN</a:t>
            </a:r>
          </a:p>
        </p:txBody>
      </p:sp>
      <p:sp>
        <p:nvSpPr>
          <p:cNvPr id="249" name="Rounded Rectangle 248" descr=" 161"/>
          <p:cNvSpPr/>
          <p:nvPr/>
        </p:nvSpPr>
        <p:spPr bwMode="gray">
          <a:xfrm>
            <a:off x="3895541" y="3660508"/>
            <a:ext cx="912955" cy="191948"/>
          </a:xfrm>
          <a:prstGeom prst="roundRect">
            <a:avLst>
              <a:gd name="adj" fmla="val 50000"/>
            </a:avLst>
          </a:prstGeom>
          <a:solidFill>
            <a:srgbClr val="FFFFFF"/>
          </a:solidFill>
          <a:ln w="25400" cap="flat" cmpd="sng" algn="ctr">
            <a:solidFill>
              <a:srgbClr val="F1C041"/>
            </a:solid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r>
              <a:rPr lang="en-US" sz="1200" kern="0" dirty="0">
                <a:solidFill>
                  <a:srgbClr val="404040"/>
                </a:solidFill>
                <a:ea typeface="Calibri" charset="0"/>
                <a:cs typeface="Calibri" charset="0"/>
              </a:rPr>
              <a:t>Analytics</a:t>
            </a:r>
          </a:p>
        </p:txBody>
      </p:sp>
      <p:sp>
        <p:nvSpPr>
          <p:cNvPr id="250" name="Rounded Rectangle 249" descr=" 161"/>
          <p:cNvSpPr/>
          <p:nvPr/>
        </p:nvSpPr>
        <p:spPr bwMode="gray">
          <a:xfrm>
            <a:off x="4842037" y="3660508"/>
            <a:ext cx="912955" cy="191948"/>
          </a:xfrm>
          <a:prstGeom prst="roundRect">
            <a:avLst>
              <a:gd name="adj" fmla="val 50000"/>
            </a:avLst>
          </a:prstGeom>
          <a:solidFill>
            <a:srgbClr val="FFFFFF"/>
          </a:solidFill>
          <a:ln w="25400" cap="flat" cmpd="sng" algn="ctr">
            <a:solidFill>
              <a:srgbClr val="F1C041"/>
            </a:solid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r>
              <a:rPr lang="en-US" sz="1200" kern="0" dirty="0">
                <a:solidFill>
                  <a:srgbClr val="404040"/>
                </a:solidFill>
                <a:ea typeface="Calibri" charset="0"/>
                <a:cs typeface="Calibri" charset="0"/>
              </a:rPr>
              <a:t>Sandbox</a:t>
            </a:r>
          </a:p>
        </p:txBody>
      </p:sp>
      <p:sp>
        <p:nvSpPr>
          <p:cNvPr id="251" name="Freeform 852"/>
          <p:cNvSpPr>
            <a:spLocks noEditPoints="1"/>
          </p:cNvSpPr>
          <p:nvPr/>
        </p:nvSpPr>
        <p:spPr bwMode="auto">
          <a:xfrm>
            <a:off x="4769923" y="2925607"/>
            <a:ext cx="411123" cy="388555"/>
          </a:xfrm>
          <a:custGeom>
            <a:avLst/>
            <a:gdLst>
              <a:gd name="T0" fmla="*/ 646 w 1724"/>
              <a:gd name="T1" fmla="*/ 28 h 1726"/>
              <a:gd name="T2" fmla="*/ 380 w 1724"/>
              <a:gd name="T3" fmla="*/ 148 h 1726"/>
              <a:gd name="T4" fmla="*/ 172 w 1724"/>
              <a:gd name="T5" fmla="*/ 348 h 1726"/>
              <a:gd name="T6" fmla="*/ 38 w 1724"/>
              <a:gd name="T7" fmla="*/ 606 h 1726"/>
              <a:gd name="T8" fmla="*/ 0 w 1724"/>
              <a:gd name="T9" fmla="*/ 862 h 1726"/>
              <a:gd name="T10" fmla="*/ 52 w 1724"/>
              <a:gd name="T11" fmla="*/ 1160 h 1726"/>
              <a:gd name="T12" fmla="*/ 196 w 1724"/>
              <a:gd name="T13" fmla="*/ 1412 h 1726"/>
              <a:gd name="T14" fmla="*/ 416 w 1724"/>
              <a:gd name="T15" fmla="*/ 1600 h 1726"/>
              <a:gd name="T16" fmla="*/ 688 w 1724"/>
              <a:gd name="T17" fmla="*/ 1708 h 1726"/>
              <a:gd name="T18" fmla="*/ 950 w 1724"/>
              <a:gd name="T19" fmla="*/ 1720 h 1726"/>
              <a:gd name="T20" fmla="*/ 1236 w 1724"/>
              <a:gd name="T21" fmla="*/ 1640 h 1726"/>
              <a:gd name="T22" fmla="*/ 1472 w 1724"/>
              <a:gd name="T23" fmla="*/ 1472 h 1726"/>
              <a:gd name="T24" fmla="*/ 1640 w 1724"/>
              <a:gd name="T25" fmla="*/ 1236 h 1726"/>
              <a:gd name="T26" fmla="*/ 1720 w 1724"/>
              <a:gd name="T27" fmla="*/ 950 h 1726"/>
              <a:gd name="T28" fmla="*/ 1706 w 1724"/>
              <a:gd name="T29" fmla="*/ 690 h 1726"/>
              <a:gd name="T30" fmla="*/ 1600 w 1724"/>
              <a:gd name="T31" fmla="*/ 416 h 1726"/>
              <a:gd name="T32" fmla="*/ 1410 w 1724"/>
              <a:gd name="T33" fmla="*/ 198 h 1726"/>
              <a:gd name="T34" fmla="*/ 1158 w 1724"/>
              <a:gd name="T35" fmla="*/ 54 h 1726"/>
              <a:gd name="T36" fmla="*/ 862 w 1724"/>
              <a:gd name="T37" fmla="*/ 0 h 1726"/>
              <a:gd name="T38" fmla="*/ 1160 w 1724"/>
              <a:gd name="T39" fmla="*/ 1360 h 1726"/>
              <a:gd name="T40" fmla="*/ 1018 w 1724"/>
              <a:gd name="T41" fmla="*/ 1576 h 1726"/>
              <a:gd name="T42" fmla="*/ 830 w 1724"/>
              <a:gd name="T43" fmla="*/ 1628 h 1726"/>
              <a:gd name="T44" fmla="*/ 722 w 1724"/>
              <a:gd name="T45" fmla="*/ 1590 h 1726"/>
              <a:gd name="T46" fmla="*/ 588 w 1724"/>
              <a:gd name="T47" fmla="*/ 1412 h 1726"/>
              <a:gd name="T48" fmla="*/ 412 w 1724"/>
              <a:gd name="T49" fmla="*/ 980 h 1726"/>
              <a:gd name="T50" fmla="*/ 194 w 1724"/>
              <a:gd name="T51" fmla="*/ 1238 h 1726"/>
              <a:gd name="T52" fmla="*/ 106 w 1724"/>
              <a:gd name="T53" fmla="*/ 982 h 1726"/>
              <a:gd name="T54" fmla="*/ 830 w 1724"/>
              <a:gd name="T55" fmla="*/ 408 h 1726"/>
              <a:gd name="T56" fmla="*/ 676 w 1724"/>
              <a:gd name="T57" fmla="*/ 178 h 1726"/>
              <a:gd name="T58" fmla="*/ 1178 w 1724"/>
              <a:gd name="T59" fmla="*/ 408 h 1726"/>
              <a:gd name="T60" fmla="*/ 984 w 1724"/>
              <a:gd name="T61" fmla="*/ 122 h 1726"/>
              <a:gd name="T62" fmla="*/ 1132 w 1724"/>
              <a:gd name="T63" fmla="*/ 304 h 1726"/>
              <a:gd name="T64" fmla="*/ 1220 w 1724"/>
              <a:gd name="T65" fmla="*/ 554 h 1726"/>
              <a:gd name="T66" fmla="*/ 894 w 1724"/>
              <a:gd name="T67" fmla="*/ 824 h 1726"/>
              <a:gd name="T68" fmla="*/ 478 w 1724"/>
              <a:gd name="T69" fmla="*/ 730 h 1726"/>
              <a:gd name="T70" fmla="*/ 830 w 1724"/>
              <a:gd name="T71" fmla="*/ 472 h 1726"/>
              <a:gd name="T72" fmla="*/ 130 w 1724"/>
              <a:gd name="T73" fmla="*/ 640 h 1726"/>
              <a:gd name="T74" fmla="*/ 446 w 1724"/>
              <a:gd name="T75" fmla="*/ 512 h 1726"/>
              <a:gd name="T76" fmla="*/ 408 w 1724"/>
              <a:gd name="T77" fmla="*/ 824 h 1726"/>
              <a:gd name="T78" fmla="*/ 502 w 1724"/>
              <a:gd name="T79" fmla="*/ 1156 h 1726"/>
              <a:gd name="T80" fmla="*/ 894 w 1724"/>
              <a:gd name="T81" fmla="*/ 1238 h 1726"/>
              <a:gd name="T82" fmla="*/ 1238 w 1724"/>
              <a:gd name="T83" fmla="*/ 1070 h 1726"/>
              <a:gd name="T84" fmla="*/ 1628 w 1724"/>
              <a:gd name="T85" fmla="*/ 888 h 1726"/>
              <a:gd name="T86" fmla="*/ 1570 w 1724"/>
              <a:gd name="T87" fmla="*/ 1158 h 1726"/>
              <a:gd name="T88" fmla="*/ 1296 w 1724"/>
              <a:gd name="T89" fmla="*/ 1114 h 1726"/>
              <a:gd name="T90" fmla="*/ 1316 w 1724"/>
              <a:gd name="T91" fmla="*/ 824 h 1726"/>
              <a:gd name="T92" fmla="*/ 1278 w 1724"/>
              <a:gd name="T93" fmla="*/ 512 h 1726"/>
              <a:gd name="T94" fmla="*/ 1594 w 1724"/>
              <a:gd name="T95" fmla="*/ 640 h 1726"/>
              <a:gd name="T96" fmla="*/ 1248 w 1724"/>
              <a:gd name="T97" fmla="*/ 408 h 1726"/>
              <a:gd name="T98" fmla="*/ 1140 w 1724"/>
              <a:gd name="T99" fmla="*/ 190 h 1726"/>
              <a:gd name="T100" fmla="*/ 1208 w 1724"/>
              <a:gd name="T101" fmla="*/ 180 h 1726"/>
              <a:gd name="T102" fmla="*/ 628 w 1724"/>
              <a:gd name="T103" fmla="*/ 134 h 1726"/>
              <a:gd name="T104" fmla="*/ 508 w 1724"/>
              <a:gd name="T105" fmla="*/ 328 h 1726"/>
              <a:gd name="T106" fmla="*/ 368 w 1724"/>
              <a:gd name="T107" fmla="*/ 278 h 1726"/>
              <a:gd name="T108" fmla="*/ 628 w 1724"/>
              <a:gd name="T109" fmla="*/ 134 h 1726"/>
              <a:gd name="T110" fmla="*/ 540 w 1724"/>
              <a:gd name="T111" fmla="*/ 1466 h 1726"/>
              <a:gd name="T112" fmla="*/ 570 w 1724"/>
              <a:gd name="T113" fmla="*/ 1570 h 1726"/>
              <a:gd name="T114" fmla="*/ 382 w 1724"/>
              <a:gd name="T115" fmla="*/ 1460 h 1726"/>
              <a:gd name="T116" fmla="*/ 236 w 1724"/>
              <a:gd name="T117" fmla="*/ 1302 h 1726"/>
              <a:gd name="T118" fmla="*/ 1204 w 1724"/>
              <a:gd name="T119" fmla="*/ 1428 h 1726"/>
              <a:gd name="T120" fmla="*/ 1452 w 1724"/>
              <a:gd name="T121" fmla="*/ 1352 h 1726"/>
              <a:gd name="T122" fmla="*/ 1292 w 1724"/>
              <a:gd name="T123" fmla="*/ 1496 h 1726"/>
              <a:gd name="T124" fmla="*/ 1096 w 1724"/>
              <a:gd name="T125" fmla="*/ 1592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4" h="1726">
                <a:moveTo>
                  <a:pt x="862" y="0"/>
                </a:moveTo>
                <a:lnTo>
                  <a:pt x="862" y="0"/>
                </a:lnTo>
                <a:lnTo>
                  <a:pt x="818" y="2"/>
                </a:lnTo>
                <a:lnTo>
                  <a:pt x="774" y="6"/>
                </a:lnTo>
                <a:lnTo>
                  <a:pt x="730" y="10"/>
                </a:lnTo>
                <a:lnTo>
                  <a:pt x="688" y="18"/>
                </a:lnTo>
                <a:lnTo>
                  <a:pt x="646" y="28"/>
                </a:lnTo>
                <a:lnTo>
                  <a:pt x="606" y="40"/>
                </a:lnTo>
                <a:lnTo>
                  <a:pt x="566" y="54"/>
                </a:lnTo>
                <a:lnTo>
                  <a:pt x="526" y="68"/>
                </a:lnTo>
                <a:lnTo>
                  <a:pt x="488" y="86"/>
                </a:lnTo>
                <a:lnTo>
                  <a:pt x="452" y="104"/>
                </a:lnTo>
                <a:lnTo>
                  <a:pt x="416" y="126"/>
                </a:lnTo>
                <a:lnTo>
                  <a:pt x="380" y="148"/>
                </a:lnTo>
                <a:lnTo>
                  <a:pt x="346" y="172"/>
                </a:lnTo>
                <a:lnTo>
                  <a:pt x="314" y="198"/>
                </a:lnTo>
                <a:lnTo>
                  <a:pt x="282" y="224"/>
                </a:lnTo>
                <a:lnTo>
                  <a:pt x="252" y="254"/>
                </a:lnTo>
                <a:lnTo>
                  <a:pt x="224" y="284"/>
                </a:lnTo>
                <a:lnTo>
                  <a:pt x="196" y="314"/>
                </a:lnTo>
                <a:lnTo>
                  <a:pt x="172" y="348"/>
                </a:lnTo>
                <a:lnTo>
                  <a:pt x="148" y="382"/>
                </a:lnTo>
                <a:lnTo>
                  <a:pt x="124" y="416"/>
                </a:lnTo>
                <a:lnTo>
                  <a:pt x="104" y="452"/>
                </a:lnTo>
                <a:lnTo>
                  <a:pt x="84" y="490"/>
                </a:lnTo>
                <a:lnTo>
                  <a:pt x="68" y="528"/>
                </a:lnTo>
                <a:lnTo>
                  <a:pt x="52" y="566"/>
                </a:lnTo>
                <a:lnTo>
                  <a:pt x="38" y="606"/>
                </a:lnTo>
                <a:lnTo>
                  <a:pt x="26" y="648"/>
                </a:lnTo>
                <a:lnTo>
                  <a:pt x="18" y="690"/>
                </a:lnTo>
                <a:lnTo>
                  <a:pt x="10" y="732"/>
                </a:lnTo>
                <a:lnTo>
                  <a:pt x="4" y="774"/>
                </a:lnTo>
                <a:lnTo>
                  <a:pt x="0" y="818"/>
                </a:lnTo>
                <a:lnTo>
                  <a:pt x="0" y="862"/>
                </a:lnTo>
                <a:lnTo>
                  <a:pt x="0" y="862"/>
                </a:lnTo>
                <a:lnTo>
                  <a:pt x="0" y="908"/>
                </a:lnTo>
                <a:lnTo>
                  <a:pt x="4" y="950"/>
                </a:lnTo>
                <a:lnTo>
                  <a:pt x="10" y="994"/>
                </a:lnTo>
                <a:lnTo>
                  <a:pt x="18" y="1036"/>
                </a:lnTo>
                <a:lnTo>
                  <a:pt x="26" y="1078"/>
                </a:lnTo>
                <a:lnTo>
                  <a:pt x="38" y="1120"/>
                </a:lnTo>
                <a:lnTo>
                  <a:pt x="52" y="1160"/>
                </a:lnTo>
                <a:lnTo>
                  <a:pt x="68" y="1198"/>
                </a:lnTo>
                <a:lnTo>
                  <a:pt x="84" y="1236"/>
                </a:lnTo>
                <a:lnTo>
                  <a:pt x="104" y="1274"/>
                </a:lnTo>
                <a:lnTo>
                  <a:pt x="124" y="1310"/>
                </a:lnTo>
                <a:lnTo>
                  <a:pt x="148" y="1344"/>
                </a:lnTo>
                <a:lnTo>
                  <a:pt x="172" y="1378"/>
                </a:lnTo>
                <a:lnTo>
                  <a:pt x="196" y="1412"/>
                </a:lnTo>
                <a:lnTo>
                  <a:pt x="224" y="1442"/>
                </a:lnTo>
                <a:lnTo>
                  <a:pt x="252" y="1472"/>
                </a:lnTo>
                <a:lnTo>
                  <a:pt x="282" y="1502"/>
                </a:lnTo>
                <a:lnTo>
                  <a:pt x="314" y="1528"/>
                </a:lnTo>
                <a:lnTo>
                  <a:pt x="346" y="1554"/>
                </a:lnTo>
                <a:lnTo>
                  <a:pt x="380" y="1578"/>
                </a:lnTo>
                <a:lnTo>
                  <a:pt x="416" y="1600"/>
                </a:lnTo>
                <a:lnTo>
                  <a:pt x="452" y="1622"/>
                </a:lnTo>
                <a:lnTo>
                  <a:pt x="488" y="1640"/>
                </a:lnTo>
                <a:lnTo>
                  <a:pt x="526" y="1658"/>
                </a:lnTo>
                <a:lnTo>
                  <a:pt x="566" y="1672"/>
                </a:lnTo>
                <a:lnTo>
                  <a:pt x="606" y="1686"/>
                </a:lnTo>
                <a:lnTo>
                  <a:pt x="646" y="1698"/>
                </a:lnTo>
                <a:lnTo>
                  <a:pt x="688" y="1708"/>
                </a:lnTo>
                <a:lnTo>
                  <a:pt x="730" y="1716"/>
                </a:lnTo>
                <a:lnTo>
                  <a:pt x="774" y="1720"/>
                </a:lnTo>
                <a:lnTo>
                  <a:pt x="818" y="1724"/>
                </a:lnTo>
                <a:lnTo>
                  <a:pt x="862" y="1726"/>
                </a:lnTo>
                <a:lnTo>
                  <a:pt x="862" y="1726"/>
                </a:lnTo>
                <a:lnTo>
                  <a:pt x="906" y="1724"/>
                </a:lnTo>
                <a:lnTo>
                  <a:pt x="950" y="1720"/>
                </a:lnTo>
                <a:lnTo>
                  <a:pt x="994" y="1716"/>
                </a:lnTo>
                <a:lnTo>
                  <a:pt x="1036" y="1708"/>
                </a:lnTo>
                <a:lnTo>
                  <a:pt x="1078" y="1698"/>
                </a:lnTo>
                <a:lnTo>
                  <a:pt x="1118" y="1686"/>
                </a:lnTo>
                <a:lnTo>
                  <a:pt x="1158" y="1672"/>
                </a:lnTo>
                <a:lnTo>
                  <a:pt x="1198" y="1658"/>
                </a:lnTo>
                <a:lnTo>
                  <a:pt x="1236" y="1640"/>
                </a:lnTo>
                <a:lnTo>
                  <a:pt x="1272" y="1622"/>
                </a:lnTo>
                <a:lnTo>
                  <a:pt x="1308" y="1600"/>
                </a:lnTo>
                <a:lnTo>
                  <a:pt x="1344" y="1578"/>
                </a:lnTo>
                <a:lnTo>
                  <a:pt x="1378" y="1554"/>
                </a:lnTo>
                <a:lnTo>
                  <a:pt x="1410" y="1528"/>
                </a:lnTo>
                <a:lnTo>
                  <a:pt x="1442" y="1502"/>
                </a:lnTo>
                <a:lnTo>
                  <a:pt x="1472" y="1472"/>
                </a:lnTo>
                <a:lnTo>
                  <a:pt x="1500" y="1442"/>
                </a:lnTo>
                <a:lnTo>
                  <a:pt x="1528" y="1412"/>
                </a:lnTo>
                <a:lnTo>
                  <a:pt x="1552" y="1378"/>
                </a:lnTo>
                <a:lnTo>
                  <a:pt x="1576" y="1344"/>
                </a:lnTo>
                <a:lnTo>
                  <a:pt x="1600" y="1310"/>
                </a:lnTo>
                <a:lnTo>
                  <a:pt x="1620" y="1274"/>
                </a:lnTo>
                <a:lnTo>
                  <a:pt x="1640" y="1236"/>
                </a:lnTo>
                <a:lnTo>
                  <a:pt x="1656" y="1198"/>
                </a:lnTo>
                <a:lnTo>
                  <a:pt x="1672" y="1160"/>
                </a:lnTo>
                <a:lnTo>
                  <a:pt x="1686" y="1120"/>
                </a:lnTo>
                <a:lnTo>
                  <a:pt x="1698" y="1078"/>
                </a:lnTo>
                <a:lnTo>
                  <a:pt x="1706" y="1036"/>
                </a:lnTo>
                <a:lnTo>
                  <a:pt x="1714" y="994"/>
                </a:lnTo>
                <a:lnTo>
                  <a:pt x="1720" y="950"/>
                </a:lnTo>
                <a:lnTo>
                  <a:pt x="1724" y="908"/>
                </a:lnTo>
                <a:lnTo>
                  <a:pt x="1724" y="862"/>
                </a:lnTo>
                <a:lnTo>
                  <a:pt x="1724" y="862"/>
                </a:lnTo>
                <a:lnTo>
                  <a:pt x="1724" y="818"/>
                </a:lnTo>
                <a:lnTo>
                  <a:pt x="1720" y="774"/>
                </a:lnTo>
                <a:lnTo>
                  <a:pt x="1714" y="732"/>
                </a:lnTo>
                <a:lnTo>
                  <a:pt x="1706" y="690"/>
                </a:lnTo>
                <a:lnTo>
                  <a:pt x="1698" y="648"/>
                </a:lnTo>
                <a:lnTo>
                  <a:pt x="1686" y="606"/>
                </a:lnTo>
                <a:lnTo>
                  <a:pt x="1672" y="566"/>
                </a:lnTo>
                <a:lnTo>
                  <a:pt x="1656" y="528"/>
                </a:lnTo>
                <a:lnTo>
                  <a:pt x="1640" y="490"/>
                </a:lnTo>
                <a:lnTo>
                  <a:pt x="1620" y="452"/>
                </a:lnTo>
                <a:lnTo>
                  <a:pt x="1600" y="416"/>
                </a:lnTo>
                <a:lnTo>
                  <a:pt x="1576" y="382"/>
                </a:lnTo>
                <a:lnTo>
                  <a:pt x="1552" y="348"/>
                </a:lnTo>
                <a:lnTo>
                  <a:pt x="1528" y="314"/>
                </a:lnTo>
                <a:lnTo>
                  <a:pt x="1500" y="284"/>
                </a:lnTo>
                <a:lnTo>
                  <a:pt x="1472" y="254"/>
                </a:lnTo>
                <a:lnTo>
                  <a:pt x="1442" y="224"/>
                </a:lnTo>
                <a:lnTo>
                  <a:pt x="1410" y="198"/>
                </a:lnTo>
                <a:lnTo>
                  <a:pt x="1378" y="172"/>
                </a:lnTo>
                <a:lnTo>
                  <a:pt x="1344" y="148"/>
                </a:lnTo>
                <a:lnTo>
                  <a:pt x="1308" y="126"/>
                </a:lnTo>
                <a:lnTo>
                  <a:pt x="1272" y="104"/>
                </a:lnTo>
                <a:lnTo>
                  <a:pt x="1236" y="86"/>
                </a:lnTo>
                <a:lnTo>
                  <a:pt x="1198" y="68"/>
                </a:lnTo>
                <a:lnTo>
                  <a:pt x="1158" y="54"/>
                </a:lnTo>
                <a:lnTo>
                  <a:pt x="1118" y="40"/>
                </a:lnTo>
                <a:lnTo>
                  <a:pt x="1078" y="28"/>
                </a:lnTo>
                <a:lnTo>
                  <a:pt x="1036" y="18"/>
                </a:lnTo>
                <a:lnTo>
                  <a:pt x="994" y="10"/>
                </a:lnTo>
                <a:lnTo>
                  <a:pt x="950" y="6"/>
                </a:lnTo>
                <a:lnTo>
                  <a:pt x="906" y="2"/>
                </a:lnTo>
                <a:lnTo>
                  <a:pt x="862" y="0"/>
                </a:lnTo>
                <a:close/>
                <a:moveTo>
                  <a:pt x="950" y="1624"/>
                </a:moveTo>
                <a:lnTo>
                  <a:pt x="950" y="1624"/>
                </a:lnTo>
                <a:lnTo>
                  <a:pt x="894" y="1628"/>
                </a:lnTo>
                <a:lnTo>
                  <a:pt x="894" y="1302"/>
                </a:lnTo>
                <a:lnTo>
                  <a:pt x="1182" y="1302"/>
                </a:lnTo>
                <a:lnTo>
                  <a:pt x="1182" y="1302"/>
                </a:lnTo>
                <a:lnTo>
                  <a:pt x="1160" y="1360"/>
                </a:lnTo>
                <a:lnTo>
                  <a:pt x="1136" y="1412"/>
                </a:lnTo>
                <a:lnTo>
                  <a:pt x="1110" y="1462"/>
                </a:lnTo>
                <a:lnTo>
                  <a:pt x="1082" y="1506"/>
                </a:lnTo>
                <a:lnTo>
                  <a:pt x="1066" y="1526"/>
                </a:lnTo>
                <a:lnTo>
                  <a:pt x="1050" y="1544"/>
                </a:lnTo>
                <a:lnTo>
                  <a:pt x="1034" y="1560"/>
                </a:lnTo>
                <a:lnTo>
                  <a:pt x="1018" y="1576"/>
                </a:lnTo>
                <a:lnTo>
                  <a:pt x="1002" y="1590"/>
                </a:lnTo>
                <a:lnTo>
                  <a:pt x="984" y="1604"/>
                </a:lnTo>
                <a:lnTo>
                  <a:pt x="968" y="1614"/>
                </a:lnTo>
                <a:lnTo>
                  <a:pt x="950" y="1624"/>
                </a:lnTo>
                <a:close/>
                <a:moveTo>
                  <a:pt x="542" y="1302"/>
                </a:moveTo>
                <a:lnTo>
                  <a:pt x="830" y="1302"/>
                </a:lnTo>
                <a:lnTo>
                  <a:pt x="830" y="1628"/>
                </a:lnTo>
                <a:lnTo>
                  <a:pt x="830" y="1628"/>
                </a:lnTo>
                <a:lnTo>
                  <a:pt x="802" y="1626"/>
                </a:lnTo>
                <a:lnTo>
                  <a:pt x="774" y="1624"/>
                </a:lnTo>
                <a:lnTo>
                  <a:pt x="774" y="1624"/>
                </a:lnTo>
                <a:lnTo>
                  <a:pt x="758" y="1614"/>
                </a:lnTo>
                <a:lnTo>
                  <a:pt x="740" y="1604"/>
                </a:lnTo>
                <a:lnTo>
                  <a:pt x="722" y="1590"/>
                </a:lnTo>
                <a:lnTo>
                  <a:pt x="706" y="1576"/>
                </a:lnTo>
                <a:lnTo>
                  <a:pt x="690" y="1560"/>
                </a:lnTo>
                <a:lnTo>
                  <a:pt x="674" y="1544"/>
                </a:lnTo>
                <a:lnTo>
                  <a:pt x="658" y="1526"/>
                </a:lnTo>
                <a:lnTo>
                  <a:pt x="642" y="1506"/>
                </a:lnTo>
                <a:lnTo>
                  <a:pt x="614" y="1462"/>
                </a:lnTo>
                <a:lnTo>
                  <a:pt x="588" y="1412"/>
                </a:lnTo>
                <a:lnTo>
                  <a:pt x="564" y="1360"/>
                </a:lnTo>
                <a:lnTo>
                  <a:pt x="542" y="1302"/>
                </a:lnTo>
                <a:close/>
                <a:moveTo>
                  <a:pt x="96" y="888"/>
                </a:moveTo>
                <a:lnTo>
                  <a:pt x="408" y="888"/>
                </a:lnTo>
                <a:lnTo>
                  <a:pt x="408" y="888"/>
                </a:lnTo>
                <a:lnTo>
                  <a:pt x="410" y="934"/>
                </a:lnTo>
                <a:lnTo>
                  <a:pt x="412" y="980"/>
                </a:lnTo>
                <a:lnTo>
                  <a:pt x="416" y="1026"/>
                </a:lnTo>
                <a:lnTo>
                  <a:pt x="420" y="1070"/>
                </a:lnTo>
                <a:lnTo>
                  <a:pt x="428" y="1114"/>
                </a:lnTo>
                <a:lnTo>
                  <a:pt x="434" y="1156"/>
                </a:lnTo>
                <a:lnTo>
                  <a:pt x="444" y="1198"/>
                </a:lnTo>
                <a:lnTo>
                  <a:pt x="454" y="1238"/>
                </a:lnTo>
                <a:lnTo>
                  <a:pt x="194" y="1238"/>
                </a:lnTo>
                <a:lnTo>
                  <a:pt x="194" y="1238"/>
                </a:lnTo>
                <a:lnTo>
                  <a:pt x="174" y="1198"/>
                </a:lnTo>
                <a:lnTo>
                  <a:pt x="154" y="1158"/>
                </a:lnTo>
                <a:lnTo>
                  <a:pt x="138" y="1114"/>
                </a:lnTo>
                <a:lnTo>
                  <a:pt x="126" y="1072"/>
                </a:lnTo>
                <a:lnTo>
                  <a:pt x="114" y="1026"/>
                </a:lnTo>
                <a:lnTo>
                  <a:pt x="106" y="982"/>
                </a:lnTo>
                <a:lnTo>
                  <a:pt x="100" y="934"/>
                </a:lnTo>
                <a:lnTo>
                  <a:pt x="96" y="888"/>
                </a:lnTo>
                <a:close/>
                <a:moveTo>
                  <a:pt x="774" y="102"/>
                </a:moveTo>
                <a:lnTo>
                  <a:pt x="774" y="102"/>
                </a:lnTo>
                <a:lnTo>
                  <a:pt x="802" y="100"/>
                </a:lnTo>
                <a:lnTo>
                  <a:pt x="830" y="98"/>
                </a:lnTo>
                <a:lnTo>
                  <a:pt x="830" y="408"/>
                </a:lnTo>
                <a:lnTo>
                  <a:pt x="546" y="408"/>
                </a:lnTo>
                <a:lnTo>
                  <a:pt x="546" y="408"/>
                </a:lnTo>
                <a:lnTo>
                  <a:pt x="568" y="354"/>
                </a:lnTo>
                <a:lnTo>
                  <a:pt x="592" y="304"/>
                </a:lnTo>
                <a:lnTo>
                  <a:pt x="618" y="256"/>
                </a:lnTo>
                <a:lnTo>
                  <a:pt x="646" y="216"/>
                </a:lnTo>
                <a:lnTo>
                  <a:pt x="676" y="178"/>
                </a:lnTo>
                <a:lnTo>
                  <a:pt x="692" y="162"/>
                </a:lnTo>
                <a:lnTo>
                  <a:pt x="708" y="148"/>
                </a:lnTo>
                <a:lnTo>
                  <a:pt x="724" y="134"/>
                </a:lnTo>
                <a:lnTo>
                  <a:pt x="740" y="122"/>
                </a:lnTo>
                <a:lnTo>
                  <a:pt x="758" y="110"/>
                </a:lnTo>
                <a:lnTo>
                  <a:pt x="774" y="102"/>
                </a:lnTo>
                <a:close/>
                <a:moveTo>
                  <a:pt x="1178" y="408"/>
                </a:moveTo>
                <a:lnTo>
                  <a:pt x="894" y="408"/>
                </a:lnTo>
                <a:lnTo>
                  <a:pt x="894" y="98"/>
                </a:lnTo>
                <a:lnTo>
                  <a:pt x="894" y="98"/>
                </a:lnTo>
                <a:lnTo>
                  <a:pt x="950" y="102"/>
                </a:lnTo>
                <a:lnTo>
                  <a:pt x="950" y="102"/>
                </a:lnTo>
                <a:lnTo>
                  <a:pt x="966" y="110"/>
                </a:lnTo>
                <a:lnTo>
                  <a:pt x="984" y="122"/>
                </a:lnTo>
                <a:lnTo>
                  <a:pt x="1000" y="134"/>
                </a:lnTo>
                <a:lnTo>
                  <a:pt x="1016" y="148"/>
                </a:lnTo>
                <a:lnTo>
                  <a:pt x="1032" y="162"/>
                </a:lnTo>
                <a:lnTo>
                  <a:pt x="1048" y="178"/>
                </a:lnTo>
                <a:lnTo>
                  <a:pt x="1078" y="216"/>
                </a:lnTo>
                <a:lnTo>
                  <a:pt x="1106" y="256"/>
                </a:lnTo>
                <a:lnTo>
                  <a:pt x="1132" y="304"/>
                </a:lnTo>
                <a:lnTo>
                  <a:pt x="1156" y="354"/>
                </a:lnTo>
                <a:lnTo>
                  <a:pt x="1178" y="408"/>
                </a:lnTo>
                <a:close/>
                <a:moveTo>
                  <a:pt x="894" y="472"/>
                </a:moveTo>
                <a:lnTo>
                  <a:pt x="1198" y="472"/>
                </a:lnTo>
                <a:lnTo>
                  <a:pt x="1198" y="472"/>
                </a:lnTo>
                <a:lnTo>
                  <a:pt x="1210" y="512"/>
                </a:lnTo>
                <a:lnTo>
                  <a:pt x="1220" y="554"/>
                </a:lnTo>
                <a:lnTo>
                  <a:pt x="1228" y="596"/>
                </a:lnTo>
                <a:lnTo>
                  <a:pt x="1236" y="640"/>
                </a:lnTo>
                <a:lnTo>
                  <a:pt x="1242" y="684"/>
                </a:lnTo>
                <a:lnTo>
                  <a:pt x="1246" y="730"/>
                </a:lnTo>
                <a:lnTo>
                  <a:pt x="1250" y="776"/>
                </a:lnTo>
                <a:lnTo>
                  <a:pt x="1252" y="824"/>
                </a:lnTo>
                <a:lnTo>
                  <a:pt x="894" y="824"/>
                </a:lnTo>
                <a:lnTo>
                  <a:pt x="894" y="472"/>
                </a:lnTo>
                <a:close/>
                <a:moveTo>
                  <a:pt x="830" y="472"/>
                </a:moveTo>
                <a:lnTo>
                  <a:pt x="830" y="824"/>
                </a:lnTo>
                <a:lnTo>
                  <a:pt x="472" y="824"/>
                </a:lnTo>
                <a:lnTo>
                  <a:pt x="472" y="824"/>
                </a:lnTo>
                <a:lnTo>
                  <a:pt x="474" y="776"/>
                </a:lnTo>
                <a:lnTo>
                  <a:pt x="478" y="730"/>
                </a:lnTo>
                <a:lnTo>
                  <a:pt x="482" y="684"/>
                </a:lnTo>
                <a:lnTo>
                  <a:pt x="488" y="640"/>
                </a:lnTo>
                <a:lnTo>
                  <a:pt x="496" y="596"/>
                </a:lnTo>
                <a:lnTo>
                  <a:pt x="504" y="554"/>
                </a:lnTo>
                <a:lnTo>
                  <a:pt x="514" y="512"/>
                </a:lnTo>
                <a:lnTo>
                  <a:pt x="526" y="472"/>
                </a:lnTo>
                <a:lnTo>
                  <a:pt x="830" y="472"/>
                </a:lnTo>
                <a:close/>
                <a:moveTo>
                  <a:pt x="408" y="824"/>
                </a:moveTo>
                <a:lnTo>
                  <a:pt x="98" y="824"/>
                </a:lnTo>
                <a:lnTo>
                  <a:pt x="98" y="824"/>
                </a:lnTo>
                <a:lnTo>
                  <a:pt x="102" y="776"/>
                </a:lnTo>
                <a:lnTo>
                  <a:pt x="108" y="730"/>
                </a:lnTo>
                <a:lnTo>
                  <a:pt x="118" y="684"/>
                </a:lnTo>
                <a:lnTo>
                  <a:pt x="130" y="640"/>
                </a:lnTo>
                <a:lnTo>
                  <a:pt x="144" y="596"/>
                </a:lnTo>
                <a:lnTo>
                  <a:pt x="162" y="554"/>
                </a:lnTo>
                <a:lnTo>
                  <a:pt x="182" y="512"/>
                </a:lnTo>
                <a:lnTo>
                  <a:pt x="204" y="472"/>
                </a:lnTo>
                <a:lnTo>
                  <a:pt x="458" y="472"/>
                </a:lnTo>
                <a:lnTo>
                  <a:pt x="458" y="472"/>
                </a:lnTo>
                <a:lnTo>
                  <a:pt x="446" y="512"/>
                </a:lnTo>
                <a:lnTo>
                  <a:pt x="438" y="554"/>
                </a:lnTo>
                <a:lnTo>
                  <a:pt x="430" y="596"/>
                </a:lnTo>
                <a:lnTo>
                  <a:pt x="422" y="640"/>
                </a:lnTo>
                <a:lnTo>
                  <a:pt x="418" y="684"/>
                </a:lnTo>
                <a:lnTo>
                  <a:pt x="412" y="730"/>
                </a:lnTo>
                <a:lnTo>
                  <a:pt x="410" y="776"/>
                </a:lnTo>
                <a:lnTo>
                  <a:pt x="408" y="824"/>
                </a:lnTo>
                <a:close/>
                <a:moveTo>
                  <a:pt x="472" y="888"/>
                </a:moveTo>
                <a:lnTo>
                  <a:pt x="830" y="888"/>
                </a:lnTo>
                <a:lnTo>
                  <a:pt x="830" y="1238"/>
                </a:lnTo>
                <a:lnTo>
                  <a:pt x="522" y="1238"/>
                </a:lnTo>
                <a:lnTo>
                  <a:pt x="522" y="1238"/>
                </a:lnTo>
                <a:lnTo>
                  <a:pt x="510" y="1198"/>
                </a:lnTo>
                <a:lnTo>
                  <a:pt x="502" y="1156"/>
                </a:lnTo>
                <a:lnTo>
                  <a:pt x="494" y="1114"/>
                </a:lnTo>
                <a:lnTo>
                  <a:pt x="486" y="1070"/>
                </a:lnTo>
                <a:lnTo>
                  <a:pt x="480" y="1026"/>
                </a:lnTo>
                <a:lnTo>
                  <a:pt x="476" y="980"/>
                </a:lnTo>
                <a:lnTo>
                  <a:pt x="474" y="934"/>
                </a:lnTo>
                <a:lnTo>
                  <a:pt x="472" y="888"/>
                </a:lnTo>
                <a:close/>
                <a:moveTo>
                  <a:pt x="894" y="1238"/>
                </a:moveTo>
                <a:lnTo>
                  <a:pt x="894" y="888"/>
                </a:lnTo>
                <a:lnTo>
                  <a:pt x="1252" y="888"/>
                </a:lnTo>
                <a:lnTo>
                  <a:pt x="1252" y="888"/>
                </a:lnTo>
                <a:lnTo>
                  <a:pt x="1250" y="934"/>
                </a:lnTo>
                <a:lnTo>
                  <a:pt x="1248" y="980"/>
                </a:lnTo>
                <a:lnTo>
                  <a:pt x="1244" y="1026"/>
                </a:lnTo>
                <a:lnTo>
                  <a:pt x="1238" y="1070"/>
                </a:lnTo>
                <a:lnTo>
                  <a:pt x="1230" y="1114"/>
                </a:lnTo>
                <a:lnTo>
                  <a:pt x="1222" y="1156"/>
                </a:lnTo>
                <a:lnTo>
                  <a:pt x="1214" y="1198"/>
                </a:lnTo>
                <a:lnTo>
                  <a:pt x="1202" y="1238"/>
                </a:lnTo>
                <a:lnTo>
                  <a:pt x="894" y="1238"/>
                </a:lnTo>
                <a:close/>
                <a:moveTo>
                  <a:pt x="1316" y="888"/>
                </a:moveTo>
                <a:lnTo>
                  <a:pt x="1628" y="888"/>
                </a:lnTo>
                <a:lnTo>
                  <a:pt x="1628" y="888"/>
                </a:lnTo>
                <a:lnTo>
                  <a:pt x="1624" y="934"/>
                </a:lnTo>
                <a:lnTo>
                  <a:pt x="1618" y="982"/>
                </a:lnTo>
                <a:lnTo>
                  <a:pt x="1610" y="1026"/>
                </a:lnTo>
                <a:lnTo>
                  <a:pt x="1598" y="1072"/>
                </a:lnTo>
                <a:lnTo>
                  <a:pt x="1586" y="1114"/>
                </a:lnTo>
                <a:lnTo>
                  <a:pt x="1570" y="1158"/>
                </a:lnTo>
                <a:lnTo>
                  <a:pt x="1550" y="1198"/>
                </a:lnTo>
                <a:lnTo>
                  <a:pt x="1530" y="1238"/>
                </a:lnTo>
                <a:lnTo>
                  <a:pt x="1270" y="1238"/>
                </a:lnTo>
                <a:lnTo>
                  <a:pt x="1270" y="1238"/>
                </a:lnTo>
                <a:lnTo>
                  <a:pt x="1280" y="1198"/>
                </a:lnTo>
                <a:lnTo>
                  <a:pt x="1290" y="1156"/>
                </a:lnTo>
                <a:lnTo>
                  <a:pt x="1296" y="1114"/>
                </a:lnTo>
                <a:lnTo>
                  <a:pt x="1304" y="1070"/>
                </a:lnTo>
                <a:lnTo>
                  <a:pt x="1308" y="1026"/>
                </a:lnTo>
                <a:lnTo>
                  <a:pt x="1312" y="980"/>
                </a:lnTo>
                <a:lnTo>
                  <a:pt x="1314" y="934"/>
                </a:lnTo>
                <a:lnTo>
                  <a:pt x="1316" y="888"/>
                </a:lnTo>
                <a:close/>
                <a:moveTo>
                  <a:pt x="1316" y="824"/>
                </a:moveTo>
                <a:lnTo>
                  <a:pt x="1316" y="824"/>
                </a:lnTo>
                <a:lnTo>
                  <a:pt x="1314" y="776"/>
                </a:lnTo>
                <a:lnTo>
                  <a:pt x="1312" y="730"/>
                </a:lnTo>
                <a:lnTo>
                  <a:pt x="1306" y="684"/>
                </a:lnTo>
                <a:lnTo>
                  <a:pt x="1302" y="640"/>
                </a:lnTo>
                <a:lnTo>
                  <a:pt x="1294" y="596"/>
                </a:lnTo>
                <a:lnTo>
                  <a:pt x="1286" y="554"/>
                </a:lnTo>
                <a:lnTo>
                  <a:pt x="1278" y="512"/>
                </a:lnTo>
                <a:lnTo>
                  <a:pt x="1266" y="472"/>
                </a:lnTo>
                <a:lnTo>
                  <a:pt x="1520" y="472"/>
                </a:lnTo>
                <a:lnTo>
                  <a:pt x="1520" y="472"/>
                </a:lnTo>
                <a:lnTo>
                  <a:pt x="1542" y="512"/>
                </a:lnTo>
                <a:lnTo>
                  <a:pt x="1562" y="554"/>
                </a:lnTo>
                <a:lnTo>
                  <a:pt x="1580" y="596"/>
                </a:lnTo>
                <a:lnTo>
                  <a:pt x="1594" y="640"/>
                </a:lnTo>
                <a:lnTo>
                  <a:pt x="1606" y="684"/>
                </a:lnTo>
                <a:lnTo>
                  <a:pt x="1616" y="730"/>
                </a:lnTo>
                <a:lnTo>
                  <a:pt x="1622" y="776"/>
                </a:lnTo>
                <a:lnTo>
                  <a:pt x="1626" y="824"/>
                </a:lnTo>
                <a:lnTo>
                  <a:pt x="1316" y="824"/>
                </a:lnTo>
                <a:close/>
                <a:moveTo>
                  <a:pt x="1478" y="408"/>
                </a:moveTo>
                <a:lnTo>
                  <a:pt x="1248" y="408"/>
                </a:lnTo>
                <a:lnTo>
                  <a:pt x="1248" y="408"/>
                </a:lnTo>
                <a:lnTo>
                  <a:pt x="1232" y="368"/>
                </a:lnTo>
                <a:lnTo>
                  <a:pt x="1216" y="328"/>
                </a:lnTo>
                <a:lnTo>
                  <a:pt x="1198" y="290"/>
                </a:lnTo>
                <a:lnTo>
                  <a:pt x="1180" y="254"/>
                </a:lnTo>
                <a:lnTo>
                  <a:pt x="1160" y="220"/>
                </a:lnTo>
                <a:lnTo>
                  <a:pt x="1140" y="190"/>
                </a:lnTo>
                <a:lnTo>
                  <a:pt x="1118" y="160"/>
                </a:lnTo>
                <a:lnTo>
                  <a:pt x="1096" y="134"/>
                </a:lnTo>
                <a:lnTo>
                  <a:pt x="1096" y="134"/>
                </a:lnTo>
                <a:lnTo>
                  <a:pt x="1124" y="144"/>
                </a:lnTo>
                <a:lnTo>
                  <a:pt x="1152" y="154"/>
                </a:lnTo>
                <a:lnTo>
                  <a:pt x="1180" y="166"/>
                </a:lnTo>
                <a:lnTo>
                  <a:pt x="1208" y="180"/>
                </a:lnTo>
                <a:lnTo>
                  <a:pt x="1260" y="208"/>
                </a:lnTo>
                <a:lnTo>
                  <a:pt x="1310" y="242"/>
                </a:lnTo>
                <a:lnTo>
                  <a:pt x="1356" y="278"/>
                </a:lnTo>
                <a:lnTo>
                  <a:pt x="1400" y="318"/>
                </a:lnTo>
                <a:lnTo>
                  <a:pt x="1440" y="362"/>
                </a:lnTo>
                <a:lnTo>
                  <a:pt x="1478" y="408"/>
                </a:lnTo>
                <a:close/>
                <a:moveTo>
                  <a:pt x="628" y="134"/>
                </a:moveTo>
                <a:lnTo>
                  <a:pt x="628" y="134"/>
                </a:lnTo>
                <a:lnTo>
                  <a:pt x="606" y="160"/>
                </a:lnTo>
                <a:lnTo>
                  <a:pt x="584" y="190"/>
                </a:lnTo>
                <a:lnTo>
                  <a:pt x="564" y="220"/>
                </a:lnTo>
                <a:lnTo>
                  <a:pt x="544" y="254"/>
                </a:lnTo>
                <a:lnTo>
                  <a:pt x="526" y="290"/>
                </a:lnTo>
                <a:lnTo>
                  <a:pt x="508" y="328"/>
                </a:lnTo>
                <a:lnTo>
                  <a:pt x="492" y="368"/>
                </a:lnTo>
                <a:lnTo>
                  <a:pt x="476" y="408"/>
                </a:lnTo>
                <a:lnTo>
                  <a:pt x="246" y="408"/>
                </a:lnTo>
                <a:lnTo>
                  <a:pt x="246" y="408"/>
                </a:lnTo>
                <a:lnTo>
                  <a:pt x="284" y="362"/>
                </a:lnTo>
                <a:lnTo>
                  <a:pt x="324" y="318"/>
                </a:lnTo>
                <a:lnTo>
                  <a:pt x="368" y="278"/>
                </a:lnTo>
                <a:lnTo>
                  <a:pt x="414" y="242"/>
                </a:lnTo>
                <a:lnTo>
                  <a:pt x="464" y="208"/>
                </a:lnTo>
                <a:lnTo>
                  <a:pt x="516" y="180"/>
                </a:lnTo>
                <a:lnTo>
                  <a:pt x="544" y="166"/>
                </a:lnTo>
                <a:lnTo>
                  <a:pt x="572" y="154"/>
                </a:lnTo>
                <a:lnTo>
                  <a:pt x="600" y="144"/>
                </a:lnTo>
                <a:lnTo>
                  <a:pt x="628" y="134"/>
                </a:lnTo>
                <a:close/>
                <a:moveTo>
                  <a:pt x="236" y="1302"/>
                </a:moveTo>
                <a:lnTo>
                  <a:pt x="472" y="1302"/>
                </a:lnTo>
                <a:lnTo>
                  <a:pt x="472" y="1302"/>
                </a:lnTo>
                <a:lnTo>
                  <a:pt x="486" y="1346"/>
                </a:lnTo>
                <a:lnTo>
                  <a:pt x="504" y="1388"/>
                </a:lnTo>
                <a:lnTo>
                  <a:pt x="522" y="1428"/>
                </a:lnTo>
                <a:lnTo>
                  <a:pt x="540" y="1466"/>
                </a:lnTo>
                <a:lnTo>
                  <a:pt x="560" y="1502"/>
                </a:lnTo>
                <a:lnTo>
                  <a:pt x="582" y="1534"/>
                </a:lnTo>
                <a:lnTo>
                  <a:pt x="604" y="1564"/>
                </a:lnTo>
                <a:lnTo>
                  <a:pt x="628" y="1592"/>
                </a:lnTo>
                <a:lnTo>
                  <a:pt x="628" y="1592"/>
                </a:lnTo>
                <a:lnTo>
                  <a:pt x="598" y="1582"/>
                </a:lnTo>
                <a:lnTo>
                  <a:pt x="570" y="1570"/>
                </a:lnTo>
                <a:lnTo>
                  <a:pt x="540" y="1558"/>
                </a:lnTo>
                <a:lnTo>
                  <a:pt x="512" y="1544"/>
                </a:lnTo>
                <a:lnTo>
                  <a:pt x="486" y="1530"/>
                </a:lnTo>
                <a:lnTo>
                  <a:pt x="458" y="1514"/>
                </a:lnTo>
                <a:lnTo>
                  <a:pt x="432" y="1496"/>
                </a:lnTo>
                <a:lnTo>
                  <a:pt x="408" y="1478"/>
                </a:lnTo>
                <a:lnTo>
                  <a:pt x="382" y="1460"/>
                </a:lnTo>
                <a:lnTo>
                  <a:pt x="358" y="1440"/>
                </a:lnTo>
                <a:lnTo>
                  <a:pt x="336" y="1420"/>
                </a:lnTo>
                <a:lnTo>
                  <a:pt x="314" y="1398"/>
                </a:lnTo>
                <a:lnTo>
                  <a:pt x="292" y="1374"/>
                </a:lnTo>
                <a:lnTo>
                  <a:pt x="272" y="1352"/>
                </a:lnTo>
                <a:lnTo>
                  <a:pt x="254" y="1328"/>
                </a:lnTo>
                <a:lnTo>
                  <a:pt x="236" y="1302"/>
                </a:lnTo>
                <a:close/>
                <a:moveTo>
                  <a:pt x="1096" y="1592"/>
                </a:moveTo>
                <a:lnTo>
                  <a:pt x="1096" y="1592"/>
                </a:lnTo>
                <a:lnTo>
                  <a:pt x="1120" y="1564"/>
                </a:lnTo>
                <a:lnTo>
                  <a:pt x="1142" y="1534"/>
                </a:lnTo>
                <a:lnTo>
                  <a:pt x="1164" y="1502"/>
                </a:lnTo>
                <a:lnTo>
                  <a:pt x="1184" y="1466"/>
                </a:lnTo>
                <a:lnTo>
                  <a:pt x="1204" y="1428"/>
                </a:lnTo>
                <a:lnTo>
                  <a:pt x="1220" y="1388"/>
                </a:lnTo>
                <a:lnTo>
                  <a:pt x="1238" y="1346"/>
                </a:lnTo>
                <a:lnTo>
                  <a:pt x="1252" y="1302"/>
                </a:lnTo>
                <a:lnTo>
                  <a:pt x="1490" y="1302"/>
                </a:lnTo>
                <a:lnTo>
                  <a:pt x="1490" y="1302"/>
                </a:lnTo>
                <a:lnTo>
                  <a:pt x="1470" y="1328"/>
                </a:lnTo>
                <a:lnTo>
                  <a:pt x="1452" y="1352"/>
                </a:lnTo>
                <a:lnTo>
                  <a:pt x="1432" y="1374"/>
                </a:lnTo>
                <a:lnTo>
                  <a:pt x="1410" y="1398"/>
                </a:lnTo>
                <a:lnTo>
                  <a:pt x="1388" y="1420"/>
                </a:lnTo>
                <a:lnTo>
                  <a:pt x="1366" y="1440"/>
                </a:lnTo>
                <a:lnTo>
                  <a:pt x="1342" y="1460"/>
                </a:lnTo>
                <a:lnTo>
                  <a:pt x="1316" y="1478"/>
                </a:lnTo>
                <a:lnTo>
                  <a:pt x="1292" y="1496"/>
                </a:lnTo>
                <a:lnTo>
                  <a:pt x="1266" y="1514"/>
                </a:lnTo>
                <a:lnTo>
                  <a:pt x="1238" y="1530"/>
                </a:lnTo>
                <a:lnTo>
                  <a:pt x="1212" y="1544"/>
                </a:lnTo>
                <a:lnTo>
                  <a:pt x="1184" y="1558"/>
                </a:lnTo>
                <a:lnTo>
                  <a:pt x="1154" y="1570"/>
                </a:lnTo>
                <a:lnTo>
                  <a:pt x="1126" y="1582"/>
                </a:lnTo>
                <a:lnTo>
                  <a:pt x="1096" y="1592"/>
                </a:lnTo>
                <a:close/>
              </a:path>
            </a:pathLst>
          </a:custGeom>
          <a:solidFill>
            <a:srgbClr val="FDBB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200" dirty="0">
              <a:solidFill>
                <a:srgbClr val="2A2C2B"/>
              </a:solidFill>
              <a:ea typeface="Calibri" charset="0"/>
              <a:cs typeface="Calibri" charset="0"/>
            </a:endParaRPr>
          </a:p>
        </p:txBody>
      </p:sp>
      <p:sp>
        <p:nvSpPr>
          <p:cNvPr id="255" name="Arc 121"/>
          <p:cNvSpPr/>
          <p:nvPr/>
        </p:nvSpPr>
        <p:spPr>
          <a:xfrm rot="21427091" flipV="1">
            <a:off x="1277591" y="3904775"/>
            <a:ext cx="2356682" cy="45719"/>
          </a:xfrm>
          <a:custGeom>
            <a:avLst/>
            <a:gdLst>
              <a:gd name="connsiteX0" fmla="*/ 3905287 w 7810575"/>
              <a:gd name="connsiteY0" fmla="*/ 0 h 2392118"/>
              <a:gd name="connsiteX1" fmla="*/ 7676049 w 7810575"/>
              <a:gd name="connsiteY1" fmla="*/ 884836 h 2392118"/>
              <a:gd name="connsiteX2" fmla="*/ 3905288 w 7810575"/>
              <a:gd name="connsiteY2" fmla="*/ 1196059 h 2392118"/>
              <a:gd name="connsiteX3" fmla="*/ 3905287 w 7810575"/>
              <a:gd name="connsiteY3" fmla="*/ 0 h 2392118"/>
              <a:gd name="connsiteX0" fmla="*/ 3905287 w 7810575"/>
              <a:gd name="connsiteY0" fmla="*/ 0 h 2392118"/>
              <a:gd name="connsiteX1" fmla="*/ 7676049 w 7810575"/>
              <a:gd name="connsiteY1" fmla="*/ 884836 h 2392118"/>
              <a:gd name="connsiteX0" fmla="*/ 0 w 3770762"/>
              <a:gd name="connsiteY0" fmla="*/ 0 h 897098"/>
              <a:gd name="connsiteX1" fmla="*/ 3770762 w 3770762"/>
              <a:gd name="connsiteY1" fmla="*/ 884836 h 897098"/>
              <a:gd name="connsiteX2" fmla="*/ 2181226 w 3770762"/>
              <a:gd name="connsiteY2" fmla="*/ 500734 h 897098"/>
              <a:gd name="connsiteX3" fmla="*/ 0 w 3770762"/>
              <a:gd name="connsiteY3" fmla="*/ 0 h 897098"/>
              <a:gd name="connsiteX0" fmla="*/ 0 w 3770762"/>
              <a:gd name="connsiteY0" fmla="*/ 0 h 897098"/>
              <a:gd name="connsiteX1" fmla="*/ 3770762 w 3770762"/>
              <a:gd name="connsiteY1" fmla="*/ 884836 h 897098"/>
              <a:gd name="connsiteX0" fmla="*/ 0 w 3770762"/>
              <a:gd name="connsiteY0" fmla="*/ 0 h 1443709"/>
              <a:gd name="connsiteX1" fmla="*/ 3770762 w 3770762"/>
              <a:gd name="connsiteY1" fmla="*/ 884836 h 1443709"/>
              <a:gd name="connsiteX2" fmla="*/ 1371601 w 3770762"/>
              <a:gd name="connsiteY2" fmla="*/ 1443709 h 1443709"/>
              <a:gd name="connsiteX3" fmla="*/ 0 w 3770762"/>
              <a:gd name="connsiteY3" fmla="*/ 0 h 1443709"/>
              <a:gd name="connsiteX0" fmla="*/ 0 w 3770762"/>
              <a:gd name="connsiteY0" fmla="*/ 0 h 1443709"/>
              <a:gd name="connsiteX1" fmla="*/ 3770762 w 3770762"/>
              <a:gd name="connsiteY1" fmla="*/ 884836 h 144370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770762 w 3770762"/>
              <a:gd name="connsiteY1" fmla="*/ 1056286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770762 w 3770762"/>
              <a:gd name="connsiteY1" fmla="*/ 1056286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646937 w 3770762"/>
              <a:gd name="connsiteY1" fmla="*/ 970561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646937 w 3770762"/>
              <a:gd name="connsiteY1" fmla="*/ 970561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494537 w 3770762"/>
              <a:gd name="connsiteY1" fmla="*/ 837211 h 1615159"/>
              <a:gd name="connsiteX0" fmla="*/ 0 w 3770762"/>
              <a:gd name="connsiteY0" fmla="*/ 171450 h 1056286"/>
              <a:gd name="connsiteX1" fmla="*/ 3770762 w 3770762"/>
              <a:gd name="connsiteY1" fmla="*/ 1056286 h 1056286"/>
              <a:gd name="connsiteX2" fmla="*/ 0 w 3770762"/>
              <a:gd name="connsiteY2" fmla="*/ 171450 h 1056286"/>
              <a:gd name="connsiteX0" fmla="*/ 209550 w 3770762"/>
              <a:gd name="connsiteY0" fmla="*/ 0 h 1056286"/>
              <a:gd name="connsiteX1" fmla="*/ 3494537 w 3770762"/>
              <a:gd name="connsiteY1" fmla="*/ 837211 h 1056286"/>
              <a:gd name="connsiteX0" fmla="*/ 0 w 3770762"/>
              <a:gd name="connsiteY0" fmla="*/ 171450 h 1056286"/>
              <a:gd name="connsiteX1" fmla="*/ 3770762 w 3770762"/>
              <a:gd name="connsiteY1" fmla="*/ 1056286 h 1056286"/>
              <a:gd name="connsiteX2" fmla="*/ 0 w 3770762"/>
              <a:gd name="connsiteY2" fmla="*/ 171450 h 1056286"/>
              <a:gd name="connsiteX0" fmla="*/ 209550 w 3770762"/>
              <a:gd name="connsiteY0" fmla="*/ 0 h 1056286"/>
              <a:gd name="connsiteX1" fmla="*/ 3653287 w 3770762"/>
              <a:gd name="connsiteY1" fmla="*/ 1027711 h 1056286"/>
              <a:gd name="connsiteX0" fmla="*/ 0 w 3786637"/>
              <a:gd name="connsiteY0" fmla="*/ 171450 h 1056286"/>
              <a:gd name="connsiteX1" fmla="*/ 3770762 w 3786637"/>
              <a:gd name="connsiteY1" fmla="*/ 1056286 h 1056286"/>
              <a:gd name="connsiteX2" fmla="*/ 0 w 3786637"/>
              <a:gd name="connsiteY2" fmla="*/ 171450 h 1056286"/>
              <a:gd name="connsiteX0" fmla="*/ 209550 w 3786637"/>
              <a:gd name="connsiteY0" fmla="*/ 0 h 1056286"/>
              <a:gd name="connsiteX1" fmla="*/ 3786637 w 3786637"/>
              <a:gd name="connsiteY1" fmla="*/ 1021361 h 1056286"/>
              <a:gd name="connsiteX0" fmla="*/ 0 w 3786637"/>
              <a:gd name="connsiteY0" fmla="*/ 171450 h 1056286"/>
              <a:gd name="connsiteX1" fmla="*/ 3770762 w 3786637"/>
              <a:gd name="connsiteY1" fmla="*/ 1056286 h 1056286"/>
              <a:gd name="connsiteX2" fmla="*/ 0 w 3786637"/>
              <a:gd name="connsiteY2" fmla="*/ 171450 h 1056286"/>
              <a:gd name="connsiteX0" fmla="*/ 209550 w 3786637"/>
              <a:gd name="connsiteY0" fmla="*/ 0 h 1056286"/>
              <a:gd name="connsiteX1" fmla="*/ 3786637 w 3786637"/>
              <a:gd name="connsiteY1" fmla="*/ 1021361 h 1056286"/>
            </a:gdLst>
            <a:ahLst/>
            <a:cxnLst>
              <a:cxn ang="0">
                <a:pos x="connsiteX0" y="connsiteY0"/>
              </a:cxn>
              <a:cxn ang="0">
                <a:pos x="connsiteX1" y="connsiteY1"/>
              </a:cxn>
            </a:cxnLst>
            <a:rect l="l" t="t" r="r" b="b"/>
            <a:pathLst>
              <a:path w="3786637" h="1056286" stroke="0" extrusionOk="0">
                <a:moveTo>
                  <a:pt x="0" y="171450"/>
                </a:moveTo>
                <a:cubicBezTo>
                  <a:pt x="1765469" y="171450"/>
                  <a:pt x="3311374" y="534207"/>
                  <a:pt x="3770762" y="1056286"/>
                </a:cubicBezTo>
                <a:lnTo>
                  <a:pt x="0" y="171450"/>
                </a:lnTo>
                <a:close/>
              </a:path>
              <a:path w="3786637" h="1056286" fill="none">
                <a:moveTo>
                  <a:pt x="209550" y="0"/>
                </a:moveTo>
                <a:cubicBezTo>
                  <a:pt x="1670219" y="114300"/>
                  <a:pt x="3124049" y="619932"/>
                  <a:pt x="3786637" y="1021361"/>
                </a:cubicBezTo>
              </a:path>
            </a:pathLst>
          </a:custGeom>
          <a:noFill/>
          <a:ln w="28575" cap="rnd" cmpd="sng" algn="ctr">
            <a:solidFill>
              <a:srgbClr val="404040">
                <a:lumMod val="60000"/>
                <a:lumOff val="40000"/>
              </a:srgbClr>
            </a:solidFill>
            <a:prstDash val="sysDot"/>
            <a:headEnd type="none" w="med" len="med"/>
            <a:tailEnd type="triangle" w="med" len="med"/>
          </a:ln>
          <a:effectLst/>
        </p:spPr>
        <p:txBody>
          <a:bodyPr rtlCol="0" anchor="ctr"/>
          <a:lstStyle/>
          <a:p>
            <a:pPr defTabSz="913897">
              <a:defRPr/>
            </a:pPr>
            <a:endParaRPr lang="en-US" sz="1350" kern="0" dirty="0">
              <a:solidFill>
                <a:srgbClr val="000000"/>
              </a:solidFill>
              <a:latin typeface="Arial"/>
            </a:endParaRPr>
          </a:p>
        </p:txBody>
      </p:sp>
      <p:sp>
        <p:nvSpPr>
          <p:cNvPr id="256" name="Arc 121"/>
          <p:cNvSpPr/>
          <p:nvPr/>
        </p:nvSpPr>
        <p:spPr>
          <a:xfrm rot="21441806">
            <a:off x="1248951" y="2191800"/>
            <a:ext cx="2474957" cy="1334601"/>
          </a:xfrm>
          <a:custGeom>
            <a:avLst/>
            <a:gdLst>
              <a:gd name="connsiteX0" fmla="*/ 3905287 w 7810575"/>
              <a:gd name="connsiteY0" fmla="*/ 0 h 2392118"/>
              <a:gd name="connsiteX1" fmla="*/ 7676049 w 7810575"/>
              <a:gd name="connsiteY1" fmla="*/ 884836 h 2392118"/>
              <a:gd name="connsiteX2" fmla="*/ 3905288 w 7810575"/>
              <a:gd name="connsiteY2" fmla="*/ 1196059 h 2392118"/>
              <a:gd name="connsiteX3" fmla="*/ 3905287 w 7810575"/>
              <a:gd name="connsiteY3" fmla="*/ 0 h 2392118"/>
              <a:gd name="connsiteX0" fmla="*/ 3905287 w 7810575"/>
              <a:gd name="connsiteY0" fmla="*/ 0 h 2392118"/>
              <a:gd name="connsiteX1" fmla="*/ 7676049 w 7810575"/>
              <a:gd name="connsiteY1" fmla="*/ 884836 h 2392118"/>
              <a:gd name="connsiteX0" fmla="*/ 0 w 3770762"/>
              <a:gd name="connsiteY0" fmla="*/ 0 h 897098"/>
              <a:gd name="connsiteX1" fmla="*/ 3770762 w 3770762"/>
              <a:gd name="connsiteY1" fmla="*/ 884836 h 897098"/>
              <a:gd name="connsiteX2" fmla="*/ 2181226 w 3770762"/>
              <a:gd name="connsiteY2" fmla="*/ 500734 h 897098"/>
              <a:gd name="connsiteX3" fmla="*/ 0 w 3770762"/>
              <a:gd name="connsiteY3" fmla="*/ 0 h 897098"/>
              <a:gd name="connsiteX0" fmla="*/ 0 w 3770762"/>
              <a:gd name="connsiteY0" fmla="*/ 0 h 897098"/>
              <a:gd name="connsiteX1" fmla="*/ 3770762 w 3770762"/>
              <a:gd name="connsiteY1" fmla="*/ 884836 h 897098"/>
              <a:gd name="connsiteX0" fmla="*/ 0 w 3770762"/>
              <a:gd name="connsiteY0" fmla="*/ 0 h 1443709"/>
              <a:gd name="connsiteX1" fmla="*/ 3770762 w 3770762"/>
              <a:gd name="connsiteY1" fmla="*/ 884836 h 1443709"/>
              <a:gd name="connsiteX2" fmla="*/ 1371601 w 3770762"/>
              <a:gd name="connsiteY2" fmla="*/ 1443709 h 1443709"/>
              <a:gd name="connsiteX3" fmla="*/ 0 w 3770762"/>
              <a:gd name="connsiteY3" fmla="*/ 0 h 1443709"/>
              <a:gd name="connsiteX0" fmla="*/ 0 w 3770762"/>
              <a:gd name="connsiteY0" fmla="*/ 0 h 1443709"/>
              <a:gd name="connsiteX1" fmla="*/ 3770762 w 3770762"/>
              <a:gd name="connsiteY1" fmla="*/ 884836 h 144370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770762 w 3770762"/>
              <a:gd name="connsiteY1" fmla="*/ 1056286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770762 w 3770762"/>
              <a:gd name="connsiteY1" fmla="*/ 1056286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646937 w 3770762"/>
              <a:gd name="connsiteY1" fmla="*/ 970561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646937 w 3770762"/>
              <a:gd name="connsiteY1" fmla="*/ 970561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494537 w 3770762"/>
              <a:gd name="connsiteY1" fmla="*/ 837211 h 1615159"/>
              <a:gd name="connsiteX0" fmla="*/ 0 w 3770762"/>
              <a:gd name="connsiteY0" fmla="*/ 171450 h 1056286"/>
              <a:gd name="connsiteX1" fmla="*/ 3770762 w 3770762"/>
              <a:gd name="connsiteY1" fmla="*/ 1056286 h 1056286"/>
              <a:gd name="connsiteX2" fmla="*/ 0 w 3770762"/>
              <a:gd name="connsiteY2" fmla="*/ 171450 h 1056286"/>
              <a:gd name="connsiteX0" fmla="*/ 209550 w 3770762"/>
              <a:gd name="connsiteY0" fmla="*/ 0 h 1056286"/>
              <a:gd name="connsiteX1" fmla="*/ 3494537 w 3770762"/>
              <a:gd name="connsiteY1" fmla="*/ 837211 h 1056286"/>
              <a:gd name="connsiteX0" fmla="*/ 0 w 3770762"/>
              <a:gd name="connsiteY0" fmla="*/ 171450 h 1056286"/>
              <a:gd name="connsiteX1" fmla="*/ 3770762 w 3770762"/>
              <a:gd name="connsiteY1" fmla="*/ 1056286 h 1056286"/>
              <a:gd name="connsiteX2" fmla="*/ 0 w 3770762"/>
              <a:gd name="connsiteY2" fmla="*/ 171450 h 1056286"/>
              <a:gd name="connsiteX0" fmla="*/ 209550 w 3770762"/>
              <a:gd name="connsiteY0" fmla="*/ 0 h 1056286"/>
              <a:gd name="connsiteX1" fmla="*/ 3653287 w 3770762"/>
              <a:gd name="connsiteY1" fmla="*/ 1027711 h 1056286"/>
              <a:gd name="connsiteX0" fmla="*/ 0 w 3786637"/>
              <a:gd name="connsiteY0" fmla="*/ 171450 h 1056286"/>
              <a:gd name="connsiteX1" fmla="*/ 3770762 w 3786637"/>
              <a:gd name="connsiteY1" fmla="*/ 1056286 h 1056286"/>
              <a:gd name="connsiteX2" fmla="*/ 0 w 3786637"/>
              <a:gd name="connsiteY2" fmla="*/ 171450 h 1056286"/>
              <a:gd name="connsiteX0" fmla="*/ 209550 w 3786637"/>
              <a:gd name="connsiteY0" fmla="*/ 0 h 1056286"/>
              <a:gd name="connsiteX1" fmla="*/ 3786637 w 3786637"/>
              <a:gd name="connsiteY1" fmla="*/ 1021361 h 1056286"/>
              <a:gd name="connsiteX0" fmla="*/ 0 w 3786637"/>
              <a:gd name="connsiteY0" fmla="*/ 171450 h 1056286"/>
              <a:gd name="connsiteX1" fmla="*/ 3770762 w 3786637"/>
              <a:gd name="connsiteY1" fmla="*/ 1056286 h 1056286"/>
              <a:gd name="connsiteX2" fmla="*/ 0 w 3786637"/>
              <a:gd name="connsiteY2" fmla="*/ 171450 h 1056286"/>
              <a:gd name="connsiteX0" fmla="*/ 209550 w 3786637"/>
              <a:gd name="connsiteY0" fmla="*/ 0 h 1056286"/>
              <a:gd name="connsiteX1" fmla="*/ 3786637 w 3786637"/>
              <a:gd name="connsiteY1" fmla="*/ 1021361 h 1056286"/>
            </a:gdLst>
            <a:ahLst/>
            <a:cxnLst>
              <a:cxn ang="0">
                <a:pos x="connsiteX0" y="connsiteY0"/>
              </a:cxn>
              <a:cxn ang="0">
                <a:pos x="connsiteX1" y="connsiteY1"/>
              </a:cxn>
            </a:cxnLst>
            <a:rect l="l" t="t" r="r" b="b"/>
            <a:pathLst>
              <a:path w="3786637" h="1056286" stroke="0" extrusionOk="0">
                <a:moveTo>
                  <a:pt x="0" y="171450"/>
                </a:moveTo>
                <a:cubicBezTo>
                  <a:pt x="1765469" y="171450"/>
                  <a:pt x="3311374" y="534207"/>
                  <a:pt x="3770762" y="1056286"/>
                </a:cubicBezTo>
                <a:lnTo>
                  <a:pt x="0" y="171450"/>
                </a:lnTo>
                <a:close/>
              </a:path>
              <a:path w="3786637" h="1056286" fill="none">
                <a:moveTo>
                  <a:pt x="209550" y="0"/>
                </a:moveTo>
                <a:cubicBezTo>
                  <a:pt x="1670219" y="114300"/>
                  <a:pt x="3124049" y="619932"/>
                  <a:pt x="3786637" y="1021361"/>
                </a:cubicBezTo>
              </a:path>
            </a:pathLst>
          </a:custGeom>
          <a:noFill/>
          <a:ln w="28575" cap="rnd" cmpd="sng" algn="ctr">
            <a:solidFill>
              <a:srgbClr val="404040">
                <a:lumMod val="60000"/>
                <a:lumOff val="40000"/>
              </a:srgbClr>
            </a:solidFill>
            <a:prstDash val="sysDot"/>
            <a:headEnd type="none" w="med" len="med"/>
            <a:tailEnd type="triangle" w="med" len="med"/>
          </a:ln>
          <a:effectLst/>
        </p:spPr>
        <p:txBody>
          <a:bodyPr rtlCol="0" anchor="ctr"/>
          <a:lstStyle/>
          <a:p>
            <a:pPr defTabSz="913897">
              <a:defRPr/>
            </a:pPr>
            <a:endParaRPr lang="en-US" sz="1350" kern="0" dirty="0">
              <a:solidFill>
                <a:srgbClr val="000000"/>
              </a:solidFill>
              <a:latin typeface="Arial"/>
            </a:endParaRPr>
          </a:p>
        </p:txBody>
      </p:sp>
      <p:sp>
        <p:nvSpPr>
          <p:cNvPr id="283" name="TextBox 282"/>
          <p:cNvSpPr txBox="1"/>
          <p:nvPr/>
        </p:nvSpPr>
        <p:spPr>
          <a:xfrm>
            <a:off x="2819400" y="5270562"/>
            <a:ext cx="5748460" cy="1077218"/>
          </a:xfrm>
          <a:prstGeom prst="rect">
            <a:avLst/>
          </a:prstGeom>
          <a:noFill/>
        </p:spPr>
        <p:txBody>
          <a:bodyPr wrap="square" rtlCol="0">
            <a:spAutoFit/>
          </a:bodyPr>
          <a:lstStyle/>
          <a:p>
            <a:r>
              <a:rPr lang="en-US" sz="1600" b="1" dirty="0">
                <a:solidFill>
                  <a:srgbClr val="2A2C2B"/>
                </a:solidFill>
                <a:latin typeface="Symantec Sans" panose="02000503080000020004" pitchFamily="50" charset="0"/>
              </a:rPr>
              <a:t>Symantec Endpoint Protection 14</a:t>
            </a:r>
          </a:p>
          <a:p>
            <a:r>
              <a:rPr lang="en-US" sz="1600" b="1" dirty="0">
                <a:solidFill>
                  <a:srgbClr val="2A2C2B"/>
                </a:solidFill>
                <a:latin typeface="Symantec Sans" panose="02000503080000020004" pitchFamily="50" charset="0"/>
              </a:rPr>
              <a:t>Symantec Endpoint Protection Mobile</a:t>
            </a:r>
          </a:p>
          <a:p>
            <a:r>
              <a:rPr lang="en-US" sz="1600" b="1" dirty="0">
                <a:solidFill>
                  <a:srgbClr val="2A2C2B"/>
                </a:solidFill>
                <a:latin typeface="Symantec Sans" panose="02000503080000020004" pitchFamily="50" charset="0"/>
              </a:rPr>
              <a:t>Symantec Endpoint Detection and Response</a:t>
            </a:r>
          </a:p>
          <a:p>
            <a:r>
              <a:rPr lang="en-US" sz="1600" b="1" dirty="0">
                <a:solidFill>
                  <a:srgbClr val="2A2C2B"/>
                </a:solidFill>
                <a:latin typeface="Symantec Sans" panose="02000503080000020004" pitchFamily="50" charset="0"/>
              </a:rPr>
              <a:t>Symantec Endpoint Protection Cloud</a:t>
            </a:r>
          </a:p>
        </p:txBody>
      </p:sp>
      <p:sp>
        <p:nvSpPr>
          <p:cNvPr id="4" name="Rectangle 3"/>
          <p:cNvSpPr/>
          <p:nvPr/>
        </p:nvSpPr>
        <p:spPr>
          <a:xfrm>
            <a:off x="401053" y="2566742"/>
            <a:ext cx="1042736" cy="374315"/>
          </a:xfrm>
          <a:prstGeom prst="rect">
            <a:avLst/>
          </a:prstGeom>
          <a:solidFill>
            <a:schemeClr val="bg1">
              <a:alpha val="78000"/>
            </a:schemeClr>
          </a:solidFill>
          <a:ln w="9525">
            <a:noFill/>
            <a:miter lim="800000"/>
            <a:headEnd/>
            <a:tailEnd/>
          </a:ln>
        </p:spPr>
        <p:txBody>
          <a:bodyPr wrap="square" rtlCol="0" anchor="ctr"/>
          <a:lstStyle/>
          <a:p>
            <a:pPr algn="ctr"/>
            <a:endParaRPr lang="en-US" kern="0" dirty="0">
              <a:solidFill>
                <a:srgbClr val="FFFFFF"/>
              </a:solidFill>
            </a:endParaRPr>
          </a:p>
        </p:txBody>
      </p:sp>
      <p:sp>
        <p:nvSpPr>
          <p:cNvPr id="134" name="TextBox 133"/>
          <p:cNvSpPr txBox="1"/>
          <p:nvPr/>
        </p:nvSpPr>
        <p:spPr>
          <a:xfrm>
            <a:off x="414432" y="2539283"/>
            <a:ext cx="1052896" cy="427809"/>
          </a:xfrm>
          <a:prstGeom prst="rect">
            <a:avLst/>
          </a:prstGeom>
          <a:noFill/>
        </p:spPr>
        <p:txBody>
          <a:bodyPr wrap="square" rtlCol="0">
            <a:spAutoFit/>
          </a:bodyPr>
          <a:lstStyle/>
          <a:p>
            <a:pPr algn="ctr" defTabSz="914126">
              <a:lnSpc>
                <a:spcPct val="90000"/>
              </a:lnSpc>
              <a:defRPr/>
            </a:pPr>
            <a:r>
              <a:rPr lang="en-US" sz="1200" kern="0" dirty="0">
                <a:solidFill>
                  <a:srgbClr val="404040"/>
                </a:solidFill>
              </a:rPr>
              <a:t>Headquarters Data Center</a:t>
            </a:r>
          </a:p>
        </p:txBody>
      </p:sp>
      <p:sp>
        <p:nvSpPr>
          <p:cNvPr id="122" name="Title 1"/>
          <p:cNvSpPr txBox="1">
            <a:spLocks/>
          </p:cNvSpPr>
          <p:nvPr/>
        </p:nvSpPr>
        <p:spPr>
          <a:xfrm>
            <a:off x="462163" y="357948"/>
            <a:ext cx="11109960" cy="554276"/>
          </a:xfrm>
          <a:prstGeom prst="rect">
            <a:avLst/>
          </a:prstGeom>
        </p:spPr>
        <p:txBody>
          <a:bodyPr vert="horz" lIns="0" tIns="0" rIns="0" bIns="0" rtlCol="0" anchor="t">
            <a:normAutofit/>
          </a:bodyPr>
          <a:lstStyle>
            <a:lvl1pPr algn="l" defTabSz="914400" rtl="0" eaLnBrk="1" latinLnBrk="0" hangingPunct="1">
              <a:lnSpc>
                <a:spcPct val="80000"/>
              </a:lnSpc>
              <a:spcBef>
                <a:spcPct val="0"/>
              </a:spcBef>
              <a:buNone/>
              <a:defRPr sz="3600" b="1" i="0" kern="1200" cap="none" spc="0" baseline="0">
                <a:solidFill>
                  <a:schemeClr val="tx1"/>
                </a:solidFill>
                <a:latin typeface="+mj-lt"/>
                <a:ea typeface="+mj-ea"/>
                <a:cs typeface="Calibri" panose="020F0502020204030204" pitchFamily="34" charset="0"/>
              </a:defRPr>
            </a:lvl1pPr>
          </a:lstStyle>
          <a:p>
            <a:r>
              <a:rPr lang="en-US" sz="4000" dirty="0">
                <a:solidFill>
                  <a:srgbClr val="2A2C2B"/>
                </a:solidFill>
              </a:rPr>
              <a:t>Cloud Generation Endpoint Security Portfolio</a:t>
            </a:r>
          </a:p>
        </p:txBody>
      </p:sp>
      <p:grpSp>
        <p:nvGrpSpPr>
          <p:cNvPr id="113" name="Group 112"/>
          <p:cNvGrpSpPr/>
          <p:nvPr/>
        </p:nvGrpSpPr>
        <p:grpSpPr>
          <a:xfrm>
            <a:off x="8901800" y="2395735"/>
            <a:ext cx="742388" cy="164117"/>
            <a:chOff x="1549400" y="4437063"/>
            <a:chExt cx="8394700" cy="1855787"/>
          </a:xfrm>
        </p:grpSpPr>
        <p:sp>
          <p:nvSpPr>
            <p:cNvPr id="114" name="Freeform 9"/>
            <p:cNvSpPr>
              <a:spLocks noEditPoints="1"/>
            </p:cNvSpPr>
            <p:nvPr/>
          </p:nvSpPr>
          <p:spPr bwMode="auto">
            <a:xfrm>
              <a:off x="3649663" y="4789488"/>
              <a:ext cx="1046163" cy="1149350"/>
            </a:xfrm>
            <a:custGeom>
              <a:avLst/>
              <a:gdLst>
                <a:gd name="T0" fmla="*/ 280 w 280"/>
                <a:gd name="T1" fmla="*/ 149 h 306"/>
                <a:gd name="T2" fmla="*/ 263 w 280"/>
                <a:gd name="T3" fmla="*/ 232 h 306"/>
                <a:gd name="T4" fmla="*/ 213 w 280"/>
                <a:gd name="T5" fmla="*/ 287 h 306"/>
                <a:gd name="T6" fmla="*/ 139 w 280"/>
                <a:gd name="T7" fmla="*/ 306 h 306"/>
                <a:gd name="T8" fmla="*/ 67 w 280"/>
                <a:gd name="T9" fmla="*/ 288 h 306"/>
                <a:gd name="T10" fmla="*/ 17 w 280"/>
                <a:gd name="T11" fmla="*/ 235 h 306"/>
                <a:gd name="T12" fmla="*/ 0 w 280"/>
                <a:gd name="T13" fmla="*/ 157 h 306"/>
                <a:gd name="T14" fmla="*/ 18 w 280"/>
                <a:gd name="T15" fmla="*/ 74 h 306"/>
                <a:gd name="T16" fmla="*/ 68 w 280"/>
                <a:gd name="T17" fmla="*/ 19 h 306"/>
                <a:gd name="T18" fmla="*/ 144 w 280"/>
                <a:gd name="T19" fmla="*/ 0 h 306"/>
                <a:gd name="T20" fmla="*/ 215 w 280"/>
                <a:gd name="T21" fmla="*/ 19 h 306"/>
                <a:gd name="T22" fmla="*/ 263 w 280"/>
                <a:gd name="T23" fmla="*/ 72 h 306"/>
                <a:gd name="T24" fmla="*/ 280 w 280"/>
                <a:gd name="T25" fmla="*/ 149 h 306"/>
                <a:gd name="T26" fmla="*/ 244 w 280"/>
                <a:gd name="T27" fmla="*/ 154 h 306"/>
                <a:gd name="T28" fmla="*/ 217 w 280"/>
                <a:gd name="T29" fmla="*/ 64 h 306"/>
                <a:gd name="T30" fmla="*/ 141 w 280"/>
                <a:gd name="T31" fmla="*/ 31 h 306"/>
                <a:gd name="T32" fmla="*/ 87 w 280"/>
                <a:gd name="T33" fmla="*/ 47 h 306"/>
                <a:gd name="T34" fmla="*/ 50 w 280"/>
                <a:gd name="T35" fmla="*/ 90 h 306"/>
                <a:gd name="T36" fmla="*/ 36 w 280"/>
                <a:gd name="T37" fmla="*/ 153 h 306"/>
                <a:gd name="T38" fmla="*/ 49 w 280"/>
                <a:gd name="T39" fmla="*/ 217 h 306"/>
                <a:gd name="T40" fmla="*/ 85 w 280"/>
                <a:gd name="T41" fmla="*/ 260 h 306"/>
                <a:gd name="T42" fmla="*/ 139 w 280"/>
                <a:gd name="T43" fmla="*/ 275 h 306"/>
                <a:gd name="T44" fmla="*/ 216 w 280"/>
                <a:gd name="T45" fmla="*/ 243 h 306"/>
                <a:gd name="T46" fmla="*/ 244 w 280"/>
                <a:gd name="T47" fmla="*/ 15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06">
                  <a:moveTo>
                    <a:pt x="280" y="149"/>
                  </a:moveTo>
                  <a:cubicBezTo>
                    <a:pt x="280" y="181"/>
                    <a:pt x="275" y="209"/>
                    <a:pt x="263" y="232"/>
                  </a:cubicBezTo>
                  <a:cubicBezTo>
                    <a:pt x="252" y="256"/>
                    <a:pt x="235" y="274"/>
                    <a:pt x="213" y="287"/>
                  </a:cubicBezTo>
                  <a:cubicBezTo>
                    <a:pt x="192" y="300"/>
                    <a:pt x="167" y="306"/>
                    <a:pt x="139" y="306"/>
                  </a:cubicBezTo>
                  <a:cubicBezTo>
                    <a:pt x="112" y="306"/>
                    <a:pt x="88" y="300"/>
                    <a:pt x="67" y="288"/>
                  </a:cubicBezTo>
                  <a:cubicBezTo>
                    <a:pt x="45" y="275"/>
                    <a:pt x="29" y="258"/>
                    <a:pt x="17" y="235"/>
                  </a:cubicBezTo>
                  <a:cubicBezTo>
                    <a:pt x="6" y="212"/>
                    <a:pt x="0" y="186"/>
                    <a:pt x="0" y="157"/>
                  </a:cubicBezTo>
                  <a:cubicBezTo>
                    <a:pt x="0" y="125"/>
                    <a:pt x="6" y="98"/>
                    <a:pt x="18" y="74"/>
                  </a:cubicBezTo>
                  <a:cubicBezTo>
                    <a:pt x="29" y="50"/>
                    <a:pt x="46" y="32"/>
                    <a:pt x="68" y="19"/>
                  </a:cubicBezTo>
                  <a:cubicBezTo>
                    <a:pt x="90" y="6"/>
                    <a:pt x="115" y="0"/>
                    <a:pt x="144" y="0"/>
                  </a:cubicBezTo>
                  <a:cubicBezTo>
                    <a:pt x="170" y="0"/>
                    <a:pt x="194" y="6"/>
                    <a:pt x="215" y="19"/>
                  </a:cubicBezTo>
                  <a:cubicBezTo>
                    <a:pt x="236" y="31"/>
                    <a:pt x="252" y="49"/>
                    <a:pt x="263" y="72"/>
                  </a:cubicBezTo>
                  <a:cubicBezTo>
                    <a:pt x="275" y="94"/>
                    <a:pt x="280" y="120"/>
                    <a:pt x="280" y="149"/>
                  </a:cubicBezTo>
                  <a:moveTo>
                    <a:pt x="244" y="154"/>
                  </a:moveTo>
                  <a:cubicBezTo>
                    <a:pt x="244" y="115"/>
                    <a:pt x="235" y="85"/>
                    <a:pt x="217" y="64"/>
                  </a:cubicBezTo>
                  <a:cubicBezTo>
                    <a:pt x="199" y="42"/>
                    <a:pt x="174" y="31"/>
                    <a:pt x="141" y="31"/>
                  </a:cubicBezTo>
                  <a:cubicBezTo>
                    <a:pt x="121" y="31"/>
                    <a:pt x="103" y="36"/>
                    <a:pt x="87" y="47"/>
                  </a:cubicBezTo>
                  <a:cubicBezTo>
                    <a:pt x="71" y="57"/>
                    <a:pt x="59" y="71"/>
                    <a:pt x="50" y="90"/>
                  </a:cubicBezTo>
                  <a:cubicBezTo>
                    <a:pt x="41" y="109"/>
                    <a:pt x="36" y="130"/>
                    <a:pt x="36" y="153"/>
                  </a:cubicBezTo>
                  <a:cubicBezTo>
                    <a:pt x="36" y="177"/>
                    <a:pt x="41" y="198"/>
                    <a:pt x="49" y="217"/>
                  </a:cubicBezTo>
                  <a:cubicBezTo>
                    <a:pt x="58" y="235"/>
                    <a:pt x="70" y="250"/>
                    <a:pt x="85" y="260"/>
                  </a:cubicBezTo>
                  <a:cubicBezTo>
                    <a:pt x="101" y="270"/>
                    <a:pt x="119" y="275"/>
                    <a:pt x="139" y="275"/>
                  </a:cubicBezTo>
                  <a:cubicBezTo>
                    <a:pt x="172" y="275"/>
                    <a:pt x="197" y="264"/>
                    <a:pt x="216" y="243"/>
                  </a:cubicBezTo>
                  <a:cubicBezTo>
                    <a:pt x="235" y="221"/>
                    <a:pt x="244" y="192"/>
                    <a:pt x="244" y="154"/>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sp>
          <p:nvSpPr>
            <p:cNvPr id="115" name="Freeform 10"/>
            <p:cNvSpPr>
              <a:spLocks/>
            </p:cNvSpPr>
            <p:nvPr/>
          </p:nvSpPr>
          <p:spPr bwMode="auto">
            <a:xfrm>
              <a:off x="4773613" y="4725988"/>
              <a:ext cx="477838" cy="1193800"/>
            </a:xfrm>
            <a:custGeom>
              <a:avLst/>
              <a:gdLst>
                <a:gd name="T0" fmla="*/ 128 w 128"/>
                <a:gd name="T1" fmla="*/ 35 h 318"/>
                <a:gd name="T2" fmla="*/ 106 w 128"/>
                <a:gd name="T3" fmla="*/ 29 h 318"/>
                <a:gd name="T4" fmla="*/ 70 w 128"/>
                <a:gd name="T5" fmla="*/ 74 h 318"/>
                <a:gd name="T6" fmla="*/ 70 w 128"/>
                <a:gd name="T7" fmla="*/ 107 h 318"/>
                <a:gd name="T8" fmla="*/ 120 w 128"/>
                <a:gd name="T9" fmla="*/ 107 h 318"/>
                <a:gd name="T10" fmla="*/ 120 w 128"/>
                <a:gd name="T11" fmla="*/ 135 h 318"/>
                <a:gd name="T12" fmla="*/ 70 w 128"/>
                <a:gd name="T13" fmla="*/ 135 h 318"/>
                <a:gd name="T14" fmla="*/ 70 w 128"/>
                <a:gd name="T15" fmla="*/ 318 h 318"/>
                <a:gd name="T16" fmla="*/ 36 w 128"/>
                <a:gd name="T17" fmla="*/ 318 h 318"/>
                <a:gd name="T18" fmla="*/ 36 w 128"/>
                <a:gd name="T19" fmla="*/ 135 h 318"/>
                <a:gd name="T20" fmla="*/ 0 w 128"/>
                <a:gd name="T21" fmla="*/ 135 h 318"/>
                <a:gd name="T22" fmla="*/ 0 w 128"/>
                <a:gd name="T23" fmla="*/ 107 h 318"/>
                <a:gd name="T24" fmla="*/ 36 w 128"/>
                <a:gd name="T25" fmla="*/ 107 h 318"/>
                <a:gd name="T26" fmla="*/ 36 w 128"/>
                <a:gd name="T27" fmla="*/ 72 h 318"/>
                <a:gd name="T28" fmla="*/ 55 w 128"/>
                <a:gd name="T29" fmla="*/ 20 h 318"/>
                <a:gd name="T30" fmla="*/ 104 w 128"/>
                <a:gd name="T31" fmla="*/ 0 h 318"/>
                <a:gd name="T32" fmla="*/ 128 w 128"/>
                <a:gd name="T33" fmla="*/ 4 h 318"/>
                <a:gd name="T34" fmla="*/ 128 w 128"/>
                <a:gd name="T35" fmla="*/ 3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318">
                  <a:moveTo>
                    <a:pt x="128" y="35"/>
                  </a:moveTo>
                  <a:cubicBezTo>
                    <a:pt x="122" y="31"/>
                    <a:pt x="114" y="29"/>
                    <a:pt x="106" y="29"/>
                  </a:cubicBezTo>
                  <a:cubicBezTo>
                    <a:pt x="82" y="29"/>
                    <a:pt x="70" y="44"/>
                    <a:pt x="70" y="74"/>
                  </a:cubicBezTo>
                  <a:cubicBezTo>
                    <a:pt x="70" y="107"/>
                    <a:pt x="70" y="107"/>
                    <a:pt x="70" y="107"/>
                  </a:cubicBezTo>
                  <a:cubicBezTo>
                    <a:pt x="120" y="107"/>
                    <a:pt x="120" y="107"/>
                    <a:pt x="120" y="107"/>
                  </a:cubicBezTo>
                  <a:cubicBezTo>
                    <a:pt x="120" y="135"/>
                    <a:pt x="120" y="135"/>
                    <a:pt x="120" y="135"/>
                  </a:cubicBezTo>
                  <a:cubicBezTo>
                    <a:pt x="70" y="135"/>
                    <a:pt x="70" y="135"/>
                    <a:pt x="70" y="135"/>
                  </a:cubicBezTo>
                  <a:cubicBezTo>
                    <a:pt x="70" y="318"/>
                    <a:pt x="70" y="318"/>
                    <a:pt x="70" y="318"/>
                  </a:cubicBezTo>
                  <a:cubicBezTo>
                    <a:pt x="36" y="318"/>
                    <a:pt x="36" y="318"/>
                    <a:pt x="36" y="318"/>
                  </a:cubicBezTo>
                  <a:cubicBezTo>
                    <a:pt x="36" y="135"/>
                    <a:pt x="36" y="135"/>
                    <a:pt x="36" y="135"/>
                  </a:cubicBezTo>
                  <a:cubicBezTo>
                    <a:pt x="0" y="135"/>
                    <a:pt x="0" y="135"/>
                    <a:pt x="0" y="135"/>
                  </a:cubicBezTo>
                  <a:cubicBezTo>
                    <a:pt x="0" y="107"/>
                    <a:pt x="0" y="107"/>
                    <a:pt x="0" y="107"/>
                  </a:cubicBezTo>
                  <a:cubicBezTo>
                    <a:pt x="36" y="107"/>
                    <a:pt x="36" y="107"/>
                    <a:pt x="36" y="107"/>
                  </a:cubicBezTo>
                  <a:cubicBezTo>
                    <a:pt x="36" y="72"/>
                    <a:pt x="36" y="72"/>
                    <a:pt x="36" y="72"/>
                  </a:cubicBezTo>
                  <a:cubicBezTo>
                    <a:pt x="36" y="51"/>
                    <a:pt x="43" y="33"/>
                    <a:pt x="55" y="20"/>
                  </a:cubicBezTo>
                  <a:cubicBezTo>
                    <a:pt x="68" y="7"/>
                    <a:pt x="84" y="0"/>
                    <a:pt x="104" y="0"/>
                  </a:cubicBezTo>
                  <a:cubicBezTo>
                    <a:pt x="114" y="0"/>
                    <a:pt x="122" y="2"/>
                    <a:pt x="128" y="4"/>
                  </a:cubicBezTo>
                  <a:lnTo>
                    <a:pt x="128" y="35"/>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sp>
          <p:nvSpPr>
            <p:cNvPr id="116" name="Freeform 11"/>
            <p:cNvSpPr>
              <a:spLocks/>
            </p:cNvSpPr>
            <p:nvPr/>
          </p:nvSpPr>
          <p:spPr bwMode="auto">
            <a:xfrm>
              <a:off x="5211763" y="4725988"/>
              <a:ext cx="477838" cy="1193800"/>
            </a:xfrm>
            <a:custGeom>
              <a:avLst/>
              <a:gdLst>
                <a:gd name="T0" fmla="*/ 128 w 128"/>
                <a:gd name="T1" fmla="*/ 35 h 318"/>
                <a:gd name="T2" fmla="*/ 106 w 128"/>
                <a:gd name="T3" fmla="*/ 29 h 318"/>
                <a:gd name="T4" fmla="*/ 70 w 128"/>
                <a:gd name="T5" fmla="*/ 74 h 318"/>
                <a:gd name="T6" fmla="*/ 70 w 128"/>
                <a:gd name="T7" fmla="*/ 107 h 318"/>
                <a:gd name="T8" fmla="*/ 120 w 128"/>
                <a:gd name="T9" fmla="*/ 107 h 318"/>
                <a:gd name="T10" fmla="*/ 120 w 128"/>
                <a:gd name="T11" fmla="*/ 135 h 318"/>
                <a:gd name="T12" fmla="*/ 70 w 128"/>
                <a:gd name="T13" fmla="*/ 135 h 318"/>
                <a:gd name="T14" fmla="*/ 70 w 128"/>
                <a:gd name="T15" fmla="*/ 318 h 318"/>
                <a:gd name="T16" fmla="*/ 36 w 128"/>
                <a:gd name="T17" fmla="*/ 318 h 318"/>
                <a:gd name="T18" fmla="*/ 36 w 128"/>
                <a:gd name="T19" fmla="*/ 135 h 318"/>
                <a:gd name="T20" fmla="*/ 0 w 128"/>
                <a:gd name="T21" fmla="*/ 135 h 318"/>
                <a:gd name="T22" fmla="*/ 0 w 128"/>
                <a:gd name="T23" fmla="*/ 107 h 318"/>
                <a:gd name="T24" fmla="*/ 36 w 128"/>
                <a:gd name="T25" fmla="*/ 107 h 318"/>
                <a:gd name="T26" fmla="*/ 36 w 128"/>
                <a:gd name="T27" fmla="*/ 72 h 318"/>
                <a:gd name="T28" fmla="*/ 55 w 128"/>
                <a:gd name="T29" fmla="*/ 20 h 318"/>
                <a:gd name="T30" fmla="*/ 104 w 128"/>
                <a:gd name="T31" fmla="*/ 0 h 318"/>
                <a:gd name="T32" fmla="*/ 128 w 128"/>
                <a:gd name="T33" fmla="*/ 4 h 318"/>
                <a:gd name="T34" fmla="*/ 128 w 128"/>
                <a:gd name="T35" fmla="*/ 3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318">
                  <a:moveTo>
                    <a:pt x="128" y="35"/>
                  </a:moveTo>
                  <a:cubicBezTo>
                    <a:pt x="122" y="31"/>
                    <a:pt x="114" y="29"/>
                    <a:pt x="106" y="29"/>
                  </a:cubicBezTo>
                  <a:cubicBezTo>
                    <a:pt x="82" y="29"/>
                    <a:pt x="70" y="44"/>
                    <a:pt x="70" y="74"/>
                  </a:cubicBezTo>
                  <a:cubicBezTo>
                    <a:pt x="70" y="107"/>
                    <a:pt x="70" y="107"/>
                    <a:pt x="70" y="107"/>
                  </a:cubicBezTo>
                  <a:cubicBezTo>
                    <a:pt x="120" y="107"/>
                    <a:pt x="120" y="107"/>
                    <a:pt x="120" y="107"/>
                  </a:cubicBezTo>
                  <a:cubicBezTo>
                    <a:pt x="120" y="135"/>
                    <a:pt x="120" y="135"/>
                    <a:pt x="120" y="135"/>
                  </a:cubicBezTo>
                  <a:cubicBezTo>
                    <a:pt x="70" y="135"/>
                    <a:pt x="70" y="135"/>
                    <a:pt x="70" y="135"/>
                  </a:cubicBezTo>
                  <a:cubicBezTo>
                    <a:pt x="70" y="318"/>
                    <a:pt x="70" y="318"/>
                    <a:pt x="70" y="318"/>
                  </a:cubicBezTo>
                  <a:cubicBezTo>
                    <a:pt x="36" y="318"/>
                    <a:pt x="36" y="318"/>
                    <a:pt x="36" y="318"/>
                  </a:cubicBezTo>
                  <a:cubicBezTo>
                    <a:pt x="36" y="135"/>
                    <a:pt x="36" y="135"/>
                    <a:pt x="36" y="135"/>
                  </a:cubicBezTo>
                  <a:cubicBezTo>
                    <a:pt x="0" y="135"/>
                    <a:pt x="0" y="135"/>
                    <a:pt x="0" y="135"/>
                  </a:cubicBezTo>
                  <a:cubicBezTo>
                    <a:pt x="0" y="107"/>
                    <a:pt x="0" y="107"/>
                    <a:pt x="0" y="107"/>
                  </a:cubicBezTo>
                  <a:cubicBezTo>
                    <a:pt x="36" y="107"/>
                    <a:pt x="36" y="107"/>
                    <a:pt x="36" y="107"/>
                  </a:cubicBezTo>
                  <a:cubicBezTo>
                    <a:pt x="36" y="72"/>
                    <a:pt x="36" y="72"/>
                    <a:pt x="36" y="72"/>
                  </a:cubicBezTo>
                  <a:cubicBezTo>
                    <a:pt x="36" y="51"/>
                    <a:pt x="43" y="33"/>
                    <a:pt x="55" y="20"/>
                  </a:cubicBezTo>
                  <a:cubicBezTo>
                    <a:pt x="68" y="7"/>
                    <a:pt x="84" y="0"/>
                    <a:pt x="104" y="0"/>
                  </a:cubicBezTo>
                  <a:cubicBezTo>
                    <a:pt x="114" y="0"/>
                    <a:pt x="122" y="2"/>
                    <a:pt x="128" y="4"/>
                  </a:cubicBezTo>
                  <a:lnTo>
                    <a:pt x="128" y="35"/>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sp>
          <p:nvSpPr>
            <p:cNvPr id="117" name="Freeform 12"/>
            <p:cNvSpPr>
              <a:spLocks noEditPoints="1"/>
            </p:cNvSpPr>
            <p:nvPr/>
          </p:nvSpPr>
          <p:spPr bwMode="auto">
            <a:xfrm>
              <a:off x="5756275" y="4759325"/>
              <a:ext cx="168275" cy="1160462"/>
            </a:xfrm>
            <a:custGeom>
              <a:avLst/>
              <a:gdLst>
                <a:gd name="T0" fmla="*/ 45 w 45"/>
                <a:gd name="T1" fmla="*/ 22 h 309"/>
                <a:gd name="T2" fmla="*/ 38 w 45"/>
                <a:gd name="T3" fmla="*/ 38 h 309"/>
                <a:gd name="T4" fmla="*/ 22 w 45"/>
                <a:gd name="T5" fmla="*/ 44 h 309"/>
                <a:gd name="T6" fmla="*/ 7 w 45"/>
                <a:gd name="T7" fmla="*/ 38 h 309"/>
                <a:gd name="T8" fmla="*/ 0 w 45"/>
                <a:gd name="T9" fmla="*/ 22 h 309"/>
                <a:gd name="T10" fmla="*/ 7 w 45"/>
                <a:gd name="T11" fmla="*/ 6 h 309"/>
                <a:gd name="T12" fmla="*/ 22 w 45"/>
                <a:gd name="T13" fmla="*/ 0 h 309"/>
                <a:gd name="T14" fmla="*/ 38 w 45"/>
                <a:gd name="T15" fmla="*/ 6 h 309"/>
                <a:gd name="T16" fmla="*/ 45 w 45"/>
                <a:gd name="T17" fmla="*/ 22 h 309"/>
                <a:gd name="T18" fmla="*/ 39 w 45"/>
                <a:gd name="T19" fmla="*/ 309 h 309"/>
                <a:gd name="T20" fmla="*/ 5 w 45"/>
                <a:gd name="T21" fmla="*/ 309 h 309"/>
                <a:gd name="T22" fmla="*/ 5 w 45"/>
                <a:gd name="T23" fmla="*/ 98 h 309"/>
                <a:gd name="T24" fmla="*/ 39 w 45"/>
                <a:gd name="T25" fmla="*/ 98 h 309"/>
                <a:gd name="T26" fmla="*/ 39 w 45"/>
                <a:gd name="T27"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309">
                  <a:moveTo>
                    <a:pt x="45" y="22"/>
                  </a:moveTo>
                  <a:cubicBezTo>
                    <a:pt x="45" y="28"/>
                    <a:pt x="42" y="33"/>
                    <a:pt x="38" y="38"/>
                  </a:cubicBezTo>
                  <a:cubicBezTo>
                    <a:pt x="34" y="42"/>
                    <a:pt x="28" y="44"/>
                    <a:pt x="22" y="44"/>
                  </a:cubicBezTo>
                  <a:cubicBezTo>
                    <a:pt x="16" y="44"/>
                    <a:pt x="11" y="42"/>
                    <a:pt x="7" y="38"/>
                  </a:cubicBezTo>
                  <a:cubicBezTo>
                    <a:pt x="2" y="34"/>
                    <a:pt x="0" y="28"/>
                    <a:pt x="0" y="22"/>
                  </a:cubicBezTo>
                  <a:cubicBezTo>
                    <a:pt x="0" y="16"/>
                    <a:pt x="2" y="11"/>
                    <a:pt x="7" y="6"/>
                  </a:cubicBezTo>
                  <a:cubicBezTo>
                    <a:pt x="11" y="2"/>
                    <a:pt x="16" y="0"/>
                    <a:pt x="22" y="0"/>
                  </a:cubicBezTo>
                  <a:cubicBezTo>
                    <a:pt x="29" y="0"/>
                    <a:pt x="34" y="2"/>
                    <a:pt x="38" y="6"/>
                  </a:cubicBezTo>
                  <a:cubicBezTo>
                    <a:pt x="43" y="11"/>
                    <a:pt x="45" y="16"/>
                    <a:pt x="45" y="22"/>
                  </a:cubicBezTo>
                  <a:moveTo>
                    <a:pt x="39" y="309"/>
                  </a:moveTo>
                  <a:cubicBezTo>
                    <a:pt x="5" y="309"/>
                    <a:pt x="5" y="309"/>
                    <a:pt x="5" y="309"/>
                  </a:cubicBezTo>
                  <a:cubicBezTo>
                    <a:pt x="5" y="98"/>
                    <a:pt x="5" y="98"/>
                    <a:pt x="5" y="98"/>
                  </a:cubicBezTo>
                  <a:cubicBezTo>
                    <a:pt x="39" y="98"/>
                    <a:pt x="39" y="98"/>
                    <a:pt x="39" y="98"/>
                  </a:cubicBezTo>
                  <a:lnTo>
                    <a:pt x="39" y="309"/>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sp>
          <p:nvSpPr>
            <p:cNvPr id="118" name="Freeform 13"/>
            <p:cNvSpPr>
              <a:spLocks/>
            </p:cNvSpPr>
            <p:nvPr/>
          </p:nvSpPr>
          <p:spPr bwMode="auto">
            <a:xfrm>
              <a:off x="6032500" y="5105400"/>
              <a:ext cx="593725" cy="833437"/>
            </a:xfrm>
            <a:custGeom>
              <a:avLst/>
              <a:gdLst>
                <a:gd name="T0" fmla="*/ 158 w 159"/>
                <a:gd name="T1" fmla="*/ 208 h 222"/>
                <a:gd name="T2" fmla="*/ 100 w 159"/>
                <a:gd name="T3" fmla="*/ 222 h 222"/>
                <a:gd name="T4" fmla="*/ 48 w 159"/>
                <a:gd name="T5" fmla="*/ 209 h 222"/>
                <a:gd name="T6" fmla="*/ 12 w 159"/>
                <a:gd name="T7" fmla="*/ 171 h 222"/>
                <a:gd name="T8" fmla="*/ 0 w 159"/>
                <a:gd name="T9" fmla="*/ 117 h 222"/>
                <a:gd name="T10" fmla="*/ 30 w 159"/>
                <a:gd name="T11" fmla="*/ 32 h 222"/>
                <a:gd name="T12" fmla="*/ 110 w 159"/>
                <a:gd name="T13" fmla="*/ 0 h 222"/>
                <a:gd name="T14" fmla="*/ 159 w 159"/>
                <a:gd name="T15" fmla="*/ 11 h 222"/>
                <a:gd name="T16" fmla="*/ 159 w 159"/>
                <a:gd name="T17" fmla="*/ 46 h 222"/>
                <a:gd name="T18" fmla="*/ 108 w 159"/>
                <a:gd name="T19" fmla="*/ 29 h 222"/>
                <a:gd name="T20" fmla="*/ 55 w 159"/>
                <a:gd name="T21" fmla="*/ 53 h 222"/>
                <a:gd name="T22" fmla="*/ 34 w 159"/>
                <a:gd name="T23" fmla="*/ 114 h 222"/>
                <a:gd name="T24" fmla="*/ 54 w 159"/>
                <a:gd name="T25" fmla="*/ 172 h 222"/>
                <a:gd name="T26" fmla="*/ 106 w 159"/>
                <a:gd name="T27" fmla="*/ 193 h 222"/>
                <a:gd name="T28" fmla="*/ 158 w 159"/>
                <a:gd name="T29" fmla="*/ 175 h 222"/>
                <a:gd name="T30" fmla="*/ 158 w 159"/>
                <a:gd name="T31" fmla="*/ 20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2">
                  <a:moveTo>
                    <a:pt x="158" y="208"/>
                  </a:moveTo>
                  <a:cubicBezTo>
                    <a:pt x="142" y="217"/>
                    <a:pt x="123" y="222"/>
                    <a:pt x="100" y="222"/>
                  </a:cubicBezTo>
                  <a:cubicBezTo>
                    <a:pt x="81" y="222"/>
                    <a:pt x="64" y="218"/>
                    <a:pt x="48" y="209"/>
                  </a:cubicBezTo>
                  <a:cubicBezTo>
                    <a:pt x="33" y="200"/>
                    <a:pt x="21" y="188"/>
                    <a:pt x="12" y="171"/>
                  </a:cubicBezTo>
                  <a:cubicBezTo>
                    <a:pt x="4" y="155"/>
                    <a:pt x="0" y="137"/>
                    <a:pt x="0" y="117"/>
                  </a:cubicBezTo>
                  <a:cubicBezTo>
                    <a:pt x="0" y="82"/>
                    <a:pt x="10" y="54"/>
                    <a:pt x="30" y="32"/>
                  </a:cubicBezTo>
                  <a:cubicBezTo>
                    <a:pt x="50" y="11"/>
                    <a:pt x="76" y="0"/>
                    <a:pt x="110" y="0"/>
                  </a:cubicBezTo>
                  <a:cubicBezTo>
                    <a:pt x="128" y="0"/>
                    <a:pt x="145" y="4"/>
                    <a:pt x="159" y="11"/>
                  </a:cubicBezTo>
                  <a:cubicBezTo>
                    <a:pt x="159" y="46"/>
                    <a:pt x="159" y="46"/>
                    <a:pt x="159" y="46"/>
                  </a:cubicBezTo>
                  <a:cubicBezTo>
                    <a:pt x="143" y="35"/>
                    <a:pt x="126" y="29"/>
                    <a:pt x="108" y="29"/>
                  </a:cubicBezTo>
                  <a:cubicBezTo>
                    <a:pt x="86" y="29"/>
                    <a:pt x="69" y="37"/>
                    <a:pt x="55" y="53"/>
                  </a:cubicBezTo>
                  <a:cubicBezTo>
                    <a:pt x="41" y="69"/>
                    <a:pt x="34" y="89"/>
                    <a:pt x="34" y="114"/>
                  </a:cubicBezTo>
                  <a:cubicBezTo>
                    <a:pt x="34" y="138"/>
                    <a:pt x="41" y="158"/>
                    <a:pt x="54" y="172"/>
                  </a:cubicBezTo>
                  <a:cubicBezTo>
                    <a:pt x="67" y="186"/>
                    <a:pt x="84" y="193"/>
                    <a:pt x="106" y="193"/>
                  </a:cubicBezTo>
                  <a:cubicBezTo>
                    <a:pt x="125" y="193"/>
                    <a:pt x="142" y="187"/>
                    <a:pt x="158" y="175"/>
                  </a:cubicBezTo>
                  <a:lnTo>
                    <a:pt x="158" y="208"/>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sp>
          <p:nvSpPr>
            <p:cNvPr id="119" name="Freeform 14"/>
            <p:cNvSpPr>
              <a:spLocks noEditPoints="1"/>
            </p:cNvSpPr>
            <p:nvPr/>
          </p:nvSpPr>
          <p:spPr bwMode="auto">
            <a:xfrm>
              <a:off x="6713538" y="5105400"/>
              <a:ext cx="690563" cy="833437"/>
            </a:xfrm>
            <a:custGeom>
              <a:avLst/>
              <a:gdLst>
                <a:gd name="T0" fmla="*/ 185 w 185"/>
                <a:gd name="T1" fmla="*/ 120 h 222"/>
                <a:gd name="T2" fmla="*/ 35 w 185"/>
                <a:gd name="T3" fmla="*/ 120 h 222"/>
                <a:gd name="T4" fmla="*/ 54 w 185"/>
                <a:gd name="T5" fmla="*/ 175 h 222"/>
                <a:gd name="T6" fmla="*/ 104 w 185"/>
                <a:gd name="T7" fmla="*/ 193 h 222"/>
                <a:gd name="T8" fmla="*/ 170 w 185"/>
                <a:gd name="T9" fmla="*/ 170 h 222"/>
                <a:gd name="T10" fmla="*/ 170 w 185"/>
                <a:gd name="T11" fmla="*/ 202 h 222"/>
                <a:gd name="T12" fmla="*/ 96 w 185"/>
                <a:gd name="T13" fmla="*/ 222 h 222"/>
                <a:gd name="T14" fmla="*/ 25 w 185"/>
                <a:gd name="T15" fmla="*/ 193 h 222"/>
                <a:gd name="T16" fmla="*/ 0 w 185"/>
                <a:gd name="T17" fmla="*/ 112 h 222"/>
                <a:gd name="T18" fmla="*/ 13 w 185"/>
                <a:gd name="T19" fmla="*/ 55 h 222"/>
                <a:gd name="T20" fmla="*/ 48 w 185"/>
                <a:gd name="T21" fmla="*/ 15 h 222"/>
                <a:gd name="T22" fmla="*/ 97 w 185"/>
                <a:gd name="T23" fmla="*/ 0 h 222"/>
                <a:gd name="T24" fmla="*/ 162 w 185"/>
                <a:gd name="T25" fmla="*/ 27 h 222"/>
                <a:gd name="T26" fmla="*/ 185 w 185"/>
                <a:gd name="T27" fmla="*/ 102 h 222"/>
                <a:gd name="T28" fmla="*/ 185 w 185"/>
                <a:gd name="T29" fmla="*/ 120 h 222"/>
                <a:gd name="T30" fmla="*/ 150 w 185"/>
                <a:gd name="T31" fmla="*/ 91 h 222"/>
                <a:gd name="T32" fmla="*/ 136 w 185"/>
                <a:gd name="T33" fmla="*/ 46 h 222"/>
                <a:gd name="T34" fmla="*/ 97 w 185"/>
                <a:gd name="T35" fmla="*/ 29 h 222"/>
                <a:gd name="T36" fmla="*/ 57 w 185"/>
                <a:gd name="T37" fmla="*/ 46 h 222"/>
                <a:gd name="T38" fmla="*/ 36 w 185"/>
                <a:gd name="T39" fmla="*/ 91 h 222"/>
                <a:gd name="T40" fmla="*/ 150 w 185"/>
                <a:gd name="T41"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 h="222">
                  <a:moveTo>
                    <a:pt x="185" y="120"/>
                  </a:moveTo>
                  <a:cubicBezTo>
                    <a:pt x="35" y="120"/>
                    <a:pt x="35" y="120"/>
                    <a:pt x="35" y="120"/>
                  </a:cubicBezTo>
                  <a:cubicBezTo>
                    <a:pt x="36" y="144"/>
                    <a:pt x="42" y="162"/>
                    <a:pt x="54" y="175"/>
                  </a:cubicBezTo>
                  <a:cubicBezTo>
                    <a:pt x="66" y="187"/>
                    <a:pt x="83" y="193"/>
                    <a:pt x="104" y="193"/>
                  </a:cubicBezTo>
                  <a:cubicBezTo>
                    <a:pt x="128" y="193"/>
                    <a:pt x="150" y="186"/>
                    <a:pt x="170" y="170"/>
                  </a:cubicBezTo>
                  <a:cubicBezTo>
                    <a:pt x="170" y="202"/>
                    <a:pt x="170" y="202"/>
                    <a:pt x="170" y="202"/>
                  </a:cubicBezTo>
                  <a:cubicBezTo>
                    <a:pt x="151" y="216"/>
                    <a:pt x="127" y="222"/>
                    <a:pt x="96" y="222"/>
                  </a:cubicBezTo>
                  <a:cubicBezTo>
                    <a:pt x="66" y="222"/>
                    <a:pt x="42" y="213"/>
                    <a:pt x="25" y="193"/>
                  </a:cubicBezTo>
                  <a:cubicBezTo>
                    <a:pt x="9" y="174"/>
                    <a:pt x="0" y="147"/>
                    <a:pt x="0" y="112"/>
                  </a:cubicBezTo>
                  <a:cubicBezTo>
                    <a:pt x="0" y="91"/>
                    <a:pt x="4" y="72"/>
                    <a:pt x="13" y="55"/>
                  </a:cubicBezTo>
                  <a:cubicBezTo>
                    <a:pt x="21" y="38"/>
                    <a:pt x="33" y="24"/>
                    <a:pt x="48" y="15"/>
                  </a:cubicBezTo>
                  <a:cubicBezTo>
                    <a:pt x="63" y="5"/>
                    <a:pt x="79" y="0"/>
                    <a:pt x="97" y="0"/>
                  </a:cubicBezTo>
                  <a:cubicBezTo>
                    <a:pt x="125" y="0"/>
                    <a:pt x="146" y="9"/>
                    <a:pt x="162" y="27"/>
                  </a:cubicBezTo>
                  <a:cubicBezTo>
                    <a:pt x="177" y="45"/>
                    <a:pt x="185" y="70"/>
                    <a:pt x="185" y="102"/>
                  </a:cubicBezTo>
                  <a:lnTo>
                    <a:pt x="185" y="120"/>
                  </a:lnTo>
                  <a:close/>
                  <a:moveTo>
                    <a:pt x="150" y="91"/>
                  </a:moveTo>
                  <a:cubicBezTo>
                    <a:pt x="150" y="72"/>
                    <a:pt x="145" y="56"/>
                    <a:pt x="136" y="46"/>
                  </a:cubicBezTo>
                  <a:cubicBezTo>
                    <a:pt x="127" y="35"/>
                    <a:pt x="114" y="29"/>
                    <a:pt x="97" y="29"/>
                  </a:cubicBezTo>
                  <a:cubicBezTo>
                    <a:pt x="81" y="29"/>
                    <a:pt x="68" y="35"/>
                    <a:pt x="57" y="46"/>
                  </a:cubicBezTo>
                  <a:cubicBezTo>
                    <a:pt x="46" y="58"/>
                    <a:pt x="38" y="73"/>
                    <a:pt x="36" y="91"/>
                  </a:cubicBezTo>
                  <a:lnTo>
                    <a:pt x="150" y="91"/>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sp>
          <p:nvSpPr>
            <p:cNvPr id="120" name="Freeform 15"/>
            <p:cNvSpPr>
              <a:spLocks/>
            </p:cNvSpPr>
            <p:nvPr/>
          </p:nvSpPr>
          <p:spPr bwMode="auto">
            <a:xfrm>
              <a:off x="7724775" y="4789488"/>
              <a:ext cx="642938" cy="1149350"/>
            </a:xfrm>
            <a:custGeom>
              <a:avLst/>
              <a:gdLst>
                <a:gd name="T0" fmla="*/ 172 w 172"/>
                <a:gd name="T1" fmla="*/ 217 h 306"/>
                <a:gd name="T2" fmla="*/ 143 w 172"/>
                <a:gd name="T3" fmla="*/ 282 h 306"/>
                <a:gd name="T4" fmla="*/ 67 w 172"/>
                <a:gd name="T5" fmla="*/ 306 h 306"/>
                <a:gd name="T6" fmla="*/ 0 w 172"/>
                <a:gd name="T7" fmla="*/ 290 h 306"/>
                <a:gd name="T8" fmla="*/ 0 w 172"/>
                <a:gd name="T9" fmla="*/ 254 h 306"/>
                <a:gd name="T10" fmla="*/ 69 w 172"/>
                <a:gd name="T11" fmla="*/ 277 h 306"/>
                <a:gd name="T12" fmla="*/ 118 w 172"/>
                <a:gd name="T13" fmla="*/ 262 h 306"/>
                <a:gd name="T14" fmla="*/ 137 w 172"/>
                <a:gd name="T15" fmla="*/ 220 h 306"/>
                <a:gd name="T16" fmla="*/ 54 w 172"/>
                <a:gd name="T17" fmla="*/ 162 h 306"/>
                <a:gd name="T18" fmla="*/ 30 w 172"/>
                <a:gd name="T19" fmla="*/ 162 h 306"/>
                <a:gd name="T20" fmla="*/ 30 w 172"/>
                <a:gd name="T21" fmla="*/ 134 h 306"/>
                <a:gd name="T22" fmla="*/ 53 w 172"/>
                <a:gd name="T23" fmla="*/ 134 h 306"/>
                <a:gd name="T24" fmla="*/ 126 w 172"/>
                <a:gd name="T25" fmla="*/ 79 h 306"/>
                <a:gd name="T26" fmla="*/ 70 w 172"/>
                <a:gd name="T27" fmla="*/ 29 h 306"/>
                <a:gd name="T28" fmla="*/ 11 w 172"/>
                <a:gd name="T29" fmla="*/ 50 h 306"/>
                <a:gd name="T30" fmla="*/ 11 w 172"/>
                <a:gd name="T31" fmla="*/ 17 h 306"/>
                <a:gd name="T32" fmla="*/ 79 w 172"/>
                <a:gd name="T33" fmla="*/ 0 h 306"/>
                <a:gd name="T34" fmla="*/ 138 w 172"/>
                <a:gd name="T35" fmla="*/ 19 h 306"/>
                <a:gd name="T36" fmla="*/ 161 w 172"/>
                <a:gd name="T37" fmla="*/ 71 h 306"/>
                <a:gd name="T38" fmla="*/ 102 w 172"/>
                <a:gd name="T39" fmla="*/ 146 h 306"/>
                <a:gd name="T40" fmla="*/ 102 w 172"/>
                <a:gd name="T41" fmla="*/ 147 h 306"/>
                <a:gd name="T42" fmla="*/ 152 w 172"/>
                <a:gd name="T43" fmla="*/ 169 h 306"/>
                <a:gd name="T44" fmla="*/ 172 w 172"/>
                <a:gd name="T45" fmla="*/ 21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 h="306">
                  <a:moveTo>
                    <a:pt x="172" y="217"/>
                  </a:moveTo>
                  <a:cubicBezTo>
                    <a:pt x="172" y="244"/>
                    <a:pt x="162" y="266"/>
                    <a:pt x="143" y="282"/>
                  </a:cubicBezTo>
                  <a:cubicBezTo>
                    <a:pt x="124" y="298"/>
                    <a:pt x="98" y="306"/>
                    <a:pt x="67" y="306"/>
                  </a:cubicBezTo>
                  <a:cubicBezTo>
                    <a:pt x="39" y="306"/>
                    <a:pt x="17" y="301"/>
                    <a:pt x="0" y="290"/>
                  </a:cubicBezTo>
                  <a:cubicBezTo>
                    <a:pt x="0" y="254"/>
                    <a:pt x="0" y="254"/>
                    <a:pt x="0" y="254"/>
                  </a:cubicBezTo>
                  <a:cubicBezTo>
                    <a:pt x="20" y="270"/>
                    <a:pt x="43" y="277"/>
                    <a:pt x="69" y="277"/>
                  </a:cubicBezTo>
                  <a:cubicBezTo>
                    <a:pt x="89" y="277"/>
                    <a:pt x="106" y="272"/>
                    <a:pt x="118" y="262"/>
                  </a:cubicBezTo>
                  <a:cubicBezTo>
                    <a:pt x="131" y="252"/>
                    <a:pt x="137" y="238"/>
                    <a:pt x="137" y="220"/>
                  </a:cubicBezTo>
                  <a:cubicBezTo>
                    <a:pt x="137" y="182"/>
                    <a:pt x="109" y="162"/>
                    <a:pt x="54" y="162"/>
                  </a:cubicBezTo>
                  <a:cubicBezTo>
                    <a:pt x="30" y="162"/>
                    <a:pt x="30" y="162"/>
                    <a:pt x="30" y="162"/>
                  </a:cubicBezTo>
                  <a:cubicBezTo>
                    <a:pt x="30" y="134"/>
                    <a:pt x="30" y="134"/>
                    <a:pt x="30" y="134"/>
                  </a:cubicBezTo>
                  <a:cubicBezTo>
                    <a:pt x="53" y="134"/>
                    <a:pt x="53" y="134"/>
                    <a:pt x="53" y="134"/>
                  </a:cubicBezTo>
                  <a:cubicBezTo>
                    <a:pt x="102" y="134"/>
                    <a:pt x="126" y="115"/>
                    <a:pt x="126" y="79"/>
                  </a:cubicBezTo>
                  <a:cubicBezTo>
                    <a:pt x="126" y="45"/>
                    <a:pt x="107" y="29"/>
                    <a:pt x="70" y="29"/>
                  </a:cubicBezTo>
                  <a:cubicBezTo>
                    <a:pt x="49" y="29"/>
                    <a:pt x="30" y="36"/>
                    <a:pt x="11" y="50"/>
                  </a:cubicBezTo>
                  <a:cubicBezTo>
                    <a:pt x="11" y="17"/>
                    <a:pt x="11" y="17"/>
                    <a:pt x="11" y="17"/>
                  </a:cubicBezTo>
                  <a:cubicBezTo>
                    <a:pt x="30" y="6"/>
                    <a:pt x="53" y="0"/>
                    <a:pt x="79" y="0"/>
                  </a:cubicBezTo>
                  <a:cubicBezTo>
                    <a:pt x="103" y="0"/>
                    <a:pt x="123" y="6"/>
                    <a:pt x="138" y="19"/>
                  </a:cubicBezTo>
                  <a:cubicBezTo>
                    <a:pt x="153" y="32"/>
                    <a:pt x="161" y="50"/>
                    <a:pt x="161" y="71"/>
                  </a:cubicBezTo>
                  <a:cubicBezTo>
                    <a:pt x="161" y="110"/>
                    <a:pt x="141" y="135"/>
                    <a:pt x="102" y="146"/>
                  </a:cubicBezTo>
                  <a:cubicBezTo>
                    <a:pt x="102" y="147"/>
                    <a:pt x="102" y="147"/>
                    <a:pt x="102" y="147"/>
                  </a:cubicBezTo>
                  <a:cubicBezTo>
                    <a:pt x="123" y="149"/>
                    <a:pt x="139" y="157"/>
                    <a:pt x="152" y="169"/>
                  </a:cubicBezTo>
                  <a:cubicBezTo>
                    <a:pt x="165" y="182"/>
                    <a:pt x="172" y="198"/>
                    <a:pt x="172" y="217"/>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sp>
          <p:nvSpPr>
            <p:cNvPr id="121" name="Freeform 16"/>
            <p:cNvSpPr>
              <a:spLocks noEditPoints="1"/>
            </p:cNvSpPr>
            <p:nvPr/>
          </p:nvSpPr>
          <p:spPr bwMode="auto">
            <a:xfrm>
              <a:off x="8494713" y="4789488"/>
              <a:ext cx="703263" cy="1149350"/>
            </a:xfrm>
            <a:custGeom>
              <a:avLst/>
              <a:gdLst>
                <a:gd name="T0" fmla="*/ 188 w 188"/>
                <a:gd name="T1" fmla="*/ 207 h 306"/>
                <a:gd name="T2" fmla="*/ 176 w 188"/>
                <a:gd name="T3" fmla="*/ 258 h 306"/>
                <a:gd name="T4" fmla="*/ 143 w 188"/>
                <a:gd name="T5" fmla="*/ 294 h 306"/>
                <a:gd name="T6" fmla="*/ 95 w 188"/>
                <a:gd name="T7" fmla="*/ 306 h 306"/>
                <a:gd name="T8" fmla="*/ 26 w 188"/>
                <a:gd name="T9" fmla="*/ 271 h 306"/>
                <a:gd name="T10" fmla="*/ 0 w 188"/>
                <a:gd name="T11" fmla="*/ 171 h 306"/>
                <a:gd name="T12" fmla="*/ 15 w 188"/>
                <a:gd name="T13" fmla="*/ 81 h 306"/>
                <a:gd name="T14" fmla="*/ 58 w 188"/>
                <a:gd name="T15" fmla="*/ 21 h 306"/>
                <a:gd name="T16" fmla="*/ 121 w 188"/>
                <a:gd name="T17" fmla="*/ 0 h 306"/>
                <a:gd name="T18" fmla="*/ 170 w 188"/>
                <a:gd name="T19" fmla="*/ 8 h 306"/>
                <a:gd name="T20" fmla="*/ 170 w 188"/>
                <a:gd name="T21" fmla="*/ 40 h 306"/>
                <a:gd name="T22" fmla="*/ 122 w 188"/>
                <a:gd name="T23" fmla="*/ 29 h 306"/>
                <a:gd name="T24" fmla="*/ 59 w 188"/>
                <a:gd name="T25" fmla="*/ 64 h 306"/>
                <a:gd name="T26" fmla="*/ 35 w 188"/>
                <a:gd name="T27" fmla="*/ 158 h 306"/>
                <a:gd name="T28" fmla="*/ 36 w 188"/>
                <a:gd name="T29" fmla="*/ 158 h 306"/>
                <a:gd name="T30" fmla="*/ 104 w 188"/>
                <a:gd name="T31" fmla="*/ 116 h 306"/>
                <a:gd name="T32" fmla="*/ 165 w 188"/>
                <a:gd name="T33" fmla="*/ 141 h 306"/>
                <a:gd name="T34" fmla="*/ 188 w 188"/>
                <a:gd name="T35" fmla="*/ 207 h 306"/>
                <a:gd name="T36" fmla="*/ 154 w 188"/>
                <a:gd name="T37" fmla="*/ 212 h 306"/>
                <a:gd name="T38" fmla="*/ 139 w 188"/>
                <a:gd name="T39" fmla="*/ 163 h 306"/>
                <a:gd name="T40" fmla="*/ 96 w 188"/>
                <a:gd name="T41" fmla="*/ 145 h 306"/>
                <a:gd name="T42" fmla="*/ 54 w 188"/>
                <a:gd name="T43" fmla="*/ 162 h 306"/>
                <a:gd name="T44" fmla="*/ 37 w 188"/>
                <a:gd name="T45" fmla="*/ 204 h 306"/>
                <a:gd name="T46" fmla="*/ 54 w 188"/>
                <a:gd name="T47" fmla="*/ 257 h 306"/>
                <a:gd name="T48" fmla="*/ 97 w 188"/>
                <a:gd name="T49" fmla="*/ 277 h 306"/>
                <a:gd name="T50" fmla="*/ 138 w 188"/>
                <a:gd name="T51" fmla="*/ 259 h 306"/>
                <a:gd name="T52" fmla="*/ 154 w 188"/>
                <a:gd name="T53" fmla="*/ 21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8" h="306">
                  <a:moveTo>
                    <a:pt x="188" y="207"/>
                  </a:moveTo>
                  <a:cubicBezTo>
                    <a:pt x="188" y="226"/>
                    <a:pt x="184" y="243"/>
                    <a:pt x="176" y="258"/>
                  </a:cubicBezTo>
                  <a:cubicBezTo>
                    <a:pt x="168" y="274"/>
                    <a:pt x="157" y="285"/>
                    <a:pt x="143" y="294"/>
                  </a:cubicBezTo>
                  <a:cubicBezTo>
                    <a:pt x="129" y="302"/>
                    <a:pt x="113" y="306"/>
                    <a:pt x="95" y="306"/>
                  </a:cubicBezTo>
                  <a:cubicBezTo>
                    <a:pt x="66" y="306"/>
                    <a:pt x="42" y="295"/>
                    <a:pt x="26" y="271"/>
                  </a:cubicBezTo>
                  <a:cubicBezTo>
                    <a:pt x="9" y="247"/>
                    <a:pt x="0" y="214"/>
                    <a:pt x="0" y="171"/>
                  </a:cubicBezTo>
                  <a:cubicBezTo>
                    <a:pt x="0" y="137"/>
                    <a:pt x="5" y="107"/>
                    <a:pt x="15" y="81"/>
                  </a:cubicBezTo>
                  <a:cubicBezTo>
                    <a:pt x="25" y="55"/>
                    <a:pt x="39" y="35"/>
                    <a:pt x="58" y="21"/>
                  </a:cubicBezTo>
                  <a:cubicBezTo>
                    <a:pt x="76" y="7"/>
                    <a:pt x="97" y="0"/>
                    <a:pt x="121" y="0"/>
                  </a:cubicBezTo>
                  <a:cubicBezTo>
                    <a:pt x="142" y="0"/>
                    <a:pt x="158" y="3"/>
                    <a:pt x="170" y="8"/>
                  </a:cubicBezTo>
                  <a:cubicBezTo>
                    <a:pt x="170" y="40"/>
                    <a:pt x="170" y="40"/>
                    <a:pt x="170" y="40"/>
                  </a:cubicBezTo>
                  <a:cubicBezTo>
                    <a:pt x="155" y="33"/>
                    <a:pt x="139" y="29"/>
                    <a:pt x="122" y="29"/>
                  </a:cubicBezTo>
                  <a:cubicBezTo>
                    <a:pt x="96" y="29"/>
                    <a:pt x="75" y="40"/>
                    <a:pt x="59" y="64"/>
                  </a:cubicBezTo>
                  <a:cubicBezTo>
                    <a:pt x="43" y="87"/>
                    <a:pt x="35" y="119"/>
                    <a:pt x="35" y="158"/>
                  </a:cubicBezTo>
                  <a:cubicBezTo>
                    <a:pt x="36" y="158"/>
                    <a:pt x="36" y="158"/>
                    <a:pt x="36" y="158"/>
                  </a:cubicBezTo>
                  <a:cubicBezTo>
                    <a:pt x="50" y="130"/>
                    <a:pt x="72" y="116"/>
                    <a:pt x="104" y="116"/>
                  </a:cubicBezTo>
                  <a:cubicBezTo>
                    <a:pt x="129" y="116"/>
                    <a:pt x="150" y="124"/>
                    <a:pt x="165" y="141"/>
                  </a:cubicBezTo>
                  <a:cubicBezTo>
                    <a:pt x="181" y="158"/>
                    <a:pt x="188" y="180"/>
                    <a:pt x="188" y="207"/>
                  </a:cubicBezTo>
                  <a:moveTo>
                    <a:pt x="154" y="212"/>
                  </a:moveTo>
                  <a:cubicBezTo>
                    <a:pt x="154" y="191"/>
                    <a:pt x="149" y="175"/>
                    <a:pt x="139" y="163"/>
                  </a:cubicBezTo>
                  <a:cubicBezTo>
                    <a:pt x="128" y="151"/>
                    <a:pt x="114" y="145"/>
                    <a:pt x="96" y="145"/>
                  </a:cubicBezTo>
                  <a:cubicBezTo>
                    <a:pt x="80" y="145"/>
                    <a:pt x="66" y="150"/>
                    <a:pt x="54" y="162"/>
                  </a:cubicBezTo>
                  <a:cubicBezTo>
                    <a:pt x="43" y="174"/>
                    <a:pt x="37" y="188"/>
                    <a:pt x="37" y="204"/>
                  </a:cubicBezTo>
                  <a:cubicBezTo>
                    <a:pt x="37" y="225"/>
                    <a:pt x="43" y="243"/>
                    <a:pt x="54" y="257"/>
                  </a:cubicBezTo>
                  <a:cubicBezTo>
                    <a:pt x="65" y="271"/>
                    <a:pt x="80" y="277"/>
                    <a:pt x="97" y="277"/>
                  </a:cubicBezTo>
                  <a:cubicBezTo>
                    <a:pt x="114" y="277"/>
                    <a:pt x="127" y="271"/>
                    <a:pt x="138" y="259"/>
                  </a:cubicBezTo>
                  <a:cubicBezTo>
                    <a:pt x="149" y="247"/>
                    <a:pt x="154" y="231"/>
                    <a:pt x="154" y="212"/>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sp>
          <p:nvSpPr>
            <p:cNvPr id="125" name="Freeform 17"/>
            <p:cNvSpPr>
              <a:spLocks/>
            </p:cNvSpPr>
            <p:nvPr/>
          </p:nvSpPr>
          <p:spPr bwMode="auto">
            <a:xfrm>
              <a:off x="9324975" y="4808538"/>
              <a:ext cx="619125" cy="1130300"/>
            </a:xfrm>
            <a:custGeom>
              <a:avLst/>
              <a:gdLst>
                <a:gd name="T0" fmla="*/ 166 w 166"/>
                <a:gd name="T1" fmla="*/ 206 h 301"/>
                <a:gd name="T2" fmla="*/ 137 w 166"/>
                <a:gd name="T3" fmla="*/ 275 h 301"/>
                <a:gd name="T4" fmla="*/ 61 w 166"/>
                <a:gd name="T5" fmla="*/ 301 h 301"/>
                <a:gd name="T6" fmla="*/ 0 w 166"/>
                <a:gd name="T7" fmla="*/ 289 h 301"/>
                <a:gd name="T8" fmla="*/ 0 w 166"/>
                <a:gd name="T9" fmla="*/ 253 h 301"/>
                <a:gd name="T10" fmla="*/ 61 w 166"/>
                <a:gd name="T11" fmla="*/ 273 h 301"/>
                <a:gd name="T12" fmla="*/ 112 w 166"/>
                <a:gd name="T13" fmla="*/ 255 h 301"/>
                <a:gd name="T14" fmla="*/ 131 w 166"/>
                <a:gd name="T15" fmla="*/ 208 h 301"/>
                <a:gd name="T16" fmla="*/ 112 w 166"/>
                <a:gd name="T17" fmla="*/ 162 h 301"/>
                <a:gd name="T18" fmla="*/ 55 w 166"/>
                <a:gd name="T19" fmla="*/ 146 h 301"/>
                <a:gd name="T20" fmla="*/ 5 w 166"/>
                <a:gd name="T21" fmla="*/ 148 h 301"/>
                <a:gd name="T22" fmla="*/ 15 w 166"/>
                <a:gd name="T23" fmla="*/ 0 h 301"/>
                <a:gd name="T24" fmla="*/ 152 w 166"/>
                <a:gd name="T25" fmla="*/ 0 h 301"/>
                <a:gd name="T26" fmla="*/ 152 w 166"/>
                <a:gd name="T27" fmla="*/ 30 h 301"/>
                <a:gd name="T28" fmla="*/ 45 w 166"/>
                <a:gd name="T29" fmla="*/ 30 h 301"/>
                <a:gd name="T30" fmla="*/ 39 w 166"/>
                <a:gd name="T31" fmla="*/ 117 h 301"/>
                <a:gd name="T32" fmla="*/ 66 w 166"/>
                <a:gd name="T33" fmla="*/ 116 h 301"/>
                <a:gd name="T34" fmla="*/ 139 w 166"/>
                <a:gd name="T35" fmla="*/ 140 h 301"/>
                <a:gd name="T36" fmla="*/ 166 w 166"/>
                <a:gd name="T37" fmla="*/ 20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1">
                  <a:moveTo>
                    <a:pt x="166" y="206"/>
                  </a:moveTo>
                  <a:cubicBezTo>
                    <a:pt x="166" y="235"/>
                    <a:pt x="156" y="258"/>
                    <a:pt x="137" y="275"/>
                  </a:cubicBezTo>
                  <a:cubicBezTo>
                    <a:pt x="118" y="293"/>
                    <a:pt x="93" y="301"/>
                    <a:pt x="61" y="301"/>
                  </a:cubicBezTo>
                  <a:cubicBezTo>
                    <a:pt x="33" y="301"/>
                    <a:pt x="13" y="297"/>
                    <a:pt x="0" y="289"/>
                  </a:cubicBezTo>
                  <a:cubicBezTo>
                    <a:pt x="0" y="253"/>
                    <a:pt x="0" y="253"/>
                    <a:pt x="0" y="253"/>
                  </a:cubicBezTo>
                  <a:cubicBezTo>
                    <a:pt x="20" y="266"/>
                    <a:pt x="40" y="273"/>
                    <a:pt x="61" y="273"/>
                  </a:cubicBezTo>
                  <a:cubicBezTo>
                    <a:pt x="82" y="273"/>
                    <a:pt x="99" y="267"/>
                    <a:pt x="112" y="255"/>
                  </a:cubicBezTo>
                  <a:cubicBezTo>
                    <a:pt x="125" y="243"/>
                    <a:pt x="131" y="228"/>
                    <a:pt x="131" y="208"/>
                  </a:cubicBezTo>
                  <a:cubicBezTo>
                    <a:pt x="131" y="189"/>
                    <a:pt x="125" y="173"/>
                    <a:pt x="112" y="162"/>
                  </a:cubicBezTo>
                  <a:cubicBezTo>
                    <a:pt x="99" y="151"/>
                    <a:pt x="80" y="146"/>
                    <a:pt x="55" y="146"/>
                  </a:cubicBezTo>
                  <a:cubicBezTo>
                    <a:pt x="36" y="146"/>
                    <a:pt x="19" y="147"/>
                    <a:pt x="5" y="148"/>
                  </a:cubicBezTo>
                  <a:cubicBezTo>
                    <a:pt x="15" y="0"/>
                    <a:pt x="15" y="0"/>
                    <a:pt x="15" y="0"/>
                  </a:cubicBezTo>
                  <a:cubicBezTo>
                    <a:pt x="152" y="0"/>
                    <a:pt x="152" y="0"/>
                    <a:pt x="152" y="0"/>
                  </a:cubicBezTo>
                  <a:cubicBezTo>
                    <a:pt x="152" y="30"/>
                    <a:pt x="152" y="30"/>
                    <a:pt x="152" y="30"/>
                  </a:cubicBezTo>
                  <a:cubicBezTo>
                    <a:pt x="45" y="30"/>
                    <a:pt x="45" y="30"/>
                    <a:pt x="45" y="30"/>
                  </a:cubicBezTo>
                  <a:cubicBezTo>
                    <a:pt x="39" y="117"/>
                    <a:pt x="39" y="117"/>
                    <a:pt x="39" y="117"/>
                  </a:cubicBezTo>
                  <a:cubicBezTo>
                    <a:pt x="66" y="116"/>
                    <a:pt x="66" y="116"/>
                    <a:pt x="66" y="116"/>
                  </a:cubicBezTo>
                  <a:cubicBezTo>
                    <a:pt x="97" y="116"/>
                    <a:pt x="121" y="124"/>
                    <a:pt x="139" y="140"/>
                  </a:cubicBezTo>
                  <a:cubicBezTo>
                    <a:pt x="157" y="155"/>
                    <a:pt x="166" y="177"/>
                    <a:pt x="166" y="206"/>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sp>
          <p:nvSpPr>
            <p:cNvPr id="126" name="Freeform 18"/>
            <p:cNvSpPr>
              <a:spLocks/>
            </p:cNvSpPr>
            <p:nvPr/>
          </p:nvSpPr>
          <p:spPr bwMode="auto">
            <a:xfrm>
              <a:off x="1549400" y="4437063"/>
              <a:ext cx="1543050" cy="1855787"/>
            </a:xfrm>
            <a:custGeom>
              <a:avLst/>
              <a:gdLst>
                <a:gd name="T0" fmla="*/ 972 w 972"/>
                <a:gd name="T1" fmla="*/ 1072 h 1169"/>
                <a:gd name="T2" fmla="*/ 972 w 972"/>
                <a:gd name="T3" fmla="*/ 1072 h 1169"/>
                <a:gd name="T4" fmla="*/ 972 w 972"/>
                <a:gd name="T5" fmla="*/ 99 h 1169"/>
                <a:gd name="T6" fmla="*/ 624 w 972"/>
                <a:gd name="T7" fmla="*/ 0 h 1169"/>
                <a:gd name="T8" fmla="*/ 3 w 972"/>
                <a:gd name="T9" fmla="*/ 234 h 1169"/>
                <a:gd name="T10" fmla="*/ 0 w 972"/>
                <a:gd name="T11" fmla="*/ 234 h 1169"/>
                <a:gd name="T12" fmla="*/ 0 w 972"/>
                <a:gd name="T13" fmla="*/ 937 h 1169"/>
                <a:gd name="T14" fmla="*/ 212 w 972"/>
                <a:gd name="T15" fmla="*/ 854 h 1169"/>
                <a:gd name="T16" fmla="*/ 212 w 972"/>
                <a:gd name="T17" fmla="*/ 282 h 1169"/>
                <a:gd name="T18" fmla="*/ 624 w 972"/>
                <a:gd name="T19" fmla="*/ 182 h 1169"/>
                <a:gd name="T20" fmla="*/ 624 w 972"/>
                <a:gd name="T21" fmla="*/ 1022 h 1169"/>
                <a:gd name="T22" fmla="*/ 0 w 972"/>
                <a:gd name="T23" fmla="*/ 937 h 1169"/>
                <a:gd name="T24" fmla="*/ 624 w 972"/>
                <a:gd name="T25" fmla="*/ 1169 h 1169"/>
                <a:gd name="T26" fmla="*/ 624 w 972"/>
                <a:gd name="T27" fmla="*/ 1169 h 1169"/>
                <a:gd name="T28" fmla="*/ 972 w 972"/>
                <a:gd name="T29" fmla="*/ 1072 h 1169"/>
                <a:gd name="T30" fmla="*/ 972 w 972"/>
                <a:gd name="T31" fmla="*/ 1072 h 1169"/>
                <a:gd name="T32" fmla="*/ 972 w 972"/>
                <a:gd name="T33" fmla="*/ 1072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2" h="1169">
                  <a:moveTo>
                    <a:pt x="972" y="1072"/>
                  </a:moveTo>
                  <a:lnTo>
                    <a:pt x="972" y="1072"/>
                  </a:lnTo>
                  <a:lnTo>
                    <a:pt x="972" y="99"/>
                  </a:lnTo>
                  <a:lnTo>
                    <a:pt x="624" y="0"/>
                  </a:lnTo>
                  <a:lnTo>
                    <a:pt x="3" y="234"/>
                  </a:lnTo>
                  <a:lnTo>
                    <a:pt x="0" y="234"/>
                  </a:lnTo>
                  <a:lnTo>
                    <a:pt x="0" y="937"/>
                  </a:lnTo>
                  <a:lnTo>
                    <a:pt x="212" y="854"/>
                  </a:lnTo>
                  <a:lnTo>
                    <a:pt x="212" y="282"/>
                  </a:lnTo>
                  <a:lnTo>
                    <a:pt x="624" y="182"/>
                  </a:lnTo>
                  <a:lnTo>
                    <a:pt x="624" y="1022"/>
                  </a:lnTo>
                  <a:lnTo>
                    <a:pt x="0" y="937"/>
                  </a:lnTo>
                  <a:lnTo>
                    <a:pt x="624" y="1169"/>
                  </a:lnTo>
                  <a:lnTo>
                    <a:pt x="624" y="1169"/>
                  </a:lnTo>
                  <a:lnTo>
                    <a:pt x="972" y="1072"/>
                  </a:lnTo>
                  <a:lnTo>
                    <a:pt x="972" y="1072"/>
                  </a:lnTo>
                  <a:lnTo>
                    <a:pt x="972" y="1072"/>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grpSp>
      <p:grpSp>
        <p:nvGrpSpPr>
          <p:cNvPr id="144" name="Group 143"/>
          <p:cNvGrpSpPr>
            <a:grpSpLocks noChangeAspect="1"/>
          </p:cNvGrpSpPr>
          <p:nvPr/>
        </p:nvGrpSpPr>
        <p:grpSpPr bwMode="auto">
          <a:xfrm>
            <a:off x="8642258" y="2186936"/>
            <a:ext cx="670370" cy="152405"/>
            <a:chOff x="2624" y="1797"/>
            <a:chExt cx="3189" cy="725"/>
          </a:xfrm>
        </p:grpSpPr>
        <p:sp>
          <p:nvSpPr>
            <p:cNvPr id="145" name="Freeform 140"/>
            <p:cNvSpPr>
              <a:spLocks/>
            </p:cNvSpPr>
            <p:nvPr/>
          </p:nvSpPr>
          <p:spPr bwMode="auto">
            <a:xfrm>
              <a:off x="2624" y="1955"/>
              <a:ext cx="296" cy="401"/>
            </a:xfrm>
            <a:custGeom>
              <a:avLst/>
              <a:gdLst>
                <a:gd name="T0" fmla="*/ 1 w 125"/>
                <a:gd name="T1" fmla="*/ 146 h 168"/>
                <a:gd name="T2" fmla="*/ 2 w 125"/>
                <a:gd name="T3" fmla="*/ 150 h 168"/>
                <a:gd name="T4" fmla="*/ 12 w 125"/>
                <a:gd name="T5" fmla="*/ 156 h 168"/>
                <a:gd name="T6" fmla="*/ 66 w 125"/>
                <a:gd name="T7" fmla="*/ 168 h 168"/>
                <a:gd name="T8" fmla="*/ 125 w 125"/>
                <a:gd name="T9" fmla="*/ 118 h 168"/>
                <a:gd name="T10" fmla="*/ 125 w 125"/>
                <a:gd name="T11" fmla="*/ 117 h 168"/>
                <a:gd name="T12" fmla="*/ 75 w 125"/>
                <a:gd name="T13" fmla="*/ 70 h 168"/>
                <a:gd name="T14" fmla="*/ 72 w 125"/>
                <a:gd name="T15" fmla="*/ 69 h 168"/>
                <a:gd name="T16" fmla="*/ 38 w 125"/>
                <a:gd name="T17" fmla="*/ 46 h 168"/>
                <a:gd name="T18" fmla="*/ 38 w 125"/>
                <a:gd name="T19" fmla="*/ 45 h 168"/>
                <a:gd name="T20" fmla="*/ 62 w 125"/>
                <a:gd name="T21" fmla="*/ 28 h 168"/>
                <a:gd name="T22" fmla="*/ 108 w 125"/>
                <a:gd name="T23" fmla="*/ 39 h 168"/>
                <a:gd name="T24" fmla="*/ 113 w 125"/>
                <a:gd name="T25" fmla="*/ 38 h 168"/>
                <a:gd name="T26" fmla="*/ 120 w 125"/>
                <a:gd name="T27" fmla="*/ 18 h 168"/>
                <a:gd name="T28" fmla="*/ 119 w 125"/>
                <a:gd name="T29" fmla="*/ 14 h 168"/>
                <a:gd name="T30" fmla="*/ 66 w 125"/>
                <a:gd name="T31" fmla="*/ 0 h 168"/>
                <a:gd name="T32" fmla="*/ 63 w 125"/>
                <a:gd name="T33" fmla="*/ 0 h 168"/>
                <a:gd name="T34" fmla="*/ 6 w 125"/>
                <a:gd name="T35" fmla="*/ 49 h 168"/>
                <a:gd name="T36" fmla="*/ 6 w 125"/>
                <a:gd name="T37" fmla="*/ 50 h 168"/>
                <a:gd name="T38" fmla="*/ 56 w 125"/>
                <a:gd name="T39" fmla="*/ 97 h 168"/>
                <a:gd name="T40" fmla="*/ 60 w 125"/>
                <a:gd name="T41" fmla="*/ 99 h 168"/>
                <a:gd name="T42" fmla="*/ 92 w 125"/>
                <a:gd name="T43" fmla="*/ 121 h 168"/>
                <a:gd name="T44" fmla="*/ 92 w 125"/>
                <a:gd name="T45" fmla="*/ 122 h 168"/>
                <a:gd name="T46" fmla="*/ 67 w 125"/>
                <a:gd name="T47" fmla="*/ 141 h 168"/>
                <a:gd name="T48" fmla="*/ 19 w 125"/>
                <a:gd name="T49" fmla="*/ 128 h 168"/>
                <a:gd name="T50" fmla="*/ 13 w 125"/>
                <a:gd name="T51" fmla="*/ 124 h 168"/>
                <a:gd name="T52" fmla="*/ 9 w 125"/>
                <a:gd name="T53" fmla="*/ 126 h 168"/>
                <a:gd name="T54" fmla="*/ 1 w 125"/>
                <a:gd name="T55" fmla="*/ 14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68">
                  <a:moveTo>
                    <a:pt x="1" y="146"/>
                  </a:moveTo>
                  <a:cubicBezTo>
                    <a:pt x="0" y="149"/>
                    <a:pt x="2" y="149"/>
                    <a:pt x="2" y="150"/>
                  </a:cubicBezTo>
                  <a:cubicBezTo>
                    <a:pt x="6" y="152"/>
                    <a:pt x="9" y="154"/>
                    <a:pt x="12" y="156"/>
                  </a:cubicBezTo>
                  <a:cubicBezTo>
                    <a:pt x="31" y="166"/>
                    <a:pt x="48" y="168"/>
                    <a:pt x="66" y="168"/>
                  </a:cubicBezTo>
                  <a:cubicBezTo>
                    <a:pt x="102" y="168"/>
                    <a:pt x="125" y="149"/>
                    <a:pt x="125" y="118"/>
                  </a:cubicBezTo>
                  <a:cubicBezTo>
                    <a:pt x="125" y="117"/>
                    <a:pt x="125" y="117"/>
                    <a:pt x="125" y="117"/>
                  </a:cubicBezTo>
                  <a:cubicBezTo>
                    <a:pt x="125" y="88"/>
                    <a:pt x="99" y="77"/>
                    <a:pt x="75" y="70"/>
                  </a:cubicBezTo>
                  <a:cubicBezTo>
                    <a:pt x="72" y="69"/>
                    <a:pt x="72" y="69"/>
                    <a:pt x="72" y="69"/>
                  </a:cubicBezTo>
                  <a:cubicBezTo>
                    <a:pt x="54" y="63"/>
                    <a:pt x="38" y="58"/>
                    <a:pt x="38" y="46"/>
                  </a:cubicBezTo>
                  <a:cubicBezTo>
                    <a:pt x="38" y="45"/>
                    <a:pt x="38" y="45"/>
                    <a:pt x="38" y="45"/>
                  </a:cubicBezTo>
                  <a:cubicBezTo>
                    <a:pt x="38" y="35"/>
                    <a:pt x="48" y="28"/>
                    <a:pt x="62" y="28"/>
                  </a:cubicBezTo>
                  <a:cubicBezTo>
                    <a:pt x="77" y="28"/>
                    <a:pt x="96" y="33"/>
                    <a:pt x="108" y="39"/>
                  </a:cubicBezTo>
                  <a:cubicBezTo>
                    <a:pt x="108" y="39"/>
                    <a:pt x="112" y="42"/>
                    <a:pt x="113" y="38"/>
                  </a:cubicBezTo>
                  <a:cubicBezTo>
                    <a:pt x="114" y="36"/>
                    <a:pt x="120" y="20"/>
                    <a:pt x="120" y="18"/>
                  </a:cubicBezTo>
                  <a:cubicBezTo>
                    <a:pt x="121" y="16"/>
                    <a:pt x="120" y="15"/>
                    <a:pt x="119" y="14"/>
                  </a:cubicBezTo>
                  <a:cubicBezTo>
                    <a:pt x="105" y="6"/>
                    <a:pt x="86" y="0"/>
                    <a:pt x="66" y="0"/>
                  </a:cubicBezTo>
                  <a:cubicBezTo>
                    <a:pt x="63" y="0"/>
                    <a:pt x="63" y="0"/>
                    <a:pt x="63" y="0"/>
                  </a:cubicBezTo>
                  <a:cubicBezTo>
                    <a:pt x="29" y="0"/>
                    <a:pt x="6" y="20"/>
                    <a:pt x="6" y="49"/>
                  </a:cubicBezTo>
                  <a:cubicBezTo>
                    <a:pt x="6" y="50"/>
                    <a:pt x="6" y="50"/>
                    <a:pt x="6" y="50"/>
                  </a:cubicBezTo>
                  <a:cubicBezTo>
                    <a:pt x="6" y="80"/>
                    <a:pt x="32" y="90"/>
                    <a:pt x="56" y="97"/>
                  </a:cubicBezTo>
                  <a:cubicBezTo>
                    <a:pt x="60" y="99"/>
                    <a:pt x="60" y="99"/>
                    <a:pt x="60" y="99"/>
                  </a:cubicBezTo>
                  <a:cubicBezTo>
                    <a:pt x="77" y="104"/>
                    <a:pt x="92" y="109"/>
                    <a:pt x="92" y="121"/>
                  </a:cubicBezTo>
                  <a:cubicBezTo>
                    <a:pt x="92" y="122"/>
                    <a:pt x="92" y="122"/>
                    <a:pt x="92" y="122"/>
                  </a:cubicBezTo>
                  <a:cubicBezTo>
                    <a:pt x="92" y="133"/>
                    <a:pt x="83" y="141"/>
                    <a:pt x="67" y="141"/>
                  </a:cubicBezTo>
                  <a:cubicBezTo>
                    <a:pt x="60" y="141"/>
                    <a:pt x="41" y="141"/>
                    <a:pt x="19" y="128"/>
                  </a:cubicBezTo>
                  <a:cubicBezTo>
                    <a:pt x="17" y="126"/>
                    <a:pt x="15" y="125"/>
                    <a:pt x="13" y="124"/>
                  </a:cubicBezTo>
                  <a:cubicBezTo>
                    <a:pt x="12" y="123"/>
                    <a:pt x="10" y="122"/>
                    <a:pt x="9" y="126"/>
                  </a:cubicBezTo>
                  <a:lnTo>
                    <a:pt x="1" y="146"/>
                  </a:lnTo>
                  <a:close/>
                </a:path>
              </a:pathLst>
            </a:custGeom>
            <a:solidFill>
              <a:srgbClr val="139C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154" name="Freeform 141"/>
            <p:cNvSpPr>
              <a:spLocks/>
            </p:cNvSpPr>
            <p:nvPr/>
          </p:nvSpPr>
          <p:spPr bwMode="auto">
            <a:xfrm>
              <a:off x="3893" y="1955"/>
              <a:ext cx="296" cy="401"/>
            </a:xfrm>
            <a:custGeom>
              <a:avLst/>
              <a:gdLst>
                <a:gd name="T0" fmla="*/ 1 w 125"/>
                <a:gd name="T1" fmla="*/ 146 h 168"/>
                <a:gd name="T2" fmla="*/ 2 w 125"/>
                <a:gd name="T3" fmla="*/ 150 h 168"/>
                <a:gd name="T4" fmla="*/ 12 w 125"/>
                <a:gd name="T5" fmla="*/ 156 h 168"/>
                <a:gd name="T6" fmla="*/ 65 w 125"/>
                <a:gd name="T7" fmla="*/ 168 h 168"/>
                <a:gd name="T8" fmla="*/ 125 w 125"/>
                <a:gd name="T9" fmla="*/ 118 h 168"/>
                <a:gd name="T10" fmla="*/ 125 w 125"/>
                <a:gd name="T11" fmla="*/ 117 h 168"/>
                <a:gd name="T12" fmla="*/ 75 w 125"/>
                <a:gd name="T13" fmla="*/ 70 h 168"/>
                <a:gd name="T14" fmla="*/ 72 w 125"/>
                <a:gd name="T15" fmla="*/ 69 h 168"/>
                <a:gd name="T16" fmla="*/ 38 w 125"/>
                <a:gd name="T17" fmla="*/ 46 h 168"/>
                <a:gd name="T18" fmla="*/ 38 w 125"/>
                <a:gd name="T19" fmla="*/ 45 h 168"/>
                <a:gd name="T20" fmla="*/ 61 w 125"/>
                <a:gd name="T21" fmla="*/ 28 h 168"/>
                <a:gd name="T22" fmla="*/ 108 w 125"/>
                <a:gd name="T23" fmla="*/ 39 h 168"/>
                <a:gd name="T24" fmla="*/ 113 w 125"/>
                <a:gd name="T25" fmla="*/ 38 h 168"/>
                <a:gd name="T26" fmla="*/ 120 w 125"/>
                <a:gd name="T27" fmla="*/ 18 h 168"/>
                <a:gd name="T28" fmla="*/ 118 w 125"/>
                <a:gd name="T29" fmla="*/ 14 h 168"/>
                <a:gd name="T30" fmla="*/ 66 w 125"/>
                <a:gd name="T31" fmla="*/ 0 h 168"/>
                <a:gd name="T32" fmla="*/ 62 w 125"/>
                <a:gd name="T33" fmla="*/ 0 h 168"/>
                <a:gd name="T34" fmla="*/ 5 w 125"/>
                <a:gd name="T35" fmla="*/ 49 h 168"/>
                <a:gd name="T36" fmla="*/ 5 w 125"/>
                <a:gd name="T37" fmla="*/ 50 h 168"/>
                <a:gd name="T38" fmla="*/ 55 w 125"/>
                <a:gd name="T39" fmla="*/ 97 h 168"/>
                <a:gd name="T40" fmla="*/ 59 w 125"/>
                <a:gd name="T41" fmla="*/ 99 h 168"/>
                <a:gd name="T42" fmla="*/ 92 w 125"/>
                <a:gd name="T43" fmla="*/ 121 h 168"/>
                <a:gd name="T44" fmla="*/ 92 w 125"/>
                <a:gd name="T45" fmla="*/ 122 h 168"/>
                <a:gd name="T46" fmla="*/ 66 w 125"/>
                <a:gd name="T47" fmla="*/ 141 h 168"/>
                <a:gd name="T48" fmla="*/ 19 w 125"/>
                <a:gd name="T49" fmla="*/ 128 h 168"/>
                <a:gd name="T50" fmla="*/ 13 w 125"/>
                <a:gd name="T51" fmla="*/ 124 h 168"/>
                <a:gd name="T52" fmla="*/ 8 w 125"/>
                <a:gd name="T53" fmla="*/ 126 h 168"/>
                <a:gd name="T54" fmla="*/ 1 w 125"/>
                <a:gd name="T55" fmla="*/ 14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68">
                  <a:moveTo>
                    <a:pt x="1" y="146"/>
                  </a:moveTo>
                  <a:cubicBezTo>
                    <a:pt x="0" y="149"/>
                    <a:pt x="1" y="149"/>
                    <a:pt x="2" y="150"/>
                  </a:cubicBezTo>
                  <a:cubicBezTo>
                    <a:pt x="5" y="152"/>
                    <a:pt x="9" y="154"/>
                    <a:pt x="12" y="156"/>
                  </a:cubicBezTo>
                  <a:cubicBezTo>
                    <a:pt x="30" y="166"/>
                    <a:pt x="47" y="168"/>
                    <a:pt x="65" y="168"/>
                  </a:cubicBezTo>
                  <a:cubicBezTo>
                    <a:pt x="102" y="168"/>
                    <a:pt x="125" y="149"/>
                    <a:pt x="125" y="118"/>
                  </a:cubicBezTo>
                  <a:cubicBezTo>
                    <a:pt x="125" y="117"/>
                    <a:pt x="125" y="117"/>
                    <a:pt x="125" y="117"/>
                  </a:cubicBezTo>
                  <a:cubicBezTo>
                    <a:pt x="125" y="88"/>
                    <a:pt x="99" y="77"/>
                    <a:pt x="75" y="70"/>
                  </a:cubicBezTo>
                  <a:cubicBezTo>
                    <a:pt x="72" y="69"/>
                    <a:pt x="72" y="69"/>
                    <a:pt x="72" y="69"/>
                  </a:cubicBezTo>
                  <a:cubicBezTo>
                    <a:pt x="54" y="63"/>
                    <a:pt x="38" y="58"/>
                    <a:pt x="38" y="46"/>
                  </a:cubicBezTo>
                  <a:cubicBezTo>
                    <a:pt x="38" y="45"/>
                    <a:pt x="38" y="45"/>
                    <a:pt x="38" y="45"/>
                  </a:cubicBezTo>
                  <a:cubicBezTo>
                    <a:pt x="38" y="35"/>
                    <a:pt x="47" y="28"/>
                    <a:pt x="61" y="28"/>
                  </a:cubicBezTo>
                  <a:cubicBezTo>
                    <a:pt x="77" y="28"/>
                    <a:pt x="96" y="33"/>
                    <a:pt x="108" y="39"/>
                  </a:cubicBezTo>
                  <a:cubicBezTo>
                    <a:pt x="108" y="39"/>
                    <a:pt x="111" y="42"/>
                    <a:pt x="113" y="38"/>
                  </a:cubicBezTo>
                  <a:cubicBezTo>
                    <a:pt x="113" y="36"/>
                    <a:pt x="119" y="20"/>
                    <a:pt x="120" y="18"/>
                  </a:cubicBezTo>
                  <a:cubicBezTo>
                    <a:pt x="121" y="16"/>
                    <a:pt x="120" y="15"/>
                    <a:pt x="118" y="14"/>
                  </a:cubicBezTo>
                  <a:cubicBezTo>
                    <a:pt x="105" y="6"/>
                    <a:pt x="86" y="0"/>
                    <a:pt x="66" y="0"/>
                  </a:cubicBezTo>
                  <a:cubicBezTo>
                    <a:pt x="62" y="0"/>
                    <a:pt x="62" y="0"/>
                    <a:pt x="62" y="0"/>
                  </a:cubicBezTo>
                  <a:cubicBezTo>
                    <a:pt x="29" y="0"/>
                    <a:pt x="5" y="20"/>
                    <a:pt x="5" y="49"/>
                  </a:cubicBezTo>
                  <a:cubicBezTo>
                    <a:pt x="5" y="50"/>
                    <a:pt x="5" y="50"/>
                    <a:pt x="5" y="50"/>
                  </a:cubicBezTo>
                  <a:cubicBezTo>
                    <a:pt x="5" y="80"/>
                    <a:pt x="31" y="90"/>
                    <a:pt x="55" y="97"/>
                  </a:cubicBezTo>
                  <a:cubicBezTo>
                    <a:pt x="59" y="99"/>
                    <a:pt x="59" y="99"/>
                    <a:pt x="59" y="99"/>
                  </a:cubicBezTo>
                  <a:cubicBezTo>
                    <a:pt x="77" y="104"/>
                    <a:pt x="92" y="109"/>
                    <a:pt x="92" y="121"/>
                  </a:cubicBezTo>
                  <a:cubicBezTo>
                    <a:pt x="92" y="122"/>
                    <a:pt x="92" y="122"/>
                    <a:pt x="92" y="122"/>
                  </a:cubicBezTo>
                  <a:cubicBezTo>
                    <a:pt x="92" y="133"/>
                    <a:pt x="82" y="141"/>
                    <a:pt x="66" y="141"/>
                  </a:cubicBezTo>
                  <a:cubicBezTo>
                    <a:pt x="60" y="141"/>
                    <a:pt x="40" y="141"/>
                    <a:pt x="19" y="128"/>
                  </a:cubicBezTo>
                  <a:cubicBezTo>
                    <a:pt x="17" y="126"/>
                    <a:pt x="15" y="125"/>
                    <a:pt x="13" y="124"/>
                  </a:cubicBezTo>
                  <a:cubicBezTo>
                    <a:pt x="12" y="124"/>
                    <a:pt x="9" y="122"/>
                    <a:pt x="8" y="126"/>
                  </a:cubicBezTo>
                  <a:lnTo>
                    <a:pt x="1" y="146"/>
                  </a:lnTo>
                  <a:close/>
                </a:path>
              </a:pathLst>
            </a:custGeom>
            <a:solidFill>
              <a:srgbClr val="139C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155" name="Freeform 142"/>
            <p:cNvSpPr>
              <a:spLocks noEditPoints="1"/>
            </p:cNvSpPr>
            <p:nvPr/>
          </p:nvSpPr>
          <p:spPr bwMode="auto">
            <a:xfrm>
              <a:off x="4492" y="1957"/>
              <a:ext cx="352" cy="399"/>
            </a:xfrm>
            <a:custGeom>
              <a:avLst/>
              <a:gdLst>
                <a:gd name="T0" fmla="*/ 144 w 149"/>
                <a:gd name="T1" fmla="*/ 50 h 167"/>
                <a:gd name="T2" fmla="*/ 130 w 149"/>
                <a:gd name="T3" fmla="*/ 24 h 167"/>
                <a:gd name="T4" fmla="*/ 107 w 149"/>
                <a:gd name="T5" fmla="*/ 6 h 167"/>
                <a:gd name="T6" fmla="*/ 74 w 149"/>
                <a:gd name="T7" fmla="*/ 0 h 167"/>
                <a:gd name="T8" fmla="*/ 41 w 149"/>
                <a:gd name="T9" fmla="*/ 6 h 167"/>
                <a:gd name="T10" fmla="*/ 18 w 149"/>
                <a:gd name="T11" fmla="*/ 24 h 167"/>
                <a:gd name="T12" fmla="*/ 4 w 149"/>
                <a:gd name="T13" fmla="*/ 50 h 167"/>
                <a:gd name="T14" fmla="*/ 0 w 149"/>
                <a:gd name="T15" fmla="*/ 83 h 167"/>
                <a:gd name="T16" fmla="*/ 4 w 149"/>
                <a:gd name="T17" fmla="*/ 116 h 167"/>
                <a:gd name="T18" fmla="*/ 18 w 149"/>
                <a:gd name="T19" fmla="*/ 143 h 167"/>
                <a:gd name="T20" fmla="*/ 41 w 149"/>
                <a:gd name="T21" fmla="*/ 160 h 167"/>
                <a:gd name="T22" fmla="*/ 74 w 149"/>
                <a:gd name="T23" fmla="*/ 167 h 167"/>
                <a:gd name="T24" fmla="*/ 107 w 149"/>
                <a:gd name="T25" fmla="*/ 160 h 167"/>
                <a:gd name="T26" fmla="*/ 130 w 149"/>
                <a:gd name="T27" fmla="*/ 143 h 167"/>
                <a:gd name="T28" fmla="*/ 144 w 149"/>
                <a:gd name="T29" fmla="*/ 116 h 167"/>
                <a:gd name="T30" fmla="*/ 149 w 149"/>
                <a:gd name="T31" fmla="*/ 83 h 167"/>
                <a:gd name="T32" fmla="*/ 144 w 149"/>
                <a:gd name="T33" fmla="*/ 50 h 167"/>
                <a:gd name="T34" fmla="*/ 114 w 149"/>
                <a:gd name="T35" fmla="*/ 83 h 167"/>
                <a:gd name="T36" fmla="*/ 104 w 149"/>
                <a:gd name="T37" fmla="*/ 125 h 167"/>
                <a:gd name="T38" fmla="*/ 74 w 149"/>
                <a:gd name="T39" fmla="*/ 139 h 167"/>
                <a:gd name="T40" fmla="*/ 45 w 149"/>
                <a:gd name="T41" fmla="*/ 125 h 167"/>
                <a:gd name="T42" fmla="*/ 35 w 149"/>
                <a:gd name="T43" fmla="*/ 83 h 167"/>
                <a:gd name="T44" fmla="*/ 45 w 149"/>
                <a:gd name="T45" fmla="*/ 42 h 167"/>
                <a:gd name="T46" fmla="*/ 74 w 149"/>
                <a:gd name="T47" fmla="*/ 28 h 167"/>
                <a:gd name="T48" fmla="*/ 104 w 149"/>
                <a:gd name="T49" fmla="*/ 42 h 167"/>
                <a:gd name="T50" fmla="*/ 114 w 149"/>
                <a:gd name="T51" fmla="*/ 8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67">
                  <a:moveTo>
                    <a:pt x="144" y="50"/>
                  </a:moveTo>
                  <a:cubicBezTo>
                    <a:pt x="141" y="40"/>
                    <a:pt x="137" y="31"/>
                    <a:pt x="130" y="24"/>
                  </a:cubicBezTo>
                  <a:cubicBezTo>
                    <a:pt x="124" y="16"/>
                    <a:pt x="116" y="10"/>
                    <a:pt x="107" y="6"/>
                  </a:cubicBezTo>
                  <a:cubicBezTo>
                    <a:pt x="98" y="2"/>
                    <a:pt x="87" y="0"/>
                    <a:pt x="74" y="0"/>
                  </a:cubicBezTo>
                  <a:cubicBezTo>
                    <a:pt x="62" y="0"/>
                    <a:pt x="51" y="2"/>
                    <a:pt x="41" y="6"/>
                  </a:cubicBezTo>
                  <a:cubicBezTo>
                    <a:pt x="32" y="10"/>
                    <a:pt x="24" y="16"/>
                    <a:pt x="18" y="24"/>
                  </a:cubicBezTo>
                  <a:cubicBezTo>
                    <a:pt x="12" y="31"/>
                    <a:pt x="7" y="40"/>
                    <a:pt x="4" y="50"/>
                  </a:cubicBezTo>
                  <a:cubicBezTo>
                    <a:pt x="1" y="61"/>
                    <a:pt x="0" y="72"/>
                    <a:pt x="0" y="83"/>
                  </a:cubicBezTo>
                  <a:cubicBezTo>
                    <a:pt x="0" y="95"/>
                    <a:pt x="1" y="106"/>
                    <a:pt x="4" y="116"/>
                  </a:cubicBezTo>
                  <a:cubicBezTo>
                    <a:pt x="7" y="126"/>
                    <a:pt x="12" y="135"/>
                    <a:pt x="18" y="143"/>
                  </a:cubicBezTo>
                  <a:cubicBezTo>
                    <a:pt x="24" y="150"/>
                    <a:pt x="32" y="156"/>
                    <a:pt x="41" y="160"/>
                  </a:cubicBezTo>
                  <a:cubicBezTo>
                    <a:pt x="51" y="165"/>
                    <a:pt x="62" y="167"/>
                    <a:pt x="74" y="167"/>
                  </a:cubicBezTo>
                  <a:cubicBezTo>
                    <a:pt x="87" y="167"/>
                    <a:pt x="98" y="165"/>
                    <a:pt x="107" y="160"/>
                  </a:cubicBezTo>
                  <a:cubicBezTo>
                    <a:pt x="116" y="156"/>
                    <a:pt x="124" y="150"/>
                    <a:pt x="130" y="143"/>
                  </a:cubicBezTo>
                  <a:cubicBezTo>
                    <a:pt x="137" y="135"/>
                    <a:pt x="141" y="126"/>
                    <a:pt x="144" y="116"/>
                  </a:cubicBezTo>
                  <a:cubicBezTo>
                    <a:pt x="147" y="106"/>
                    <a:pt x="149" y="95"/>
                    <a:pt x="149" y="83"/>
                  </a:cubicBezTo>
                  <a:cubicBezTo>
                    <a:pt x="149" y="72"/>
                    <a:pt x="147" y="61"/>
                    <a:pt x="144" y="50"/>
                  </a:cubicBezTo>
                  <a:moveTo>
                    <a:pt x="114" y="83"/>
                  </a:moveTo>
                  <a:cubicBezTo>
                    <a:pt x="114" y="101"/>
                    <a:pt x="110" y="115"/>
                    <a:pt x="104" y="125"/>
                  </a:cubicBezTo>
                  <a:cubicBezTo>
                    <a:pt x="97" y="135"/>
                    <a:pt x="88" y="139"/>
                    <a:pt x="74" y="139"/>
                  </a:cubicBezTo>
                  <a:cubicBezTo>
                    <a:pt x="61" y="139"/>
                    <a:pt x="51" y="135"/>
                    <a:pt x="45" y="125"/>
                  </a:cubicBezTo>
                  <a:cubicBezTo>
                    <a:pt x="38" y="115"/>
                    <a:pt x="35" y="101"/>
                    <a:pt x="35" y="83"/>
                  </a:cubicBezTo>
                  <a:cubicBezTo>
                    <a:pt x="35" y="66"/>
                    <a:pt x="38" y="52"/>
                    <a:pt x="45" y="42"/>
                  </a:cubicBezTo>
                  <a:cubicBezTo>
                    <a:pt x="51" y="32"/>
                    <a:pt x="61" y="28"/>
                    <a:pt x="74" y="28"/>
                  </a:cubicBezTo>
                  <a:cubicBezTo>
                    <a:pt x="88" y="28"/>
                    <a:pt x="97" y="32"/>
                    <a:pt x="104" y="42"/>
                  </a:cubicBezTo>
                  <a:cubicBezTo>
                    <a:pt x="110" y="52"/>
                    <a:pt x="114" y="66"/>
                    <a:pt x="114" y="83"/>
                  </a:cubicBezTo>
                </a:path>
              </a:pathLst>
            </a:custGeom>
            <a:solidFill>
              <a:srgbClr val="139C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156" name="Freeform 143"/>
            <p:cNvSpPr>
              <a:spLocks/>
            </p:cNvSpPr>
            <p:nvPr/>
          </p:nvSpPr>
          <p:spPr bwMode="auto">
            <a:xfrm>
              <a:off x="5147" y="1955"/>
              <a:ext cx="301" cy="401"/>
            </a:xfrm>
            <a:custGeom>
              <a:avLst/>
              <a:gdLst>
                <a:gd name="T0" fmla="*/ 118 w 127"/>
                <a:gd name="T1" fmla="*/ 136 h 168"/>
                <a:gd name="T2" fmla="*/ 114 w 127"/>
                <a:gd name="T3" fmla="*/ 134 h 168"/>
                <a:gd name="T4" fmla="*/ 100 w 127"/>
                <a:gd name="T5" fmla="*/ 138 h 168"/>
                <a:gd name="T6" fmla="*/ 83 w 127"/>
                <a:gd name="T7" fmla="*/ 139 h 168"/>
                <a:gd name="T8" fmla="*/ 48 w 127"/>
                <a:gd name="T9" fmla="*/ 126 h 168"/>
                <a:gd name="T10" fmla="*/ 35 w 127"/>
                <a:gd name="T11" fmla="*/ 84 h 168"/>
                <a:gd name="T12" fmla="*/ 47 w 127"/>
                <a:gd name="T13" fmla="*/ 44 h 168"/>
                <a:gd name="T14" fmla="*/ 81 w 127"/>
                <a:gd name="T15" fmla="*/ 29 h 168"/>
                <a:gd name="T16" fmla="*/ 113 w 127"/>
                <a:gd name="T17" fmla="*/ 34 h 168"/>
                <a:gd name="T18" fmla="*/ 117 w 127"/>
                <a:gd name="T19" fmla="*/ 32 h 168"/>
                <a:gd name="T20" fmla="*/ 124 w 127"/>
                <a:gd name="T21" fmla="*/ 11 h 168"/>
                <a:gd name="T22" fmla="*/ 122 w 127"/>
                <a:gd name="T23" fmla="*/ 7 h 168"/>
                <a:gd name="T24" fmla="*/ 102 w 127"/>
                <a:gd name="T25" fmla="*/ 2 h 168"/>
                <a:gd name="T26" fmla="*/ 79 w 127"/>
                <a:gd name="T27" fmla="*/ 0 h 168"/>
                <a:gd name="T28" fmla="*/ 45 w 127"/>
                <a:gd name="T29" fmla="*/ 7 h 168"/>
                <a:gd name="T30" fmla="*/ 20 w 127"/>
                <a:gd name="T31" fmla="*/ 25 h 168"/>
                <a:gd name="T32" fmla="*/ 5 w 127"/>
                <a:gd name="T33" fmla="*/ 51 h 168"/>
                <a:gd name="T34" fmla="*/ 0 w 127"/>
                <a:gd name="T35" fmla="*/ 84 h 168"/>
                <a:gd name="T36" fmla="*/ 21 w 127"/>
                <a:gd name="T37" fmla="*/ 145 h 168"/>
                <a:gd name="T38" fmla="*/ 81 w 127"/>
                <a:gd name="T39" fmla="*/ 168 h 168"/>
                <a:gd name="T40" fmla="*/ 124 w 127"/>
                <a:gd name="T41" fmla="*/ 160 h 168"/>
                <a:gd name="T42" fmla="*/ 126 w 127"/>
                <a:gd name="T43" fmla="*/ 156 h 168"/>
                <a:gd name="T44" fmla="*/ 118 w 127"/>
                <a:gd name="T45" fmla="*/ 13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168">
                  <a:moveTo>
                    <a:pt x="118" y="136"/>
                  </a:moveTo>
                  <a:cubicBezTo>
                    <a:pt x="117" y="133"/>
                    <a:pt x="114" y="134"/>
                    <a:pt x="114" y="134"/>
                  </a:cubicBezTo>
                  <a:cubicBezTo>
                    <a:pt x="110" y="135"/>
                    <a:pt x="105" y="137"/>
                    <a:pt x="100" y="138"/>
                  </a:cubicBezTo>
                  <a:cubicBezTo>
                    <a:pt x="95" y="139"/>
                    <a:pt x="89" y="139"/>
                    <a:pt x="83" y="139"/>
                  </a:cubicBezTo>
                  <a:cubicBezTo>
                    <a:pt x="68" y="139"/>
                    <a:pt x="57" y="135"/>
                    <a:pt x="48" y="126"/>
                  </a:cubicBezTo>
                  <a:cubicBezTo>
                    <a:pt x="40" y="117"/>
                    <a:pt x="35" y="103"/>
                    <a:pt x="35" y="84"/>
                  </a:cubicBezTo>
                  <a:cubicBezTo>
                    <a:pt x="35" y="67"/>
                    <a:pt x="39" y="54"/>
                    <a:pt x="47" y="44"/>
                  </a:cubicBezTo>
                  <a:cubicBezTo>
                    <a:pt x="54" y="34"/>
                    <a:pt x="66" y="29"/>
                    <a:pt x="81" y="29"/>
                  </a:cubicBezTo>
                  <a:cubicBezTo>
                    <a:pt x="93" y="29"/>
                    <a:pt x="103" y="31"/>
                    <a:pt x="113" y="34"/>
                  </a:cubicBezTo>
                  <a:cubicBezTo>
                    <a:pt x="113" y="34"/>
                    <a:pt x="115" y="35"/>
                    <a:pt x="117" y="32"/>
                  </a:cubicBezTo>
                  <a:cubicBezTo>
                    <a:pt x="119" y="24"/>
                    <a:pt x="121" y="19"/>
                    <a:pt x="124" y="11"/>
                  </a:cubicBezTo>
                  <a:cubicBezTo>
                    <a:pt x="125" y="8"/>
                    <a:pt x="123" y="7"/>
                    <a:pt x="122" y="7"/>
                  </a:cubicBezTo>
                  <a:cubicBezTo>
                    <a:pt x="118" y="6"/>
                    <a:pt x="109" y="3"/>
                    <a:pt x="102" y="2"/>
                  </a:cubicBezTo>
                  <a:cubicBezTo>
                    <a:pt x="95" y="1"/>
                    <a:pt x="88" y="0"/>
                    <a:pt x="79" y="0"/>
                  </a:cubicBezTo>
                  <a:cubicBezTo>
                    <a:pt x="66" y="0"/>
                    <a:pt x="55" y="3"/>
                    <a:pt x="45" y="7"/>
                  </a:cubicBezTo>
                  <a:cubicBezTo>
                    <a:pt x="35" y="11"/>
                    <a:pt x="27" y="17"/>
                    <a:pt x="20" y="25"/>
                  </a:cubicBezTo>
                  <a:cubicBezTo>
                    <a:pt x="14" y="32"/>
                    <a:pt x="9" y="41"/>
                    <a:pt x="5" y="51"/>
                  </a:cubicBezTo>
                  <a:cubicBezTo>
                    <a:pt x="2" y="61"/>
                    <a:pt x="0" y="72"/>
                    <a:pt x="0" y="84"/>
                  </a:cubicBezTo>
                  <a:cubicBezTo>
                    <a:pt x="0" y="110"/>
                    <a:pt x="7" y="130"/>
                    <a:pt x="21" y="145"/>
                  </a:cubicBezTo>
                  <a:cubicBezTo>
                    <a:pt x="34" y="160"/>
                    <a:pt x="55" y="168"/>
                    <a:pt x="81" y="168"/>
                  </a:cubicBezTo>
                  <a:cubicBezTo>
                    <a:pt x="97" y="168"/>
                    <a:pt x="113" y="164"/>
                    <a:pt x="124" y="160"/>
                  </a:cubicBezTo>
                  <a:cubicBezTo>
                    <a:pt x="124" y="160"/>
                    <a:pt x="127" y="159"/>
                    <a:pt x="126" y="156"/>
                  </a:cubicBezTo>
                  <a:lnTo>
                    <a:pt x="118" y="136"/>
                  </a:lnTo>
                  <a:close/>
                </a:path>
              </a:pathLst>
            </a:custGeom>
            <a:solidFill>
              <a:srgbClr val="139C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157" name="Freeform 144"/>
            <p:cNvSpPr>
              <a:spLocks noEditPoints="1"/>
            </p:cNvSpPr>
            <p:nvPr/>
          </p:nvSpPr>
          <p:spPr bwMode="auto">
            <a:xfrm>
              <a:off x="5467" y="1957"/>
              <a:ext cx="346" cy="399"/>
            </a:xfrm>
            <a:custGeom>
              <a:avLst/>
              <a:gdLst>
                <a:gd name="T0" fmla="*/ 139 w 146"/>
                <a:gd name="T1" fmla="*/ 45 h 167"/>
                <a:gd name="T2" fmla="*/ 126 w 146"/>
                <a:gd name="T3" fmla="*/ 21 h 167"/>
                <a:gd name="T4" fmla="*/ 106 w 146"/>
                <a:gd name="T5" fmla="*/ 6 h 167"/>
                <a:gd name="T6" fmla="*/ 77 w 146"/>
                <a:gd name="T7" fmla="*/ 0 h 167"/>
                <a:gd name="T8" fmla="*/ 43 w 146"/>
                <a:gd name="T9" fmla="*/ 6 h 167"/>
                <a:gd name="T10" fmla="*/ 19 w 146"/>
                <a:gd name="T11" fmla="*/ 24 h 167"/>
                <a:gd name="T12" fmla="*/ 5 w 146"/>
                <a:gd name="T13" fmla="*/ 51 h 167"/>
                <a:gd name="T14" fmla="*/ 0 w 146"/>
                <a:gd name="T15" fmla="*/ 84 h 167"/>
                <a:gd name="T16" fmla="*/ 5 w 146"/>
                <a:gd name="T17" fmla="*/ 117 h 167"/>
                <a:gd name="T18" fmla="*/ 20 w 146"/>
                <a:gd name="T19" fmla="*/ 143 h 167"/>
                <a:gd name="T20" fmla="*/ 46 w 146"/>
                <a:gd name="T21" fmla="*/ 161 h 167"/>
                <a:gd name="T22" fmla="*/ 84 w 146"/>
                <a:gd name="T23" fmla="*/ 167 h 167"/>
                <a:gd name="T24" fmla="*/ 136 w 146"/>
                <a:gd name="T25" fmla="*/ 156 h 167"/>
                <a:gd name="T26" fmla="*/ 137 w 146"/>
                <a:gd name="T27" fmla="*/ 151 h 167"/>
                <a:gd name="T28" fmla="*/ 130 w 146"/>
                <a:gd name="T29" fmla="*/ 133 h 167"/>
                <a:gd name="T30" fmla="*/ 126 w 146"/>
                <a:gd name="T31" fmla="*/ 131 h 167"/>
                <a:gd name="T32" fmla="*/ 83 w 146"/>
                <a:gd name="T33" fmla="*/ 138 h 167"/>
                <a:gd name="T34" fmla="*/ 48 w 146"/>
                <a:gd name="T35" fmla="*/ 126 h 167"/>
                <a:gd name="T36" fmla="*/ 36 w 146"/>
                <a:gd name="T37" fmla="*/ 92 h 167"/>
                <a:gd name="T38" fmla="*/ 139 w 146"/>
                <a:gd name="T39" fmla="*/ 92 h 167"/>
                <a:gd name="T40" fmla="*/ 142 w 146"/>
                <a:gd name="T41" fmla="*/ 89 h 167"/>
                <a:gd name="T42" fmla="*/ 139 w 146"/>
                <a:gd name="T43" fmla="*/ 45 h 167"/>
                <a:gd name="T44" fmla="*/ 37 w 146"/>
                <a:gd name="T45" fmla="*/ 66 h 167"/>
                <a:gd name="T46" fmla="*/ 45 w 146"/>
                <a:gd name="T47" fmla="*/ 42 h 167"/>
                <a:gd name="T48" fmla="*/ 74 w 146"/>
                <a:gd name="T49" fmla="*/ 27 h 167"/>
                <a:gd name="T50" fmla="*/ 103 w 146"/>
                <a:gd name="T51" fmla="*/ 42 h 167"/>
                <a:gd name="T52" fmla="*/ 110 w 146"/>
                <a:gd name="T53" fmla="*/ 66 h 167"/>
                <a:gd name="T54" fmla="*/ 37 w 146"/>
                <a:gd name="T55" fmla="*/ 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67">
                  <a:moveTo>
                    <a:pt x="139" y="45"/>
                  </a:moveTo>
                  <a:cubicBezTo>
                    <a:pt x="137" y="35"/>
                    <a:pt x="130" y="25"/>
                    <a:pt x="126" y="21"/>
                  </a:cubicBezTo>
                  <a:cubicBezTo>
                    <a:pt x="119" y="13"/>
                    <a:pt x="113" y="8"/>
                    <a:pt x="106" y="6"/>
                  </a:cubicBezTo>
                  <a:cubicBezTo>
                    <a:pt x="98" y="2"/>
                    <a:pt x="88" y="0"/>
                    <a:pt x="77" y="0"/>
                  </a:cubicBezTo>
                  <a:cubicBezTo>
                    <a:pt x="64" y="0"/>
                    <a:pt x="52" y="2"/>
                    <a:pt x="43" y="6"/>
                  </a:cubicBezTo>
                  <a:cubicBezTo>
                    <a:pt x="33" y="11"/>
                    <a:pt x="25" y="17"/>
                    <a:pt x="19" y="24"/>
                  </a:cubicBezTo>
                  <a:cubicBezTo>
                    <a:pt x="13" y="32"/>
                    <a:pt x="8" y="41"/>
                    <a:pt x="5" y="51"/>
                  </a:cubicBezTo>
                  <a:cubicBezTo>
                    <a:pt x="2" y="61"/>
                    <a:pt x="0" y="72"/>
                    <a:pt x="0" y="84"/>
                  </a:cubicBezTo>
                  <a:cubicBezTo>
                    <a:pt x="0" y="96"/>
                    <a:pt x="2" y="107"/>
                    <a:pt x="5" y="117"/>
                  </a:cubicBezTo>
                  <a:cubicBezTo>
                    <a:pt x="8" y="127"/>
                    <a:pt x="13" y="136"/>
                    <a:pt x="20" y="143"/>
                  </a:cubicBezTo>
                  <a:cubicBezTo>
                    <a:pt x="27" y="151"/>
                    <a:pt x="36" y="157"/>
                    <a:pt x="46" y="161"/>
                  </a:cubicBezTo>
                  <a:cubicBezTo>
                    <a:pt x="56" y="165"/>
                    <a:pt x="69" y="167"/>
                    <a:pt x="84" y="167"/>
                  </a:cubicBezTo>
                  <a:cubicBezTo>
                    <a:pt x="113" y="167"/>
                    <a:pt x="129" y="160"/>
                    <a:pt x="136" y="156"/>
                  </a:cubicBezTo>
                  <a:cubicBezTo>
                    <a:pt x="137" y="156"/>
                    <a:pt x="138" y="155"/>
                    <a:pt x="137" y="151"/>
                  </a:cubicBezTo>
                  <a:cubicBezTo>
                    <a:pt x="130" y="133"/>
                    <a:pt x="130" y="133"/>
                    <a:pt x="130" y="133"/>
                  </a:cubicBezTo>
                  <a:cubicBezTo>
                    <a:pt x="129" y="130"/>
                    <a:pt x="126" y="131"/>
                    <a:pt x="126" y="131"/>
                  </a:cubicBezTo>
                  <a:cubicBezTo>
                    <a:pt x="118" y="134"/>
                    <a:pt x="108" y="138"/>
                    <a:pt x="83" y="138"/>
                  </a:cubicBezTo>
                  <a:cubicBezTo>
                    <a:pt x="67" y="138"/>
                    <a:pt x="56" y="134"/>
                    <a:pt x="48" y="126"/>
                  </a:cubicBezTo>
                  <a:cubicBezTo>
                    <a:pt x="40" y="119"/>
                    <a:pt x="37" y="108"/>
                    <a:pt x="36" y="92"/>
                  </a:cubicBezTo>
                  <a:cubicBezTo>
                    <a:pt x="139" y="92"/>
                    <a:pt x="139" y="92"/>
                    <a:pt x="139" y="92"/>
                  </a:cubicBezTo>
                  <a:cubicBezTo>
                    <a:pt x="139" y="92"/>
                    <a:pt x="142" y="92"/>
                    <a:pt x="142" y="89"/>
                  </a:cubicBezTo>
                  <a:cubicBezTo>
                    <a:pt x="143" y="88"/>
                    <a:pt x="146" y="68"/>
                    <a:pt x="139" y="45"/>
                  </a:cubicBezTo>
                  <a:moveTo>
                    <a:pt x="37" y="66"/>
                  </a:moveTo>
                  <a:cubicBezTo>
                    <a:pt x="38" y="57"/>
                    <a:pt x="41" y="48"/>
                    <a:pt x="45" y="42"/>
                  </a:cubicBezTo>
                  <a:cubicBezTo>
                    <a:pt x="51" y="32"/>
                    <a:pt x="61" y="27"/>
                    <a:pt x="74" y="27"/>
                  </a:cubicBezTo>
                  <a:cubicBezTo>
                    <a:pt x="88" y="27"/>
                    <a:pt x="97" y="32"/>
                    <a:pt x="103" y="42"/>
                  </a:cubicBezTo>
                  <a:cubicBezTo>
                    <a:pt x="108" y="48"/>
                    <a:pt x="110" y="57"/>
                    <a:pt x="110" y="66"/>
                  </a:cubicBezTo>
                  <a:lnTo>
                    <a:pt x="37" y="66"/>
                  </a:lnTo>
                  <a:close/>
                </a:path>
              </a:pathLst>
            </a:custGeom>
            <a:solidFill>
              <a:srgbClr val="139C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158" name="Freeform 145"/>
            <p:cNvSpPr>
              <a:spLocks noEditPoints="1"/>
            </p:cNvSpPr>
            <p:nvPr/>
          </p:nvSpPr>
          <p:spPr bwMode="auto">
            <a:xfrm>
              <a:off x="3507" y="1957"/>
              <a:ext cx="345" cy="399"/>
            </a:xfrm>
            <a:custGeom>
              <a:avLst/>
              <a:gdLst>
                <a:gd name="T0" fmla="*/ 139 w 146"/>
                <a:gd name="T1" fmla="*/ 45 h 167"/>
                <a:gd name="T2" fmla="*/ 126 w 146"/>
                <a:gd name="T3" fmla="*/ 21 h 167"/>
                <a:gd name="T4" fmla="*/ 106 w 146"/>
                <a:gd name="T5" fmla="*/ 6 h 167"/>
                <a:gd name="T6" fmla="*/ 77 w 146"/>
                <a:gd name="T7" fmla="*/ 0 h 167"/>
                <a:gd name="T8" fmla="*/ 43 w 146"/>
                <a:gd name="T9" fmla="*/ 6 h 167"/>
                <a:gd name="T10" fmla="*/ 19 w 146"/>
                <a:gd name="T11" fmla="*/ 24 h 167"/>
                <a:gd name="T12" fmla="*/ 5 w 146"/>
                <a:gd name="T13" fmla="*/ 51 h 167"/>
                <a:gd name="T14" fmla="*/ 0 w 146"/>
                <a:gd name="T15" fmla="*/ 84 h 167"/>
                <a:gd name="T16" fmla="*/ 5 w 146"/>
                <a:gd name="T17" fmla="*/ 117 h 167"/>
                <a:gd name="T18" fmla="*/ 20 w 146"/>
                <a:gd name="T19" fmla="*/ 143 h 167"/>
                <a:gd name="T20" fmla="*/ 46 w 146"/>
                <a:gd name="T21" fmla="*/ 161 h 167"/>
                <a:gd name="T22" fmla="*/ 84 w 146"/>
                <a:gd name="T23" fmla="*/ 167 h 167"/>
                <a:gd name="T24" fmla="*/ 136 w 146"/>
                <a:gd name="T25" fmla="*/ 156 h 167"/>
                <a:gd name="T26" fmla="*/ 137 w 146"/>
                <a:gd name="T27" fmla="*/ 151 h 167"/>
                <a:gd name="T28" fmla="*/ 130 w 146"/>
                <a:gd name="T29" fmla="*/ 133 h 167"/>
                <a:gd name="T30" fmla="*/ 126 w 146"/>
                <a:gd name="T31" fmla="*/ 131 h 167"/>
                <a:gd name="T32" fmla="*/ 83 w 146"/>
                <a:gd name="T33" fmla="*/ 138 h 167"/>
                <a:gd name="T34" fmla="*/ 48 w 146"/>
                <a:gd name="T35" fmla="*/ 126 h 167"/>
                <a:gd name="T36" fmla="*/ 36 w 146"/>
                <a:gd name="T37" fmla="*/ 92 h 167"/>
                <a:gd name="T38" fmla="*/ 139 w 146"/>
                <a:gd name="T39" fmla="*/ 92 h 167"/>
                <a:gd name="T40" fmla="*/ 142 w 146"/>
                <a:gd name="T41" fmla="*/ 89 h 167"/>
                <a:gd name="T42" fmla="*/ 139 w 146"/>
                <a:gd name="T43" fmla="*/ 45 h 167"/>
                <a:gd name="T44" fmla="*/ 37 w 146"/>
                <a:gd name="T45" fmla="*/ 66 h 167"/>
                <a:gd name="T46" fmla="*/ 45 w 146"/>
                <a:gd name="T47" fmla="*/ 42 h 167"/>
                <a:gd name="T48" fmla="*/ 74 w 146"/>
                <a:gd name="T49" fmla="*/ 27 h 167"/>
                <a:gd name="T50" fmla="*/ 103 w 146"/>
                <a:gd name="T51" fmla="*/ 42 h 167"/>
                <a:gd name="T52" fmla="*/ 110 w 146"/>
                <a:gd name="T53" fmla="*/ 66 h 167"/>
                <a:gd name="T54" fmla="*/ 37 w 146"/>
                <a:gd name="T55" fmla="*/ 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67">
                  <a:moveTo>
                    <a:pt x="139" y="45"/>
                  </a:moveTo>
                  <a:cubicBezTo>
                    <a:pt x="137" y="35"/>
                    <a:pt x="130" y="25"/>
                    <a:pt x="126" y="21"/>
                  </a:cubicBezTo>
                  <a:cubicBezTo>
                    <a:pt x="119" y="13"/>
                    <a:pt x="113" y="8"/>
                    <a:pt x="106" y="6"/>
                  </a:cubicBezTo>
                  <a:cubicBezTo>
                    <a:pt x="98" y="2"/>
                    <a:pt x="88" y="0"/>
                    <a:pt x="77" y="0"/>
                  </a:cubicBezTo>
                  <a:cubicBezTo>
                    <a:pt x="64" y="0"/>
                    <a:pt x="52" y="2"/>
                    <a:pt x="43" y="6"/>
                  </a:cubicBezTo>
                  <a:cubicBezTo>
                    <a:pt x="33" y="11"/>
                    <a:pt x="25" y="17"/>
                    <a:pt x="19" y="24"/>
                  </a:cubicBezTo>
                  <a:cubicBezTo>
                    <a:pt x="13" y="32"/>
                    <a:pt x="8" y="41"/>
                    <a:pt x="5" y="51"/>
                  </a:cubicBezTo>
                  <a:cubicBezTo>
                    <a:pt x="2" y="61"/>
                    <a:pt x="0" y="72"/>
                    <a:pt x="0" y="84"/>
                  </a:cubicBezTo>
                  <a:cubicBezTo>
                    <a:pt x="0" y="96"/>
                    <a:pt x="2" y="107"/>
                    <a:pt x="5" y="117"/>
                  </a:cubicBezTo>
                  <a:cubicBezTo>
                    <a:pt x="8" y="127"/>
                    <a:pt x="13" y="136"/>
                    <a:pt x="20" y="143"/>
                  </a:cubicBezTo>
                  <a:cubicBezTo>
                    <a:pt x="27" y="151"/>
                    <a:pt x="36" y="157"/>
                    <a:pt x="46" y="161"/>
                  </a:cubicBezTo>
                  <a:cubicBezTo>
                    <a:pt x="56" y="165"/>
                    <a:pt x="69" y="167"/>
                    <a:pt x="84" y="167"/>
                  </a:cubicBezTo>
                  <a:cubicBezTo>
                    <a:pt x="113" y="167"/>
                    <a:pt x="129" y="160"/>
                    <a:pt x="136" y="156"/>
                  </a:cubicBezTo>
                  <a:cubicBezTo>
                    <a:pt x="137" y="156"/>
                    <a:pt x="138" y="155"/>
                    <a:pt x="137" y="151"/>
                  </a:cubicBezTo>
                  <a:cubicBezTo>
                    <a:pt x="130" y="133"/>
                    <a:pt x="130" y="133"/>
                    <a:pt x="130" y="133"/>
                  </a:cubicBezTo>
                  <a:cubicBezTo>
                    <a:pt x="129" y="130"/>
                    <a:pt x="126" y="131"/>
                    <a:pt x="126" y="131"/>
                  </a:cubicBezTo>
                  <a:cubicBezTo>
                    <a:pt x="118" y="134"/>
                    <a:pt x="108" y="138"/>
                    <a:pt x="83" y="138"/>
                  </a:cubicBezTo>
                  <a:cubicBezTo>
                    <a:pt x="67" y="138"/>
                    <a:pt x="56" y="134"/>
                    <a:pt x="48" y="126"/>
                  </a:cubicBezTo>
                  <a:cubicBezTo>
                    <a:pt x="40" y="119"/>
                    <a:pt x="37" y="108"/>
                    <a:pt x="36" y="92"/>
                  </a:cubicBezTo>
                  <a:cubicBezTo>
                    <a:pt x="139" y="92"/>
                    <a:pt x="139" y="92"/>
                    <a:pt x="139" y="92"/>
                  </a:cubicBezTo>
                  <a:cubicBezTo>
                    <a:pt x="139" y="92"/>
                    <a:pt x="142" y="92"/>
                    <a:pt x="142" y="89"/>
                  </a:cubicBezTo>
                  <a:cubicBezTo>
                    <a:pt x="143" y="88"/>
                    <a:pt x="146" y="68"/>
                    <a:pt x="139" y="45"/>
                  </a:cubicBezTo>
                  <a:moveTo>
                    <a:pt x="37" y="66"/>
                  </a:moveTo>
                  <a:cubicBezTo>
                    <a:pt x="38" y="57"/>
                    <a:pt x="41" y="48"/>
                    <a:pt x="45" y="42"/>
                  </a:cubicBezTo>
                  <a:cubicBezTo>
                    <a:pt x="51" y="32"/>
                    <a:pt x="61" y="27"/>
                    <a:pt x="74" y="27"/>
                  </a:cubicBezTo>
                  <a:cubicBezTo>
                    <a:pt x="88" y="27"/>
                    <a:pt x="97" y="32"/>
                    <a:pt x="103" y="42"/>
                  </a:cubicBezTo>
                  <a:cubicBezTo>
                    <a:pt x="108" y="48"/>
                    <a:pt x="110" y="57"/>
                    <a:pt x="110" y="66"/>
                  </a:cubicBezTo>
                  <a:lnTo>
                    <a:pt x="37" y="66"/>
                  </a:lnTo>
                  <a:close/>
                </a:path>
              </a:pathLst>
            </a:custGeom>
            <a:solidFill>
              <a:srgbClr val="139C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159" name="Freeform 146"/>
            <p:cNvSpPr>
              <a:spLocks noEditPoints="1"/>
            </p:cNvSpPr>
            <p:nvPr/>
          </p:nvSpPr>
          <p:spPr bwMode="auto">
            <a:xfrm>
              <a:off x="2962" y="1955"/>
              <a:ext cx="317" cy="401"/>
            </a:xfrm>
            <a:custGeom>
              <a:avLst/>
              <a:gdLst>
                <a:gd name="T0" fmla="*/ 84 w 134"/>
                <a:gd name="T1" fmla="*/ 62 h 168"/>
                <a:gd name="T2" fmla="*/ 68 w 134"/>
                <a:gd name="T3" fmla="*/ 62 h 168"/>
                <a:gd name="T4" fmla="*/ 43 w 134"/>
                <a:gd name="T5" fmla="*/ 65 h 168"/>
                <a:gd name="T6" fmla="*/ 21 w 134"/>
                <a:gd name="T7" fmla="*/ 75 h 168"/>
                <a:gd name="T8" fmla="*/ 6 w 134"/>
                <a:gd name="T9" fmla="*/ 92 h 168"/>
                <a:gd name="T10" fmla="*/ 0 w 134"/>
                <a:gd name="T11" fmla="*/ 116 h 168"/>
                <a:gd name="T12" fmla="*/ 5 w 134"/>
                <a:gd name="T13" fmla="*/ 140 h 168"/>
                <a:gd name="T14" fmla="*/ 19 w 134"/>
                <a:gd name="T15" fmla="*/ 156 h 168"/>
                <a:gd name="T16" fmla="*/ 40 w 134"/>
                <a:gd name="T17" fmla="*/ 165 h 168"/>
                <a:gd name="T18" fmla="*/ 67 w 134"/>
                <a:gd name="T19" fmla="*/ 168 h 168"/>
                <a:gd name="T20" fmla="*/ 99 w 134"/>
                <a:gd name="T21" fmla="*/ 165 h 168"/>
                <a:gd name="T22" fmla="*/ 125 w 134"/>
                <a:gd name="T23" fmla="*/ 160 h 168"/>
                <a:gd name="T24" fmla="*/ 132 w 134"/>
                <a:gd name="T25" fmla="*/ 158 h 168"/>
                <a:gd name="T26" fmla="*/ 134 w 134"/>
                <a:gd name="T27" fmla="*/ 155 h 168"/>
                <a:gd name="T28" fmla="*/ 134 w 134"/>
                <a:gd name="T29" fmla="*/ 60 h 168"/>
                <a:gd name="T30" fmla="*/ 118 w 134"/>
                <a:gd name="T31" fmla="*/ 15 h 168"/>
                <a:gd name="T32" fmla="*/ 70 w 134"/>
                <a:gd name="T33" fmla="*/ 0 h 168"/>
                <a:gd name="T34" fmla="*/ 43 w 134"/>
                <a:gd name="T35" fmla="*/ 3 h 168"/>
                <a:gd name="T36" fmla="*/ 11 w 134"/>
                <a:gd name="T37" fmla="*/ 15 h 168"/>
                <a:gd name="T38" fmla="*/ 10 w 134"/>
                <a:gd name="T39" fmla="*/ 19 h 168"/>
                <a:gd name="T40" fmla="*/ 17 w 134"/>
                <a:gd name="T41" fmla="*/ 38 h 168"/>
                <a:gd name="T42" fmla="*/ 20 w 134"/>
                <a:gd name="T43" fmla="*/ 40 h 168"/>
                <a:gd name="T44" fmla="*/ 22 w 134"/>
                <a:gd name="T45" fmla="*/ 39 h 168"/>
                <a:gd name="T46" fmla="*/ 67 w 134"/>
                <a:gd name="T47" fmla="*/ 29 h 168"/>
                <a:gd name="T48" fmla="*/ 93 w 134"/>
                <a:gd name="T49" fmla="*/ 35 h 168"/>
                <a:gd name="T50" fmla="*/ 101 w 134"/>
                <a:gd name="T51" fmla="*/ 60 h 168"/>
                <a:gd name="T52" fmla="*/ 101 w 134"/>
                <a:gd name="T53" fmla="*/ 64 h 168"/>
                <a:gd name="T54" fmla="*/ 84 w 134"/>
                <a:gd name="T55" fmla="*/ 62 h 168"/>
                <a:gd name="T56" fmla="*/ 43 w 134"/>
                <a:gd name="T57" fmla="*/ 135 h 168"/>
                <a:gd name="T58" fmla="*/ 37 w 134"/>
                <a:gd name="T59" fmla="*/ 129 h 168"/>
                <a:gd name="T60" fmla="*/ 34 w 134"/>
                <a:gd name="T61" fmla="*/ 115 h 168"/>
                <a:gd name="T62" fmla="*/ 43 w 134"/>
                <a:gd name="T63" fmla="*/ 95 h 168"/>
                <a:gd name="T64" fmla="*/ 73 w 134"/>
                <a:gd name="T65" fmla="*/ 88 h 168"/>
                <a:gd name="T66" fmla="*/ 101 w 134"/>
                <a:gd name="T67" fmla="*/ 90 h 168"/>
                <a:gd name="T68" fmla="*/ 101 w 134"/>
                <a:gd name="T69" fmla="*/ 137 h 168"/>
                <a:gd name="T70" fmla="*/ 73 w 134"/>
                <a:gd name="T71" fmla="*/ 141 h 168"/>
                <a:gd name="T72" fmla="*/ 43 w 134"/>
                <a:gd name="T73" fmla="*/ 13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68">
                  <a:moveTo>
                    <a:pt x="84" y="62"/>
                  </a:moveTo>
                  <a:cubicBezTo>
                    <a:pt x="80" y="62"/>
                    <a:pt x="75" y="62"/>
                    <a:pt x="68" y="62"/>
                  </a:cubicBezTo>
                  <a:cubicBezTo>
                    <a:pt x="59" y="62"/>
                    <a:pt x="51" y="63"/>
                    <a:pt x="43" y="65"/>
                  </a:cubicBezTo>
                  <a:cubicBezTo>
                    <a:pt x="35" y="67"/>
                    <a:pt x="27" y="71"/>
                    <a:pt x="21" y="75"/>
                  </a:cubicBezTo>
                  <a:cubicBezTo>
                    <a:pt x="15" y="80"/>
                    <a:pt x="10" y="85"/>
                    <a:pt x="6" y="92"/>
                  </a:cubicBezTo>
                  <a:cubicBezTo>
                    <a:pt x="2" y="99"/>
                    <a:pt x="0" y="107"/>
                    <a:pt x="0" y="116"/>
                  </a:cubicBezTo>
                  <a:cubicBezTo>
                    <a:pt x="0" y="125"/>
                    <a:pt x="2" y="133"/>
                    <a:pt x="5" y="140"/>
                  </a:cubicBezTo>
                  <a:cubicBezTo>
                    <a:pt x="8" y="146"/>
                    <a:pt x="13" y="152"/>
                    <a:pt x="19" y="156"/>
                  </a:cubicBezTo>
                  <a:cubicBezTo>
                    <a:pt x="24" y="160"/>
                    <a:pt x="32" y="163"/>
                    <a:pt x="40" y="165"/>
                  </a:cubicBezTo>
                  <a:cubicBezTo>
                    <a:pt x="48" y="167"/>
                    <a:pt x="57" y="168"/>
                    <a:pt x="67" y="168"/>
                  </a:cubicBezTo>
                  <a:cubicBezTo>
                    <a:pt x="78" y="168"/>
                    <a:pt x="88" y="167"/>
                    <a:pt x="99" y="165"/>
                  </a:cubicBezTo>
                  <a:cubicBezTo>
                    <a:pt x="109" y="163"/>
                    <a:pt x="121" y="161"/>
                    <a:pt x="125" y="160"/>
                  </a:cubicBezTo>
                  <a:cubicBezTo>
                    <a:pt x="128" y="159"/>
                    <a:pt x="132" y="158"/>
                    <a:pt x="132" y="158"/>
                  </a:cubicBezTo>
                  <a:cubicBezTo>
                    <a:pt x="134" y="158"/>
                    <a:pt x="134" y="155"/>
                    <a:pt x="134" y="155"/>
                  </a:cubicBezTo>
                  <a:cubicBezTo>
                    <a:pt x="134" y="60"/>
                    <a:pt x="134" y="60"/>
                    <a:pt x="134" y="60"/>
                  </a:cubicBezTo>
                  <a:cubicBezTo>
                    <a:pt x="134" y="40"/>
                    <a:pt x="129" y="24"/>
                    <a:pt x="118" y="15"/>
                  </a:cubicBezTo>
                  <a:cubicBezTo>
                    <a:pt x="107" y="5"/>
                    <a:pt x="91" y="0"/>
                    <a:pt x="70" y="0"/>
                  </a:cubicBezTo>
                  <a:cubicBezTo>
                    <a:pt x="62" y="0"/>
                    <a:pt x="50" y="1"/>
                    <a:pt x="43" y="3"/>
                  </a:cubicBezTo>
                  <a:cubicBezTo>
                    <a:pt x="43" y="3"/>
                    <a:pt x="20" y="7"/>
                    <a:pt x="11" y="15"/>
                  </a:cubicBezTo>
                  <a:cubicBezTo>
                    <a:pt x="11" y="15"/>
                    <a:pt x="9" y="16"/>
                    <a:pt x="10" y="19"/>
                  </a:cubicBezTo>
                  <a:cubicBezTo>
                    <a:pt x="17" y="38"/>
                    <a:pt x="17" y="38"/>
                    <a:pt x="17" y="38"/>
                  </a:cubicBezTo>
                  <a:cubicBezTo>
                    <a:pt x="18" y="41"/>
                    <a:pt x="20" y="40"/>
                    <a:pt x="20" y="40"/>
                  </a:cubicBezTo>
                  <a:cubicBezTo>
                    <a:pt x="20" y="40"/>
                    <a:pt x="21" y="40"/>
                    <a:pt x="22" y="39"/>
                  </a:cubicBezTo>
                  <a:cubicBezTo>
                    <a:pt x="42" y="28"/>
                    <a:pt x="67" y="29"/>
                    <a:pt x="67" y="29"/>
                  </a:cubicBezTo>
                  <a:cubicBezTo>
                    <a:pt x="78" y="29"/>
                    <a:pt x="87" y="31"/>
                    <a:pt x="93" y="35"/>
                  </a:cubicBezTo>
                  <a:cubicBezTo>
                    <a:pt x="98" y="40"/>
                    <a:pt x="101" y="46"/>
                    <a:pt x="101" y="60"/>
                  </a:cubicBezTo>
                  <a:cubicBezTo>
                    <a:pt x="101" y="64"/>
                    <a:pt x="101" y="64"/>
                    <a:pt x="101" y="64"/>
                  </a:cubicBezTo>
                  <a:cubicBezTo>
                    <a:pt x="92" y="63"/>
                    <a:pt x="84" y="62"/>
                    <a:pt x="84" y="62"/>
                  </a:cubicBezTo>
                  <a:moveTo>
                    <a:pt x="43" y="135"/>
                  </a:moveTo>
                  <a:cubicBezTo>
                    <a:pt x="39" y="132"/>
                    <a:pt x="38" y="131"/>
                    <a:pt x="37" y="129"/>
                  </a:cubicBezTo>
                  <a:cubicBezTo>
                    <a:pt x="35" y="126"/>
                    <a:pt x="34" y="121"/>
                    <a:pt x="34" y="115"/>
                  </a:cubicBezTo>
                  <a:cubicBezTo>
                    <a:pt x="34" y="106"/>
                    <a:pt x="37" y="100"/>
                    <a:pt x="43" y="95"/>
                  </a:cubicBezTo>
                  <a:cubicBezTo>
                    <a:pt x="43" y="95"/>
                    <a:pt x="52" y="88"/>
                    <a:pt x="73" y="88"/>
                  </a:cubicBezTo>
                  <a:cubicBezTo>
                    <a:pt x="88" y="88"/>
                    <a:pt x="101" y="90"/>
                    <a:pt x="101" y="90"/>
                  </a:cubicBezTo>
                  <a:cubicBezTo>
                    <a:pt x="101" y="137"/>
                    <a:pt x="101" y="137"/>
                    <a:pt x="101" y="137"/>
                  </a:cubicBezTo>
                  <a:cubicBezTo>
                    <a:pt x="101" y="137"/>
                    <a:pt x="88" y="140"/>
                    <a:pt x="73" y="141"/>
                  </a:cubicBezTo>
                  <a:cubicBezTo>
                    <a:pt x="52" y="142"/>
                    <a:pt x="43" y="135"/>
                    <a:pt x="43" y="135"/>
                  </a:cubicBezTo>
                </a:path>
              </a:pathLst>
            </a:custGeom>
            <a:solidFill>
              <a:srgbClr val="139C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160" name="Freeform 147"/>
            <p:cNvSpPr>
              <a:spLocks/>
            </p:cNvSpPr>
            <p:nvPr/>
          </p:nvSpPr>
          <p:spPr bwMode="auto">
            <a:xfrm>
              <a:off x="4911" y="1960"/>
              <a:ext cx="227" cy="386"/>
            </a:xfrm>
            <a:custGeom>
              <a:avLst/>
              <a:gdLst>
                <a:gd name="T0" fmla="*/ 95 w 96"/>
                <a:gd name="T1" fmla="*/ 7 h 162"/>
                <a:gd name="T2" fmla="*/ 94 w 96"/>
                <a:gd name="T3" fmla="*/ 3 h 162"/>
                <a:gd name="T4" fmla="*/ 76 w 96"/>
                <a:gd name="T5" fmla="*/ 0 h 162"/>
                <a:gd name="T6" fmla="*/ 50 w 96"/>
                <a:gd name="T7" fmla="*/ 5 h 162"/>
                <a:gd name="T8" fmla="*/ 32 w 96"/>
                <a:gd name="T9" fmla="*/ 18 h 162"/>
                <a:gd name="T10" fmla="*/ 32 w 96"/>
                <a:gd name="T11" fmla="*/ 5 h 162"/>
                <a:gd name="T12" fmla="*/ 29 w 96"/>
                <a:gd name="T13" fmla="*/ 2 h 162"/>
                <a:gd name="T14" fmla="*/ 3 w 96"/>
                <a:gd name="T15" fmla="*/ 2 h 162"/>
                <a:gd name="T16" fmla="*/ 0 w 96"/>
                <a:gd name="T17" fmla="*/ 5 h 162"/>
                <a:gd name="T18" fmla="*/ 0 w 96"/>
                <a:gd name="T19" fmla="*/ 159 h 162"/>
                <a:gd name="T20" fmla="*/ 3 w 96"/>
                <a:gd name="T21" fmla="*/ 162 h 162"/>
                <a:gd name="T22" fmla="*/ 30 w 96"/>
                <a:gd name="T23" fmla="*/ 162 h 162"/>
                <a:gd name="T24" fmla="*/ 33 w 96"/>
                <a:gd name="T25" fmla="*/ 159 h 162"/>
                <a:gd name="T26" fmla="*/ 33 w 96"/>
                <a:gd name="T27" fmla="*/ 82 h 162"/>
                <a:gd name="T28" fmla="*/ 36 w 96"/>
                <a:gd name="T29" fmla="*/ 55 h 162"/>
                <a:gd name="T30" fmla="*/ 46 w 96"/>
                <a:gd name="T31" fmla="*/ 40 h 162"/>
                <a:gd name="T32" fmla="*/ 58 w 96"/>
                <a:gd name="T33" fmla="*/ 32 h 162"/>
                <a:gd name="T34" fmla="*/ 72 w 96"/>
                <a:gd name="T35" fmla="*/ 30 h 162"/>
                <a:gd name="T36" fmla="*/ 83 w 96"/>
                <a:gd name="T37" fmla="*/ 32 h 162"/>
                <a:gd name="T38" fmla="*/ 87 w 96"/>
                <a:gd name="T39" fmla="*/ 29 h 162"/>
                <a:gd name="T40" fmla="*/ 95 w 96"/>
                <a:gd name="T41" fmla="*/ 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62">
                  <a:moveTo>
                    <a:pt x="95" y="7"/>
                  </a:moveTo>
                  <a:cubicBezTo>
                    <a:pt x="96" y="5"/>
                    <a:pt x="94" y="4"/>
                    <a:pt x="94" y="3"/>
                  </a:cubicBezTo>
                  <a:cubicBezTo>
                    <a:pt x="92" y="3"/>
                    <a:pt x="83" y="1"/>
                    <a:pt x="76" y="0"/>
                  </a:cubicBezTo>
                  <a:cubicBezTo>
                    <a:pt x="63" y="0"/>
                    <a:pt x="56" y="2"/>
                    <a:pt x="50" y="5"/>
                  </a:cubicBezTo>
                  <a:cubicBezTo>
                    <a:pt x="43" y="8"/>
                    <a:pt x="36" y="12"/>
                    <a:pt x="32" y="18"/>
                  </a:cubicBezTo>
                  <a:cubicBezTo>
                    <a:pt x="32" y="5"/>
                    <a:pt x="32" y="5"/>
                    <a:pt x="32" y="5"/>
                  </a:cubicBezTo>
                  <a:cubicBezTo>
                    <a:pt x="32" y="3"/>
                    <a:pt x="31" y="2"/>
                    <a:pt x="29" y="2"/>
                  </a:cubicBezTo>
                  <a:cubicBezTo>
                    <a:pt x="3" y="2"/>
                    <a:pt x="3" y="2"/>
                    <a:pt x="3" y="2"/>
                  </a:cubicBezTo>
                  <a:cubicBezTo>
                    <a:pt x="1" y="2"/>
                    <a:pt x="0" y="3"/>
                    <a:pt x="0" y="5"/>
                  </a:cubicBezTo>
                  <a:cubicBezTo>
                    <a:pt x="0" y="159"/>
                    <a:pt x="0" y="159"/>
                    <a:pt x="0" y="159"/>
                  </a:cubicBezTo>
                  <a:cubicBezTo>
                    <a:pt x="0" y="161"/>
                    <a:pt x="1" y="162"/>
                    <a:pt x="3" y="162"/>
                  </a:cubicBezTo>
                  <a:cubicBezTo>
                    <a:pt x="30" y="162"/>
                    <a:pt x="30" y="162"/>
                    <a:pt x="30" y="162"/>
                  </a:cubicBezTo>
                  <a:cubicBezTo>
                    <a:pt x="32" y="162"/>
                    <a:pt x="33" y="161"/>
                    <a:pt x="33" y="159"/>
                  </a:cubicBezTo>
                  <a:cubicBezTo>
                    <a:pt x="33" y="82"/>
                    <a:pt x="33" y="82"/>
                    <a:pt x="33" y="82"/>
                  </a:cubicBezTo>
                  <a:cubicBezTo>
                    <a:pt x="33" y="72"/>
                    <a:pt x="34" y="62"/>
                    <a:pt x="36" y="55"/>
                  </a:cubicBezTo>
                  <a:cubicBezTo>
                    <a:pt x="39" y="49"/>
                    <a:pt x="42" y="44"/>
                    <a:pt x="46" y="40"/>
                  </a:cubicBezTo>
                  <a:cubicBezTo>
                    <a:pt x="49" y="36"/>
                    <a:pt x="54" y="34"/>
                    <a:pt x="58" y="32"/>
                  </a:cubicBezTo>
                  <a:cubicBezTo>
                    <a:pt x="63" y="31"/>
                    <a:pt x="68" y="30"/>
                    <a:pt x="72" y="30"/>
                  </a:cubicBezTo>
                  <a:cubicBezTo>
                    <a:pt x="78" y="30"/>
                    <a:pt x="83" y="32"/>
                    <a:pt x="83" y="32"/>
                  </a:cubicBezTo>
                  <a:cubicBezTo>
                    <a:pt x="86" y="32"/>
                    <a:pt x="87" y="31"/>
                    <a:pt x="87" y="29"/>
                  </a:cubicBezTo>
                  <a:cubicBezTo>
                    <a:pt x="89" y="24"/>
                    <a:pt x="94" y="10"/>
                    <a:pt x="95" y="7"/>
                  </a:cubicBezTo>
                </a:path>
              </a:pathLst>
            </a:custGeom>
            <a:solidFill>
              <a:srgbClr val="139C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161" name="Freeform 148"/>
            <p:cNvSpPr>
              <a:spLocks/>
            </p:cNvSpPr>
            <p:nvPr/>
          </p:nvSpPr>
          <p:spPr bwMode="auto">
            <a:xfrm>
              <a:off x="4108" y="1797"/>
              <a:ext cx="431" cy="725"/>
            </a:xfrm>
            <a:custGeom>
              <a:avLst/>
              <a:gdLst>
                <a:gd name="T0" fmla="*/ 179 w 182"/>
                <a:gd name="T1" fmla="*/ 4 h 304"/>
                <a:gd name="T2" fmla="*/ 169 w 182"/>
                <a:gd name="T3" fmla="*/ 1 h 304"/>
                <a:gd name="T4" fmla="*/ 155 w 182"/>
                <a:gd name="T5" fmla="*/ 0 h 304"/>
                <a:gd name="T6" fmla="*/ 111 w 182"/>
                <a:gd name="T7" fmla="*/ 16 h 304"/>
                <a:gd name="T8" fmla="*/ 90 w 182"/>
                <a:gd name="T9" fmla="*/ 63 h 304"/>
                <a:gd name="T10" fmla="*/ 89 w 182"/>
                <a:gd name="T11" fmla="*/ 70 h 304"/>
                <a:gd name="T12" fmla="*/ 66 w 182"/>
                <a:gd name="T13" fmla="*/ 70 h 304"/>
                <a:gd name="T14" fmla="*/ 62 w 182"/>
                <a:gd name="T15" fmla="*/ 73 h 304"/>
                <a:gd name="T16" fmla="*/ 58 w 182"/>
                <a:gd name="T17" fmla="*/ 94 h 304"/>
                <a:gd name="T18" fmla="*/ 62 w 182"/>
                <a:gd name="T19" fmla="*/ 98 h 304"/>
                <a:gd name="T20" fmla="*/ 84 w 182"/>
                <a:gd name="T21" fmla="*/ 98 h 304"/>
                <a:gd name="T22" fmla="*/ 61 w 182"/>
                <a:gd name="T23" fmla="*/ 227 h 304"/>
                <a:gd name="T24" fmla="*/ 55 w 182"/>
                <a:gd name="T25" fmla="*/ 252 h 304"/>
                <a:gd name="T26" fmla="*/ 48 w 182"/>
                <a:gd name="T27" fmla="*/ 267 h 304"/>
                <a:gd name="T28" fmla="*/ 38 w 182"/>
                <a:gd name="T29" fmla="*/ 274 h 304"/>
                <a:gd name="T30" fmla="*/ 26 w 182"/>
                <a:gd name="T31" fmla="*/ 276 h 304"/>
                <a:gd name="T32" fmla="*/ 18 w 182"/>
                <a:gd name="T33" fmla="*/ 275 h 304"/>
                <a:gd name="T34" fmla="*/ 12 w 182"/>
                <a:gd name="T35" fmla="*/ 274 h 304"/>
                <a:gd name="T36" fmla="*/ 9 w 182"/>
                <a:gd name="T37" fmla="*/ 275 h 304"/>
                <a:gd name="T38" fmla="*/ 1 w 182"/>
                <a:gd name="T39" fmla="*/ 296 h 304"/>
                <a:gd name="T40" fmla="*/ 3 w 182"/>
                <a:gd name="T41" fmla="*/ 300 h 304"/>
                <a:gd name="T42" fmla="*/ 12 w 182"/>
                <a:gd name="T43" fmla="*/ 303 h 304"/>
                <a:gd name="T44" fmla="*/ 27 w 182"/>
                <a:gd name="T45" fmla="*/ 304 h 304"/>
                <a:gd name="T46" fmla="*/ 53 w 182"/>
                <a:gd name="T47" fmla="*/ 301 h 304"/>
                <a:gd name="T48" fmla="*/ 72 w 182"/>
                <a:gd name="T49" fmla="*/ 287 h 304"/>
                <a:gd name="T50" fmla="*/ 85 w 182"/>
                <a:gd name="T51" fmla="*/ 264 h 304"/>
                <a:gd name="T52" fmla="*/ 94 w 182"/>
                <a:gd name="T53" fmla="*/ 229 h 304"/>
                <a:gd name="T54" fmla="*/ 117 w 182"/>
                <a:gd name="T55" fmla="*/ 98 h 304"/>
                <a:gd name="T56" fmla="*/ 151 w 182"/>
                <a:gd name="T57" fmla="*/ 98 h 304"/>
                <a:gd name="T58" fmla="*/ 155 w 182"/>
                <a:gd name="T59" fmla="*/ 95 h 304"/>
                <a:gd name="T60" fmla="*/ 159 w 182"/>
                <a:gd name="T61" fmla="*/ 73 h 304"/>
                <a:gd name="T62" fmla="*/ 155 w 182"/>
                <a:gd name="T63" fmla="*/ 70 h 304"/>
                <a:gd name="T64" fmla="*/ 122 w 182"/>
                <a:gd name="T65" fmla="*/ 70 h 304"/>
                <a:gd name="T66" fmla="*/ 128 w 182"/>
                <a:gd name="T67" fmla="*/ 46 h 304"/>
                <a:gd name="T68" fmla="*/ 135 w 182"/>
                <a:gd name="T69" fmla="*/ 35 h 304"/>
                <a:gd name="T70" fmla="*/ 144 w 182"/>
                <a:gd name="T71" fmla="*/ 30 h 304"/>
                <a:gd name="T72" fmla="*/ 155 w 182"/>
                <a:gd name="T73" fmla="*/ 28 h 304"/>
                <a:gd name="T74" fmla="*/ 163 w 182"/>
                <a:gd name="T75" fmla="*/ 29 h 304"/>
                <a:gd name="T76" fmla="*/ 169 w 182"/>
                <a:gd name="T77" fmla="*/ 31 h 304"/>
                <a:gd name="T78" fmla="*/ 173 w 182"/>
                <a:gd name="T79" fmla="*/ 29 h 304"/>
                <a:gd name="T80" fmla="*/ 181 w 182"/>
                <a:gd name="T81" fmla="*/ 7 h 304"/>
                <a:gd name="T82" fmla="*/ 179 w 182"/>
                <a:gd name="T83" fmla="*/ 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2" h="304">
                  <a:moveTo>
                    <a:pt x="179" y="4"/>
                  </a:moveTo>
                  <a:cubicBezTo>
                    <a:pt x="176" y="3"/>
                    <a:pt x="173" y="2"/>
                    <a:pt x="169" y="1"/>
                  </a:cubicBezTo>
                  <a:cubicBezTo>
                    <a:pt x="165" y="1"/>
                    <a:pt x="160" y="0"/>
                    <a:pt x="155" y="0"/>
                  </a:cubicBezTo>
                  <a:cubicBezTo>
                    <a:pt x="136" y="0"/>
                    <a:pt x="121" y="5"/>
                    <a:pt x="111" y="16"/>
                  </a:cubicBezTo>
                  <a:cubicBezTo>
                    <a:pt x="101" y="26"/>
                    <a:pt x="94" y="42"/>
                    <a:pt x="90" y="63"/>
                  </a:cubicBezTo>
                  <a:cubicBezTo>
                    <a:pt x="89" y="70"/>
                    <a:pt x="89" y="70"/>
                    <a:pt x="89" y="70"/>
                  </a:cubicBezTo>
                  <a:cubicBezTo>
                    <a:pt x="66" y="70"/>
                    <a:pt x="66" y="70"/>
                    <a:pt x="66" y="70"/>
                  </a:cubicBezTo>
                  <a:cubicBezTo>
                    <a:pt x="66" y="70"/>
                    <a:pt x="63" y="70"/>
                    <a:pt x="62" y="73"/>
                  </a:cubicBezTo>
                  <a:cubicBezTo>
                    <a:pt x="58" y="94"/>
                    <a:pt x="58" y="94"/>
                    <a:pt x="58" y="94"/>
                  </a:cubicBezTo>
                  <a:cubicBezTo>
                    <a:pt x="58" y="96"/>
                    <a:pt x="59" y="98"/>
                    <a:pt x="62" y="98"/>
                  </a:cubicBezTo>
                  <a:cubicBezTo>
                    <a:pt x="84" y="98"/>
                    <a:pt x="84" y="98"/>
                    <a:pt x="84" y="98"/>
                  </a:cubicBezTo>
                  <a:cubicBezTo>
                    <a:pt x="61" y="227"/>
                    <a:pt x="61" y="227"/>
                    <a:pt x="61" y="227"/>
                  </a:cubicBezTo>
                  <a:cubicBezTo>
                    <a:pt x="59" y="237"/>
                    <a:pt x="57" y="246"/>
                    <a:pt x="55" y="252"/>
                  </a:cubicBezTo>
                  <a:cubicBezTo>
                    <a:pt x="53" y="259"/>
                    <a:pt x="51" y="264"/>
                    <a:pt x="48" y="267"/>
                  </a:cubicBezTo>
                  <a:cubicBezTo>
                    <a:pt x="45" y="271"/>
                    <a:pt x="43" y="273"/>
                    <a:pt x="38" y="274"/>
                  </a:cubicBezTo>
                  <a:cubicBezTo>
                    <a:pt x="35" y="276"/>
                    <a:pt x="31" y="276"/>
                    <a:pt x="26" y="276"/>
                  </a:cubicBezTo>
                  <a:cubicBezTo>
                    <a:pt x="24" y="276"/>
                    <a:pt x="20" y="276"/>
                    <a:pt x="18" y="275"/>
                  </a:cubicBezTo>
                  <a:cubicBezTo>
                    <a:pt x="15" y="275"/>
                    <a:pt x="14" y="274"/>
                    <a:pt x="12" y="274"/>
                  </a:cubicBezTo>
                  <a:cubicBezTo>
                    <a:pt x="12" y="274"/>
                    <a:pt x="10" y="272"/>
                    <a:pt x="9" y="275"/>
                  </a:cubicBezTo>
                  <a:cubicBezTo>
                    <a:pt x="8" y="277"/>
                    <a:pt x="2" y="294"/>
                    <a:pt x="1" y="296"/>
                  </a:cubicBezTo>
                  <a:cubicBezTo>
                    <a:pt x="0" y="298"/>
                    <a:pt x="1" y="300"/>
                    <a:pt x="3" y="300"/>
                  </a:cubicBezTo>
                  <a:cubicBezTo>
                    <a:pt x="6" y="301"/>
                    <a:pt x="8" y="302"/>
                    <a:pt x="12" y="303"/>
                  </a:cubicBezTo>
                  <a:cubicBezTo>
                    <a:pt x="18" y="304"/>
                    <a:pt x="23" y="304"/>
                    <a:pt x="27" y="304"/>
                  </a:cubicBezTo>
                  <a:cubicBezTo>
                    <a:pt x="37" y="304"/>
                    <a:pt x="45" y="303"/>
                    <a:pt x="53" y="301"/>
                  </a:cubicBezTo>
                  <a:cubicBezTo>
                    <a:pt x="60" y="298"/>
                    <a:pt x="66" y="293"/>
                    <a:pt x="72" y="287"/>
                  </a:cubicBezTo>
                  <a:cubicBezTo>
                    <a:pt x="78" y="281"/>
                    <a:pt x="81" y="274"/>
                    <a:pt x="85" y="264"/>
                  </a:cubicBezTo>
                  <a:cubicBezTo>
                    <a:pt x="89" y="255"/>
                    <a:pt x="92" y="243"/>
                    <a:pt x="94" y="229"/>
                  </a:cubicBezTo>
                  <a:cubicBezTo>
                    <a:pt x="117" y="98"/>
                    <a:pt x="117" y="98"/>
                    <a:pt x="117" y="98"/>
                  </a:cubicBezTo>
                  <a:cubicBezTo>
                    <a:pt x="151" y="98"/>
                    <a:pt x="151" y="98"/>
                    <a:pt x="151" y="98"/>
                  </a:cubicBezTo>
                  <a:cubicBezTo>
                    <a:pt x="151" y="98"/>
                    <a:pt x="154" y="98"/>
                    <a:pt x="155" y="95"/>
                  </a:cubicBezTo>
                  <a:cubicBezTo>
                    <a:pt x="159" y="73"/>
                    <a:pt x="159" y="73"/>
                    <a:pt x="159" y="73"/>
                  </a:cubicBezTo>
                  <a:cubicBezTo>
                    <a:pt x="159" y="71"/>
                    <a:pt x="158" y="70"/>
                    <a:pt x="155" y="70"/>
                  </a:cubicBezTo>
                  <a:cubicBezTo>
                    <a:pt x="122" y="70"/>
                    <a:pt x="122" y="70"/>
                    <a:pt x="122" y="70"/>
                  </a:cubicBezTo>
                  <a:cubicBezTo>
                    <a:pt x="123" y="69"/>
                    <a:pt x="124" y="57"/>
                    <a:pt x="128" y="46"/>
                  </a:cubicBezTo>
                  <a:cubicBezTo>
                    <a:pt x="129" y="42"/>
                    <a:pt x="132" y="38"/>
                    <a:pt x="135" y="35"/>
                  </a:cubicBezTo>
                  <a:cubicBezTo>
                    <a:pt x="138" y="33"/>
                    <a:pt x="141" y="31"/>
                    <a:pt x="144" y="30"/>
                  </a:cubicBezTo>
                  <a:cubicBezTo>
                    <a:pt x="147" y="29"/>
                    <a:pt x="151" y="28"/>
                    <a:pt x="155" y="28"/>
                  </a:cubicBezTo>
                  <a:cubicBezTo>
                    <a:pt x="158" y="28"/>
                    <a:pt x="161" y="29"/>
                    <a:pt x="163" y="29"/>
                  </a:cubicBezTo>
                  <a:cubicBezTo>
                    <a:pt x="167" y="30"/>
                    <a:pt x="168" y="30"/>
                    <a:pt x="169" y="31"/>
                  </a:cubicBezTo>
                  <a:cubicBezTo>
                    <a:pt x="172" y="32"/>
                    <a:pt x="172" y="31"/>
                    <a:pt x="173" y="29"/>
                  </a:cubicBezTo>
                  <a:cubicBezTo>
                    <a:pt x="181" y="7"/>
                    <a:pt x="181" y="7"/>
                    <a:pt x="181" y="7"/>
                  </a:cubicBezTo>
                  <a:cubicBezTo>
                    <a:pt x="182" y="5"/>
                    <a:pt x="180" y="4"/>
                    <a:pt x="179" y="4"/>
                  </a:cubicBezTo>
                </a:path>
              </a:pathLst>
            </a:custGeom>
            <a:solidFill>
              <a:srgbClr val="139C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162" name="Freeform 149"/>
            <p:cNvSpPr>
              <a:spLocks/>
            </p:cNvSpPr>
            <p:nvPr/>
          </p:nvSpPr>
          <p:spPr bwMode="auto">
            <a:xfrm>
              <a:off x="3360" y="1805"/>
              <a:ext cx="78" cy="541"/>
            </a:xfrm>
            <a:custGeom>
              <a:avLst/>
              <a:gdLst>
                <a:gd name="T0" fmla="*/ 33 w 33"/>
                <a:gd name="T1" fmla="*/ 224 h 227"/>
                <a:gd name="T2" fmla="*/ 30 w 33"/>
                <a:gd name="T3" fmla="*/ 227 h 227"/>
                <a:gd name="T4" fmla="*/ 3 w 33"/>
                <a:gd name="T5" fmla="*/ 227 h 227"/>
                <a:gd name="T6" fmla="*/ 0 w 33"/>
                <a:gd name="T7" fmla="*/ 224 h 227"/>
                <a:gd name="T8" fmla="*/ 0 w 33"/>
                <a:gd name="T9" fmla="*/ 4 h 227"/>
                <a:gd name="T10" fmla="*/ 3 w 33"/>
                <a:gd name="T11" fmla="*/ 0 h 227"/>
                <a:gd name="T12" fmla="*/ 30 w 33"/>
                <a:gd name="T13" fmla="*/ 0 h 227"/>
                <a:gd name="T14" fmla="*/ 33 w 33"/>
                <a:gd name="T15" fmla="*/ 4 h 227"/>
                <a:gd name="T16" fmla="*/ 33 w 33"/>
                <a:gd name="T17" fmla="*/ 22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27">
                  <a:moveTo>
                    <a:pt x="33" y="224"/>
                  </a:moveTo>
                  <a:cubicBezTo>
                    <a:pt x="33" y="226"/>
                    <a:pt x="32" y="227"/>
                    <a:pt x="30" y="227"/>
                  </a:cubicBezTo>
                  <a:cubicBezTo>
                    <a:pt x="3" y="227"/>
                    <a:pt x="3" y="227"/>
                    <a:pt x="3" y="227"/>
                  </a:cubicBezTo>
                  <a:cubicBezTo>
                    <a:pt x="1" y="227"/>
                    <a:pt x="0" y="226"/>
                    <a:pt x="0" y="224"/>
                  </a:cubicBezTo>
                  <a:cubicBezTo>
                    <a:pt x="0" y="4"/>
                    <a:pt x="0" y="4"/>
                    <a:pt x="0" y="4"/>
                  </a:cubicBezTo>
                  <a:cubicBezTo>
                    <a:pt x="0" y="2"/>
                    <a:pt x="1" y="0"/>
                    <a:pt x="3" y="0"/>
                  </a:cubicBezTo>
                  <a:cubicBezTo>
                    <a:pt x="30" y="0"/>
                    <a:pt x="30" y="0"/>
                    <a:pt x="30" y="0"/>
                  </a:cubicBezTo>
                  <a:cubicBezTo>
                    <a:pt x="32" y="0"/>
                    <a:pt x="33" y="2"/>
                    <a:pt x="33" y="4"/>
                  </a:cubicBezTo>
                  <a:lnTo>
                    <a:pt x="33" y="224"/>
                  </a:lnTo>
                  <a:close/>
                </a:path>
              </a:pathLst>
            </a:custGeom>
            <a:solidFill>
              <a:srgbClr val="139C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grpSp>
      <p:pic>
        <p:nvPicPr>
          <p:cNvPr id="163" name="Picture 162"/>
          <p:cNvPicPr>
            <a:picLocks noChangeAspect="1"/>
          </p:cNvPicPr>
          <p:nvPr/>
        </p:nvPicPr>
        <p:blipFill>
          <a:blip r:embed="rId12"/>
          <a:stretch>
            <a:fillRect/>
          </a:stretch>
        </p:blipFill>
        <p:spPr>
          <a:xfrm>
            <a:off x="9674168" y="1890364"/>
            <a:ext cx="698888" cy="88554"/>
          </a:xfrm>
          <a:prstGeom prst="rect">
            <a:avLst/>
          </a:prstGeom>
        </p:spPr>
      </p:pic>
      <p:sp>
        <p:nvSpPr>
          <p:cNvPr id="164" name="TextBox 163"/>
          <p:cNvSpPr txBox="1"/>
          <p:nvPr/>
        </p:nvSpPr>
        <p:spPr>
          <a:xfrm>
            <a:off x="5975362" y="2710302"/>
            <a:ext cx="1060509" cy="307777"/>
          </a:xfrm>
          <a:prstGeom prst="rect">
            <a:avLst/>
          </a:prstGeom>
          <a:noFill/>
        </p:spPr>
        <p:txBody>
          <a:bodyPr wrap="square" rtlCol="0">
            <a:spAutoFit/>
          </a:bodyPr>
          <a:lstStyle/>
          <a:p>
            <a:pPr algn="ctr" defTabSz="914126">
              <a:defRPr/>
            </a:pPr>
            <a:r>
              <a:rPr lang="en-US" sz="1400" b="1" kern="0" dirty="0">
                <a:solidFill>
                  <a:srgbClr val="404040"/>
                </a:solidFill>
              </a:rPr>
              <a:t>SEP Mobile</a:t>
            </a:r>
          </a:p>
        </p:txBody>
      </p:sp>
      <p:pic>
        <p:nvPicPr>
          <p:cNvPr id="165" name="3B940932-D616-453C-A5F5-9D60B15C4EEE" descr="image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06877" y="2661647"/>
            <a:ext cx="442528" cy="442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1" name="3B940932-D616-453C-A5F5-9D60B15C4EEE" descr="image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9682" y="2076932"/>
            <a:ext cx="286411" cy="2864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 name="3B940932-D616-453C-A5F5-9D60B15C4EEE" descr="image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9313" y="3867518"/>
            <a:ext cx="286411" cy="2864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3" name="3B940932-D616-453C-A5F5-9D60B15C4EEE" descr="image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5623" y="5402834"/>
            <a:ext cx="286411" cy="2864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 name="3B940932-D616-453C-A5F5-9D60B15C4EEE" descr="image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75214" y="4869437"/>
            <a:ext cx="442528" cy="442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 name="TextBox 174"/>
          <p:cNvSpPr txBox="1"/>
          <p:nvPr/>
        </p:nvSpPr>
        <p:spPr>
          <a:xfrm>
            <a:off x="10825353" y="4921724"/>
            <a:ext cx="1060509" cy="307777"/>
          </a:xfrm>
          <a:prstGeom prst="rect">
            <a:avLst/>
          </a:prstGeom>
          <a:noFill/>
        </p:spPr>
        <p:txBody>
          <a:bodyPr wrap="square" rtlCol="0">
            <a:spAutoFit/>
          </a:bodyPr>
          <a:lstStyle/>
          <a:p>
            <a:pPr algn="ctr" defTabSz="914126">
              <a:defRPr/>
            </a:pPr>
            <a:r>
              <a:rPr lang="en-US" sz="1400" b="1" kern="0" dirty="0">
                <a:solidFill>
                  <a:srgbClr val="404040"/>
                </a:solidFill>
              </a:rPr>
              <a:t>SEP Mobile</a:t>
            </a:r>
          </a:p>
        </p:txBody>
      </p:sp>
      <p:grpSp>
        <p:nvGrpSpPr>
          <p:cNvPr id="148" name="Group 147"/>
          <p:cNvGrpSpPr/>
          <p:nvPr/>
        </p:nvGrpSpPr>
        <p:grpSpPr>
          <a:xfrm flipV="1">
            <a:off x="3381617" y="1938311"/>
            <a:ext cx="945573" cy="372534"/>
            <a:chOff x="5173541" y="1992208"/>
            <a:chExt cx="1366378" cy="408124"/>
          </a:xfrm>
        </p:grpSpPr>
        <p:sp>
          <p:nvSpPr>
            <p:cNvPr id="169" name="Rectangle 168"/>
            <p:cNvSpPr/>
            <p:nvPr/>
          </p:nvSpPr>
          <p:spPr>
            <a:xfrm>
              <a:off x="5229225" y="2024568"/>
              <a:ext cx="1257300" cy="322842"/>
            </a:xfrm>
            <a:prstGeom prst="rect">
              <a:avLst/>
            </a:prstGeom>
            <a:solidFill>
              <a:schemeClr val="bg2">
                <a:lumMod val="20000"/>
                <a:lumOff val="80000"/>
              </a:schemeClr>
            </a:solidFill>
            <a:ln w="9525">
              <a:noFill/>
              <a:miter lim="800000"/>
              <a:headEnd/>
              <a:tailEnd/>
            </a:ln>
          </p:spPr>
          <p:txBody>
            <a:bodyPr wrap="square" rtlCol="0" anchor="ctr"/>
            <a:lstStyle/>
            <a:p>
              <a:pPr algn="ctr" defTabSz="914126"/>
              <a:endParaRPr lang="en-US" sz="1200" kern="0" dirty="0">
                <a:solidFill>
                  <a:srgbClr val="404040"/>
                </a:solidFill>
                <a:latin typeface="Calibri" charset="0"/>
                <a:ea typeface="Calibri" charset="0"/>
                <a:cs typeface="Calibri" charset="0"/>
              </a:endParaRPr>
            </a:p>
          </p:txBody>
        </p:sp>
        <p:sp>
          <p:nvSpPr>
            <p:cNvPr id="170" name="Freeform 13"/>
            <p:cNvSpPr>
              <a:spLocks noEditPoints="1"/>
            </p:cNvSpPr>
            <p:nvPr/>
          </p:nvSpPr>
          <p:spPr bwMode="auto">
            <a:xfrm>
              <a:off x="5173541"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chemeClr val="tx1">
                <a:lumMod val="75000"/>
                <a:lumOff val="25000"/>
              </a:schemeClr>
            </a:solidFill>
            <a:ln w="12700">
              <a:noFill/>
            </a:ln>
          </p:spPr>
          <p:txBody>
            <a:bodyPr vert="horz" wrap="square" lIns="91416" tIns="45708" rIns="91416" bIns="45708" numCol="1" anchor="t" anchorCtr="0" compatLnSpc="1">
              <a:prstTxWarp prst="textNoShape">
                <a:avLst/>
              </a:prstTxWarp>
            </a:bodyPr>
            <a:lstStyle/>
            <a:p>
              <a:pPr defTabSz="914126"/>
              <a:endParaRPr lang="en-US" sz="1200" kern="0" dirty="0">
                <a:solidFill>
                  <a:sysClr val="windowText" lastClr="000000"/>
                </a:solidFill>
                <a:latin typeface="Calibri" charset="0"/>
                <a:ea typeface="Calibri" charset="0"/>
                <a:cs typeface="Calibri" charset="0"/>
              </a:endParaRPr>
            </a:p>
          </p:txBody>
        </p:sp>
      </p:grpSp>
      <p:sp>
        <p:nvSpPr>
          <p:cNvPr id="176" name="Rectangle 175"/>
          <p:cNvSpPr/>
          <p:nvPr/>
        </p:nvSpPr>
        <p:spPr>
          <a:xfrm flipH="1">
            <a:off x="3219763" y="1693691"/>
            <a:ext cx="1238174" cy="276999"/>
          </a:xfrm>
          <a:prstGeom prst="rect">
            <a:avLst/>
          </a:prstGeom>
        </p:spPr>
        <p:txBody>
          <a:bodyPr wrap="square" anchor="ctr">
            <a:spAutoFit/>
          </a:bodyPr>
          <a:lstStyle/>
          <a:p>
            <a:pPr algn="ctr" defTabSz="914126"/>
            <a:r>
              <a:rPr lang="en-US" sz="1200" kern="0" dirty="0">
                <a:solidFill>
                  <a:srgbClr val="404040"/>
                </a:solidFill>
              </a:rPr>
              <a:t>Security Stack</a:t>
            </a:r>
          </a:p>
        </p:txBody>
      </p:sp>
      <p:sp>
        <p:nvSpPr>
          <p:cNvPr id="186" name="Rounded Rectangle 185" descr=" 161"/>
          <p:cNvSpPr/>
          <p:nvPr/>
        </p:nvSpPr>
        <p:spPr bwMode="gray">
          <a:xfrm>
            <a:off x="4008471" y="3928646"/>
            <a:ext cx="1680022" cy="210137"/>
          </a:xfrm>
          <a:prstGeom prst="roundRect">
            <a:avLst>
              <a:gd name="adj" fmla="val 50000"/>
            </a:avLst>
          </a:prstGeom>
          <a:solidFill>
            <a:srgbClr val="FFFFFF"/>
          </a:solidFill>
          <a:ln w="25400" cap="flat" cmpd="sng" algn="ctr">
            <a:solidFill>
              <a:srgbClr val="F1C041"/>
            </a:solid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r>
              <a:rPr lang="en-US" sz="1200" kern="0" dirty="0">
                <a:solidFill>
                  <a:srgbClr val="404040"/>
                </a:solidFill>
                <a:ea typeface="Calibri" charset="0"/>
                <a:cs typeface="Calibri" charset="0"/>
              </a:rPr>
              <a:t>Cloud Proxy</a:t>
            </a:r>
          </a:p>
        </p:txBody>
      </p:sp>
      <p:sp>
        <p:nvSpPr>
          <p:cNvPr id="189" name="Freeform 11"/>
          <p:cNvSpPr>
            <a:spLocks noEditPoints="1"/>
          </p:cNvSpPr>
          <p:nvPr/>
        </p:nvSpPr>
        <p:spPr bwMode="auto">
          <a:xfrm rot="362958">
            <a:off x="5911542" y="2536370"/>
            <a:ext cx="3168950" cy="1182502"/>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8575" cap="rnd" cmpd="sng" algn="ctr">
            <a:solidFill>
              <a:srgbClr val="000000">
                <a:lumMod val="50000"/>
                <a:lumOff val="50000"/>
              </a:srgbClr>
            </a:solidFill>
            <a:prstDash val="sysDot"/>
            <a:headEnd type="none" w="med" len="med"/>
            <a:tailEnd type="triangle" w="med" len="med"/>
          </a:ln>
          <a:effectLst/>
        </p:spPr>
        <p:txBody>
          <a:bodyPr wrap="square" rtlCol="0" anchor="ctr"/>
          <a:lstStyle/>
          <a:p>
            <a:pPr algn="ctr" defTabSz="914126">
              <a:defRPr/>
            </a:pPr>
            <a:endParaRPr lang="en-US" sz="1799" kern="0" dirty="0">
              <a:solidFill>
                <a:srgbClr val="404040"/>
              </a:solidFill>
            </a:endParaRPr>
          </a:p>
        </p:txBody>
      </p:sp>
      <p:sp>
        <p:nvSpPr>
          <p:cNvPr id="192" name="Freeform 11"/>
          <p:cNvSpPr>
            <a:spLocks noEditPoints="1"/>
          </p:cNvSpPr>
          <p:nvPr/>
        </p:nvSpPr>
        <p:spPr bwMode="auto">
          <a:xfrm rot="14227541">
            <a:off x="6250587" y="3350732"/>
            <a:ext cx="3577795" cy="2595658"/>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cap="flat" cmpd="sng" algn="ctr">
            <a:solidFill>
              <a:srgbClr val="CDCDCD"/>
            </a:solidFill>
            <a:prstDash val="solid"/>
            <a:headEnd type="none" w="med" len="med"/>
            <a:tailEnd type="none" w="med" len="med"/>
          </a:ln>
          <a:effectLst/>
        </p:spPr>
        <p:txBody>
          <a:bodyPr vert="horz" wrap="square" lIns="91416" tIns="45708" rIns="91416" bIns="45708" numCol="1" anchor="t" anchorCtr="0" compatLnSpc="1">
            <a:prstTxWarp prst="textNoShape">
              <a:avLst/>
            </a:prstTxWarp>
          </a:bodyPr>
          <a:lstStyle/>
          <a:p>
            <a:pPr>
              <a:defRPr/>
            </a:pPr>
            <a:endParaRPr lang="en-US" sz="1799" kern="0" dirty="0">
              <a:solidFill>
                <a:srgbClr val="000000"/>
              </a:solidFill>
            </a:endParaRPr>
          </a:p>
        </p:txBody>
      </p:sp>
      <p:sp>
        <p:nvSpPr>
          <p:cNvPr id="193" name="Freeform 11"/>
          <p:cNvSpPr>
            <a:spLocks noEditPoints="1"/>
          </p:cNvSpPr>
          <p:nvPr/>
        </p:nvSpPr>
        <p:spPr bwMode="auto">
          <a:xfrm rot="14316854">
            <a:off x="6326046" y="3300423"/>
            <a:ext cx="3371993" cy="2664631"/>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8575" cap="rnd" cmpd="sng" algn="ctr">
            <a:solidFill>
              <a:srgbClr val="000000">
                <a:lumMod val="50000"/>
                <a:lumOff val="50000"/>
              </a:srgbClr>
            </a:solidFill>
            <a:prstDash val="sysDot"/>
            <a:headEnd type="none" w="med" len="med"/>
            <a:tailEnd type="triangle" w="med" len="med"/>
          </a:ln>
          <a:effectLst/>
        </p:spPr>
        <p:txBody>
          <a:bodyPr wrap="square" rtlCol="0" anchor="ctr"/>
          <a:lstStyle/>
          <a:p>
            <a:pPr algn="ctr" defTabSz="914126">
              <a:defRPr/>
            </a:pPr>
            <a:endParaRPr lang="en-US" sz="1799" kern="0" dirty="0">
              <a:solidFill>
                <a:srgbClr val="404040"/>
              </a:solidFill>
            </a:endParaRPr>
          </a:p>
        </p:txBody>
      </p:sp>
      <p:grpSp>
        <p:nvGrpSpPr>
          <p:cNvPr id="190" name="Group 189"/>
          <p:cNvGrpSpPr/>
          <p:nvPr/>
        </p:nvGrpSpPr>
        <p:grpSpPr>
          <a:xfrm>
            <a:off x="2442517" y="1780234"/>
            <a:ext cx="686583" cy="655929"/>
            <a:chOff x="2830787" y="1904284"/>
            <a:chExt cx="686583" cy="655929"/>
          </a:xfrm>
        </p:grpSpPr>
        <p:grpSp>
          <p:nvGrpSpPr>
            <p:cNvPr id="191" name="Group 190"/>
            <p:cNvGrpSpPr/>
            <p:nvPr/>
          </p:nvGrpSpPr>
          <p:grpSpPr>
            <a:xfrm>
              <a:off x="3004646" y="2069607"/>
              <a:ext cx="356093" cy="356093"/>
              <a:chOff x="2425207" y="2019300"/>
              <a:chExt cx="438150" cy="438150"/>
            </a:xfrm>
          </p:grpSpPr>
          <p:sp>
            <p:nvSpPr>
              <p:cNvPr id="301" name="Oval 300"/>
              <p:cNvSpPr/>
              <p:nvPr/>
            </p:nvSpPr>
            <p:spPr bwMode="gray">
              <a:xfrm>
                <a:off x="2425207" y="2019300"/>
                <a:ext cx="438150" cy="438150"/>
              </a:xfrm>
              <a:prstGeom prst="ellipse">
                <a:avLst/>
              </a:prstGeom>
              <a:solidFill>
                <a:schemeClr val="bg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grpSp>
            <p:nvGrpSpPr>
              <p:cNvPr id="302" name="Group 301"/>
              <p:cNvGrpSpPr/>
              <p:nvPr/>
            </p:nvGrpSpPr>
            <p:grpSpPr>
              <a:xfrm>
                <a:off x="2535856" y="2115423"/>
                <a:ext cx="273392" cy="261186"/>
                <a:chOff x="2276749" y="1904283"/>
                <a:chExt cx="686582" cy="655929"/>
              </a:xfrm>
            </p:grpSpPr>
            <p:grpSp>
              <p:nvGrpSpPr>
                <p:cNvPr id="303" name="Group 4"/>
                <p:cNvGrpSpPr>
                  <a:grpSpLocks noChangeAspect="1"/>
                </p:cNvGrpSpPr>
                <p:nvPr/>
              </p:nvGrpSpPr>
              <p:grpSpPr bwMode="auto">
                <a:xfrm>
                  <a:off x="2276749" y="1904283"/>
                  <a:ext cx="331446" cy="655929"/>
                  <a:chOff x="3303" y="2136"/>
                  <a:chExt cx="238" cy="471"/>
                </a:xfrm>
              </p:grpSpPr>
              <p:sp>
                <p:nvSpPr>
                  <p:cNvPr id="309"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310"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304" name="Group 303"/>
                <p:cNvGrpSpPr/>
                <p:nvPr/>
              </p:nvGrpSpPr>
              <p:grpSpPr>
                <a:xfrm>
                  <a:off x="2638756" y="2050210"/>
                  <a:ext cx="324575" cy="390733"/>
                  <a:chOff x="3013418" y="1975878"/>
                  <a:chExt cx="324660" cy="390835"/>
                </a:xfrm>
              </p:grpSpPr>
              <p:sp>
                <p:nvSpPr>
                  <p:cNvPr id="305" name="Oval 304"/>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06" name="Oval 305"/>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07" name="Rectangle 306"/>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08"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latin typeface="Arial"/>
                    </a:endParaRPr>
                  </a:p>
                </p:txBody>
              </p:sp>
            </p:grpSp>
          </p:grpSp>
        </p:grpSp>
        <p:grpSp>
          <p:nvGrpSpPr>
            <p:cNvPr id="194" name="Group 193"/>
            <p:cNvGrpSpPr/>
            <p:nvPr/>
          </p:nvGrpSpPr>
          <p:grpSpPr>
            <a:xfrm>
              <a:off x="3004646" y="2069607"/>
              <a:ext cx="356093" cy="356093"/>
              <a:chOff x="2425207" y="2019300"/>
              <a:chExt cx="438150" cy="438150"/>
            </a:xfrm>
          </p:grpSpPr>
          <p:sp>
            <p:nvSpPr>
              <p:cNvPr id="291" name="Oval 290"/>
              <p:cNvSpPr/>
              <p:nvPr/>
            </p:nvSpPr>
            <p:spPr bwMode="gray">
              <a:xfrm>
                <a:off x="2425207" y="2019300"/>
                <a:ext cx="438150" cy="438150"/>
              </a:xfrm>
              <a:prstGeom prst="ellipse">
                <a:avLst/>
              </a:prstGeom>
              <a:solidFill>
                <a:schemeClr val="bg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grpSp>
            <p:nvGrpSpPr>
              <p:cNvPr id="292" name="Group 291"/>
              <p:cNvGrpSpPr/>
              <p:nvPr/>
            </p:nvGrpSpPr>
            <p:grpSpPr>
              <a:xfrm>
                <a:off x="2535856" y="2115423"/>
                <a:ext cx="273392" cy="261186"/>
                <a:chOff x="2276749" y="1904283"/>
                <a:chExt cx="686582" cy="655929"/>
              </a:xfrm>
            </p:grpSpPr>
            <p:grpSp>
              <p:nvGrpSpPr>
                <p:cNvPr id="293" name="Group 4"/>
                <p:cNvGrpSpPr>
                  <a:grpSpLocks noChangeAspect="1"/>
                </p:cNvGrpSpPr>
                <p:nvPr/>
              </p:nvGrpSpPr>
              <p:grpSpPr bwMode="auto">
                <a:xfrm>
                  <a:off x="2276749" y="1904283"/>
                  <a:ext cx="331446" cy="655929"/>
                  <a:chOff x="3303" y="2136"/>
                  <a:chExt cx="238" cy="471"/>
                </a:xfrm>
              </p:grpSpPr>
              <p:sp>
                <p:nvSpPr>
                  <p:cNvPr id="299"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300"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294" name="Group 293"/>
                <p:cNvGrpSpPr/>
                <p:nvPr/>
              </p:nvGrpSpPr>
              <p:grpSpPr>
                <a:xfrm>
                  <a:off x="2638756" y="2050210"/>
                  <a:ext cx="324575" cy="390733"/>
                  <a:chOff x="3013418" y="1975878"/>
                  <a:chExt cx="324660" cy="390835"/>
                </a:xfrm>
              </p:grpSpPr>
              <p:sp>
                <p:nvSpPr>
                  <p:cNvPr id="295" name="Oval 294"/>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96" name="Oval 295"/>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97" name="Rectangle 296"/>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98"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latin typeface="Arial"/>
                    </a:endParaRPr>
                  </a:p>
                </p:txBody>
              </p:sp>
            </p:grpSp>
          </p:grpSp>
        </p:grpSp>
        <p:grpSp>
          <p:nvGrpSpPr>
            <p:cNvPr id="195" name="Group 194"/>
            <p:cNvGrpSpPr/>
            <p:nvPr/>
          </p:nvGrpSpPr>
          <p:grpSpPr>
            <a:xfrm>
              <a:off x="3004646" y="2069607"/>
              <a:ext cx="356093" cy="356093"/>
              <a:chOff x="2425207" y="2019300"/>
              <a:chExt cx="438150" cy="438150"/>
            </a:xfrm>
          </p:grpSpPr>
          <p:sp>
            <p:nvSpPr>
              <p:cNvPr id="278" name="Oval 277"/>
              <p:cNvSpPr/>
              <p:nvPr/>
            </p:nvSpPr>
            <p:spPr bwMode="gray">
              <a:xfrm>
                <a:off x="2425207" y="2019300"/>
                <a:ext cx="438150" cy="438150"/>
              </a:xfrm>
              <a:prstGeom prst="ellipse">
                <a:avLst/>
              </a:prstGeom>
              <a:solidFill>
                <a:schemeClr val="bg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grpSp>
            <p:nvGrpSpPr>
              <p:cNvPr id="280" name="Group 279"/>
              <p:cNvGrpSpPr/>
              <p:nvPr/>
            </p:nvGrpSpPr>
            <p:grpSpPr>
              <a:xfrm>
                <a:off x="2535856" y="2115423"/>
                <a:ext cx="273392" cy="261186"/>
                <a:chOff x="2276749" y="1904283"/>
                <a:chExt cx="686582" cy="655929"/>
              </a:xfrm>
            </p:grpSpPr>
            <p:grpSp>
              <p:nvGrpSpPr>
                <p:cNvPr id="282" name="Group 4"/>
                <p:cNvGrpSpPr>
                  <a:grpSpLocks noChangeAspect="1"/>
                </p:cNvGrpSpPr>
                <p:nvPr/>
              </p:nvGrpSpPr>
              <p:grpSpPr bwMode="auto">
                <a:xfrm>
                  <a:off x="2276749" y="1904283"/>
                  <a:ext cx="331446" cy="655929"/>
                  <a:chOff x="3303" y="2136"/>
                  <a:chExt cx="238" cy="471"/>
                </a:xfrm>
              </p:grpSpPr>
              <p:sp>
                <p:nvSpPr>
                  <p:cNvPr id="289"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290"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284" name="Group 283"/>
                <p:cNvGrpSpPr/>
                <p:nvPr/>
              </p:nvGrpSpPr>
              <p:grpSpPr>
                <a:xfrm>
                  <a:off x="2638756" y="2050210"/>
                  <a:ext cx="324575" cy="390733"/>
                  <a:chOff x="3013418" y="1975878"/>
                  <a:chExt cx="324660" cy="390835"/>
                </a:xfrm>
              </p:grpSpPr>
              <p:sp>
                <p:nvSpPr>
                  <p:cNvPr id="285" name="Oval 284"/>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86" name="Oval 285"/>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87" name="Rectangle 286"/>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88"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latin typeface="Arial"/>
                    </a:endParaRPr>
                  </a:p>
                </p:txBody>
              </p:sp>
            </p:grpSp>
          </p:grpSp>
        </p:grpSp>
        <p:grpSp>
          <p:nvGrpSpPr>
            <p:cNvPr id="196" name="Group 195"/>
            <p:cNvGrpSpPr/>
            <p:nvPr/>
          </p:nvGrpSpPr>
          <p:grpSpPr>
            <a:xfrm>
              <a:off x="3004646" y="2069607"/>
              <a:ext cx="356093" cy="356093"/>
              <a:chOff x="2425207" y="2019300"/>
              <a:chExt cx="438150" cy="438150"/>
            </a:xfrm>
          </p:grpSpPr>
          <p:sp>
            <p:nvSpPr>
              <p:cNvPr id="237" name="Oval 236"/>
              <p:cNvSpPr/>
              <p:nvPr/>
            </p:nvSpPr>
            <p:spPr bwMode="gray">
              <a:xfrm>
                <a:off x="2425207" y="2019300"/>
                <a:ext cx="438150" cy="438150"/>
              </a:xfrm>
              <a:prstGeom prst="ellipse">
                <a:avLst/>
              </a:prstGeom>
              <a:solidFill>
                <a:schemeClr val="bg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grpSp>
            <p:nvGrpSpPr>
              <p:cNvPr id="238" name="Group 237"/>
              <p:cNvGrpSpPr/>
              <p:nvPr/>
            </p:nvGrpSpPr>
            <p:grpSpPr>
              <a:xfrm>
                <a:off x="2535856" y="2115423"/>
                <a:ext cx="273392" cy="261186"/>
                <a:chOff x="2276749" y="1904283"/>
                <a:chExt cx="686582" cy="655929"/>
              </a:xfrm>
            </p:grpSpPr>
            <p:grpSp>
              <p:nvGrpSpPr>
                <p:cNvPr id="239" name="Group 4"/>
                <p:cNvGrpSpPr>
                  <a:grpSpLocks noChangeAspect="1"/>
                </p:cNvGrpSpPr>
                <p:nvPr/>
              </p:nvGrpSpPr>
              <p:grpSpPr bwMode="auto">
                <a:xfrm>
                  <a:off x="2276749" y="1904283"/>
                  <a:ext cx="331446" cy="655929"/>
                  <a:chOff x="3303" y="2136"/>
                  <a:chExt cx="238" cy="471"/>
                </a:xfrm>
              </p:grpSpPr>
              <p:sp>
                <p:nvSpPr>
                  <p:cNvPr id="258"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276"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240" name="Group 239"/>
                <p:cNvGrpSpPr/>
                <p:nvPr/>
              </p:nvGrpSpPr>
              <p:grpSpPr>
                <a:xfrm>
                  <a:off x="2638756" y="2050210"/>
                  <a:ext cx="324575" cy="390733"/>
                  <a:chOff x="3013418" y="1975878"/>
                  <a:chExt cx="324660" cy="390835"/>
                </a:xfrm>
              </p:grpSpPr>
              <p:sp>
                <p:nvSpPr>
                  <p:cNvPr id="244" name="Oval 243"/>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47" name="Oval 246"/>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54" name="Rectangle 253"/>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57"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latin typeface="Arial"/>
                    </a:endParaRPr>
                  </a:p>
                </p:txBody>
              </p:sp>
            </p:grpSp>
          </p:grpSp>
        </p:grpSp>
        <p:grpSp>
          <p:nvGrpSpPr>
            <p:cNvPr id="197" name="Group 196"/>
            <p:cNvGrpSpPr/>
            <p:nvPr/>
          </p:nvGrpSpPr>
          <p:grpSpPr>
            <a:xfrm>
              <a:off x="3004646" y="2069607"/>
              <a:ext cx="356093" cy="356093"/>
              <a:chOff x="2425207" y="2019300"/>
              <a:chExt cx="438150" cy="438150"/>
            </a:xfrm>
          </p:grpSpPr>
          <p:sp>
            <p:nvSpPr>
              <p:cNvPr id="208" name="Oval 207"/>
              <p:cNvSpPr/>
              <p:nvPr/>
            </p:nvSpPr>
            <p:spPr bwMode="gray">
              <a:xfrm>
                <a:off x="2425207" y="2019300"/>
                <a:ext cx="438150" cy="438150"/>
              </a:xfrm>
              <a:prstGeom prst="ellipse">
                <a:avLst/>
              </a:prstGeom>
              <a:solidFill>
                <a:schemeClr val="bg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grpSp>
            <p:nvGrpSpPr>
              <p:cNvPr id="209" name="Group 208"/>
              <p:cNvGrpSpPr/>
              <p:nvPr/>
            </p:nvGrpSpPr>
            <p:grpSpPr>
              <a:xfrm>
                <a:off x="2535856" y="2115423"/>
                <a:ext cx="273392" cy="261186"/>
                <a:chOff x="2276749" y="1904283"/>
                <a:chExt cx="686582" cy="655929"/>
              </a:xfrm>
            </p:grpSpPr>
            <p:grpSp>
              <p:nvGrpSpPr>
                <p:cNvPr id="210" name="Group 4"/>
                <p:cNvGrpSpPr>
                  <a:grpSpLocks noChangeAspect="1"/>
                </p:cNvGrpSpPr>
                <p:nvPr/>
              </p:nvGrpSpPr>
              <p:grpSpPr bwMode="auto">
                <a:xfrm>
                  <a:off x="2276749" y="1904283"/>
                  <a:ext cx="331446" cy="655929"/>
                  <a:chOff x="3303" y="2136"/>
                  <a:chExt cx="238" cy="471"/>
                </a:xfrm>
              </p:grpSpPr>
              <p:sp>
                <p:nvSpPr>
                  <p:cNvPr id="216"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217"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211" name="Group 210"/>
                <p:cNvGrpSpPr/>
                <p:nvPr/>
              </p:nvGrpSpPr>
              <p:grpSpPr>
                <a:xfrm>
                  <a:off x="2638756" y="2050210"/>
                  <a:ext cx="324575" cy="390733"/>
                  <a:chOff x="3013418" y="1975878"/>
                  <a:chExt cx="324660" cy="390835"/>
                </a:xfrm>
              </p:grpSpPr>
              <p:sp>
                <p:nvSpPr>
                  <p:cNvPr id="212" name="Oval 211"/>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13" name="Oval 212"/>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14" name="Rectangle 213"/>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15"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latin typeface="Arial"/>
                    </a:endParaRPr>
                  </a:p>
                </p:txBody>
              </p:sp>
            </p:grpSp>
          </p:grpSp>
        </p:grpSp>
        <p:sp>
          <p:nvSpPr>
            <p:cNvPr id="198" name="Rectangle 197"/>
            <p:cNvSpPr/>
            <p:nvPr>
              <p:custDataLst>
                <p:tags r:id="rId1"/>
              </p:custDataLst>
            </p:nvPr>
          </p:nvSpPr>
          <p:spPr bwMode="gray">
            <a:xfrm>
              <a:off x="3000994" y="2140744"/>
              <a:ext cx="407392" cy="219075"/>
            </a:xfrm>
            <a:prstGeom prst="rect">
              <a:avLst/>
            </a:prstGeom>
            <a:solidFill>
              <a:srgbClr val="26262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199" name="Rectangle 198"/>
            <p:cNvSpPr/>
            <p:nvPr>
              <p:custDataLst>
                <p:tags r:id="rId2"/>
              </p:custDataLst>
            </p:nvPr>
          </p:nvSpPr>
          <p:spPr bwMode="gray">
            <a:xfrm>
              <a:off x="3013694" y="1924051"/>
              <a:ext cx="407392" cy="219075"/>
            </a:xfrm>
            <a:prstGeom prst="rect">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grpSp>
          <p:nvGrpSpPr>
            <p:cNvPr id="200" name="Group 4"/>
            <p:cNvGrpSpPr>
              <a:grpSpLocks noChangeAspect="1"/>
            </p:cNvGrpSpPr>
            <p:nvPr/>
          </p:nvGrpSpPr>
          <p:grpSpPr bwMode="auto">
            <a:xfrm>
              <a:off x="2830787" y="1904284"/>
              <a:ext cx="331446" cy="655929"/>
              <a:chOff x="3303" y="2136"/>
              <a:chExt cx="238" cy="471"/>
            </a:xfrm>
          </p:grpSpPr>
          <p:sp>
            <p:nvSpPr>
              <p:cNvPr id="206"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207"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201" name="Group 200"/>
            <p:cNvGrpSpPr/>
            <p:nvPr/>
          </p:nvGrpSpPr>
          <p:grpSpPr>
            <a:xfrm>
              <a:off x="3192795" y="2050211"/>
              <a:ext cx="324575" cy="390733"/>
              <a:chOff x="3013418" y="1975878"/>
              <a:chExt cx="324660" cy="390835"/>
            </a:xfrm>
          </p:grpSpPr>
          <p:sp>
            <p:nvSpPr>
              <p:cNvPr id="202" name="Oval 201"/>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03" name="Oval 202"/>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04" name="Rectangle 203"/>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05"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latin typeface="Arial"/>
                </a:endParaRPr>
              </a:p>
            </p:txBody>
          </p:sp>
        </p:grpSp>
      </p:grpSp>
      <p:pic>
        <p:nvPicPr>
          <p:cNvPr id="311" name="Picture 310" descr="Symantec Endpoint Protection Icon.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714890" y="2615220"/>
            <a:ext cx="539773" cy="505308"/>
          </a:xfrm>
          <a:prstGeom prst="rect">
            <a:avLst/>
          </a:prstGeom>
        </p:spPr>
      </p:pic>
      <p:pic>
        <p:nvPicPr>
          <p:cNvPr id="312" name="Picture 311" descr="Symantec Endpoint Protection Icon.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71947" y="1689055"/>
            <a:ext cx="324305" cy="303598"/>
          </a:xfrm>
          <a:prstGeom prst="rect">
            <a:avLst/>
          </a:prstGeom>
        </p:spPr>
      </p:pic>
      <p:pic>
        <p:nvPicPr>
          <p:cNvPr id="313" name="Picture 312" descr="Symantec Endpoint Protection Icon.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92635" y="3490944"/>
            <a:ext cx="334360" cy="313011"/>
          </a:xfrm>
          <a:prstGeom prst="rect">
            <a:avLst/>
          </a:prstGeom>
        </p:spPr>
      </p:pic>
      <p:pic>
        <p:nvPicPr>
          <p:cNvPr id="314" name="Picture 313" descr="Symantec Endpoint Protection Icon.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65879" y="4981869"/>
            <a:ext cx="349670" cy="327343"/>
          </a:xfrm>
          <a:prstGeom prst="rect">
            <a:avLst/>
          </a:prstGeom>
        </p:spPr>
      </p:pic>
      <p:pic>
        <p:nvPicPr>
          <p:cNvPr id="315" name="Picture 314" descr="Symantec Endpoint Protection Icon.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349418" y="4797239"/>
            <a:ext cx="509929" cy="519830"/>
          </a:xfrm>
          <a:prstGeom prst="rect">
            <a:avLst/>
          </a:prstGeom>
        </p:spPr>
      </p:pic>
      <p:sp>
        <p:nvSpPr>
          <p:cNvPr id="246" name="Rounded Rectangle 245"/>
          <p:cNvSpPr/>
          <p:nvPr/>
        </p:nvSpPr>
        <p:spPr>
          <a:xfrm>
            <a:off x="575374" y="948874"/>
            <a:ext cx="7952671" cy="434691"/>
          </a:xfrm>
          <a:prstGeom prst="roundRect">
            <a:avLst/>
          </a:prstGeom>
          <a:solidFill>
            <a:schemeClr val="accent1"/>
          </a:solidFill>
          <a:ln w="9525">
            <a:noFill/>
            <a:miter lim="800000"/>
            <a:headEnd/>
            <a:tailEnd/>
          </a:ln>
        </p:spPr>
        <p:txBody>
          <a:bodyPr wrap="square" rtlCol="0" anchor="ctr"/>
          <a:lstStyle/>
          <a:p>
            <a:r>
              <a:rPr lang="en-US" sz="2000" b="1" kern="0" dirty="0"/>
              <a:t>SEP Family Provides the Most Complete Endpoint Security in the Industry</a:t>
            </a:r>
          </a:p>
        </p:txBody>
      </p:sp>
      <p:grpSp>
        <p:nvGrpSpPr>
          <p:cNvPr id="2" name="Group 1"/>
          <p:cNvGrpSpPr/>
          <p:nvPr/>
        </p:nvGrpSpPr>
        <p:grpSpPr>
          <a:xfrm>
            <a:off x="8206251" y="5390825"/>
            <a:ext cx="3529142" cy="731102"/>
            <a:chOff x="8050924" y="5409098"/>
            <a:chExt cx="3529142" cy="731102"/>
          </a:xfrm>
        </p:grpSpPr>
        <p:grpSp>
          <p:nvGrpSpPr>
            <p:cNvPr id="277" name="Group 276"/>
            <p:cNvGrpSpPr/>
            <p:nvPr/>
          </p:nvGrpSpPr>
          <p:grpSpPr>
            <a:xfrm>
              <a:off x="8050924" y="5409098"/>
              <a:ext cx="3529142" cy="731102"/>
              <a:chOff x="982715" y="5639761"/>
              <a:chExt cx="3529142" cy="731102"/>
            </a:xfrm>
          </p:grpSpPr>
          <p:sp>
            <p:nvSpPr>
              <p:cNvPr id="279" name="Rounded Rectangle 251"/>
              <p:cNvSpPr/>
              <p:nvPr/>
            </p:nvSpPr>
            <p:spPr>
              <a:xfrm>
                <a:off x="982715" y="5639761"/>
                <a:ext cx="3529142" cy="730044"/>
              </a:xfrm>
              <a:prstGeom prst="roundRect">
                <a:avLst>
                  <a:gd name="adj" fmla="val 0"/>
                </a:avLst>
              </a:prstGeom>
              <a:solidFill>
                <a:schemeClr val="bg1">
                  <a:lumMod val="85000"/>
                </a:schemeClr>
              </a:solidFill>
              <a:ln w="25400">
                <a:solidFill>
                  <a:srgbClr val="F1C041"/>
                </a:solidFill>
                <a:miter lim="800000"/>
                <a:headEnd/>
                <a:tailEnd/>
              </a:ln>
            </p:spPr>
            <p:txBody>
              <a:bodyPr wrap="square" rtlCol="0" anchor="ctr"/>
              <a:lstStyle/>
              <a:p>
                <a:pPr algn="ctr">
                  <a:defRPr/>
                </a:pPr>
                <a:endParaRPr lang="en-US" sz="1798" kern="0" dirty="0">
                  <a:solidFill>
                    <a:prstClr val="white"/>
                  </a:solidFill>
                  <a:latin typeface="Arial"/>
                </a:endParaRPr>
              </a:p>
            </p:txBody>
          </p:sp>
          <p:sp>
            <p:nvSpPr>
              <p:cNvPr id="281" name="TextBox 280"/>
              <p:cNvSpPr txBox="1"/>
              <p:nvPr/>
            </p:nvSpPr>
            <p:spPr>
              <a:xfrm>
                <a:off x="2126495" y="6063157"/>
                <a:ext cx="1323298" cy="307706"/>
              </a:xfrm>
              <a:prstGeom prst="rect">
                <a:avLst/>
              </a:prstGeom>
              <a:noFill/>
            </p:spPr>
            <p:txBody>
              <a:bodyPr wrap="none" lIns="121850" tIns="60925" rIns="121850" bIns="60925" rtlCol="0">
                <a:spAutoFit/>
              </a:bodyPr>
              <a:lstStyle/>
              <a:p>
                <a:pPr algn="ctr" defTabSz="913852">
                  <a:defRPr/>
                </a:pPr>
                <a:r>
                  <a:rPr lang="en-US" sz="1200" b="1" kern="0" dirty="0">
                    <a:solidFill>
                      <a:srgbClr val="535353"/>
                    </a:solidFill>
                  </a:rPr>
                  <a:t>Personal Devices</a:t>
                </a:r>
              </a:p>
            </p:txBody>
          </p:sp>
        </p:grpSp>
        <p:grpSp>
          <p:nvGrpSpPr>
            <p:cNvPr id="316" name="Group 315"/>
            <p:cNvGrpSpPr/>
            <p:nvPr/>
          </p:nvGrpSpPr>
          <p:grpSpPr>
            <a:xfrm>
              <a:off x="8685325" y="5510018"/>
              <a:ext cx="2153120" cy="333942"/>
              <a:chOff x="4045223" y="4043268"/>
              <a:chExt cx="3632709" cy="563421"/>
            </a:xfrm>
          </p:grpSpPr>
          <p:sp>
            <p:nvSpPr>
              <p:cNvPr id="317" name="Freeform 20"/>
              <p:cNvSpPr>
                <a:spLocks noChangeArrowheads="1"/>
              </p:cNvSpPr>
              <p:nvPr/>
            </p:nvSpPr>
            <p:spPr bwMode="auto">
              <a:xfrm>
                <a:off x="4045223" y="4102247"/>
                <a:ext cx="485196" cy="478604"/>
              </a:xfrm>
              <a:custGeom>
                <a:avLst/>
                <a:gdLst>
                  <a:gd name="T0" fmla="*/ 0 w 609"/>
                  <a:gd name="T1" fmla="*/ 516 h 601"/>
                  <a:gd name="T2" fmla="*/ 248 w 609"/>
                  <a:gd name="T3" fmla="*/ 551 h 601"/>
                  <a:gd name="T4" fmla="*/ 248 w 609"/>
                  <a:gd name="T5" fmla="*/ 318 h 601"/>
                  <a:gd name="T6" fmla="*/ 0 w 609"/>
                  <a:gd name="T7" fmla="*/ 318 h 601"/>
                  <a:gd name="T8" fmla="*/ 0 w 609"/>
                  <a:gd name="T9" fmla="*/ 516 h 601"/>
                  <a:gd name="T10" fmla="*/ 0 w 609"/>
                  <a:gd name="T11" fmla="*/ 282 h 601"/>
                  <a:gd name="T12" fmla="*/ 248 w 609"/>
                  <a:gd name="T13" fmla="*/ 282 h 601"/>
                  <a:gd name="T14" fmla="*/ 248 w 609"/>
                  <a:gd name="T15" fmla="*/ 49 h 601"/>
                  <a:gd name="T16" fmla="*/ 0 w 609"/>
                  <a:gd name="T17" fmla="*/ 85 h 601"/>
                  <a:gd name="T18" fmla="*/ 0 w 609"/>
                  <a:gd name="T19" fmla="*/ 282 h 601"/>
                  <a:gd name="T20" fmla="*/ 276 w 609"/>
                  <a:gd name="T21" fmla="*/ 558 h 601"/>
                  <a:gd name="T22" fmla="*/ 608 w 609"/>
                  <a:gd name="T23" fmla="*/ 600 h 601"/>
                  <a:gd name="T24" fmla="*/ 608 w 609"/>
                  <a:gd name="T25" fmla="*/ 318 h 601"/>
                  <a:gd name="T26" fmla="*/ 276 w 609"/>
                  <a:gd name="T27" fmla="*/ 318 h 601"/>
                  <a:gd name="T28" fmla="*/ 276 w 609"/>
                  <a:gd name="T29" fmla="*/ 558 h 601"/>
                  <a:gd name="T30" fmla="*/ 276 w 609"/>
                  <a:gd name="T31" fmla="*/ 49 h 601"/>
                  <a:gd name="T32" fmla="*/ 276 w 609"/>
                  <a:gd name="T33" fmla="*/ 282 h 601"/>
                  <a:gd name="T34" fmla="*/ 608 w 609"/>
                  <a:gd name="T35" fmla="*/ 282 h 601"/>
                  <a:gd name="T36" fmla="*/ 608 w 609"/>
                  <a:gd name="T37" fmla="*/ 0 h 601"/>
                  <a:gd name="T38" fmla="*/ 276 w 609"/>
                  <a:gd name="T39" fmla="*/ 4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9" h="601">
                    <a:moveTo>
                      <a:pt x="0" y="516"/>
                    </a:moveTo>
                    <a:lnTo>
                      <a:pt x="248" y="551"/>
                    </a:lnTo>
                    <a:lnTo>
                      <a:pt x="248" y="318"/>
                    </a:lnTo>
                    <a:lnTo>
                      <a:pt x="0" y="318"/>
                    </a:lnTo>
                    <a:lnTo>
                      <a:pt x="0" y="516"/>
                    </a:lnTo>
                    <a:close/>
                    <a:moveTo>
                      <a:pt x="0" y="282"/>
                    </a:moveTo>
                    <a:lnTo>
                      <a:pt x="248" y="282"/>
                    </a:lnTo>
                    <a:lnTo>
                      <a:pt x="248" y="49"/>
                    </a:lnTo>
                    <a:lnTo>
                      <a:pt x="0" y="85"/>
                    </a:lnTo>
                    <a:lnTo>
                      <a:pt x="0" y="282"/>
                    </a:lnTo>
                    <a:close/>
                    <a:moveTo>
                      <a:pt x="276" y="558"/>
                    </a:moveTo>
                    <a:lnTo>
                      <a:pt x="608" y="600"/>
                    </a:lnTo>
                    <a:lnTo>
                      <a:pt x="608" y="318"/>
                    </a:lnTo>
                    <a:lnTo>
                      <a:pt x="276" y="318"/>
                    </a:lnTo>
                    <a:lnTo>
                      <a:pt x="276" y="558"/>
                    </a:lnTo>
                    <a:close/>
                    <a:moveTo>
                      <a:pt x="276" y="49"/>
                    </a:moveTo>
                    <a:lnTo>
                      <a:pt x="276" y="282"/>
                    </a:lnTo>
                    <a:lnTo>
                      <a:pt x="608" y="282"/>
                    </a:lnTo>
                    <a:lnTo>
                      <a:pt x="608" y="0"/>
                    </a:lnTo>
                    <a:lnTo>
                      <a:pt x="276" y="49"/>
                    </a:ln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sp>
            <p:nvSpPr>
              <p:cNvPr id="318" name="Freeform 23"/>
              <p:cNvSpPr>
                <a:spLocks noChangeArrowheads="1"/>
              </p:cNvSpPr>
              <p:nvPr/>
            </p:nvSpPr>
            <p:spPr bwMode="auto">
              <a:xfrm>
                <a:off x="6206593" y="4043268"/>
                <a:ext cx="446960" cy="485196"/>
              </a:xfrm>
              <a:custGeom>
                <a:avLst/>
                <a:gdLst>
                  <a:gd name="T0" fmla="*/ 474 w 559"/>
                  <a:gd name="T1" fmla="*/ 318 h 609"/>
                  <a:gd name="T2" fmla="*/ 474 w 559"/>
                  <a:gd name="T3" fmla="*/ 318 h 609"/>
                  <a:gd name="T4" fmla="*/ 558 w 559"/>
                  <a:gd name="T5" fmla="*/ 445 h 609"/>
                  <a:gd name="T6" fmla="*/ 516 w 559"/>
                  <a:gd name="T7" fmla="*/ 530 h 609"/>
                  <a:gd name="T8" fmla="*/ 417 w 559"/>
                  <a:gd name="T9" fmla="*/ 600 h 609"/>
                  <a:gd name="T10" fmla="*/ 311 w 559"/>
                  <a:gd name="T11" fmla="*/ 579 h 609"/>
                  <a:gd name="T12" fmla="*/ 205 w 559"/>
                  <a:gd name="T13" fmla="*/ 600 h 609"/>
                  <a:gd name="T14" fmla="*/ 99 w 559"/>
                  <a:gd name="T15" fmla="*/ 530 h 609"/>
                  <a:gd name="T16" fmla="*/ 64 w 559"/>
                  <a:gd name="T17" fmla="*/ 226 h 609"/>
                  <a:gd name="T18" fmla="*/ 191 w 559"/>
                  <a:gd name="T19" fmla="*/ 148 h 609"/>
                  <a:gd name="T20" fmla="*/ 304 w 559"/>
                  <a:gd name="T21" fmla="*/ 176 h 609"/>
                  <a:gd name="T22" fmla="*/ 424 w 559"/>
                  <a:gd name="T23" fmla="*/ 148 h 609"/>
                  <a:gd name="T24" fmla="*/ 544 w 559"/>
                  <a:gd name="T25" fmla="*/ 205 h 609"/>
                  <a:gd name="T26" fmla="*/ 474 w 559"/>
                  <a:gd name="T27" fmla="*/ 318 h 609"/>
                  <a:gd name="T28" fmla="*/ 297 w 559"/>
                  <a:gd name="T29" fmla="*/ 141 h 609"/>
                  <a:gd name="T30" fmla="*/ 297 w 559"/>
                  <a:gd name="T31" fmla="*/ 141 h 609"/>
                  <a:gd name="T32" fmla="*/ 332 w 559"/>
                  <a:gd name="T33" fmla="*/ 42 h 609"/>
                  <a:gd name="T34" fmla="*/ 424 w 559"/>
                  <a:gd name="T35" fmla="*/ 0 h 609"/>
                  <a:gd name="T36" fmla="*/ 389 w 559"/>
                  <a:gd name="T37" fmla="*/ 99 h 609"/>
                  <a:gd name="T38" fmla="*/ 297 w 559"/>
                  <a:gd name="T39" fmla="*/ 14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9" h="609">
                    <a:moveTo>
                      <a:pt x="474" y="318"/>
                    </a:moveTo>
                    <a:lnTo>
                      <a:pt x="474" y="318"/>
                    </a:lnTo>
                    <a:cubicBezTo>
                      <a:pt x="474" y="410"/>
                      <a:pt x="558" y="445"/>
                      <a:pt x="558" y="445"/>
                    </a:cubicBezTo>
                    <a:cubicBezTo>
                      <a:pt x="558" y="445"/>
                      <a:pt x="544" y="487"/>
                      <a:pt x="516" y="530"/>
                    </a:cubicBezTo>
                    <a:cubicBezTo>
                      <a:pt x="488" y="565"/>
                      <a:pt x="460" y="600"/>
                      <a:pt x="417" y="600"/>
                    </a:cubicBezTo>
                    <a:cubicBezTo>
                      <a:pt x="375" y="600"/>
                      <a:pt x="361" y="579"/>
                      <a:pt x="311" y="579"/>
                    </a:cubicBezTo>
                    <a:cubicBezTo>
                      <a:pt x="262" y="579"/>
                      <a:pt x="247" y="600"/>
                      <a:pt x="205" y="600"/>
                    </a:cubicBezTo>
                    <a:cubicBezTo>
                      <a:pt x="163" y="608"/>
                      <a:pt x="127" y="565"/>
                      <a:pt x="99" y="530"/>
                    </a:cubicBezTo>
                    <a:cubicBezTo>
                      <a:pt x="43" y="452"/>
                      <a:pt x="0" y="318"/>
                      <a:pt x="64" y="226"/>
                    </a:cubicBezTo>
                    <a:cubicBezTo>
                      <a:pt x="92" y="176"/>
                      <a:pt x="142" y="148"/>
                      <a:pt x="191" y="148"/>
                    </a:cubicBezTo>
                    <a:cubicBezTo>
                      <a:pt x="233" y="148"/>
                      <a:pt x="276" y="176"/>
                      <a:pt x="304" y="176"/>
                    </a:cubicBezTo>
                    <a:cubicBezTo>
                      <a:pt x="325" y="176"/>
                      <a:pt x="375" y="141"/>
                      <a:pt x="424" y="148"/>
                    </a:cubicBezTo>
                    <a:cubicBezTo>
                      <a:pt x="445" y="148"/>
                      <a:pt x="509" y="155"/>
                      <a:pt x="544" y="205"/>
                    </a:cubicBezTo>
                    <a:cubicBezTo>
                      <a:pt x="544" y="205"/>
                      <a:pt x="474" y="247"/>
                      <a:pt x="474" y="318"/>
                    </a:cubicBezTo>
                    <a:close/>
                    <a:moveTo>
                      <a:pt x="297" y="141"/>
                    </a:moveTo>
                    <a:lnTo>
                      <a:pt x="297" y="141"/>
                    </a:lnTo>
                    <a:cubicBezTo>
                      <a:pt x="290" y="106"/>
                      <a:pt x="311" y="71"/>
                      <a:pt x="332" y="42"/>
                    </a:cubicBezTo>
                    <a:cubicBezTo>
                      <a:pt x="354" y="21"/>
                      <a:pt x="396" y="0"/>
                      <a:pt x="424" y="0"/>
                    </a:cubicBezTo>
                    <a:cubicBezTo>
                      <a:pt x="431" y="35"/>
                      <a:pt x="417" y="71"/>
                      <a:pt x="389" y="99"/>
                    </a:cubicBezTo>
                    <a:cubicBezTo>
                      <a:pt x="368" y="120"/>
                      <a:pt x="332" y="141"/>
                      <a:pt x="297" y="141"/>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sp>
            <p:nvSpPr>
              <p:cNvPr id="319" name="Freeform 24"/>
              <p:cNvSpPr>
                <a:spLocks noChangeArrowheads="1"/>
              </p:cNvSpPr>
              <p:nvPr/>
            </p:nvSpPr>
            <p:spPr bwMode="auto">
              <a:xfrm>
                <a:off x="7277118" y="4080942"/>
                <a:ext cx="400814" cy="478604"/>
              </a:xfrm>
              <a:custGeom>
                <a:avLst/>
                <a:gdLst>
                  <a:gd name="T0" fmla="*/ 466 w 502"/>
                  <a:gd name="T1" fmla="*/ 410 h 601"/>
                  <a:gd name="T2" fmla="*/ 431 w 502"/>
                  <a:gd name="T3" fmla="*/ 226 h 601"/>
                  <a:gd name="T4" fmla="*/ 501 w 502"/>
                  <a:gd name="T5" fmla="*/ 226 h 601"/>
                  <a:gd name="T6" fmla="*/ 466 w 502"/>
                  <a:gd name="T7" fmla="*/ 410 h 601"/>
                  <a:gd name="T8" fmla="*/ 374 w 502"/>
                  <a:gd name="T9" fmla="*/ 487 h 601"/>
                  <a:gd name="T10" fmla="*/ 353 w 502"/>
                  <a:gd name="T11" fmla="*/ 495 h 601"/>
                  <a:gd name="T12" fmla="*/ 353 w 502"/>
                  <a:gd name="T13" fmla="*/ 509 h 601"/>
                  <a:gd name="T14" fmla="*/ 318 w 502"/>
                  <a:gd name="T15" fmla="*/ 600 h 601"/>
                  <a:gd name="T16" fmla="*/ 282 w 502"/>
                  <a:gd name="T17" fmla="*/ 509 h 601"/>
                  <a:gd name="T18" fmla="*/ 282 w 502"/>
                  <a:gd name="T19" fmla="*/ 495 h 601"/>
                  <a:gd name="T20" fmla="*/ 219 w 502"/>
                  <a:gd name="T21" fmla="*/ 487 h 601"/>
                  <a:gd name="T22" fmla="*/ 219 w 502"/>
                  <a:gd name="T23" fmla="*/ 495 h 601"/>
                  <a:gd name="T24" fmla="*/ 219 w 502"/>
                  <a:gd name="T25" fmla="*/ 565 h 601"/>
                  <a:gd name="T26" fmla="*/ 155 w 502"/>
                  <a:gd name="T27" fmla="*/ 565 h 601"/>
                  <a:gd name="T28" fmla="*/ 155 w 502"/>
                  <a:gd name="T29" fmla="*/ 495 h 601"/>
                  <a:gd name="T30" fmla="*/ 155 w 502"/>
                  <a:gd name="T31" fmla="*/ 487 h 601"/>
                  <a:gd name="T32" fmla="*/ 92 w 502"/>
                  <a:gd name="T33" fmla="*/ 445 h 601"/>
                  <a:gd name="T34" fmla="*/ 92 w 502"/>
                  <a:gd name="T35" fmla="*/ 219 h 601"/>
                  <a:gd name="T36" fmla="*/ 99 w 502"/>
                  <a:gd name="T37" fmla="*/ 191 h 601"/>
                  <a:gd name="T38" fmla="*/ 410 w 502"/>
                  <a:gd name="T39" fmla="*/ 191 h 601"/>
                  <a:gd name="T40" fmla="*/ 410 w 502"/>
                  <a:gd name="T41" fmla="*/ 240 h 601"/>
                  <a:gd name="T42" fmla="*/ 374 w 502"/>
                  <a:gd name="T43" fmla="*/ 487 h 601"/>
                  <a:gd name="T44" fmla="*/ 176 w 502"/>
                  <a:gd name="T45" fmla="*/ 49 h 601"/>
                  <a:gd name="T46" fmla="*/ 162 w 502"/>
                  <a:gd name="T47" fmla="*/ 28 h 601"/>
                  <a:gd name="T48" fmla="*/ 148 w 502"/>
                  <a:gd name="T49" fmla="*/ 0 h 601"/>
                  <a:gd name="T50" fmla="*/ 169 w 502"/>
                  <a:gd name="T51" fmla="*/ 28 h 601"/>
                  <a:gd name="T52" fmla="*/ 183 w 502"/>
                  <a:gd name="T53" fmla="*/ 42 h 601"/>
                  <a:gd name="T54" fmla="*/ 318 w 502"/>
                  <a:gd name="T55" fmla="*/ 42 h 601"/>
                  <a:gd name="T56" fmla="*/ 332 w 502"/>
                  <a:gd name="T57" fmla="*/ 28 h 601"/>
                  <a:gd name="T58" fmla="*/ 353 w 502"/>
                  <a:gd name="T59" fmla="*/ 0 h 601"/>
                  <a:gd name="T60" fmla="*/ 346 w 502"/>
                  <a:gd name="T61" fmla="*/ 28 h 601"/>
                  <a:gd name="T62" fmla="*/ 332 w 502"/>
                  <a:gd name="T63" fmla="*/ 49 h 601"/>
                  <a:gd name="T64" fmla="*/ 92 w 502"/>
                  <a:gd name="T65" fmla="*/ 169 h 601"/>
                  <a:gd name="T66" fmla="*/ 318 w 502"/>
                  <a:gd name="T67" fmla="*/ 120 h 601"/>
                  <a:gd name="T68" fmla="*/ 339 w 502"/>
                  <a:gd name="T69" fmla="*/ 106 h 601"/>
                  <a:gd name="T70" fmla="*/ 304 w 502"/>
                  <a:gd name="T71" fmla="*/ 106 h 601"/>
                  <a:gd name="T72" fmla="*/ 183 w 502"/>
                  <a:gd name="T73" fmla="*/ 120 h 601"/>
                  <a:gd name="T74" fmla="*/ 197 w 502"/>
                  <a:gd name="T75" fmla="*/ 106 h 601"/>
                  <a:gd name="T76" fmla="*/ 169 w 502"/>
                  <a:gd name="T77" fmla="*/ 106 h 601"/>
                  <a:gd name="T78" fmla="*/ 35 w 502"/>
                  <a:gd name="T79" fmla="*/ 410 h 601"/>
                  <a:gd name="T80" fmla="*/ 0 w 502"/>
                  <a:gd name="T81" fmla="*/ 374 h 601"/>
                  <a:gd name="T82" fmla="*/ 35 w 502"/>
                  <a:gd name="T83" fmla="*/ 191 h 601"/>
                  <a:gd name="T84" fmla="*/ 70 w 502"/>
                  <a:gd name="T85"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2" h="601">
                    <a:moveTo>
                      <a:pt x="466" y="410"/>
                    </a:moveTo>
                    <a:lnTo>
                      <a:pt x="466" y="410"/>
                    </a:lnTo>
                    <a:cubicBezTo>
                      <a:pt x="452" y="410"/>
                      <a:pt x="431" y="396"/>
                      <a:pt x="431" y="374"/>
                    </a:cubicBezTo>
                    <a:cubicBezTo>
                      <a:pt x="431" y="226"/>
                      <a:pt x="431" y="226"/>
                      <a:pt x="431" y="226"/>
                    </a:cubicBezTo>
                    <a:cubicBezTo>
                      <a:pt x="431" y="205"/>
                      <a:pt x="452" y="191"/>
                      <a:pt x="466" y="191"/>
                    </a:cubicBezTo>
                    <a:cubicBezTo>
                      <a:pt x="487" y="191"/>
                      <a:pt x="501" y="205"/>
                      <a:pt x="501" y="226"/>
                    </a:cubicBezTo>
                    <a:cubicBezTo>
                      <a:pt x="501" y="374"/>
                      <a:pt x="501" y="374"/>
                      <a:pt x="501" y="374"/>
                    </a:cubicBezTo>
                    <a:cubicBezTo>
                      <a:pt x="501" y="396"/>
                      <a:pt x="487" y="410"/>
                      <a:pt x="466" y="410"/>
                    </a:cubicBezTo>
                    <a:close/>
                    <a:moveTo>
                      <a:pt x="374" y="487"/>
                    </a:moveTo>
                    <a:lnTo>
                      <a:pt x="374" y="487"/>
                    </a:lnTo>
                    <a:cubicBezTo>
                      <a:pt x="346" y="487"/>
                      <a:pt x="346" y="487"/>
                      <a:pt x="346" y="487"/>
                    </a:cubicBezTo>
                    <a:cubicBezTo>
                      <a:pt x="353" y="487"/>
                      <a:pt x="353" y="487"/>
                      <a:pt x="353" y="495"/>
                    </a:cubicBezTo>
                    <a:lnTo>
                      <a:pt x="353" y="495"/>
                    </a:lnTo>
                    <a:cubicBezTo>
                      <a:pt x="353" y="509"/>
                      <a:pt x="353" y="509"/>
                      <a:pt x="353" y="509"/>
                    </a:cubicBezTo>
                    <a:cubicBezTo>
                      <a:pt x="353" y="565"/>
                      <a:pt x="353" y="565"/>
                      <a:pt x="353" y="565"/>
                    </a:cubicBezTo>
                    <a:cubicBezTo>
                      <a:pt x="353" y="586"/>
                      <a:pt x="332" y="600"/>
                      <a:pt x="318" y="600"/>
                    </a:cubicBezTo>
                    <a:cubicBezTo>
                      <a:pt x="297" y="600"/>
                      <a:pt x="282" y="586"/>
                      <a:pt x="282" y="565"/>
                    </a:cubicBezTo>
                    <a:cubicBezTo>
                      <a:pt x="282" y="509"/>
                      <a:pt x="282" y="509"/>
                      <a:pt x="282" y="509"/>
                    </a:cubicBezTo>
                    <a:cubicBezTo>
                      <a:pt x="282" y="495"/>
                      <a:pt x="282" y="495"/>
                      <a:pt x="282" y="495"/>
                    </a:cubicBezTo>
                    <a:lnTo>
                      <a:pt x="282" y="495"/>
                    </a:lnTo>
                    <a:cubicBezTo>
                      <a:pt x="282" y="487"/>
                      <a:pt x="282" y="487"/>
                      <a:pt x="282" y="487"/>
                    </a:cubicBezTo>
                    <a:cubicBezTo>
                      <a:pt x="219" y="487"/>
                      <a:pt x="219" y="487"/>
                      <a:pt x="219" y="487"/>
                    </a:cubicBezTo>
                    <a:cubicBezTo>
                      <a:pt x="219" y="487"/>
                      <a:pt x="219" y="487"/>
                      <a:pt x="219" y="495"/>
                    </a:cubicBezTo>
                    <a:lnTo>
                      <a:pt x="219" y="495"/>
                    </a:lnTo>
                    <a:cubicBezTo>
                      <a:pt x="219" y="509"/>
                      <a:pt x="219" y="509"/>
                      <a:pt x="219" y="509"/>
                    </a:cubicBezTo>
                    <a:cubicBezTo>
                      <a:pt x="219" y="565"/>
                      <a:pt x="219" y="565"/>
                      <a:pt x="219" y="565"/>
                    </a:cubicBezTo>
                    <a:cubicBezTo>
                      <a:pt x="219" y="586"/>
                      <a:pt x="205" y="600"/>
                      <a:pt x="190" y="600"/>
                    </a:cubicBezTo>
                    <a:cubicBezTo>
                      <a:pt x="169" y="600"/>
                      <a:pt x="155" y="586"/>
                      <a:pt x="155" y="565"/>
                    </a:cubicBezTo>
                    <a:cubicBezTo>
                      <a:pt x="155" y="509"/>
                      <a:pt x="155" y="509"/>
                      <a:pt x="155" y="509"/>
                    </a:cubicBezTo>
                    <a:cubicBezTo>
                      <a:pt x="155" y="495"/>
                      <a:pt x="155" y="495"/>
                      <a:pt x="155" y="495"/>
                    </a:cubicBezTo>
                    <a:lnTo>
                      <a:pt x="155" y="495"/>
                    </a:lnTo>
                    <a:cubicBezTo>
                      <a:pt x="155" y="487"/>
                      <a:pt x="155" y="487"/>
                      <a:pt x="155" y="487"/>
                    </a:cubicBezTo>
                    <a:cubicBezTo>
                      <a:pt x="127" y="487"/>
                      <a:pt x="127" y="487"/>
                      <a:pt x="127" y="487"/>
                    </a:cubicBezTo>
                    <a:cubicBezTo>
                      <a:pt x="106" y="487"/>
                      <a:pt x="92" y="466"/>
                      <a:pt x="92" y="445"/>
                    </a:cubicBezTo>
                    <a:cubicBezTo>
                      <a:pt x="92" y="240"/>
                      <a:pt x="92" y="240"/>
                      <a:pt x="92" y="240"/>
                    </a:cubicBezTo>
                    <a:cubicBezTo>
                      <a:pt x="92" y="219"/>
                      <a:pt x="92" y="219"/>
                      <a:pt x="92" y="219"/>
                    </a:cubicBezTo>
                    <a:cubicBezTo>
                      <a:pt x="92" y="191"/>
                      <a:pt x="92" y="191"/>
                      <a:pt x="92" y="191"/>
                    </a:cubicBezTo>
                    <a:cubicBezTo>
                      <a:pt x="99" y="191"/>
                      <a:pt x="99" y="191"/>
                      <a:pt x="99" y="191"/>
                    </a:cubicBezTo>
                    <a:cubicBezTo>
                      <a:pt x="410" y="191"/>
                      <a:pt x="410" y="191"/>
                      <a:pt x="410" y="191"/>
                    </a:cubicBezTo>
                    <a:lnTo>
                      <a:pt x="410" y="191"/>
                    </a:lnTo>
                    <a:cubicBezTo>
                      <a:pt x="410" y="219"/>
                      <a:pt x="410" y="219"/>
                      <a:pt x="410" y="219"/>
                    </a:cubicBezTo>
                    <a:cubicBezTo>
                      <a:pt x="410" y="240"/>
                      <a:pt x="410" y="240"/>
                      <a:pt x="410" y="240"/>
                    </a:cubicBezTo>
                    <a:cubicBezTo>
                      <a:pt x="410" y="445"/>
                      <a:pt x="410" y="445"/>
                      <a:pt x="410" y="445"/>
                    </a:cubicBezTo>
                    <a:cubicBezTo>
                      <a:pt x="410" y="466"/>
                      <a:pt x="395" y="487"/>
                      <a:pt x="374" y="487"/>
                    </a:cubicBezTo>
                    <a:close/>
                    <a:moveTo>
                      <a:pt x="176" y="49"/>
                    </a:moveTo>
                    <a:lnTo>
                      <a:pt x="176" y="49"/>
                    </a:lnTo>
                    <a:cubicBezTo>
                      <a:pt x="169" y="42"/>
                      <a:pt x="169" y="42"/>
                      <a:pt x="169" y="42"/>
                    </a:cubicBezTo>
                    <a:cubicBezTo>
                      <a:pt x="162" y="28"/>
                      <a:pt x="162" y="28"/>
                      <a:pt x="162" y="28"/>
                    </a:cubicBezTo>
                    <a:cubicBezTo>
                      <a:pt x="148" y="7"/>
                      <a:pt x="148" y="7"/>
                      <a:pt x="148" y="7"/>
                    </a:cubicBezTo>
                    <a:lnTo>
                      <a:pt x="148" y="0"/>
                    </a:lnTo>
                    <a:lnTo>
                      <a:pt x="155" y="0"/>
                    </a:lnTo>
                    <a:cubicBezTo>
                      <a:pt x="169" y="28"/>
                      <a:pt x="169" y="28"/>
                      <a:pt x="169" y="28"/>
                    </a:cubicBezTo>
                    <a:cubicBezTo>
                      <a:pt x="176" y="35"/>
                      <a:pt x="176" y="35"/>
                      <a:pt x="176" y="35"/>
                    </a:cubicBezTo>
                    <a:cubicBezTo>
                      <a:pt x="183" y="42"/>
                      <a:pt x="183" y="42"/>
                      <a:pt x="183" y="42"/>
                    </a:cubicBezTo>
                    <a:cubicBezTo>
                      <a:pt x="205" y="35"/>
                      <a:pt x="226" y="35"/>
                      <a:pt x="254" y="35"/>
                    </a:cubicBezTo>
                    <a:cubicBezTo>
                      <a:pt x="275" y="35"/>
                      <a:pt x="297" y="35"/>
                      <a:pt x="318" y="42"/>
                    </a:cubicBezTo>
                    <a:cubicBezTo>
                      <a:pt x="325" y="35"/>
                      <a:pt x="325" y="35"/>
                      <a:pt x="325" y="35"/>
                    </a:cubicBezTo>
                    <a:cubicBezTo>
                      <a:pt x="332" y="28"/>
                      <a:pt x="332" y="28"/>
                      <a:pt x="332" y="28"/>
                    </a:cubicBezTo>
                    <a:cubicBezTo>
                      <a:pt x="346" y="0"/>
                      <a:pt x="346" y="0"/>
                      <a:pt x="346" y="0"/>
                    </a:cubicBezTo>
                    <a:lnTo>
                      <a:pt x="353" y="0"/>
                    </a:lnTo>
                    <a:cubicBezTo>
                      <a:pt x="360" y="0"/>
                      <a:pt x="360" y="7"/>
                      <a:pt x="360" y="7"/>
                    </a:cubicBezTo>
                    <a:cubicBezTo>
                      <a:pt x="346" y="28"/>
                      <a:pt x="346" y="28"/>
                      <a:pt x="346" y="28"/>
                    </a:cubicBezTo>
                    <a:cubicBezTo>
                      <a:pt x="339" y="42"/>
                      <a:pt x="339" y="42"/>
                      <a:pt x="339" y="42"/>
                    </a:cubicBezTo>
                    <a:cubicBezTo>
                      <a:pt x="332" y="49"/>
                      <a:pt x="332" y="49"/>
                      <a:pt x="332" y="49"/>
                    </a:cubicBezTo>
                    <a:cubicBezTo>
                      <a:pt x="381" y="71"/>
                      <a:pt x="410" y="120"/>
                      <a:pt x="410" y="169"/>
                    </a:cubicBezTo>
                    <a:cubicBezTo>
                      <a:pt x="92" y="169"/>
                      <a:pt x="92" y="169"/>
                      <a:pt x="92" y="169"/>
                    </a:cubicBezTo>
                    <a:cubicBezTo>
                      <a:pt x="92" y="120"/>
                      <a:pt x="127" y="71"/>
                      <a:pt x="176" y="49"/>
                    </a:cubicBezTo>
                    <a:close/>
                    <a:moveTo>
                      <a:pt x="318" y="120"/>
                    </a:moveTo>
                    <a:lnTo>
                      <a:pt x="318" y="120"/>
                    </a:lnTo>
                    <a:cubicBezTo>
                      <a:pt x="332" y="120"/>
                      <a:pt x="339" y="113"/>
                      <a:pt x="339" y="106"/>
                    </a:cubicBezTo>
                    <a:cubicBezTo>
                      <a:pt x="339" y="92"/>
                      <a:pt x="332" y="85"/>
                      <a:pt x="318" y="85"/>
                    </a:cubicBezTo>
                    <a:cubicBezTo>
                      <a:pt x="311" y="85"/>
                      <a:pt x="304" y="92"/>
                      <a:pt x="304" y="106"/>
                    </a:cubicBezTo>
                    <a:cubicBezTo>
                      <a:pt x="304" y="113"/>
                      <a:pt x="311" y="120"/>
                      <a:pt x="318" y="120"/>
                    </a:cubicBezTo>
                    <a:close/>
                    <a:moveTo>
                      <a:pt x="183" y="120"/>
                    </a:moveTo>
                    <a:lnTo>
                      <a:pt x="183" y="120"/>
                    </a:lnTo>
                    <a:cubicBezTo>
                      <a:pt x="190" y="120"/>
                      <a:pt x="197" y="113"/>
                      <a:pt x="197" y="106"/>
                    </a:cubicBezTo>
                    <a:cubicBezTo>
                      <a:pt x="197" y="92"/>
                      <a:pt x="190" y="85"/>
                      <a:pt x="183" y="85"/>
                    </a:cubicBezTo>
                    <a:cubicBezTo>
                      <a:pt x="176" y="85"/>
                      <a:pt x="169" y="92"/>
                      <a:pt x="169" y="106"/>
                    </a:cubicBezTo>
                    <a:cubicBezTo>
                      <a:pt x="169" y="113"/>
                      <a:pt x="176" y="120"/>
                      <a:pt x="183" y="120"/>
                    </a:cubicBezTo>
                    <a:close/>
                    <a:moveTo>
                      <a:pt x="35" y="410"/>
                    </a:moveTo>
                    <a:lnTo>
                      <a:pt x="35" y="410"/>
                    </a:lnTo>
                    <a:cubicBezTo>
                      <a:pt x="21" y="410"/>
                      <a:pt x="0" y="396"/>
                      <a:pt x="0" y="374"/>
                    </a:cubicBezTo>
                    <a:cubicBezTo>
                      <a:pt x="0" y="226"/>
                      <a:pt x="0" y="226"/>
                      <a:pt x="0" y="226"/>
                    </a:cubicBezTo>
                    <a:cubicBezTo>
                      <a:pt x="0" y="205"/>
                      <a:pt x="21" y="191"/>
                      <a:pt x="35" y="191"/>
                    </a:cubicBezTo>
                    <a:cubicBezTo>
                      <a:pt x="56" y="191"/>
                      <a:pt x="70" y="205"/>
                      <a:pt x="70" y="226"/>
                    </a:cubicBezTo>
                    <a:cubicBezTo>
                      <a:pt x="70" y="374"/>
                      <a:pt x="70" y="374"/>
                      <a:pt x="70" y="374"/>
                    </a:cubicBezTo>
                    <a:cubicBezTo>
                      <a:pt x="70" y="396"/>
                      <a:pt x="56" y="410"/>
                      <a:pt x="35" y="410"/>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grpSp>
            <p:nvGrpSpPr>
              <p:cNvPr id="320" name="Group 319"/>
              <p:cNvGrpSpPr/>
              <p:nvPr/>
            </p:nvGrpSpPr>
            <p:grpSpPr>
              <a:xfrm>
                <a:off x="4757413" y="4103451"/>
                <a:ext cx="561975" cy="503238"/>
                <a:chOff x="4690675" y="4103451"/>
                <a:chExt cx="561975" cy="503238"/>
              </a:xfrm>
            </p:grpSpPr>
            <p:sp>
              <p:nvSpPr>
                <p:cNvPr id="327" name="Freeform 145"/>
                <p:cNvSpPr>
                  <a:spLocks noChangeArrowheads="1"/>
                </p:cNvSpPr>
                <p:nvPr/>
              </p:nvSpPr>
              <p:spPr bwMode="auto">
                <a:xfrm>
                  <a:off x="4849953" y="4168697"/>
                  <a:ext cx="243418" cy="220428"/>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sp>
              <p:nvSpPr>
                <p:cNvPr id="328" name="Freeform 45"/>
                <p:cNvSpPr>
                  <a:spLocks noChangeArrowheads="1"/>
                </p:cNvSpPr>
                <p:nvPr/>
              </p:nvSpPr>
              <p:spPr bwMode="auto">
                <a:xfrm>
                  <a:off x="4690675" y="4103451"/>
                  <a:ext cx="561975" cy="503238"/>
                </a:xfrm>
                <a:custGeom>
                  <a:avLst/>
                  <a:gdLst>
                    <a:gd name="T0" fmla="*/ 2147483646 w 588"/>
                    <a:gd name="T1" fmla="*/ 2147483646 h 524"/>
                    <a:gd name="T2" fmla="*/ 2147483646 w 588"/>
                    <a:gd name="T3" fmla="*/ 2147483646 h 524"/>
                    <a:gd name="T4" fmla="*/ 2147483646 w 588"/>
                    <a:gd name="T5" fmla="*/ 2147483646 h 524"/>
                    <a:gd name="T6" fmla="*/ 2147483646 w 588"/>
                    <a:gd name="T7" fmla="*/ 2147483646 h 524"/>
                    <a:gd name="T8" fmla="*/ 2147483646 w 588"/>
                    <a:gd name="T9" fmla="*/ 2147483646 h 524"/>
                    <a:gd name="T10" fmla="*/ 2147483646 w 588"/>
                    <a:gd name="T11" fmla="*/ 2147483646 h 524"/>
                    <a:gd name="T12" fmla="*/ 2147483646 w 588"/>
                    <a:gd name="T13" fmla="*/ 2147483646 h 524"/>
                    <a:gd name="T14" fmla="*/ 2147483646 w 588"/>
                    <a:gd name="T15" fmla="*/ 2147483646 h 524"/>
                    <a:gd name="T16" fmla="*/ 2147483646 w 588"/>
                    <a:gd name="T17" fmla="*/ 2147483646 h 524"/>
                    <a:gd name="T18" fmla="*/ 2147483646 w 588"/>
                    <a:gd name="T19" fmla="*/ 2147483646 h 524"/>
                    <a:gd name="T20" fmla="*/ 2147483646 w 588"/>
                    <a:gd name="T21" fmla="*/ 2147483646 h 524"/>
                    <a:gd name="T22" fmla="*/ 2147483646 w 588"/>
                    <a:gd name="T23" fmla="*/ 2147483646 h 524"/>
                    <a:gd name="T24" fmla="*/ 2147483646 w 588"/>
                    <a:gd name="T25" fmla="*/ 2147483646 h 524"/>
                    <a:gd name="T26" fmla="*/ 0 w 588"/>
                    <a:gd name="T27" fmla="*/ 2147483646 h 524"/>
                    <a:gd name="T28" fmla="*/ 0 w 588"/>
                    <a:gd name="T29" fmla="*/ 2147483646 h 524"/>
                    <a:gd name="T30" fmla="*/ 2147483646 w 588"/>
                    <a:gd name="T31" fmla="*/ 0 h 524"/>
                    <a:gd name="T32" fmla="*/ 2147483646 w 588"/>
                    <a:gd name="T33" fmla="*/ 0 h 524"/>
                    <a:gd name="T34" fmla="*/ 2147483646 w 588"/>
                    <a:gd name="T35" fmla="*/ 2147483646 h 524"/>
                    <a:gd name="T36" fmla="*/ 2147483646 w 588"/>
                    <a:gd name="T37" fmla="*/ 2147483646 h 524"/>
                    <a:gd name="T38" fmla="*/ 2147483646 w 588"/>
                    <a:gd name="T39" fmla="*/ 2147483646 h 524"/>
                    <a:gd name="T40" fmla="*/ 2147483646 w 588"/>
                    <a:gd name="T41" fmla="*/ 2147483646 h 524"/>
                    <a:gd name="T42" fmla="*/ 2147483646 w 588"/>
                    <a:gd name="T43" fmla="*/ 2147483646 h 524"/>
                    <a:gd name="T44" fmla="*/ 2147483646 w 588"/>
                    <a:gd name="T45" fmla="*/ 2147483646 h 524"/>
                    <a:gd name="T46" fmla="*/ 2147483646 w 588"/>
                    <a:gd name="T47" fmla="*/ 2147483646 h 524"/>
                    <a:gd name="T48" fmla="*/ 2147483646 w 588"/>
                    <a:gd name="T49" fmla="*/ 2147483646 h 524"/>
                    <a:gd name="T50" fmla="*/ 2147483646 w 588"/>
                    <a:gd name="T51" fmla="*/ 2147483646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tx1"/>
                </a:solidFill>
                <a:ln>
                  <a:noFill/>
                </a:ln>
              </p:spPr>
              <p:txBody>
                <a:bodyPr wrap="none" anchor="ctr"/>
                <a:lstStyle/>
                <a:p>
                  <a:endParaRPr lang="en-US"/>
                </a:p>
              </p:txBody>
            </p:sp>
          </p:grpSp>
          <p:grpSp>
            <p:nvGrpSpPr>
              <p:cNvPr id="321" name="Group 320"/>
              <p:cNvGrpSpPr/>
              <p:nvPr/>
            </p:nvGrpSpPr>
            <p:grpSpPr>
              <a:xfrm>
                <a:off x="5492460" y="4192486"/>
                <a:ext cx="579438" cy="358775"/>
                <a:chOff x="5408958" y="4192486"/>
                <a:chExt cx="579438" cy="358775"/>
              </a:xfrm>
            </p:grpSpPr>
            <p:sp>
              <p:nvSpPr>
                <p:cNvPr id="325" name="Freeform 46"/>
                <p:cNvSpPr>
                  <a:spLocks noChangeArrowheads="1"/>
                </p:cNvSpPr>
                <p:nvPr/>
              </p:nvSpPr>
              <p:spPr bwMode="auto">
                <a:xfrm>
                  <a:off x="5408958" y="4192486"/>
                  <a:ext cx="579438" cy="358775"/>
                </a:xfrm>
                <a:custGeom>
                  <a:avLst/>
                  <a:gdLst>
                    <a:gd name="T0" fmla="*/ 2147483646 w 602"/>
                    <a:gd name="T1" fmla="*/ 2147483646 h 376"/>
                    <a:gd name="T2" fmla="*/ 2147483646 w 602"/>
                    <a:gd name="T3" fmla="*/ 2147483646 h 376"/>
                    <a:gd name="T4" fmla="*/ 2147483646 w 602"/>
                    <a:gd name="T5" fmla="*/ 2147483646 h 376"/>
                    <a:gd name="T6" fmla="*/ 2147483646 w 602"/>
                    <a:gd name="T7" fmla="*/ 2147483646 h 376"/>
                    <a:gd name="T8" fmla="*/ 2147483646 w 602"/>
                    <a:gd name="T9" fmla="*/ 2147483646 h 376"/>
                    <a:gd name="T10" fmla="*/ 0 w 602"/>
                    <a:gd name="T11" fmla="*/ 2147483646 h 376"/>
                    <a:gd name="T12" fmla="*/ 0 w 602"/>
                    <a:gd name="T13" fmla="*/ 2147483646 h 376"/>
                    <a:gd name="T14" fmla="*/ 2147483646 w 602"/>
                    <a:gd name="T15" fmla="*/ 2147483646 h 376"/>
                    <a:gd name="T16" fmla="*/ 2147483646 w 602"/>
                    <a:gd name="T17" fmla="*/ 2147483646 h 376"/>
                    <a:gd name="T18" fmla="*/ 2147483646 w 602"/>
                    <a:gd name="T19" fmla="*/ 0 h 376"/>
                    <a:gd name="T20" fmla="*/ 2147483646 w 602"/>
                    <a:gd name="T21" fmla="*/ 0 h 376"/>
                    <a:gd name="T22" fmla="*/ 2147483646 w 602"/>
                    <a:gd name="T23" fmla="*/ 2147483646 h 376"/>
                    <a:gd name="T24" fmla="*/ 2147483646 w 602"/>
                    <a:gd name="T25" fmla="*/ 2147483646 h 376"/>
                    <a:gd name="T26" fmla="*/ 2147483646 w 602"/>
                    <a:gd name="T27" fmla="*/ 2147483646 h 376"/>
                    <a:gd name="T28" fmla="*/ 2147483646 w 602"/>
                    <a:gd name="T29" fmla="*/ 2147483646 h 376"/>
                    <a:gd name="T30" fmla="*/ 2147483646 w 602"/>
                    <a:gd name="T31" fmla="*/ 2147483646 h 376"/>
                    <a:gd name="T32" fmla="*/ 2147483646 w 602"/>
                    <a:gd name="T33" fmla="*/ 2147483646 h 376"/>
                    <a:gd name="T34" fmla="*/ 2147483646 w 602"/>
                    <a:gd name="T35" fmla="*/ 2147483646 h 376"/>
                    <a:gd name="T36" fmla="*/ 2147483646 w 602"/>
                    <a:gd name="T37" fmla="*/ 2147483646 h 376"/>
                    <a:gd name="T38" fmla="*/ 2147483646 w 602"/>
                    <a:gd name="T39" fmla="*/ 2147483646 h 376"/>
                    <a:gd name="T40" fmla="*/ 2147483646 w 602"/>
                    <a:gd name="T41" fmla="*/ 2147483646 h 376"/>
                    <a:gd name="T42" fmla="*/ 2147483646 w 602"/>
                    <a:gd name="T43" fmla="*/ 2147483646 h 376"/>
                    <a:gd name="T44" fmla="*/ 2147483646 w 602"/>
                    <a:gd name="T45" fmla="*/ 2147483646 h 376"/>
                    <a:gd name="T46" fmla="*/ 2147483646 w 602"/>
                    <a:gd name="T47" fmla="*/ 2147483646 h 376"/>
                    <a:gd name="T48" fmla="*/ 2147483646 w 602"/>
                    <a:gd name="T49" fmla="*/ 2147483646 h 376"/>
                    <a:gd name="T50" fmla="*/ 2147483646 w 602"/>
                    <a:gd name="T51" fmla="*/ 2147483646 h 376"/>
                    <a:gd name="T52" fmla="*/ 2147483646 w 602"/>
                    <a:gd name="T53" fmla="*/ 2147483646 h 376"/>
                    <a:gd name="T54" fmla="*/ 2147483646 w 602"/>
                    <a:gd name="T55" fmla="*/ 2147483646 h 3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2" h="376">
                      <a:moveTo>
                        <a:pt x="573" y="375"/>
                      </a:moveTo>
                      <a:lnTo>
                        <a:pt x="573" y="375"/>
                      </a:lnTo>
                      <a:cubicBezTo>
                        <a:pt x="544" y="375"/>
                        <a:pt x="544" y="375"/>
                        <a:pt x="544" y="375"/>
                      </a:cubicBezTo>
                      <a:cubicBezTo>
                        <a:pt x="57" y="375"/>
                        <a:pt x="57" y="375"/>
                        <a:pt x="57" y="375"/>
                      </a:cubicBezTo>
                      <a:cubicBezTo>
                        <a:pt x="29" y="375"/>
                        <a:pt x="29" y="375"/>
                        <a:pt x="29" y="375"/>
                      </a:cubicBezTo>
                      <a:cubicBezTo>
                        <a:pt x="7" y="375"/>
                        <a:pt x="0" y="361"/>
                        <a:pt x="0" y="347"/>
                      </a:cubicBezTo>
                      <a:cubicBezTo>
                        <a:pt x="0" y="297"/>
                        <a:pt x="0" y="297"/>
                        <a:pt x="0" y="297"/>
                      </a:cubicBezTo>
                      <a:cubicBezTo>
                        <a:pt x="57" y="297"/>
                        <a:pt x="57" y="297"/>
                        <a:pt x="57" y="297"/>
                      </a:cubicBezTo>
                      <a:cubicBezTo>
                        <a:pt x="57" y="29"/>
                        <a:pt x="57" y="29"/>
                        <a:pt x="57" y="29"/>
                      </a:cubicBezTo>
                      <a:cubicBezTo>
                        <a:pt x="57" y="7"/>
                        <a:pt x="64" y="0"/>
                        <a:pt x="85" y="0"/>
                      </a:cubicBezTo>
                      <a:cubicBezTo>
                        <a:pt x="516" y="0"/>
                        <a:pt x="516" y="0"/>
                        <a:pt x="516" y="0"/>
                      </a:cubicBezTo>
                      <a:cubicBezTo>
                        <a:pt x="530" y="0"/>
                        <a:pt x="544" y="7"/>
                        <a:pt x="544" y="29"/>
                      </a:cubicBezTo>
                      <a:cubicBezTo>
                        <a:pt x="544" y="297"/>
                        <a:pt x="544" y="297"/>
                        <a:pt x="544" y="297"/>
                      </a:cubicBezTo>
                      <a:cubicBezTo>
                        <a:pt x="601" y="297"/>
                        <a:pt x="601" y="297"/>
                        <a:pt x="601" y="297"/>
                      </a:cubicBezTo>
                      <a:cubicBezTo>
                        <a:pt x="601" y="347"/>
                        <a:pt x="601" y="347"/>
                        <a:pt x="601" y="347"/>
                      </a:cubicBezTo>
                      <a:cubicBezTo>
                        <a:pt x="601" y="361"/>
                        <a:pt x="587" y="375"/>
                        <a:pt x="573" y="375"/>
                      </a:cubicBezTo>
                      <a:close/>
                      <a:moveTo>
                        <a:pt x="233" y="347"/>
                      </a:moveTo>
                      <a:lnTo>
                        <a:pt x="233" y="347"/>
                      </a:lnTo>
                      <a:cubicBezTo>
                        <a:pt x="368" y="347"/>
                        <a:pt x="368" y="347"/>
                        <a:pt x="368" y="347"/>
                      </a:cubicBezTo>
                      <a:cubicBezTo>
                        <a:pt x="368" y="325"/>
                        <a:pt x="368" y="325"/>
                        <a:pt x="368" y="325"/>
                      </a:cubicBezTo>
                      <a:cubicBezTo>
                        <a:pt x="233" y="325"/>
                        <a:pt x="233" y="325"/>
                        <a:pt x="233" y="325"/>
                      </a:cubicBezTo>
                      <a:lnTo>
                        <a:pt x="233" y="347"/>
                      </a:lnTo>
                      <a:close/>
                      <a:moveTo>
                        <a:pt x="509" y="36"/>
                      </a:moveTo>
                      <a:lnTo>
                        <a:pt x="509" y="36"/>
                      </a:lnTo>
                      <a:cubicBezTo>
                        <a:pt x="92" y="36"/>
                        <a:pt x="92" y="36"/>
                        <a:pt x="92" y="36"/>
                      </a:cubicBezTo>
                      <a:cubicBezTo>
                        <a:pt x="92" y="283"/>
                        <a:pt x="92" y="283"/>
                        <a:pt x="92" y="283"/>
                      </a:cubicBezTo>
                      <a:cubicBezTo>
                        <a:pt x="509" y="283"/>
                        <a:pt x="509" y="283"/>
                        <a:pt x="509" y="283"/>
                      </a:cubicBezTo>
                      <a:lnTo>
                        <a:pt x="509" y="36"/>
                      </a:lnTo>
                      <a:close/>
                    </a:path>
                  </a:pathLst>
                </a:custGeom>
                <a:solidFill>
                  <a:schemeClr val="tx1"/>
                </a:solidFill>
                <a:ln>
                  <a:noFill/>
                </a:ln>
              </p:spPr>
              <p:txBody>
                <a:bodyPr wrap="none" anchor="ctr"/>
                <a:lstStyle/>
                <a:p>
                  <a:endParaRPr lang="en-US"/>
                </a:p>
              </p:txBody>
            </p:sp>
            <p:sp>
              <p:nvSpPr>
                <p:cNvPr id="326" name="Freeform 145"/>
                <p:cNvSpPr>
                  <a:spLocks noChangeArrowheads="1"/>
                </p:cNvSpPr>
                <p:nvPr/>
              </p:nvSpPr>
              <p:spPr bwMode="auto">
                <a:xfrm>
                  <a:off x="5596032" y="4245681"/>
                  <a:ext cx="205291" cy="185902"/>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grpSp>
          <p:grpSp>
            <p:nvGrpSpPr>
              <p:cNvPr id="322" name="Group 321"/>
              <p:cNvGrpSpPr/>
              <p:nvPr/>
            </p:nvGrpSpPr>
            <p:grpSpPr>
              <a:xfrm>
                <a:off x="6858544" y="4097994"/>
                <a:ext cx="257837" cy="444500"/>
                <a:chOff x="6858544" y="4097994"/>
                <a:chExt cx="257837" cy="444500"/>
              </a:xfrm>
            </p:grpSpPr>
            <p:sp>
              <p:nvSpPr>
                <p:cNvPr id="323" name="Freeform 48"/>
                <p:cNvSpPr>
                  <a:spLocks noChangeArrowheads="1"/>
                </p:cNvSpPr>
                <p:nvPr/>
              </p:nvSpPr>
              <p:spPr bwMode="auto">
                <a:xfrm>
                  <a:off x="6858544" y="4097994"/>
                  <a:ext cx="257837" cy="444500"/>
                </a:xfrm>
                <a:custGeom>
                  <a:avLst/>
                  <a:gdLst>
                    <a:gd name="T0" fmla="*/ 2147483646 w 319"/>
                    <a:gd name="T1" fmla="*/ 2147483646 h 545"/>
                    <a:gd name="T2" fmla="*/ 2147483646 w 319"/>
                    <a:gd name="T3" fmla="*/ 2147483646 h 545"/>
                    <a:gd name="T4" fmla="*/ 2147483646 w 319"/>
                    <a:gd name="T5" fmla="*/ 2147483646 h 545"/>
                    <a:gd name="T6" fmla="*/ 0 w 319"/>
                    <a:gd name="T7" fmla="*/ 2147483646 h 545"/>
                    <a:gd name="T8" fmla="*/ 0 w 319"/>
                    <a:gd name="T9" fmla="*/ 2147483646 h 545"/>
                    <a:gd name="T10" fmla="*/ 2147483646 w 319"/>
                    <a:gd name="T11" fmla="*/ 0 h 545"/>
                    <a:gd name="T12" fmla="*/ 2147483646 w 319"/>
                    <a:gd name="T13" fmla="*/ 0 h 545"/>
                    <a:gd name="T14" fmla="*/ 2147483646 w 319"/>
                    <a:gd name="T15" fmla="*/ 2147483646 h 545"/>
                    <a:gd name="T16" fmla="*/ 2147483646 w 319"/>
                    <a:gd name="T17" fmla="*/ 2147483646 h 545"/>
                    <a:gd name="T18" fmla="*/ 2147483646 w 319"/>
                    <a:gd name="T19" fmla="*/ 2147483646 h 545"/>
                    <a:gd name="T20" fmla="*/ 2147483646 w 319"/>
                    <a:gd name="T21" fmla="*/ 2147483646 h 545"/>
                    <a:gd name="T22" fmla="*/ 2147483646 w 319"/>
                    <a:gd name="T23" fmla="*/ 2147483646 h 545"/>
                    <a:gd name="T24" fmla="*/ 2147483646 w 319"/>
                    <a:gd name="T25" fmla="*/ 2147483646 h 545"/>
                    <a:gd name="T26" fmla="*/ 2147483646 w 319"/>
                    <a:gd name="T27" fmla="*/ 2147483646 h 545"/>
                    <a:gd name="T28" fmla="*/ 2147483646 w 319"/>
                    <a:gd name="T29" fmla="*/ 2147483646 h 545"/>
                    <a:gd name="T30" fmla="*/ 2147483646 w 319"/>
                    <a:gd name="T31" fmla="*/ 2147483646 h 545"/>
                    <a:gd name="T32" fmla="*/ 2147483646 w 319"/>
                    <a:gd name="T33" fmla="*/ 2147483646 h 545"/>
                    <a:gd name="T34" fmla="*/ 2147483646 w 319"/>
                    <a:gd name="T35" fmla="*/ 2147483646 h 545"/>
                    <a:gd name="T36" fmla="*/ 2147483646 w 319"/>
                    <a:gd name="T37" fmla="*/ 2147483646 h 545"/>
                    <a:gd name="T38" fmla="*/ 2147483646 w 319"/>
                    <a:gd name="T39" fmla="*/ 2147483646 h 545"/>
                    <a:gd name="T40" fmla="*/ 2147483646 w 319"/>
                    <a:gd name="T41" fmla="*/ 2147483646 h 545"/>
                    <a:gd name="T42" fmla="*/ 2147483646 w 319"/>
                    <a:gd name="T43" fmla="*/ 2147483646 h 545"/>
                    <a:gd name="T44" fmla="*/ 2147483646 w 319"/>
                    <a:gd name="T45" fmla="*/ 2147483646 h 545"/>
                    <a:gd name="T46" fmla="*/ 2147483646 w 319"/>
                    <a:gd name="T47" fmla="*/ 2147483646 h 545"/>
                    <a:gd name="T48" fmla="*/ 2147483646 w 319"/>
                    <a:gd name="T49" fmla="*/ 2147483646 h 545"/>
                    <a:gd name="T50" fmla="*/ 2147483646 w 319"/>
                    <a:gd name="T51" fmla="*/ 2147483646 h 5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9" h="545">
                      <a:moveTo>
                        <a:pt x="290" y="544"/>
                      </a:moveTo>
                      <a:lnTo>
                        <a:pt x="290" y="544"/>
                      </a:lnTo>
                      <a:cubicBezTo>
                        <a:pt x="29" y="544"/>
                        <a:pt x="29" y="544"/>
                        <a:pt x="29" y="544"/>
                      </a:cubicBezTo>
                      <a:cubicBezTo>
                        <a:pt x="15" y="544"/>
                        <a:pt x="0" y="530"/>
                        <a:pt x="0" y="515"/>
                      </a:cubicBezTo>
                      <a:cubicBezTo>
                        <a:pt x="0" y="28"/>
                        <a:pt x="0" y="28"/>
                        <a:pt x="0" y="28"/>
                      </a:cubicBezTo>
                      <a:cubicBezTo>
                        <a:pt x="0" y="7"/>
                        <a:pt x="15" y="0"/>
                        <a:pt x="29" y="0"/>
                      </a:cubicBezTo>
                      <a:cubicBezTo>
                        <a:pt x="290" y="0"/>
                        <a:pt x="290" y="0"/>
                        <a:pt x="290" y="0"/>
                      </a:cubicBezTo>
                      <a:cubicBezTo>
                        <a:pt x="311" y="0"/>
                        <a:pt x="318" y="7"/>
                        <a:pt x="318" y="28"/>
                      </a:cubicBezTo>
                      <a:cubicBezTo>
                        <a:pt x="318" y="515"/>
                        <a:pt x="318" y="515"/>
                        <a:pt x="318" y="515"/>
                      </a:cubicBezTo>
                      <a:cubicBezTo>
                        <a:pt x="318" y="530"/>
                        <a:pt x="311" y="544"/>
                        <a:pt x="290" y="544"/>
                      </a:cubicBezTo>
                      <a:close/>
                      <a:moveTo>
                        <a:pt x="163" y="515"/>
                      </a:moveTo>
                      <a:lnTo>
                        <a:pt x="163" y="515"/>
                      </a:lnTo>
                      <a:cubicBezTo>
                        <a:pt x="170" y="515"/>
                        <a:pt x="177" y="508"/>
                        <a:pt x="177" y="494"/>
                      </a:cubicBezTo>
                      <a:cubicBezTo>
                        <a:pt x="177" y="487"/>
                        <a:pt x="170" y="480"/>
                        <a:pt x="163" y="480"/>
                      </a:cubicBezTo>
                      <a:cubicBezTo>
                        <a:pt x="149" y="480"/>
                        <a:pt x="142" y="487"/>
                        <a:pt x="142" y="494"/>
                      </a:cubicBezTo>
                      <a:cubicBezTo>
                        <a:pt x="142" y="508"/>
                        <a:pt x="149" y="515"/>
                        <a:pt x="163" y="515"/>
                      </a:cubicBezTo>
                      <a:close/>
                      <a:moveTo>
                        <a:pt x="290" y="56"/>
                      </a:moveTo>
                      <a:lnTo>
                        <a:pt x="290" y="56"/>
                      </a:lnTo>
                      <a:cubicBezTo>
                        <a:pt x="283" y="56"/>
                        <a:pt x="283" y="56"/>
                        <a:pt x="283" y="56"/>
                      </a:cubicBezTo>
                      <a:cubicBezTo>
                        <a:pt x="36" y="56"/>
                        <a:pt x="36" y="56"/>
                        <a:pt x="36" y="56"/>
                      </a:cubicBezTo>
                      <a:cubicBezTo>
                        <a:pt x="29" y="56"/>
                        <a:pt x="29" y="56"/>
                        <a:pt x="29" y="56"/>
                      </a:cubicBezTo>
                      <a:cubicBezTo>
                        <a:pt x="29" y="452"/>
                        <a:pt x="29" y="452"/>
                        <a:pt x="29" y="452"/>
                      </a:cubicBezTo>
                      <a:cubicBezTo>
                        <a:pt x="36" y="452"/>
                        <a:pt x="36" y="452"/>
                        <a:pt x="36" y="452"/>
                      </a:cubicBezTo>
                      <a:cubicBezTo>
                        <a:pt x="283" y="452"/>
                        <a:pt x="283" y="452"/>
                        <a:pt x="283" y="452"/>
                      </a:cubicBezTo>
                      <a:cubicBezTo>
                        <a:pt x="290" y="452"/>
                        <a:pt x="290" y="452"/>
                        <a:pt x="290" y="452"/>
                      </a:cubicBezTo>
                      <a:lnTo>
                        <a:pt x="290" y="56"/>
                      </a:lnTo>
                      <a:close/>
                    </a:path>
                  </a:pathLst>
                </a:custGeom>
                <a:solidFill>
                  <a:schemeClr val="tx1"/>
                </a:solidFill>
                <a:ln>
                  <a:noFill/>
                </a:ln>
              </p:spPr>
              <p:txBody>
                <a:bodyPr wrap="none" anchor="ctr"/>
                <a:lstStyle/>
                <a:p>
                  <a:endParaRPr lang="en-US"/>
                </a:p>
              </p:txBody>
            </p:sp>
            <p:sp>
              <p:nvSpPr>
                <p:cNvPr id="324" name="Freeform 145"/>
                <p:cNvSpPr>
                  <a:spLocks noChangeArrowheads="1"/>
                </p:cNvSpPr>
                <p:nvPr/>
              </p:nvSpPr>
              <p:spPr bwMode="auto">
                <a:xfrm>
                  <a:off x="6893926" y="4224945"/>
                  <a:ext cx="187073" cy="169405"/>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solidFill>
                  <a:schemeClr val="tx1"/>
                </a:solidFill>
                <a:ln>
                  <a:noFill/>
                </a:ln>
                <a:effectLst/>
                <a:extLst/>
              </p:spPr>
              <p:txBody>
                <a:bodyPr wrap="none" anchor="ctr"/>
                <a:lstStyle/>
                <a:p>
                  <a:pPr defTabSz="1218987" eaLnBrk="1" fontAlgn="auto" hangingPunct="1">
                    <a:spcBef>
                      <a:spcPts val="0"/>
                    </a:spcBef>
                    <a:spcAft>
                      <a:spcPts val="0"/>
                    </a:spcAft>
                    <a:defRPr/>
                  </a:pPr>
                  <a:endParaRPr lang="en-US">
                    <a:latin typeface="+mn-lt"/>
                    <a:ea typeface="+mn-ea"/>
                  </a:endParaRPr>
                </a:p>
              </p:txBody>
            </p:sp>
          </p:grpSp>
        </p:grpSp>
      </p:grpSp>
      <p:grpSp>
        <p:nvGrpSpPr>
          <p:cNvPr id="261" name="Group 260"/>
          <p:cNvGrpSpPr/>
          <p:nvPr/>
        </p:nvGrpSpPr>
        <p:grpSpPr>
          <a:xfrm>
            <a:off x="7990488" y="5531505"/>
            <a:ext cx="463647" cy="444319"/>
            <a:chOff x="2263538" y="3514381"/>
            <a:chExt cx="498948" cy="498948"/>
          </a:xfrm>
        </p:grpSpPr>
        <p:sp>
          <p:nvSpPr>
            <p:cNvPr id="271" name="Oval 270"/>
            <p:cNvSpPr/>
            <p:nvPr/>
          </p:nvSpPr>
          <p:spPr bwMode="gray">
            <a:xfrm>
              <a:off x="2263538" y="3514381"/>
              <a:ext cx="498948" cy="498948"/>
            </a:xfrm>
            <a:prstGeom prst="ellipse">
              <a:avLst/>
            </a:prstGeom>
            <a:solidFill>
              <a:srgbClr val="FFFFFF"/>
            </a:solidFill>
            <a:ln w="25400">
              <a:solidFill>
                <a:srgbClr val="F1C041"/>
              </a:solidFill>
              <a:miter lim="800000"/>
              <a:headEnd/>
              <a:tailEnd/>
            </a:ln>
          </p:spPr>
          <p:txBody>
            <a:bodyPr wrap="square" rtlCol="0" anchor="ctr"/>
            <a:lstStyle/>
            <a:p>
              <a:pPr algn="ctr">
                <a:defRPr/>
              </a:pPr>
              <a:endParaRPr lang="en-US" sz="1798" kern="0" dirty="0">
                <a:solidFill>
                  <a:prstClr val="white"/>
                </a:solidFill>
                <a:latin typeface="Arial"/>
              </a:endParaRPr>
            </a:p>
          </p:txBody>
        </p:sp>
        <p:grpSp>
          <p:nvGrpSpPr>
            <p:cNvPr id="272" name="Group 14"/>
            <p:cNvGrpSpPr>
              <a:grpSpLocks noChangeAspect="1"/>
            </p:cNvGrpSpPr>
            <p:nvPr/>
          </p:nvGrpSpPr>
          <p:grpSpPr bwMode="auto">
            <a:xfrm>
              <a:off x="2341322" y="3616521"/>
              <a:ext cx="343379" cy="294667"/>
              <a:chOff x="3116" y="1790"/>
              <a:chExt cx="430" cy="369"/>
            </a:xfrm>
          </p:grpSpPr>
          <p:sp>
            <p:nvSpPr>
              <p:cNvPr id="273"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w="9525">
                <a:solidFill>
                  <a:srgbClr val="000000"/>
                </a:solidFill>
                <a:round/>
                <a:headEnd/>
                <a:tailEnd/>
              </a:ln>
              <a:extLst/>
            </p:spPr>
            <p:txBody>
              <a:bodyPr vert="horz" wrap="square" lIns="91392" tIns="45696" rIns="91392" bIns="45696" numCol="1" anchor="ctr" anchorCtr="0" compatLnSpc="1">
                <a:prstTxWarp prst="textNoShape">
                  <a:avLst/>
                </a:prstTxWarp>
              </a:bodyPr>
              <a:lstStyle/>
              <a:p>
                <a:pPr defTabSz="913852">
                  <a:defRPr/>
                </a:pPr>
                <a:endParaRPr lang="en-US" sz="1400" kern="0" dirty="0">
                  <a:solidFill>
                    <a:srgbClr val="000000"/>
                  </a:solidFill>
                  <a:latin typeface="Arial"/>
                </a:endParaRPr>
              </a:p>
            </p:txBody>
          </p:sp>
          <p:sp>
            <p:nvSpPr>
              <p:cNvPr id="274"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2929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pPr defTabSz="913852">
                  <a:defRPr/>
                </a:pPr>
                <a:endParaRPr lang="en-US" sz="1400" kern="0" dirty="0">
                  <a:solidFill>
                    <a:srgbClr val="000000"/>
                  </a:solidFill>
                  <a:latin typeface="Arial"/>
                </a:endParaRPr>
              </a:p>
            </p:txBody>
          </p:sp>
        </p:grpSp>
      </p:grpSp>
      <p:sp>
        <p:nvSpPr>
          <p:cNvPr id="269" name="Oval 268"/>
          <p:cNvSpPr/>
          <p:nvPr/>
        </p:nvSpPr>
        <p:spPr>
          <a:xfrm>
            <a:off x="11474125" y="5520062"/>
            <a:ext cx="521369" cy="521369"/>
          </a:xfrm>
          <a:prstGeom prst="ellipse">
            <a:avLst/>
          </a:prstGeom>
          <a:solidFill>
            <a:schemeClr val="bg1"/>
          </a:solidFill>
          <a:ln w="38100" cmpd="sng">
            <a:solidFill>
              <a:srgbClr val="FDC130"/>
            </a:solidFill>
            <a:miter lim="800000"/>
            <a:headEnd/>
            <a:tailEnd/>
          </a:ln>
        </p:spPr>
        <p:txBody>
          <a:bodyPr wrap="square" rtlCol="0" anchor="ctr"/>
          <a:lstStyle/>
          <a:p>
            <a:pPr algn="ctr"/>
            <a:endParaRPr lang="en-US" kern="0" dirty="0">
              <a:solidFill>
                <a:srgbClr val="FFFFFF"/>
              </a:solidFill>
            </a:endParaRPr>
          </a:p>
        </p:txBody>
      </p:sp>
      <p:pic>
        <p:nvPicPr>
          <p:cNvPr id="270" name="Picture 2" descr="https://www.wolfvision.com/vsolution/images/products/features/byod.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1555902" y="5600590"/>
            <a:ext cx="376086" cy="360314"/>
          </a:xfrm>
          <a:prstGeom prst="rect">
            <a:avLst/>
          </a:prstGeom>
          <a:noFill/>
          <a:extLst>
            <a:ext uri="{909E8E84-426E-40dd-AFC4-6F175D3DCCD1}">
              <a14:hiddenFill xmlns="" xmlns:a14="http://schemas.microsoft.com/office/drawing/2010/main">
                <a:solidFill>
                  <a:srgbClr val="FFFFFF"/>
                </a:solidFill>
              </a14:hiddenFill>
            </a:ext>
          </a:extLst>
        </p:spPr>
      </p:pic>
      <p:sp>
        <p:nvSpPr>
          <p:cNvPr id="329" name="TextBox 328"/>
          <p:cNvSpPr txBox="1"/>
          <p:nvPr/>
        </p:nvSpPr>
        <p:spPr>
          <a:xfrm>
            <a:off x="8812317" y="4909667"/>
            <a:ext cx="586318" cy="307777"/>
          </a:xfrm>
          <a:prstGeom prst="rect">
            <a:avLst/>
          </a:prstGeom>
          <a:noFill/>
        </p:spPr>
        <p:txBody>
          <a:bodyPr wrap="square" rtlCol="0">
            <a:spAutoFit/>
          </a:bodyPr>
          <a:lstStyle/>
          <a:p>
            <a:pPr algn="ctr" defTabSz="914126">
              <a:defRPr/>
            </a:pPr>
            <a:r>
              <a:rPr lang="en-US" sz="1400" b="1" kern="0" dirty="0">
                <a:solidFill>
                  <a:srgbClr val="404040"/>
                </a:solidFill>
              </a:rPr>
              <a:t>SEP</a:t>
            </a:r>
          </a:p>
        </p:txBody>
      </p:sp>
      <p:sp>
        <p:nvSpPr>
          <p:cNvPr id="330" name="TextBox 329"/>
          <p:cNvSpPr txBox="1"/>
          <p:nvPr/>
        </p:nvSpPr>
        <p:spPr>
          <a:xfrm>
            <a:off x="4240960" y="2686608"/>
            <a:ext cx="443324" cy="307777"/>
          </a:xfrm>
          <a:prstGeom prst="rect">
            <a:avLst/>
          </a:prstGeom>
          <a:noFill/>
        </p:spPr>
        <p:txBody>
          <a:bodyPr wrap="square" rtlCol="0">
            <a:spAutoFit/>
          </a:bodyPr>
          <a:lstStyle/>
          <a:p>
            <a:pPr algn="ctr" defTabSz="914126">
              <a:defRPr/>
            </a:pPr>
            <a:r>
              <a:rPr lang="en-US" sz="1400" b="1" kern="0" dirty="0">
                <a:solidFill>
                  <a:srgbClr val="404040"/>
                </a:solidFill>
              </a:rPr>
              <a:t>SEP</a:t>
            </a:r>
          </a:p>
        </p:txBody>
      </p:sp>
    </p:spTree>
    <p:extLst>
      <p:ext uri="{BB962C8B-B14F-4D97-AF65-F5344CB8AC3E}">
        <p14:creationId xmlns:p14="http://schemas.microsoft.com/office/powerpoint/2010/main" val="454357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r>
              <a:rPr lang="en-US" dirty="0"/>
              <a:t>Interactive graphics simplifies complex cyber data</a:t>
            </a:r>
          </a:p>
        </p:txBody>
      </p:sp>
      <p:sp>
        <p:nvSpPr>
          <p:cNvPr id="2" name="Title 1"/>
          <p:cNvSpPr>
            <a:spLocks noGrp="1"/>
          </p:cNvSpPr>
          <p:nvPr>
            <p:ph type="title"/>
          </p:nvPr>
        </p:nvSpPr>
        <p:spPr/>
        <p:txBody>
          <a:bodyPr/>
          <a:lstStyle/>
          <a:p>
            <a:r>
              <a:rPr lang="en-US" dirty="0"/>
              <a:t>Visualization</a:t>
            </a:r>
          </a:p>
        </p:txBody>
      </p:sp>
      <p:sp>
        <p:nvSpPr>
          <p:cNvPr id="8" name="Content Placeholder 7"/>
          <p:cNvSpPr>
            <a:spLocks noGrp="1"/>
          </p:cNvSpPr>
          <p:nvPr>
            <p:ph sz="quarter" idx="12"/>
          </p:nvPr>
        </p:nvSpPr>
        <p:spPr>
          <a:xfrm>
            <a:off x="466999" y="1610375"/>
            <a:ext cx="4954282" cy="5009521"/>
          </a:xfrm>
        </p:spPr>
        <p:txBody>
          <a:bodyPr>
            <a:normAutofit/>
          </a:bodyPr>
          <a:lstStyle/>
          <a:p>
            <a:r>
              <a:rPr lang="en-US" dirty="0"/>
              <a:t>Graphical alerts</a:t>
            </a:r>
          </a:p>
          <a:p>
            <a:pPr lvl="1"/>
            <a:r>
              <a:rPr lang="en-US" dirty="0"/>
              <a:t>Quickly learn the source, timing and impact of an incident</a:t>
            </a:r>
          </a:p>
          <a:p>
            <a:r>
              <a:rPr lang="en-US" dirty="0"/>
              <a:t>Visual link analysis</a:t>
            </a:r>
          </a:p>
          <a:p>
            <a:pPr lvl="1"/>
            <a:r>
              <a:rPr lang="en-US" dirty="0"/>
              <a:t>Understand contextual relationship between unrelated data types with visual link analysis</a:t>
            </a:r>
          </a:p>
          <a:p>
            <a:r>
              <a:rPr lang="en-US" dirty="0"/>
              <a:t>Transform large amounts of data into interactive graphics </a:t>
            </a:r>
          </a:p>
          <a:p>
            <a:pPr lvl="1"/>
            <a:r>
              <a:rPr lang="en-US" dirty="0"/>
              <a:t>Focus on relevant activity with </a:t>
            </a:r>
            <a:br>
              <a:rPr lang="en-US" dirty="0"/>
            </a:br>
            <a:r>
              <a:rPr lang="en-US" dirty="0"/>
              <a:t>machine-assisted analysis</a:t>
            </a:r>
          </a:p>
          <a:p>
            <a:pPr lvl="1"/>
            <a:r>
              <a:rPr lang="en-US" dirty="0"/>
              <a:t>Simplify reporting</a:t>
            </a:r>
          </a:p>
          <a:p>
            <a:endParaRPr lang="en-US" dirty="0"/>
          </a:p>
        </p:txBody>
      </p:sp>
      <p:sp>
        <p:nvSpPr>
          <p:cNvPr id="6" name="Content Placeholder 14"/>
          <p:cNvSpPr txBox="1">
            <a:spLocks/>
          </p:cNvSpPr>
          <p:nvPr/>
        </p:nvSpPr>
        <p:spPr>
          <a:xfrm>
            <a:off x="2184036" y="1866974"/>
            <a:ext cx="5064505" cy="2929393"/>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450"/>
              </a:spcBef>
              <a:spcAft>
                <a:spcPts val="450"/>
              </a:spcAft>
              <a:buNone/>
            </a:pPr>
            <a:endParaRPr lang="en-US" sz="21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554" y="1834287"/>
            <a:ext cx="6063867" cy="3725821"/>
          </a:xfrm>
          <a:prstGeom prst="rect">
            <a:avLst/>
          </a:prstGeom>
        </p:spPr>
      </p:pic>
    </p:spTree>
    <p:extLst>
      <p:ext uri="{BB962C8B-B14F-4D97-AF65-F5344CB8AC3E}">
        <p14:creationId xmlns:p14="http://schemas.microsoft.com/office/powerpoint/2010/main" val="42831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Product Positioning</a:t>
            </a:r>
          </a:p>
        </p:txBody>
      </p:sp>
    </p:spTree>
    <p:extLst>
      <p:ext uri="{BB962C8B-B14F-4D97-AF65-F5344CB8AC3E}">
        <p14:creationId xmlns:p14="http://schemas.microsoft.com/office/powerpoint/2010/main" val="1788898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334820" y="2164337"/>
            <a:ext cx="11684000" cy="3876207"/>
          </a:xfrm>
          <a:prstGeom prst="roundRect">
            <a:avLst>
              <a:gd name="adj" fmla="val 3092"/>
            </a:avLst>
          </a:prstGeom>
          <a:solidFill>
            <a:schemeClr val="tx2">
              <a:lumMod val="10000"/>
              <a:lumOff val="90000"/>
              <a:alpha val="79000"/>
            </a:schemeClr>
          </a:solidFill>
          <a:ln w="9525" cap="flat" cmpd="sng" algn="ctr">
            <a:noFill/>
            <a:prstDash val="solid"/>
          </a:ln>
          <a:effectLst/>
        </p:spPr>
        <p:txBody>
          <a:bodyPr rtlCol="0" anchor="ctr"/>
          <a:lstStyle/>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000000"/>
              </a:solidFill>
            </a:endParaRPr>
          </a:p>
        </p:txBody>
      </p:sp>
      <p:sp>
        <p:nvSpPr>
          <p:cNvPr id="26" name="Rectangle 25"/>
          <p:cNvSpPr/>
          <p:nvPr/>
        </p:nvSpPr>
        <p:spPr>
          <a:xfrm>
            <a:off x="275521" y="2986378"/>
            <a:ext cx="5820480" cy="968983"/>
          </a:xfrm>
          <a:prstGeom prst="rect">
            <a:avLst/>
          </a:prstGeom>
        </p:spPr>
        <p:txBody>
          <a:bodyPr wrap="square">
            <a:spAutoFit/>
          </a:bodyPr>
          <a:lstStyle/>
          <a:p>
            <a:pPr algn="ctr">
              <a:lnSpc>
                <a:spcPct val="80000"/>
              </a:lnSpc>
              <a:spcBef>
                <a:spcPts val="500"/>
              </a:spcBef>
            </a:pPr>
            <a:r>
              <a:rPr lang="en-US" b="1" dirty="0">
                <a:solidFill>
                  <a:srgbClr val="000000"/>
                </a:solidFill>
              </a:rPr>
              <a:t>SEP 14</a:t>
            </a:r>
          </a:p>
          <a:p>
            <a:pPr algn="ctr">
              <a:lnSpc>
                <a:spcPct val="80000"/>
              </a:lnSpc>
              <a:spcBef>
                <a:spcPts val="500"/>
              </a:spcBef>
            </a:pPr>
            <a:r>
              <a:rPr lang="en-US" sz="1600" dirty="0">
                <a:solidFill>
                  <a:srgbClr val="000000"/>
                </a:solidFill>
              </a:rPr>
              <a:t>Advanced endpoint security solution with hybrid management </a:t>
            </a:r>
            <a:br>
              <a:rPr lang="en-US" sz="1600" dirty="0">
                <a:solidFill>
                  <a:srgbClr val="000000"/>
                </a:solidFill>
              </a:rPr>
            </a:br>
            <a:r>
              <a:rPr lang="en-US" sz="1600" dirty="0">
                <a:solidFill>
                  <a:srgbClr val="000000"/>
                </a:solidFill>
              </a:rPr>
              <a:t>that combines Protection, Detection &amp; Response, Deception and Hardening in a single agent and with granular management</a:t>
            </a:r>
          </a:p>
        </p:txBody>
      </p:sp>
      <p:sp>
        <p:nvSpPr>
          <p:cNvPr id="27" name="Rectangle 26"/>
          <p:cNvSpPr/>
          <p:nvPr/>
        </p:nvSpPr>
        <p:spPr>
          <a:xfrm>
            <a:off x="6501461" y="2986378"/>
            <a:ext cx="5255757" cy="968983"/>
          </a:xfrm>
          <a:prstGeom prst="rect">
            <a:avLst/>
          </a:prstGeom>
        </p:spPr>
        <p:txBody>
          <a:bodyPr wrap="square">
            <a:spAutoFit/>
          </a:bodyPr>
          <a:lstStyle/>
          <a:p>
            <a:pPr algn="ctr">
              <a:lnSpc>
                <a:spcPct val="80000"/>
              </a:lnSpc>
              <a:spcBef>
                <a:spcPts val="500"/>
              </a:spcBef>
            </a:pPr>
            <a:r>
              <a:rPr lang="en-US" b="1" dirty="0">
                <a:solidFill>
                  <a:srgbClr val="000000"/>
                </a:solidFill>
              </a:rPr>
              <a:t>SEP Cloud</a:t>
            </a:r>
          </a:p>
          <a:p>
            <a:pPr algn="ctr">
              <a:lnSpc>
                <a:spcPct val="80000"/>
              </a:lnSpc>
              <a:spcBef>
                <a:spcPts val="500"/>
              </a:spcBef>
            </a:pPr>
            <a:r>
              <a:rPr lang="en-US" sz="1600" dirty="0">
                <a:solidFill>
                  <a:srgbClr val="000000"/>
                </a:solidFill>
              </a:rPr>
              <a:t>Advanced protection for users and all their devices including mobile,  with fully cloud managed and always up-to-date security that is easy to use and set up in under 5 minutes</a:t>
            </a:r>
          </a:p>
        </p:txBody>
      </p:sp>
      <p:sp>
        <p:nvSpPr>
          <p:cNvPr id="28" name="Rounded Rectangle 27"/>
          <p:cNvSpPr/>
          <p:nvPr/>
        </p:nvSpPr>
        <p:spPr>
          <a:xfrm>
            <a:off x="311727" y="1355134"/>
            <a:ext cx="11683999" cy="685621"/>
          </a:xfrm>
          <a:prstGeom prst="roundRect">
            <a:avLst>
              <a:gd name="adj" fmla="val 15155"/>
            </a:avLst>
          </a:prstGeom>
          <a:solidFill>
            <a:schemeClr val="accent1"/>
          </a:solidFill>
          <a:ln w="9525">
            <a:noFill/>
            <a:miter lim="800000"/>
            <a:headEnd/>
            <a:tailEnd/>
          </a:ln>
          <a:effectLst/>
        </p:spPr>
        <p:txBody>
          <a:bodyPr wrap="square" rtlCol="0" anchor="ctr"/>
          <a:lstStyle/>
          <a:p>
            <a:pPr algn="ctr">
              <a:lnSpc>
                <a:spcPct val="70000"/>
              </a:lnSpc>
            </a:pPr>
            <a:endParaRPr lang="en-US" sz="2400" kern="0" dirty="0">
              <a:solidFill>
                <a:srgbClr val="000000"/>
              </a:solidFill>
            </a:endParaRPr>
          </a:p>
        </p:txBody>
      </p:sp>
      <p:sp>
        <p:nvSpPr>
          <p:cNvPr id="31" name="TextBox 30"/>
          <p:cNvSpPr txBox="1"/>
          <p:nvPr/>
        </p:nvSpPr>
        <p:spPr>
          <a:xfrm>
            <a:off x="425989" y="4156770"/>
            <a:ext cx="5856646" cy="1220847"/>
          </a:xfrm>
          <a:prstGeom prst="rect">
            <a:avLst/>
          </a:prstGeom>
          <a:noFill/>
        </p:spPr>
        <p:txBody>
          <a:bodyPr wrap="square" rtlCol="0">
            <a:spAutoFit/>
          </a:bodyPr>
          <a:lstStyle/>
          <a:p>
            <a:pPr marL="119063" indent="-119063">
              <a:spcAft>
                <a:spcPts val="400"/>
              </a:spcAft>
              <a:buFont typeface="Arial" pitchFamily="34" charset="0"/>
              <a:buChar char="•"/>
            </a:pPr>
            <a:r>
              <a:rPr lang="en-US" sz="1400" b="1" dirty="0">
                <a:solidFill>
                  <a:srgbClr val="000000"/>
                </a:solidFill>
              </a:rPr>
              <a:t>Advanced capabilities</a:t>
            </a:r>
            <a:r>
              <a:rPr lang="en-US" sz="1400" dirty="0">
                <a:solidFill>
                  <a:srgbClr val="000000"/>
                </a:solidFill>
              </a:rPr>
              <a:t>:  Tunable protection, built-in deception and EDR, Application Isolation and Control add-on, Host Integrity, Mobile Threat Defense (add-on)</a:t>
            </a:r>
          </a:p>
          <a:p>
            <a:pPr marL="119063" indent="-119063">
              <a:spcAft>
                <a:spcPts val="400"/>
              </a:spcAft>
              <a:buFont typeface="Arial" pitchFamily="34" charset="0"/>
              <a:buChar char="•"/>
            </a:pPr>
            <a:r>
              <a:rPr lang="en-US" sz="1400" b="1" dirty="0">
                <a:solidFill>
                  <a:srgbClr val="000000"/>
                </a:solidFill>
              </a:rPr>
              <a:t>Integrated Cyber Defense</a:t>
            </a:r>
            <a:r>
              <a:rPr lang="en-US" sz="1400" dirty="0">
                <a:solidFill>
                  <a:srgbClr val="000000"/>
                </a:solidFill>
              </a:rPr>
              <a:t>:  Built-in integrations with web and email gateways and Open APIs for integrations with other vendors</a:t>
            </a:r>
          </a:p>
        </p:txBody>
      </p:sp>
      <p:sp>
        <p:nvSpPr>
          <p:cNvPr id="32" name="TextBox 31"/>
          <p:cNvSpPr txBox="1"/>
          <p:nvPr/>
        </p:nvSpPr>
        <p:spPr>
          <a:xfrm>
            <a:off x="6383921" y="4156770"/>
            <a:ext cx="5511234" cy="1220847"/>
          </a:xfrm>
          <a:prstGeom prst="rect">
            <a:avLst/>
          </a:prstGeom>
          <a:noFill/>
        </p:spPr>
        <p:txBody>
          <a:bodyPr wrap="square" rtlCol="0">
            <a:spAutoFit/>
          </a:bodyPr>
          <a:lstStyle/>
          <a:p>
            <a:pPr marL="119063" indent="-119063">
              <a:spcAft>
                <a:spcPts val="400"/>
              </a:spcAft>
              <a:buFont typeface="Arial" pitchFamily="34" charset="0"/>
              <a:buChar char="•"/>
            </a:pPr>
            <a:r>
              <a:rPr lang="en-US" sz="1400" b="1" dirty="0">
                <a:solidFill>
                  <a:srgbClr val="000000"/>
                </a:solidFill>
              </a:rPr>
              <a:t>Advanced capabilities</a:t>
            </a:r>
            <a:r>
              <a:rPr lang="en-US" sz="1400" dirty="0">
                <a:solidFill>
                  <a:srgbClr val="000000"/>
                </a:solidFill>
              </a:rPr>
              <a:t>: Cloud EDR add-on, Mobile Security and Device Management, Encryption add-on, Mobile Threat Defense (add-on), Partner Management Console</a:t>
            </a:r>
          </a:p>
          <a:p>
            <a:pPr marL="119063" indent="-119063">
              <a:spcAft>
                <a:spcPts val="400"/>
              </a:spcAft>
              <a:buFont typeface="Arial" pitchFamily="34" charset="0"/>
              <a:buChar char="•"/>
            </a:pPr>
            <a:r>
              <a:rPr lang="en-US" sz="1400" b="1" dirty="0">
                <a:solidFill>
                  <a:srgbClr val="000000"/>
                </a:solidFill>
              </a:rPr>
              <a:t>Integrated Cyber Defense</a:t>
            </a:r>
            <a:r>
              <a:rPr lang="en-US" sz="1400" dirty="0">
                <a:solidFill>
                  <a:srgbClr val="000000"/>
                </a:solidFill>
              </a:rPr>
              <a:t>: Built-in integrations with identity management, and Open APIs for integrations with other vendors</a:t>
            </a:r>
          </a:p>
        </p:txBody>
      </p:sp>
      <p:grpSp>
        <p:nvGrpSpPr>
          <p:cNvPr id="33" name="Group 197"/>
          <p:cNvGrpSpPr/>
          <p:nvPr/>
        </p:nvGrpSpPr>
        <p:grpSpPr>
          <a:xfrm>
            <a:off x="7113077" y="2344039"/>
            <a:ext cx="4032525" cy="503238"/>
            <a:chOff x="988135" y="2881709"/>
            <a:chExt cx="4032525" cy="503238"/>
          </a:xfrm>
        </p:grpSpPr>
        <p:grpSp>
          <p:nvGrpSpPr>
            <p:cNvPr id="34" name="Group 94"/>
            <p:cNvGrpSpPr/>
            <p:nvPr/>
          </p:nvGrpSpPr>
          <p:grpSpPr>
            <a:xfrm>
              <a:off x="988135" y="2881709"/>
              <a:ext cx="561975" cy="503238"/>
              <a:chOff x="4690675" y="4103451"/>
              <a:chExt cx="561975" cy="503238"/>
            </a:xfrm>
            <a:solidFill>
              <a:srgbClr val="48545E"/>
            </a:solidFill>
          </p:grpSpPr>
          <p:sp>
            <p:nvSpPr>
              <p:cNvPr id="48" name="Freeform 145"/>
              <p:cNvSpPr>
                <a:spLocks noChangeArrowheads="1"/>
              </p:cNvSpPr>
              <p:nvPr/>
            </p:nvSpPr>
            <p:spPr bwMode="auto">
              <a:xfrm>
                <a:off x="4849953" y="4168697"/>
                <a:ext cx="243418" cy="220428"/>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grp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sp>
            <p:nvSpPr>
              <p:cNvPr id="49" name="Freeform 45"/>
              <p:cNvSpPr>
                <a:spLocks noChangeArrowheads="1"/>
              </p:cNvSpPr>
              <p:nvPr/>
            </p:nvSpPr>
            <p:spPr bwMode="auto">
              <a:xfrm>
                <a:off x="4690675" y="4103451"/>
                <a:ext cx="561975" cy="503238"/>
              </a:xfrm>
              <a:custGeom>
                <a:avLst/>
                <a:gdLst>
                  <a:gd name="T0" fmla="*/ 2147483646 w 588"/>
                  <a:gd name="T1" fmla="*/ 2147483646 h 524"/>
                  <a:gd name="T2" fmla="*/ 2147483646 w 588"/>
                  <a:gd name="T3" fmla="*/ 2147483646 h 524"/>
                  <a:gd name="T4" fmla="*/ 2147483646 w 588"/>
                  <a:gd name="T5" fmla="*/ 2147483646 h 524"/>
                  <a:gd name="T6" fmla="*/ 2147483646 w 588"/>
                  <a:gd name="T7" fmla="*/ 2147483646 h 524"/>
                  <a:gd name="T8" fmla="*/ 2147483646 w 588"/>
                  <a:gd name="T9" fmla="*/ 2147483646 h 524"/>
                  <a:gd name="T10" fmla="*/ 2147483646 w 588"/>
                  <a:gd name="T11" fmla="*/ 2147483646 h 524"/>
                  <a:gd name="T12" fmla="*/ 2147483646 w 588"/>
                  <a:gd name="T13" fmla="*/ 2147483646 h 524"/>
                  <a:gd name="T14" fmla="*/ 2147483646 w 588"/>
                  <a:gd name="T15" fmla="*/ 2147483646 h 524"/>
                  <a:gd name="T16" fmla="*/ 2147483646 w 588"/>
                  <a:gd name="T17" fmla="*/ 2147483646 h 524"/>
                  <a:gd name="T18" fmla="*/ 2147483646 w 588"/>
                  <a:gd name="T19" fmla="*/ 2147483646 h 524"/>
                  <a:gd name="T20" fmla="*/ 2147483646 w 588"/>
                  <a:gd name="T21" fmla="*/ 2147483646 h 524"/>
                  <a:gd name="T22" fmla="*/ 2147483646 w 588"/>
                  <a:gd name="T23" fmla="*/ 2147483646 h 524"/>
                  <a:gd name="T24" fmla="*/ 2147483646 w 588"/>
                  <a:gd name="T25" fmla="*/ 2147483646 h 524"/>
                  <a:gd name="T26" fmla="*/ 0 w 588"/>
                  <a:gd name="T27" fmla="*/ 2147483646 h 524"/>
                  <a:gd name="T28" fmla="*/ 0 w 588"/>
                  <a:gd name="T29" fmla="*/ 2147483646 h 524"/>
                  <a:gd name="T30" fmla="*/ 2147483646 w 588"/>
                  <a:gd name="T31" fmla="*/ 0 h 524"/>
                  <a:gd name="T32" fmla="*/ 2147483646 w 588"/>
                  <a:gd name="T33" fmla="*/ 0 h 524"/>
                  <a:gd name="T34" fmla="*/ 2147483646 w 588"/>
                  <a:gd name="T35" fmla="*/ 2147483646 h 524"/>
                  <a:gd name="T36" fmla="*/ 2147483646 w 588"/>
                  <a:gd name="T37" fmla="*/ 2147483646 h 524"/>
                  <a:gd name="T38" fmla="*/ 2147483646 w 588"/>
                  <a:gd name="T39" fmla="*/ 2147483646 h 524"/>
                  <a:gd name="T40" fmla="*/ 2147483646 w 588"/>
                  <a:gd name="T41" fmla="*/ 2147483646 h 524"/>
                  <a:gd name="T42" fmla="*/ 2147483646 w 588"/>
                  <a:gd name="T43" fmla="*/ 2147483646 h 524"/>
                  <a:gd name="T44" fmla="*/ 2147483646 w 588"/>
                  <a:gd name="T45" fmla="*/ 2147483646 h 524"/>
                  <a:gd name="T46" fmla="*/ 2147483646 w 588"/>
                  <a:gd name="T47" fmla="*/ 2147483646 h 524"/>
                  <a:gd name="T48" fmla="*/ 2147483646 w 588"/>
                  <a:gd name="T49" fmla="*/ 2147483646 h 524"/>
                  <a:gd name="T50" fmla="*/ 2147483646 w 588"/>
                  <a:gd name="T51" fmla="*/ 2147483646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grpFill/>
              <a:ln>
                <a:noFill/>
              </a:ln>
            </p:spPr>
            <p:txBody>
              <a:bodyPr wrap="none" anchor="ctr"/>
              <a:lstStyle/>
              <a:p>
                <a:endParaRPr lang="en-US">
                  <a:solidFill>
                    <a:srgbClr val="000000"/>
                  </a:solidFill>
                </a:endParaRPr>
              </a:p>
            </p:txBody>
          </p:sp>
        </p:grpSp>
        <p:sp>
          <p:nvSpPr>
            <p:cNvPr id="36" name="Freeform 20"/>
            <p:cNvSpPr>
              <a:spLocks noChangeArrowheads="1"/>
            </p:cNvSpPr>
            <p:nvPr/>
          </p:nvSpPr>
          <p:spPr bwMode="auto">
            <a:xfrm>
              <a:off x="1833045" y="2906343"/>
              <a:ext cx="485196" cy="478604"/>
            </a:xfrm>
            <a:custGeom>
              <a:avLst/>
              <a:gdLst>
                <a:gd name="T0" fmla="*/ 0 w 609"/>
                <a:gd name="T1" fmla="*/ 516 h 601"/>
                <a:gd name="T2" fmla="*/ 248 w 609"/>
                <a:gd name="T3" fmla="*/ 551 h 601"/>
                <a:gd name="T4" fmla="*/ 248 w 609"/>
                <a:gd name="T5" fmla="*/ 318 h 601"/>
                <a:gd name="T6" fmla="*/ 0 w 609"/>
                <a:gd name="T7" fmla="*/ 318 h 601"/>
                <a:gd name="T8" fmla="*/ 0 w 609"/>
                <a:gd name="T9" fmla="*/ 516 h 601"/>
                <a:gd name="T10" fmla="*/ 0 w 609"/>
                <a:gd name="T11" fmla="*/ 282 h 601"/>
                <a:gd name="T12" fmla="*/ 248 w 609"/>
                <a:gd name="T13" fmla="*/ 282 h 601"/>
                <a:gd name="T14" fmla="*/ 248 w 609"/>
                <a:gd name="T15" fmla="*/ 49 h 601"/>
                <a:gd name="T16" fmla="*/ 0 w 609"/>
                <a:gd name="T17" fmla="*/ 85 h 601"/>
                <a:gd name="T18" fmla="*/ 0 w 609"/>
                <a:gd name="T19" fmla="*/ 282 h 601"/>
                <a:gd name="T20" fmla="*/ 276 w 609"/>
                <a:gd name="T21" fmla="*/ 558 h 601"/>
                <a:gd name="T22" fmla="*/ 608 w 609"/>
                <a:gd name="T23" fmla="*/ 600 h 601"/>
                <a:gd name="T24" fmla="*/ 608 w 609"/>
                <a:gd name="T25" fmla="*/ 318 h 601"/>
                <a:gd name="T26" fmla="*/ 276 w 609"/>
                <a:gd name="T27" fmla="*/ 318 h 601"/>
                <a:gd name="T28" fmla="*/ 276 w 609"/>
                <a:gd name="T29" fmla="*/ 558 h 601"/>
                <a:gd name="T30" fmla="*/ 276 w 609"/>
                <a:gd name="T31" fmla="*/ 49 h 601"/>
                <a:gd name="T32" fmla="*/ 276 w 609"/>
                <a:gd name="T33" fmla="*/ 282 h 601"/>
                <a:gd name="T34" fmla="*/ 608 w 609"/>
                <a:gd name="T35" fmla="*/ 282 h 601"/>
                <a:gd name="T36" fmla="*/ 608 w 609"/>
                <a:gd name="T37" fmla="*/ 0 h 601"/>
                <a:gd name="T38" fmla="*/ 276 w 609"/>
                <a:gd name="T39" fmla="*/ 4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9" h="601">
                  <a:moveTo>
                    <a:pt x="0" y="516"/>
                  </a:moveTo>
                  <a:lnTo>
                    <a:pt x="248" y="551"/>
                  </a:lnTo>
                  <a:lnTo>
                    <a:pt x="248" y="318"/>
                  </a:lnTo>
                  <a:lnTo>
                    <a:pt x="0" y="318"/>
                  </a:lnTo>
                  <a:lnTo>
                    <a:pt x="0" y="516"/>
                  </a:lnTo>
                  <a:close/>
                  <a:moveTo>
                    <a:pt x="0" y="282"/>
                  </a:moveTo>
                  <a:lnTo>
                    <a:pt x="248" y="282"/>
                  </a:lnTo>
                  <a:lnTo>
                    <a:pt x="248" y="49"/>
                  </a:lnTo>
                  <a:lnTo>
                    <a:pt x="0" y="85"/>
                  </a:lnTo>
                  <a:lnTo>
                    <a:pt x="0" y="282"/>
                  </a:lnTo>
                  <a:close/>
                  <a:moveTo>
                    <a:pt x="276" y="558"/>
                  </a:moveTo>
                  <a:lnTo>
                    <a:pt x="608" y="600"/>
                  </a:lnTo>
                  <a:lnTo>
                    <a:pt x="608" y="318"/>
                  </a:lnTo>
                  <a:lnTo>
                    <a:pt x="276" y="318"/>
                  </a:lnTo>
                  <a:lnTo>
                    <a:pt x="276" y="558"/>
                  </a:lnTo>
                  <a:close/>
                  <a:moveTo>
                    <a:pt x="276" y="49"/>
                  </a:moveTo>
                  <a:lnTo>
                    <a:pt x="276" y="282"/>
                  </a:lnTo>
                  <a:lnTo>
                    <a:pt x="608" y="282"/>
                  </a:lnTo>
                  <a:lnTo>
                    <a:pt x="608" y="0"/>
                  </a:lnTo>
                  <a:lnTo>
                    <a:pt x="276" y="49"/>
                  </a:lnTo>
                  <a:close/>
                </a:path>
              </a:pathLst>
            </a:custGeom>
            <a:solidFill>
              <a:srgbClr val="48545E"/>
            </a:solid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nvGrpSpPr>
            <p:cNvPr id="37" name="Group 101"/>
            <p:cNvGrpSpPr/>
            <p:nvPr/>
          </p:nvGrpSpPr>
          <p:grpSpPr>
            <a:xfrm>
              <a:off x="2601145" y="3026172"/>
              <a:ext cx="579438" cy="358775"/>
              <a:chOff x="5408958" y="4192486"/>
              <a:chExt cx="579438" cy="358775"/>
            </a:xfrm>
            <a:solidFill>
              <a:srgbClr val="48545E"/>
            </a:solidFill>
          </p:grpSpPr>
          <p:sp>
            <p:nvSpPr>
              <p:cNvPr id="46" name="Freeform 46"/>
              <p:cNvSpPr>
                <a:spLocks noChangeArrowheads="1"/>
              </p:cNvSpPr>
              <p:nvPr/>
            </p:nvSpPr>
            <p:spPr bwMode="auto">
              <a:xfrm>
                <a:off x="5408958" y="4192486"/>
                <a:ext cx="579438" cy="358775"/>
              </a:xfrm>
              <a:custGeom>
                <a:avLst/>
                <a:gdLst>
                  <a:gd name="T0" fmla="*/ 2147483646 w 602"/>
                  <a:gd name="T1" fmla="*/ 2147483646 h 376"/>
                  <a:gd name="T2" fmla="*/ 2147483646 w 602"/>
                  <a:gd name="T3" fmla="*/ 2147483646 h 376"/>
                  <a:gd name="T4" fmla="*/ 2147483646 w 602"/>
                  <a:gd name="T5" fmla="*/ 2147483646 h 376"/>
                  <a:gd name="T6" fmla="*/ 2147483646 w 602"/>
                  <a:gd name="T7" fmla="*/ 2147483646 h 376"/>
                  <a:gd name="T8" fmla="*/ 2147483646 w 602"/>
                  <a:gd name="T9" fmla="*/ 2147483646 h 376"/>
                  <a:gd name="T10" fmla="*/ 0 w 602"/>
                  <a:gd name="T11" fmla="*/ 2147483646 h 376"/>
                  <a:gd name="T12" fmla="*/ 0 w 602"/>
                  <a:gd name="T13" fmla="*/ 2147483646 h 376"/>
                  <a:gd name="T14" fmla="*/ 2147483646 w 602"/>
                  <a:gd name="T15" fmla="*/ 2147483646 h 376"/>
                  <a:gd name="T16" fmla="*/ 2147483646 w 602"/>
                  <a:gd name="T17" fmla="*/ 2147483646 h 376"/>
                  <a:gd name="T18" fmla="*/ 2147483646 w 602"/>
                  <a:gd name="T19" fmla="*/ 0 h 376"/>
                  <a:gd name="T20" fmla="*/ 2147483646 w 602"/>
                  <a:gd name="T21" fmla="*/ 0 h 376"/>
                  <a:gd name="T22" fmla="*/ 2147483646 w 602"/>
                  <a:gd name="T23" fmla="*/ 2147483646 h 376"/>
                  <a:gd name="T24" fmla="*/ 2147483646 w 602"/>
                  <a:gd name="T25" fmla="*/ 2147483646 h 376"/>
                  <a:gd name="T26" fmla="*/ 2147483646 w 602"/>
                  <a:gd name="T27" fmla="*/ 2147483646 h 376"/>
                  <a:gd name="T28" fmla="*/ 2147483646 w 602"/>
                  <a:gd name="T29" fmla="*/ 2147483646 h 376"/>
                  <a:gd name="T30" fmla="*/ 2147483646 w 602"/>
                  <a:gd name="T31" fmla="*/ 2147483646 h 376"/>
                  <a:gd name="T32" fmla="*/ 2147483646 w 602"/>
                  <a:gd name="T33" fmla="*/ 2147483646 h 376"/>
                  <a:gd name="T34" fmla="*/ 2147483646 w 602"/>
                  <a:gd name="T35" fmla="*/ 2147483646 h 376"/>
                  <a:gd name="T36" fmla="*/ 2147483646 w 602"/>
                  <a:gd name="T37" fmla="*/ 2147483646 h 376"/>
                  <a:gd name="T38" fmla="*/ 2147483646 w 602"/>
                  <a:gd name="T39" fmla="*/ 2147483646 h 376"/>
                  <a:gd name="T40" fmla="*/ 2147483646 w 602"/>
                  <a:gd name="T41" fmla="*/ 2147483646 h 376"/>
                  <a:gd name="T42" fmla="*/ 2147483646 w 602"/>
                  <a:gd name="T43" fmla="*/ 2147483646 h 376"/>
                  <a:gd name="T44" fmla="*/ 2147483646 w 602"/>
                  <a:gd name="T45" fmla="*/ 2147483646 h 376"/>
                  <a:gd name="T46" fmla="*/ 2147483646 w 602"/>
                  <a:gd name="T47" fmla="*/ 2147483646 h 376"/>
                  <a:gd name="T48" fmla="*/ 2147483646 w 602"/>
                  <a:gd name="T49" fmla="*/ 2147483646 h 376"/>
                  <a:gd name="T50" fmla="*/ 2147483646 w 602"/>
                  <a:gd name="T51" fmla="*/ 2147483646 h 376"/>
                  <a:gd name="T52" fmla="*/ 2147483646 w 602"/>
                  <a:gd name="T53" fmla="*/ 2147483646 h 376"/>
                  <a:gd name="T54" fmla="*/ 2147483646 w 602"/>
                  <a:gd name="T55" fmla="*/ 2147483646 h 3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2" h="376">
                    <a:moveTo>
                      <a:pt x="573" y="375"/>
                    </a:moveTo>
                    <a:lnTo>
                      <a:pt x="573" y="375"/>
                    </a:lnTo>
                    <a:cubicBezTo>
                      <a:pt x="544" y="375"/>
                      <a:pt x="544" y="375"/>
                      <a:pt x="544" y="375"/>
                    </a:cubicBezTo>
                    <a:cubicBezTo>
                      <a:pt x="57" y="375"/>
                      <a:pt x="57" y="375"/>
                      <a:pt x="57" y="375"/>
                    </a:cubicBezTo>
                    <a:cubicBezTo>
                      <a:pt x="29" y="375"/>
                      <a:pt x="29" y="375"/>
                      <a:pt x="29" y="375"/>
                    </a:cubicBezTo>
                    <a:cubicBezTo>
                      <a:pt x="7" y="375"/>
                      <a:pt x="0" y="361"/>
                      <a:pt x="0" y="347"/>
                    </a:cubicBezTo>
                    <a:cubicBezTo>
                      <a:pt x="0" y="297"/>
                      <a:pt x="0" y="297"/>
                      <a:pt x="0" y="297"/>
                    </a:cubicBezTo>
                    <a:cubicBezTo>
                      <a:pt x="57" y="297"/>
                      <a:pt x="57" y="297"/>
                      <a:pt x="57" y="297"/>
                    </a:cubicBezTo>
                    <a:cubicBezTo>
                      <a:pt x="57" y="29"/>
                      <a:pt x="57" y="29"/>
                      <a:pt x="57" y="29"/>
                    </a:cubicBezTo>
                    <a:cubicBezTo>
                      <a:pt x="57" y="7"/>
                      <a:pt x="64" y="0"/>
                      <a:pt x="85" y="0"/>
                    </a:cubicBezTo>
                    <a:cubicBezTo>
                      <a:pt x="516" y="0"/>
                      <a:pt x="516" y="0"/>
                      <a:pt x="516" y="0"/>
                    </a:cubicBezTo>
                    <a:cubicBezTo>
                      <a:pt x="530" y="0"/>
                      <a:pt x="544" y="7"/>
                      <a:pt x="544" y="29"/>
                    </a:cubicBezTo>
                    <a:cubicBezTo>
                      <a:pt x="544" y="297"/>
                      <a:pt x="544" y="297"/>
                      <a:pt x="544" y="297"/>
                    </a:cubicBezTo>
                    <a:cubicBezTo>
                      <a:pt x="601" y="297"/>
                      <a:pt x="601" y="297"/>
                      <a:pt x="601" y="297"/>
                    </a:cubicBezTo>
                    <a:cubicBezTo>
                      <a:pt x="601" y="347"/>
                      <a:pt x="601" y="347"/>
                      <a:pt x="601" y="347"/>
                    </a:cubicBezTo>
                    <a:cubicBezTo>
                      <a:pt x="601" y="361"/>
                      <a:pt x="587" y="375"/>
                      <a:pt x="573" y="375"/>
                    </a:cubicBezTo>
                    <a:close/>
                    <a:moveTo>
                      <a:pt x="233" y="347"/>
                    </a:moveTo>
                    <a:lnTo>
                      <a:pt x="233" y="347"/>
                    </a:lnTo>
                    <a:cubicBezTo>
                      <a:pt x="368" y="347"/>
                      <a:pt x="368" y="347"/>
                      <a:pt x="368" y="347"/>
                    </a:cubicBezTo>
                    <a:cubicBezTo>
                      <a:pt x="368" y="325"/>
                      <a:pt x="368" y="325"/>
                      <a:pt x="368" y="325"/>
                    </a:cubicBezTo>
                    <a:cubicBezTo>
                      <a:pt x="233" y="325"/>
                      <a:pt x="233" y="325"/>
                      <a:pt x="233" y="325"/>
                    </a:cubicBezTo>
                    <a:lnTo>
                      <a:pt x="233" y="347"/>
                    </a:lnTo>
                    <a:close/>
                    <a:moveTo>
                      <a:pt x="509" y="36"/>
                    </a:moveTo>
                    <a:lnTo>
                      <a:pt x="509" y="36"/>
                    </a:lnTo>
                    <a:cubicBezTo>
                      <a:pt x="92" y="36"/>
                      <a:pt x="92" y="36"/>
                      <a:pt x="92" y="36"/>
                    </a:cubicBezTo>
                    <a:cubicBezTo>
                      <a:pt x="92" y="283"/>
                      <a:pt x="92" y="283"/>
                      <a:pt x="92" y="283"/>
                    </a:cubicBezTo>
                    <a:cubicBezTo>
                      <a:pt x="509" y="283"/>
                      <a:pt x="509" y="283"/>
                      <a:pt x="509" y="283"/>
                    </a:cubicBezTo>
                    <a:lnTo>
                      <a:pt x="509" y="36"/>
                    </a:lnTo>
                    <a:close/>
                  </a:path>
                </a:pathLst>
              </a:custGeom>
              <a:grpFill/>
              <a:ln>
                <a:noFill/>
              </a:ln>
            </p:spPr>
            <p:txBody>
              <a:bodyPr wrap="none" anchor="ctr"/>
              <a:lstStyle/>
              <a:p>
                <a:endParaRPr lang="en-US">
                  <a:solidFill>
                    <a:srgbClr val="000000"/>
                  </a:solidFill>
                </a:endParaRPr>
              </a:p>
            </p:txBody>
          </p:sp>
          <p:sp>
            <p:nvSpPr>
              <p:cNvPr id="47" name="Freeform 145"/>
              <p:cNvSpPr>
                <a:spLocks noChangeArrowheads="1"/>
              </p:cNvSpPr>
              <p:nvPr/>
            </p:nvSpPr>
            <p:spPr bwMode="auto">
              <a:xfrm>
                <a:off x="5596032" y="4245681"/>
                <a:ext cx="205291" cy="185902"/>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grp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sp>
          <p:nvSpPr>
            <p:cNvPr id="38" name="Freeform 23"/>
            <p:cNvSpPr>
              <a:spLocks noChangeArrowheads="1"/>
            </p:cNvSpPr>
            <p:nvPr/>
          </p:nvSpPr>
          <p:spPr bwMode="auto">
            <a:xfrm>
              <a:off x="3407650" y="2899751"/>
              <a:ext cx="446960" cy="485196"/>
            </a:xfrm>
            <a:custGeom>
              <a:avLst/>
              <a:gdLst>
                <a:gd name="T0" fmla="*/ 474 w 559"/>
                <a:gd name="T1" fmla="*/ 318 h 609"/>
                <a:gd name="T2" fmla="*/ 474 w 559"/>
                <a:gd name="T3" fmla="*/ 318 h 609"/>
                <a:gd name="T4" fmla="*/ 558 w 559"/>
                <a:gd name="T5" fmla="*/ 445 h 609"/>
                <a:gd name="T6" fmla="*/ 516 w 559"/>
                <a:gd name="T7" fmla="*/ 530 h 609"/>
                <a:gd name="T8" fmla="*/ 417 w 559"/>
                <a:gd name="T9" fmla="*/ 600 h 609"/>
                <a:gd name="T10" fmla="*/ 311 w 559"/>
                <a:gd name="T11" fmla="*/ 579 h 609"/>
                <a:gd name="T12" fmla="*/ 205 w 559"/>
                <a:gd name="T13" fmla="*/ 600 h 609"/>
                <a:gd name="T14" fmla="*/ 99 w 559"/>
                <a:gd name="T15" fmla="*/ 530 h 609"/>
                <a:gd name="T16" fmla="*/ 64 w 559"/>
                <a:gd name="T17" fmla="*/ 226 h 609"/>
                <a:gd name="T18" fmla="*/ 191 w 559"/>
                <a:gd name="T19" fmla="*/ 148 h 609"/>
                <a:gd name="T20" fmla="*/ 304 w 559"/>
                <a:gd name="T21" fmla="*/ 176 h 609"/>
                <a:gd name="T22" fmla="*/ 424 w 559"/>
                <a:gd name="T23" fmla="*/ 148 h 609"/>
                <a:gd name="T24" fmla="*/ 544 w 559"/>
                <a:gd name="T25" fmla="*/ 205 h 609"/>
                <a:gd name="T26" fmla="*/ 474 w 559"/>
                <a:gd name="T27" fmla="*/ 318 h 609"/>
                <a:gd name="T28" fmla="*/ 297 w 559"/>
                <a:gd name="T29" fmla="*/ 141 h 609"/>
                <a:gd name="T30" fmla="*/ 297 w 559"/>
                <a:gd name="T31" fmla="*/ 141 h 609"/>
                <a:gd name="T32" fmla="*/ 332 w 559"/>
                <a:gd name="T33" fmla="*/ 42 h 609"/>
                <a:gd name="T34" fmla="*/ 424 w 559"/>
                <a:gd name="T35" fmla="*/ 0 h 609"/>
                <a:gd name="T36" fmla="*/ 389 w 559"/>
                <a:gd name="T37" fmla="*/ 99 h 609"/>
                <a:gd name="T38" fmla="*/ 297 w 559"/>
                <a:gd name="T39" fmla="*/ 14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9" h="609">
                  <a:moveTo>
                    <a:pt x="474" y="318"/>
                  </a:moveTo>
                  <a:lnTo>
                    <a:pt x="474" y="318"/>
                  </a:lnTo>
                  <a:cubicBezTo>
                    <a:pt x="474" y="410"/>
                    <a:pt x="558" y="445"/>
                    <a:pt x="558" y="445"/>
                  </a:cubicBezTo>
                  <a:cubicBezTo>
                    <a:pt x="558" y="445"/>
                    <a:pt x="544" y="487"/>
                    <a:pt x="516" y="530"/>
                  </a:cubicBezTo>
                  <a:cubicBezTo>
                    <a:pt x="488" y="565"/>
                    <a:pt x="460" y="600"/>
                    <a:pt x="417" y="600"/>
                  </a:cubicBezTo>
                  <a:cubicBezTo>
                    <a:pt x="375" y="600"/>
                    <a:pt x="361" y="579"/>
                    <a:pt x="311" y="579"/>
                  </a:cubicBezTo>
                  <a:cubicBezTo>
                    <a:pt x="262" y="579"/>
                    <a:pt x="247" y="600"/>
                    <a:pt x="205" y="600"/>
                  </a:cubicBezTo>
                  <a:cubicBezTo>
                    <a:pt x="163" y="608"/>
                    <a:pt x="127" y="565"/>
                    <a:pt x="99" y="530"/>
                  </a:cubicBezTo>
                  <a:cubicBezTo>
                    <a:pt x="43" y="452"/>
                    <a:pt x="0" y="318"/>
                    <a:pt x="64" y="226"/>
                  </a:cubicBezTo>
                  <a:cubicBezTo>
                    <a:pt x="92" y="176"/>
                    <a:pt x="142" y="148"/>
                    <a:pt x="191" y="148"/>
                  </a:cubicBezTo>
                  <a:cubicBezTo>
                    <a:pt x="233" y="148"/>
                    <a:pt x="276" y="176"/>
                    <a:pt x="304" y="176"/>
                  </a:cubicBezTo>
                  <a:cubicBezTo>
                    <a:pt x="325" y="176"/>
                    <a:pt x="375" y="141"/>
                    <a:pt x="424" y="148"/>
                  </a:cubicBezTo>
                  <a:cubicBezTo>
                    <a:pt x="445" y="148"/>
                    <a:pt x="509" y="155"/>
                    <a:pt x="544" y="205"/>
                  </a:cubicBezTo>
                  <a:cubicBezTo>
                    <a:pt x="544" y="205"/>
                    <a:pt x="474" y="247"/>
                    <a:pt x="474" y="318"/>
                  </a:cubicBezTo>
                  <a:close/>
                  <a:moveTo>
                    <a:pt x="297" y="141"/>
                  </a:moveTo>
                  <a:lnTo>
                    <a:pt x="297" y="141"/>
                  </a:lnTo>
                  <a:cubicBezTo>
                    <a:pt x="290" y="106"/>
                    <a:pt x="311" y="71"/>
                    <a:pt x="332" y="42"/>
                  </a:cubicBezTo>
                  <a:cubicBezTo>
                    <a:pt x="354" y="21"/>
                    <a:pt x="396" y="0"/>
                    <a:pt x="424" y="0"/>
                  </a:cubicBezTo>
                  <a:cubicBezTo>
                    <a:pt x="431" y="35"/>
                    <a:pt x="417" y="71"/>
                    <a:pt x="389" y="99"/>
                  </a:cubicBezTo>
                  <a:cubicBezTo>
                    <a:pt x="368" y="120"/>
                    <a:pt x="332" y="141"/>
                    <a:pt x="297" y="141"/>
                  </a:cubicBezTo>
                  <a:close/>
                </a:path>
              </a:pathLst>
            </a:custGeom>
            <a:solidFill>
              <a:srgbClr val="48545E"/>
            </a:solid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nvGrpSpPr>
            <p:cNvPr id="39" name="Group 105"/>
            <p:cNvGrpSpPr/>
            <p:nvPr/>
          </p:nvGrpSpPr>
          <p:grpSpPr>
            <a:xfrm>
              <a:off x="4137345" y="2940447"/>
              <a:ext cx="257837" cy="444500"/>
              <a:chOff x="6858544" y="4097994"/>
              <a:chExt cx="257837" cy="444500"/>
            </a:xfrm>
            <a:solidFill>
              <a:srgbClr val="48545E"/>
            </a:solidFill>
          </p:grpSpPr>
          <p:sp>
            <p:nvSpPr>
              <p:cNvPr id="44" name="Freeform 48"/>
              <p:cNvSpPr>
                <a:spLocks noChangeArrowheads="1"/>
              </p:cNvSpPr>
              <p:nvPr/>
            </p:nvSpPr>
            <p:spPr bwMode="auto">
              <a:xfrm>
                <a:off x="6858544" y="4097994"/>
                <a:ext cx="257837" cy="444500"/>
              </a:xfrm>
              <a:custGeom>
                <a:avLst/>
                <a:gdLst>
                  <a:gd name="T0" fmla="*/ 2147483646 w 319"/>
                  <a:gd name="T1" fmla="*/ 2147483646 h 545"/>
                  <a:gd name="T2" fmla="*/ 2147483646 w 319"/>
                  <a:gd name="T3" fmla="*/ 2147483646 h 545"/>
                  <a:gd name="T4" fmla="*/ 2147483646 w 319"/>
                  <a:gd name="T5" fmla="*/ 2147483646 h 545"/>
                  <a:gd name="T6" fmla="*/ 0 w 319"/>
                  <a:gd name="T7" fmla="*/ 2147483646 h 545"/>
                  <a:gd name="T8" fmla="*/ 0 w 319"/>
                  <a:gd name="T9" fmla="*/ 2147483646 h 545"/>
                  <a:gd name="T10" fmla="*/ 2147483646 w 319"/>
                  <a:gd name="T11" fmla="*/ 0 h 545"/>
                  <a:gd name="T12" fmla="*/ 2147483646 w 319"/>
                  <a:gd name="T13" fmla="*/ 0 h 545"/>
                  <a:gd name="T14" fmla="*/ 2147483646 w 319"/>
                  <a:gd name="T15" fmla="*/ 2147483646 h 545"/>
                  <a:gd name="T16" fmla="*/ 2147483646 w 319"/>
                  <a:gd name="T17" fmla="*/ 2147483646 h 545"/>
                  <a:gd name="T18" fmla="*/ 2147483646 w 319"/>
                  <a:gd name="T19" fmla="*/ 2147483646 h 545"/>
                  <a:gd name="T20" fmla="*/ 2147483646 w 319"/>
                  <a:gd name="T21" fmla="*/ 2147483646 h 545"/>
                  <a:gd name="T22" fmla="*/ 2147483646 w 319"/>
                  <a:gd name="T23" fmla="*/ 2147483646 h 545"/>
                  <a:gd name="T24" fmla="*/ 2147483646 w 319"/>
                  <a:gd name="T25" fmla="*/ 2147483646 h 545"/>
                  <a:gd name="T26" fmla="*/ 2147483646 w 319"/>
                  <a:gd name="T27" fmla="*/ 2147483646 h 545"/>
                  <a:gd name="T28" fmla="*/ 2147483646 w 319"/>
                  <a:gd name="T29" fmla="*/ 2147483646 h 545"/>
                  <a:gd name="T30" fmla="*/ 2147483646 w 319"/>
                  <a:gd name="T31" fmla="*/ 2147483646 h 545"/>
                  <a:gd name="T32" fmla="*/ 2147483646 w 319"/>
                  <a:gd name="T33" fmla="*/ 2147483646 h 545"/>
                  <a:gd name="T34" fmla="*/ 2147483646 w 319"/>
                  <a:gd name="T35" fmla="*/ 2147483646 h 545"/>
                  <a:gd name="T36" fmla="*/ 2147483646 w 319"/>
                  <a:gd name="T37" fmla="*/ 2147483646 h 545"/>
                  <a:gd name="T38" fmla="*/ 2147483646 w 319"/>
                  <a:gd name="T39" fmla="*/ 2147483646 h 545"/>
                  <a:gd name="T40" fmla="*/ 2147483646 w 319"/>
                  <a:gd name="T41" fmla="*/ 2147483646 h 545"/>
                  <a:gd name="T42" fmla="*/ 2147483646 w 319"/>
                  <a:gd name="T43" fmla="*/ 2147483646 h 545"/>
                  <a:gd name="T44" fmla="*/ 2147483646 w 319"/>
                  <a:gd name="T45" fmla="*/ 2147483646 h 545"/>
                  <a:gd name="T46" fmla="*/ 2147483646 w 319"/>
                  <a:gd name="T47" fmla="*/ 2147483646 h 545"/>
                  <a:gd name="T48" fmla="*/ 2147483646 w 319"/>
                  <a:gd name="T49" fmla="*/ 2147483646 h 545"/>
                  <a:gd name="T50" fmla="*/ 2147483646 w 319"/>
                  <a:gd name="T51" fmla="*/ 2147483646 h 5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9" h="545">
                    <a:moveTo>
                      <a:pt x="290" y="544"/>
                    </a:moveTo>
                    <a:lnTo>
                      <a:pt x="290" y="544"/>
                    </a:lnTo>
                    <a:cubicBezTo>
                      <a:pt x="29" y="544"/>
                      <a:pt x="29" y="544"/>
                      <a:pt x="29" y="544"/>
                    </a:cubicBezTo>
                    <a:cubicBezTo>
                      <a:pt x="15" y="544"/>
                      <a:pt x="0" y="530"/>
                      <a:pt x="0" y="515"/>
                    </a:cubicBezTo>
                    <a:cubicBezTo>
                      <a:pt x="0" y="28"/>
                      <a:pt x="0" y="28"/>
                      <a:pt x="0" y="28"/>
                    </a:cubicBezTo>
                    <a:cubicBezTo>
                      <a:pt x="0" y="7"/>
                      <a:pt x="15" y="0"/>
                      <a:pt x="29" y="0"/>
                    </a:cubicBezTo>
                    <a:cubicBezTo>
                      <a:pt x="290" y="0"/>
                      <a:pt x="290" y="0"/>
                      <a:pt x="290" y="0"/>
                    </a:cubicBezTo>
                    <a:cubicBezTo>
                      <a:pt x="311" y="0"/>
                      <a:pt x="318" y="7"/>
                      <a:pt x="318" y="28"/>
                    </a:cubicBezTo>
                    <a:cubicBezTo>
                      <a:pt x="318" y="515"/>
                      <a:pt x="318" y="515"/>
                      <a:pt x="318" y="515"/>
                    </a:cubicBezTo>
                    <a:cubicBezTo>
                      <a:pt x="318" y="530"/>
                      <a:pt x="311" y="544"/>
                      <a:pt x="290" y="544"/>
                    </a:cubicBezTo>
                    <a:close/>
                    <a:moveTo>
                      <a:pt x="163" y="515"/>
                    </a:moveTo>
                    <a:lnTo>
                      <a:pt x="163" y="515"/>
                    </a:lnTo>
                    <a:cubicBezTo>
                      <a:pt x="170" y="515"/>
                      <a:pt x="177" y="508"/>
                      <a:pt x="177" y="494"/>
                    </a:cubicBezTo>
                    <a:cubicBezTo>
                      <a:pt x="177" y="487"/>
                      <a:pt x="170" y="480"/>
                      <a:pt x="163" y="480"/>
                    </a:cubicBezTo>
                    <a:cubicBezTo>
                      <a:pt x="149" y="480"/>
                      <a:pt x="142" y="487"/>
                      <a:pt x="142" y="494"/>
                    </a:cubicBezTo>
                    <a:cubicBezTo>
                      <a:pt x="142" y="508"/>
                      <a:pt x="149" y="515"/>
                      <a:pt x="163" y="515"/>
                    </a:cubicBezTo>
                    <a:close/>
                    <a:moveTo>
                      <a:pt x="290" y="56"/>
                    </a:moveTo>
                    <a:lnTo>
                      <a:pt x="290" y="56"/>
                    </a:lnTo>
                    <a:cubicBezTo>
                      <a:pt x="283" y="56"/>
                      <a:pt x="283" y="56"/>
                      <a:pt x="283" y="56"/>
                    </a:cubicBezTo>
                    <a:cubicBezTo>
                      <a:pt x="36" y="56"/>
                      <a:pt x="36" y="56"/>
                      <a:pt x="36" y="56"/>
                    </a:cubicBezTo>
                    <a:cubicBezTo>
                      <a:pt x="29" y="56"/>
                      <a:pt x="29" y="56"/>
                      <a:pt x="29" y="56"/>
                    </a:cubicBezTo>
                    <a:cubicBezTo>
                      <a:pt x="29" y="452"/>
                      <a:pt x="29" y="452"/>
                      <a:pt x="29" y="452"/>
                    </a:cubicBezTo>
                    <a:cubicBezTo>
                      <a:pt x="36" y="452"/>
                      <a:pt x="36" y="452"/>
                      <a:pt x="36" y="452"/>
                    </a:cubicBezTo>
                    <a:cubicBezTo>
                      <a:pt x="283" y="452"/>
                      <a:pt x="283" y="452"/>
                      <a:pt x="283" y="452"/>
                    </a:cubicBezTo>
                    <a:cubicBezTo>
                      <a:pt x="290" y="452"/>
                      <a:pt x="290" y="452"/>
                      <a:pt x="290" y="452"/>
                    </a:cubicBezTo>
                    <a:lnTo>
                      <a:pt x="290" y="56"/>
                    </a:lnTo>
                    <a:close/>
                  </a:path>
                </a:pathLst>
              </a:custGeom>
              <a:grpFill/>
              <a:ln>
                <a:noFill/>
              </a:ln>
            </p:spPr>
            <p:txBody>
              <a:bodyPr wrap="none" anchor="ctr"/>
              <a:lstStyle/>
              <a:p>
                <a:endParaRPr lang="en-US">
                  <a:solidFill>
                    <a:srgbClr val="000000"/>
                  </a:solidFill>
                </a:endParaRPr>
              </a:p>
            </p:txBody>
          </p:sp>
          <p:sp>
            <p:nvSpPr>
              <p:cNvPr id="45" name="Freeform 145"/>
              <p:cNvSpPr>
                <a:spLocks noChangeArrowheads="1"/>
              </p:cNvSpPr>
              <p:nvPr/>
            </p:nvSpPr>
            <p:spPr bwMode="auto">
              <a:xfrm>
                <a:off x="6893926" y="4224945"/>
                <a:ext cx="187073" cy="169405"/>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grp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sp>
          <p:nvSpPr>
            <p:cNvPr id="40" name="Freeform 24"/>
            <p:cNvSpPr>
              <a:spLocks noChangeArrowheads="1"/>
            </p:cNvSpPr>
            <p:nvPr/>
          </p:nvSpPr>
          <p:spPr bwMode="auto">
            <a:xfrm>
              <a:off x="4619846" y="2906343"/>
              <a:ext cx="400814" cy="478604"/>
            </a:xfrm>
            <a:custGeom>
              <a:avLst/>
              <a:gdLst>
                <a:gd name="T0" fmla="*/ 466 w 502"/>
                <a:gd name="T1" fmla="*/ 410 h 601"/>
                <a:gd name="T2" fmla="*/ 431 w 502"/>
                <a:gd name="T3" fmla="*/ 226 h 601"/>
                <a:gd name="T4" fmla="*/ 501 w 502"/>
                <a:gd name="T5" fmla="*/ 226 h 601"/>
                <a:gd name="T6" fmla="*/ 466 w 502"/>
                <a:gd name="T7" fmla="*/ 410 h 601"/>
                <a:gd name="T8" fmla="*/ 374 w 502"/>
                <a:gd name="T9" fmla="*/ 487 h 601"/>
                <a:gd name="T10" fmla="*/ 353 w 502"/>
                <a:gd name="T11" fmla="*/ 495 h 601"/>
                <a:gd name="T12" fmla="*/ 353 w 502"/>
                <a:gd name="T13" fmla="*/ 509 h 601"/>
                <a:gd name="T14" fmla="*/ 318 w 502"/>
                <a:gd name="T15" fmla="*/ 600 h 601"/>
                <a:gd name="T16" fmla="*/ 282 w 502"/>
                <a:gd name="T17" fmla="*/ 509 h 601"/>
                <a:gd name="T18" fmla="*/ 282 w 502"/>
                <a:gd name="T19" fmla="*/ 495 h 601"/>
                <a:gd name="T20" fmla="*/ 219 w 502"/>
                <a:gd name="T21" fmla="*/ 487 h 601"/>
                <a:gd name="T22" fmla="*/ 219 w 502"/>
                <a:gd name="T23" fmla="*/ 495 h 601"/>
                <a:gd name="T24" fmla="*/ 219 w 502"/>
                <a:gd name="T25" fmla="*/ 565 h 601"/>
                <a:gd name="T26" fmla="*/ 155 w 502"/>
                <a:gd name="T27" fmla="*/ 565 h 601"/>
                <a:gd name="T28" fmla="*/ 155 w 502"/>
                <a:gd name="T29" fmla="*/ 495 h 601"/>
                <a:gd name="T30" fmla="*/ 155 w 502"/>
                <a:gd name="T31" fmla="*/ 487 h 601"/>
                <a:gd name="T32" fmla="*/ 92 w 502"/>
                <a:gd name="T33" fmla="*/ 445 h 601"/>
                <a:gd name="T34" fmla="*/ 92 w 502"/>
                <a:gd name="T35" fmla="*/ 219 h 601"/>
                <a:gd name="T36" fmla="*/ 99 w 502"/>
                <a:gd name="T37" fmla="*/ 191 h 601"/>
                <a:gd name="T38" fmla="*/ 410 w 502"/>
                <a:gd name="T39" fmla="*/ 191 h 601"/>
                <a:gd name="T40" fmla="*/ 410 w 502"/>
                <a:gd name="T41" fmla="*/ 240 h 601"/>
                <a:gd name="T42" fmla="*/ 374 w 502"/>
                <a:gd name="T43" fmla="*/ 487 h 601"/>
                <a:gd name="T44" fmla="*/ 176 w 502"/>
                <a:gd name="T45" fmla="*/ 49 h 601"/>
                <a:gd name="T46" fmla="*/ 162 w 502"/>
                <a:gd name="T47" fmla="*/ 28 h 601"/>
                <a:gd name="T48" fmla="*/ 148 w 502"/>
                <a:gd name="T49" fmla="*/ 0 h 601"/>
                <a:gd name="T50" fmla="*/ 169 w 502"/>
                <a:gd name="T51" fmla="*/ 28 h 601"/>
                <a:gd name="T52" fmla="*/ 183 w 502"/>
                <a:gd name="T53" fmla="*/ 42 h 601"/>
                <a:gd name="T54" fmla="*/ 318 w 502"/>
                <a:gd name="T55" fmla="*/ 42 h 601"/>
                <a:gd name="T56" fmla="*/ 332 w 502"/>
                <a:gd name="T57" fmla="*/ 28 h 601"/>
                <a:gd name="T58" fmla="*/ 353 w 502"/>
                <a:gd name="T59" fmla="*/ 0 h 601"/>
                <a:gd name="T60" fmla="*/ 346 w 502"/>
                <a:gd name="T61" fmla="*/ 28 h 601"/>
                <a:gd name="T62" fmla="*/ 332 w 502"/>
                <a:gd name="T63" fmla="*/ 49 h 601"/>
                <a:gd name="T64" fmla="*/ 92 w 502"/>
                <a:gd name="T65" fmla="*/ 169 h 601"/>
                <a:gd name="T66" fmla="*/ 318 w 502"/>
                <a:gd name="T67" fmla="*/ 120 h 601"/>
                <a:gd name="T68" fmla="*/ 339 w 502"/>
                <a:gd name="T69" fmla="*/ 106 h 601"/>
                <a:gd name="T70" fmla="*/ 304 w 502"/>
                <a:gd name="T71" fmla="*/ 106 h 601"/>
                <a:gd name="T72" fmla="*/ 183 w 502"/>
                <a:gd name="T73" fmla="*/ 120 h 601"/>
                <a:gd name="T74" fmla="*/ 197 w 502"/>
                <a:gd name="T75" fmla="*/ 106 h 601"/>
                <a:gd name="T76" fmla="*/ 169 w 502"/>
                <a:gd name="T77" fmla="*/ 106 h 601"/>
                <a:gd name="T78" fmla="*/ 35 w 502"/>
                <a:gd name="T79" fmla="*/ 410 h 601"/>
                <a:gd name="T80" fmla="*/ 0 w 502"/>
                <a:gd name="T81" fmla="*/ 374 h 601"/>
                <a:gd name="T82" fmla="*/ 35 w 502"/>
                <a:gd name="T83" fmla="*/ 191 h 601"/>
                <a:gd name="T84" fmla="*/ 70 w 502"/>
                <a:gd name="T85"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2" h="601">
                  <a:moveTo>
                    <a:pt x="466" y="410"/>
                  </a:moveTo>
                  <a:lnTo>
                    <a:pt x="466" y="410"/>
                  </a:lnTo>
                  <a:cubicBezTo>
                    <a:pt x="452" y="410"/>
                    <a:pt x="431" y="396"/>
                    <a:pt x="431" y="374"/>
                  </a:cubicBezTo>
                  <a:cubicBezTo>
                    <a:pt x="431" y="226"/>
                    <a:pt x="431" y="226"/>
                    <a:pt x="431" y="226"/>
                  </a:cubicBezTo>
                  <a:cubicBezTo>
                    <a:pt x="431" y="205"/>
                    <a:pt x="452" y="191"/>
                    <a:pt x="466" y="191"/>
                  </a:cubicBezTo>
                  <a:cubicBezTo>
                    <a:pt x="487" y="191"/>
                    <a:pt x="501" y="205"/>
                    <a:pt x="501" y="226"/>
                  </a:cubicBezTo>
                  <a:cubicBezTo>
                    <a:pt x="501" y="374"/>
                    <a:pt x="501" y="374"/>
                    <a:pt x="501" y="374"/>
                  </a:cubicBezTo>
                  <a:cubicBezTo>
                    <a:pt x="501" y="396"/>
                    <a:pt x="487" y="410"/>
                    <a:pt x="466" y="410"/>
                  </a:cubicBezTo>
                  <a:close/>
                  <a:moveTo>
                    <a:pt x="374" y="487"/>
                  </a:moveTo>
                  <a:lnTo>
                    <a:pt x="374" y="487"/>
                  </a:lnTo>
                  <a:cubicBezTo>
                    <a:pt x="346" y="487"/>
                    <a:pt x="346" y="487"/>
                    <a:pt x="346" y="487"/>
                  </a:cubicBezTo>
                  <a:cubicBezTo>
                    <a:pt x="353" y="487"/>
                    <a:pt x="353" y="487"/>
                    <a:pt x="353" y="495"/>
                  </a:cubicBezTo>
                  <a:lnTo>
                    <a:pt x="353" y="495"/>
                  </a:lnTo>
                  <a:cubicBezTo>
                    <a:pt x="353" y="509"/>
                    <a:pt x="353" y="509"/>
                    <a:pt x="353" y="509"/>
                  </a:cubicBezTo>
                  <a:cubicBezTo>
                    <a:pt x="353" y="565"/>
                    <a:pt x="353" y="565"/>
                    <a:pt x="353" y="565"/>
                  </a:cubicBezTo>
                  <a:cubicBezTo>
                    <a:pt x="353" y="586"/>
                    <a:pt x="332" y="600"/>
                    <a:pt x="318" y="600"/>
                  </a:cubicBezTo>
                  <a:cubicBezTo>
                    <a:pt x="297" y="600"/>
                    <a:pt x="282" y="586"/>
                    <a:pt x="282" y="565"/>
                  </a:cubicBezTo>
                  <a:cubicBezTo>
                    <a:pt x="282" y="509"/>
                    <a:pt x="282" y="509"/>
                    <a:pt x="282" y="509"/>
                  </a:cubicBezTo>
                  <a:cubicBezTo>
                    <a:pt x="282" y="495"/>
                    <a:pt x="282" y="495"/>
                    <a:pt x="282" y="495"/>
                  </a:cubicBezTo>
                  <a:lnTo>
                    <a:pt x="282" y="495"/>
                  </a:lnTo>
                  <a:cubicBezTo>
                    <a:pt x="282" y="487"/>
                    <a:pt x="282" y="487"/>
                    <a:pt x="282" y="487"/>
                  </a:cubicBezTo>
                  <a:cubicBezTo>
                    <a:pt x="219" y="487"/>
                    <a:pt x="219" y="487"/>
                    <a:pt x="219" y="487"/>
                  </a:cubicBezTo>
                  <a:cubicBezTo>
                    <a:pt x="219" y="487"/>
                    <a:pt x="219" y="487"/>
                    <a:pt x="219" y="495"/>
                  </a:cubicBezTo>
                  <a:lnTo>
                    <a:pt x="219" y="495"/>
                  </a:lnTo>
                  <a:cubicBezTo>
                    <a:pt x="219" y="509"/>
                    <a:pt x="219" y="509"/>
                    <a:pt x="219" y="509"/>
                  </a:cubicBezTo>
                  <a:cubicBezTo>
                    <a:pt x="219" y="565"/>
                    <a:pt x="219" y="565"/>
                    <a:pt x="219" y="565"/>
                  </a:cubicBezTo>
                  <a:cubicBezTo>
                    <a:pt x="219" y="586"/>
                    <a:pt x="205" y="600"/>
                    <a:pt x="190" y="600"/>
                  </a:cubicBezTo>
                  <a:cubicBezTo>
                    <a:pt x="169" y="600"/>
                    <a:pt x="155" y="586"/>
                    <a:pt x="155" y="565"/>
                  </a:cubicBezTo>
                  <a:cubicBezTo>
                    <a:pt x="155" y="509"/>
                    <a:pt x="155" y="509"/>
                    <a:pt x="155" y="509"/>
                  </a:cubicBezTo>
                  <a:cubicBezTo>
                    <a:pt x="155" y="495"/>
                    <a:pt x="155" y="495"/>
                    <a:pt x="155" y="495"/>
                  </a:cubicBezTo>
                  <a:lnTo>
                    <a:pt x="155" y="495"/>
                  </a:lnTo>
                  <a:cubicBezTo>
                    <a:pt x="155" y="487"/>
                    <a:pt x="155" y="487"/>
                    <a:pt x="155" y="487"/>
                  </a:cubicBezTo>
                  <a:cubicBezTo>
                    <a:pt x="127" y="487"/>
                    <a:pt x="127" y="487"/>
                    <a:pt x="127" y="487"/>
                  </a:cubicBezTo>
                  <a:cubicBezTo>
                    <a:pt x="106" y="487"/>
                    <a:pt x="92" y="466"/>
                    <a:pt x="92" y="445"/>
                  </a:cubicBezTo>
                  <a:cubicBezTo>
                    <a:pt x="92" y="240"/>
                    <a:pt x="92" y="240"/>
                    <a:pt x="92" y="240"/>
                  </a:cubicBezTo>
                  <a:cubicBezTo>
                    <a:pt x="92" y="219"/>
                    <a:pt x="92" y="219"/>
                    <a:pt x="92" y="219"/>
                  </a:cubicBezTo>
                  <a:cubicBezTo>
                    <a:pt x="92" y="191"/>
                    <a:pt x="92" y="191"/>
                    <a:pt x="92" y="191"/>
                  </a:cubicBezTo>
                  <a:cubicBezTo>
                    <a:pt x="99" y="191"/>
                    <a:pt x="99" y="191"/>
                    <a:pt x="99" y="191"/>
                  </a:cubicBezTo>
                  <a:cubicBezTo>
                    <a:pt x="410" y="191"/>
                    <a:pt x="410" y="191"/>
                    <a:pt x="410" y="191"/>
                  </a:cubicBezTo>
                  <a:lnTo>
                    <a:pt x="410" y="191"/>
                  </a:lnTo>
                  <a:cubicBezTo>
                    <a:pt x="410" y="219"/>
                    <a:pt x="410" y="219"/>
                    <a:pt x="410" y="219"/>
                  </a:cubicBezTo>
                  <a:cubicBezTo>
                    <a:pt x="410" y="240"/>
                    <a:pt x="410" y="240"/>
                    <a:pt x="410" y="240"/>
                  </a:cubicBezTo>
                  <a:cubicBezTo>
                    <a:pt x="410" y="445"/>
                    <a:pt x="410" y="445"/>
                    <a:pt x="410" y="445"/>
                  </a:cubicBezTo>
                  <a:cubicBezTo>
                    <a:pt x="410" y="466"/>
                    <a:pt x="395" y="487"/>
                    <a:pt x="374" y="487"/>
                  </a:cubicBezTo>
                  <a:close/>
                  <a:moveTo>
                    <a:pt x="176" y="49"/>
                  </a:moveTo>
                  <a:lnTo>
                    <a:pt x="176" y="49"/>
                  </a:lnTo>
                  <a:cubicBezTo>
                    <a:pt x="169" y="42"/>
                    <a:pt x="169" y="42"/>
                    <a:pt x="169" y="42"/>
                  </a:cubicBezTo>
                  <a:cubicBezTo>
                    <a:pt x="162" y="28"/>
                    <a:pt x="162" y="28"/>
                    <a:pt x="162" y="28"/>
                  </a:cubicBezTo>
                  <a:cubicBezTo>
                    <a:pt x="148" y="7"/>
                    <a:pt x="148" y="7"/>
                    <a:pt x="148" y="7"/>
                  </a:cubicBezTo>
                  <a:lnTo>
                    <a:pt x="148" y="0"/>
                  </a:lnTo>
                  <a:lnTo>
                    <a:pt x="155" y="0"/>
                  </a:lnTo>
                  <a:cubicBezTo>
                    <a:pt x="169" y="28"/>
                    <a:pt x="169" y="28"/>
                    <a:pt x="169" y="28"/>
                  </a:cubicBezTo>
                  <a:cubicBezTo>
                    <a:pt x="176" y="35"/>
                    <a:pt x="176" y="35"/>
                    <a:pt x="176" y="35"/>
                  </a:cubicBezTo>
                  <a:cubicBezTo>
                    <a:pt x="183" y="42"/>
                    <a:pt x="183" y="42"/>
                    <a:pt x="183" y="42"/>
                  </a:cubicBezTo>
                  <a:cubicBezTo>
                    <a:pt x="205" y="35"/>
                    <a:pt x="226" y="35"/>
                    <a:pt x="254" y="35"/>
                  </a:cubicBezTo>
                  <a:cubicBezTo>
                    <a:pt x="275" y="35"/>
                    <a:pt x="297" y="35"/>
                    <a:pt x="318" y="42"/>
                  </a:cubicBezTo>
                  <a:cubicBezTo>
                    <a:pt x="325" y="35"/>
                    <a:pt x="325" y="35"/>
                    <a:pt x="325" y="35"/>
                  </a:cubicBezTo>
                  <a:cubicBezTo>
                    <a:pt x="332" y="28"/>
                    <a:pt x="332" y="28"/>
                    <a:pt x="332" y="28"/>
                  </a:cubicBezTo>
                  <a:cubicBezTo>
                    <a:pt x="346" y="0"/>
                    <a:pt x="346" y="0"/>
                    <a:pt x="346" y="0"/>
                  </a:cubicBezTo>
                  <a:lnTo>
                    <a:pt x="353" y="0"/>
                  </a:lnTo>
                  <a:cubicBezTo>
                    <a:pt x="360" y="0"/>
                    <a:pt x="360" y="7"/>
                    <a:pt x="360" y="7"/>
                  </a:cubicBezTo>
                  <a:cubicBezTo>
                    <a:pt x="346" y="28"/>
                    <a:pt x="346" y="28"/>
                    <a:pt x="346" y="28"/>
                  </a:cubicBezTo>
                  <a:cubicBezTo>
                    <a:pt x="339" y="42"/>
                    <a:pt x="339" y="42"/>
                    <a:pt x="339" y="42"/>
                  </a:cubicBezTo>
                  <a:cubicBezTo>
                    <a:pt x="332" y="49"/>
                    <a:pt x="332" y="49"/>
                    <a:pt x="332" y="49"/>
                  </a:cubicBezTo>
                  <a:cubicBezTo>
                    <a:pt x="381" y="71"/>
                    <a:pt x="410" y="120"/>
                    <a:pt x="410" y="169"/>
                  </a:cubicBezTo>
                  <a:cubicBezTo>
                    <a:pt x="92" y="169"/>
                    <a:pt x="92" y="169"/>
                    <a:pt x="92" y="169"/>
                  </a:cubicBezTo>
                  <a:cubicBezTo>
                    <a:pt x="92" y="120"/>
                    <a:pt x="127" y="71"/>
                    <a:pt x="176" y="49"/>
                  </a:cubicBezTo>
                  <a:close/>
                  <a:moveTo>
                    <a:pt x="318" y="120"/>
                  </a:moveTo>
                  <a:lnTo>
                    <a:pt x="318" y="120"/>
                  </a:lnTo>
                  <a:cubicBezTo>
                    <a:pt x="332" y="120"/>
                    <a:pt x="339" y="113"/>
                    <a:pt x="339" y="106"/>
                  </a:cubicBezTo>
                  <a:cubicBezTo>
                    <a:pt x="339" y="92"/>
                    <a:pt x="332" y="85"/>
                    <a:pt x="318" y="85"/>
                  </a:cubicBezTo>
                  <a:cubicBezTo>
                    <a:pt x="311" y="85"/>
                    <a:pt x="304" y="92"/>
                    <a:pt x="304" y="106"/>
                  </a:cubicBezTo>
                  <a:cubicBezTo>
                    <a:pt x="304" y="113"/>
                    <a:pt x="311" y="120"/>
                    <a:pt x="318" y="120"/>
                  </a:cubicBezTo>
                  <a:close/>
                  <a:moveTo>
                    <a:pt x="183" y="120"/>
                  </a:moveTo>
                  <a:lnTo>
                    <a:pt x="183" y="120"/>
                  </a:lnTo>
                  <a:cubicBezTo>
                    <a:pt x="190" y="120"/>
                    <a:pt x="197" y="113"/>
                    <a:pt x="197" y="106"/>
                  </a:cubicBezTo>
                  <a:cubicBezTo>
                    <a:pt x="197" y="92"/>
                    <a:pt x="190" y="85"/>
                    <a:pt x="183" y="85"/>
                  </a:cubicBezTo>
                  <a:cubicBezTo>
                    <a:pt x="176" y="85"/>
                    <a:pt x="169" y="92"/>
                    <a:pt x="169" y="106"/>
                  </a:cubicBezTo>
                  <a:cubicBezTo>
                    <a:pt x="169" y="113"/>
                    <a:pt x="176" y="120"/>
                    <a:pt x="183" y="120"/>
                  </a:cubicBezTo>
                  <a:close/>
                  <a:moveTo>
                    <a:pt x="35" y="410"/>
                  </a:moveTo>
                  <a:lnTo>
                    <a:pt x="35" y="410"/>
                  </a:lnTo>
                  <a:cubicBezTo>
                    <a:pt x="21" y="410"/>
                    <a:pt x="0" y="396"/>
                    <a:pt x="0" y="374"/>
                  </a:cubicBezTo>
                  <a:cubicBezTo>
                    <a:pt x="0" y="226"/>
                    <a:pt x="0" y="226"/>
                    <a:pt x="0" y="226"/>
                  </a:cubicBezTo>
                  <a:cubicBezTo>
                    <a:pt x="0" y="205"/>
                    <a:pt x="21" y="191"/>
                    <a:pt x="35" y="191"/>
                  </a:cubicBezTo>
                  <a:cubicBezTo>
                    <a:pt x="56" y="191"/>
                    <a:pt x="70" y="205"/>
                    <a:pt x="70" y="226"/>
                  </a:cubicBezTo>
                  <a:cubicBezTo>
                    <a:pt x="70" y="374"/>
                    <a:pt x="70" y="374"/>
                    <a:pt x="70" y="374"/>
                  </a:cubicBezTo>
                  <a:cubicBezTo>
                    <a:pt x="70" y="396"/>
                    <a:pt x="56" y="410"/>
                    <a:pt x="35" y="410"/>
                  </a:cubicBezTo>
                  <a:close/>
                </a:path>
              </a:pathLst>
            </a:custGeom>
            <a:solidFill>
              <a:srgbClr val="48545E"/>
            </a:solid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cxnSp>
        <p:nvCxnSpPr>
          <p:cNvPr id="59" name="Straight Connector 58"/>
          <p:cNvCxnSpPr/>
          <p:nvPr/>
        </p:nvCxnSpPr>
        <p:spPr>
          <a:xfrm>
            <a:off x="6176818" y="2430473"/>
            <a:ext cx="0" cy="3313851"/>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SEP Product Offerings</a:t>
            </a:r>
          </a:p>
        </p:txBody>
      </p:sp>
      <p:sp>
        <p:nvSpPr>
          <p:cNvPr id="60" name="Rectangle 59"/>
          <p:cNvSpPr/>
          <p:nvPr/>
        </p:nvSpPr>
        <p:spPr>
          <a:xfrm>
            <a:off x="1833282" y="1437024"/>
            <a:ext cx="8640888" cy="589649"/>
          </a:xfrm>
          <a:prstGeom prst="rect">
            <a:avLst/>
          </a:prstGeom>
        </p:spPr>
        <p:txBody>
          <a:bodyPr wrap="square">
            <a:spAutoFit/>
          </a:bodyPr>
          <a:lstStyle/>
          <a:p>
            <a:pPr lvl="0" algn="ctr">
              <a:lnSpc>
                <a:spcPct val="80000"/>
              </a:lnSpc>
            </a:pPr>
            <a:r>
              <a:rPr lang="en-US" sz="2400" b="1" kern="0" dirty="0">
                <a:solidFill>
                  <a:srgbClr val="000000"/>
                </a:solidFill>
              </a:rPr>
              <a:t>Same Multi-Layered Advanced Protection</a:t>
            </a:r>
            <a:br>
              <a:rPr lang="en-US" sz="2400" b="1" kern="0" dirty="0">
                <a:solidFill>
                  <a:srgbClr val="000000"/>
                </a:solidFill>
              </a:rPr>
            </a:br>
            <a:r>
              <a:rPr lang="en-US" sz="1600" kern="0" dirty="0">
                <a:solidFill>
                  <a:srgbClr val="000000"/>
                </a:solidFill>
              </a:rPr>
              <a:t>Machine Learning, Behavior Analysis, Exploit Prevention, Global Intelligence Network</a:t>
            </a:r>
          </a:p>
        </p:txBody>
      </p:sp>
      <p:grpSp>
        <p:nvGrpSpPr>
          <p:cNvPr id="64" name="Group 63"/>
          <p:cNvGrpSpPr/>
          <p:nvPr/>
        </p:nvGrpSpPr>
        <p:grpSpPr>
          <a:xfrm>
            <a:off x="1350354" y="2344043"/>
            <a:ext cx="3670814" cy="545099"/>
            <a:chOff x="1752524" y="2344039"/>
            <a:chExt cx="3670814" cy="545099"/>
          </a:xfrm>
        </p:grpSpPr>
        <p:grpSp>
          <p:nvGrpSpPr>
            <p:cNvPr id="50" name="Group 196"/>
            <p:cNvGrpSpPr/>
            <p:nvPr/>
          </p:nvGrpSpPr>
          <p:grpSpPr>
            <a:xfrm>
              <a:off x="1752524" y="2344039"/>
              <a:ext cx="2866475" cy="503238"/>
              <a:chOff x="7569290" y="3073734"/>
              <a:chExt cx="2866475" cy="503238"/>
            </a:xfrm>
          </p:grpSpPr>
          <p:grpSp>
            <p:nvGrpSpPr>
              <p:cNvPr id="51" name="Group 188"/>
              <p:cNvGrpSpPr/>
              <p:nvPr/>
            </p:nvGrpSpPr>
            <p:grpSpPr>
              <a:xfrm>
                <a:off x="7569290" y="3073734"/>
                <a:ext cx="561975" cy="503238"/>
                <a:chOff x="4690675" y="4103451"/>
                <a:chExt cx="561975" cy="503238"/>
              </a:xfrm>
              <a:solidFill>
                <a:srgbClr val="48545E"/>
              </a:solidFill>
            </p:grpSpPr>
            <p:sp>
              <p:nvSpPr>
                <p:cNvPr id="57" name="Freeform 145"/>
                <p:cNvSpPr>
                  <a:spLocks noChangeArrowheads="1"/>
                </p:cNvSpPr>
                <p:nvPr/>
              </p:nvSpPr>
              <p:spPr bwMode="auto">
                <a:xfrm>
                  <a:off x="4849953" y="4168697"/>
                  <a:ext cx="243418" cy="220428"/>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grp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sp>
              <p:nvSpPr>
                <p:cNvPr id="58" name="Freeform 45"/>
                <p:cNvSpPr>
                  <a:spLocks noChangeArrowheads="1"/>
                </p:cNvSpPr>
                <p:nvPr/>
              </p:nvSpPr>
              <p:spPr bwMode="auto">
                <a:xfrm>
                  <a:off x="4690675" y="4103451"/>
                  <a:ext cx="561975" cy="503238"/>
                </a:xfrm>
                <a:custGeom>
                  <a:avLst/>
                  <a:gdLst>
                    <a:gd name="T0" fmla="*/ 2147483646 w 588"/>
                    <a:gd name="T1" fmla="*/ 2147483646 h 524"/>
                    <a:gd name="T2" fmla="*/ 2147483646 w 588"/>
                    <a:gd name="T3" fmla="*/ 2147483646 h 524"/>
                    <a:gd name="T4" fmla="*/ 2147483646 w 588"/>
                    <a:gd name="T5" fmla="*/ 2147483646 h 524"/>
                    <a:gd name="T6" fmla="*/ 2147483646 w 588"/>
                    <a:gd name="T7" fmla="*/ 2147483646 h 524"/>
                    <a:gd name="T8" fmla="*/ 2147483646 w 588"/>
                    <a:gd name="T9" fmla="*/ 2147483646 h 524"/>
                    <a:gd name="T10" fmla="*/ 2147483646 w 588"/>
                    <a:gd name="T11" fmla="*/ 2147483646 h 524"/>
                    <a:gd name="T12" fmla="*/ 2147483646 w 588"/>
                    <a:gd name="T13" fmla="*/ 2147483646 h 524"/>
                    <a:gd name="T14" fmla="*/ 2147483646 w 588"/>
                    <a:gd name="T15" fmla="*/ 2147483646 h 524"/>
                    <a:gd name="T16" fmla="*/ 2147483646 w 588"/>
                    <a:gd name="T17" fmla="*/ 2147483646 h 524"/>
                    <a:gd name="T18" fmla="*/ 2147483646 w 588"/>
                    <a:gd name="T19" fmla="*/ 2147483646 h 524"/>
                    <a:gd name="T20" fmla="*/ 2147483646 w 588"/>
                    <a:gd name="T21" fmla="*/ 2147483646 h 524"/>
                    <a:gd name="T22" fmla="*/ 2147483646 w 588"/>
                    <a:gd name="T23" fmla="*/ 2147483646 h 524"/>
                    <a:gd name="T24" fmla="*/ 2147483646 w 588"/>
                    <a:gd name="T25" fmla="*/ 2147483646 h 524"/>
                    <a:gd name="T26" fmla="*/ 0 w 588"/>
                    <a:gd name="T27" fmla="*/ 2147483646 h 524"/>
                    <a:gd name="T28" fmla="*/ 0 w 588"/>
                    <a:gd name="T29" fmla="*/ 2147483646 h 524"/>
                    <a:gd name="T30" fmla="*/ 2147483646 w 588"/>
                    <a:gd name="T31" fmla="*/ 0 h 524"/>
                    <a:gd name="T32" fmla="*/ 2147483646 w 588"/>
                    <a:gd name="T33" fmla="*/ 0 h 524"/>
                    <a:gd name="T34" fmla="*/ 2147483646 w 588"/>
                    <a:gd name="T35" fmla="*/ 2147483646 h 524"/>
                    <a:gd name="T36" fmla="*/ 2147483646 w 588"/>
                    <a:gd name="T37" fmla="*/ 2147483646 h 524"/>
                    <a:gd name="T38" fmla="*/ 2147483646 w 588"/>
                    <a:gd name="T39" fmla="*/ 2147483646 h 524"/>
                    <a:gd name="T40" fmla="*/ 2147483646 w 588"/>
                    <a:gd name="T41" fmla="*/ 2147483646 h 524"/>
                    <a:gd name="T42" fmla="*/ 2147483646 w 588"/>
                    <a:gd name="T43" fmla="*/ 2147483646 h 524"/>
                    <a:gd name="T44" fmla="*/ 2147483646 w 588"/>
                    <a:gd name="T45" fmla="*/ 2147483646 h 524"/>
                    <a:gd name="T46" fmla="*/ 2147483646 w 588"/>
                    <a:gd name="T47" fmla="*/ 2147483646 h 524"/>
                    <a:gd name="T48" fmla="*/ 2147483646 w 588"/>
                    <a:gd name="T49" fmla="*/ 2147483646 h 524"/>
                    <a:gd name="T50" fmla="*/ 2147483646 w 588"/>
                    <a:gd name="T51" fmla="*/ 2147483646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grpFill/>
                <a:ln>
                  <a:noFill/>
                </a:ln>
              </p:spPr>
              <p:txBody>
                <a:bodyPr wrap="none" anchor="ctr"/>
                <a:lstStyle/>
                <a:p>
                  <a:endParaRPr lang="en-US">
                    <a:solidFill>
                      <a:srgbClr val="000000"/>
                    </a:solidFill>
                  </a:endParaRPr>
                </a:p>
              </p:txBody>
            </p:sp>
          </p:grpSp>
          <p:sp>
            <p:nvSpPr>
              <p:cNvPr id="52" name="Freeform 20"/>
              <p:cNvSpPr>
                <a:spLocks noChangeArrowheads="1"/>
              </p:cNvSpPr>
              <p:nvPr/>
            </p:nvSpPr>
            <p:spPr bwMode="auto">
              <a:xfrm>
                <a:off x="8414200" y="3098368"/>
                <a:ext cx="485196" cy="478604"/>
              </a:xfrm>
              <a:custGeom>
                <a:avLst/>
                <a:gdLst>
                  <a:gd name="T0" fmla="*/ 0 w 609"/>
                  <a:gd name="T1" fmla="*/ 516 h 601"/>
                  <a:gd name="T2" fmla="*/ 248 w 609"/>
                  <a:gd name="T3" fmla="*/ 551 h 601"/>
                  <a:gd name="T4" fmla="*/ 248 w 609"/>
                  <a:gd name="T5" fmla="*/ 318 h 601"/>
                  <a:gd name="T6" fmla="*/ 0 w 609"/>
                  <a:gd name="T7" fmla="*/ 318 h 601"/>
                  <a:gd name="T8" fmla="*/ 0 w 609"/>
                  <a:gd name="T9" fmla="*/ 516 h 601"/>
                  <a:gd name="T10" fmla="*/ 0 w 609"/>
                  <a:gd name="T11" fmla="*/ 282 h 601"/>
                  <a:gd name="T12" fmla="*/ 248 w 609"/>
                  <a:gd name="T13" fmla="*/ 282 h 601"/>
                  <a:gd name="T14" fmla="*/ 248 w 609"/>
                  <a:gd name="T15" fmla="*/ 49 h 601"/>
                  <a:gd name="T16" fmla="*/ 0 w 609"/>
                  <a:gd name="T17" fmla="*/ 85 h 601"/>
                  <a:gd name="T18" fmla="*/ 0 w 609"/>
                  <a:gd name="T19" fmla="*/ 282 h 601"/>
                  <a:gd name="T20" fmla="*/ 276 w 609"/>
                  <a:gd name="T21" fmla="*/ 558 h 601"/>
                  <a:gd name="T22" fmla="*/ 608 w 609"/>
                  <a:gd name="T23" fmla="*/ 600 h 601"/>
                  <a:gd name="T24" fmla="*/ 608 w 609"/>
                  <a:gd name="T25" fmla="*/ 318 h 601"/>
                  <a:gd name="T26" fmla="*/ 276 w 609"/>
                  <a:gd name="T27" fmla="*/ 318 h 601"/>
                  <a:gd name="T28" fmla="*/ 276 w 609"/>
                  <a:gd name="T29" fmla="*/ 558 h 601"/>
                  <a:gd name="T30" fmla="*/ 276 w 609"/>
                  <a:gd name="T31" fmla="*/ 49 h 601"/>
                  <a:gd name="T32" fmla="*/ 276 w 609"/>
                  <a:gd name="T33" fmla="*/ 282 h 601"/>
                  <a:gd name="T34" fmla="*/ 608 w 609"/>
                  <a:gd name="T35" fmla="*/ 282 h 601"/>
                  <a:gd name="T36" fmla="*/ 608 w 609"/>
                  <a:gd name="T37" fmla="*/ 0 h 601"/>
                  <a:gd name="T38" fmla="*/ 276 w 609"/>
                  <a:gd name="T39" fmla="*/ 4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9" h="601">
                    <a:moveTo>
                      <a:pt x="0" y="516"/>
                    </a:moveTo>
                    <a:lnTo>
                      <a:pt x="248" y="551"/>
                    </a:lnTo>
                    <a:lnTo>
                      <a:pt x="248" y="318"/>
                    </a:lnTo>
                    <a:lnTo>
                      <a:pt x="0" y="318"/>
                    </a:lnTo>
                    <a:lnTo>
                      <a:pt x="0" y="516"/>
                    </a:lnTo>
                    <a:close/>
                    <a:moveTo>
                      <a:pt x="0" y="282"/>
                    </a:moveTo>
                    <a:lnTo>
                      <a:pt x="248" y="282"/>
                    </a:lnTo>
                    <a:lnTo>
                      <a:pt x="248" y="49"/>
                    </a:lnTo>
                    <a:lnTo>
                      <a:pt x="0" y="85"/>
                    </a:lnTo>
                    <a:lnTo>
                      <a:pt x="0" y="282"/>
                    </a:lnTo>
                    <a:close/>
                    <a:moveTo>
                      <a:pt x="276" y="558"/>
                    </a:moveTo>
                    <a:lnTo>
                      <a:pt x="608" y="600"/>
                    </a:lnTo>
                    <a:lnTo>
                      <a:pt x="608" y="318"/>
                    </a:lnTo>
                    <a:lnTo>
                      <a:pt x="276" y="318"/>
                    </a:lnTo>
                    <a:lnTo>
                      <a:pt x="276" y="558"/>
                    </a:lnTo>
                    <a:close/>
                    <a:moveTo>
                      <a:pt x="276" y="49"/>
                    </a:moveTo>
                    <a:lnTo>
                      <a:pt x="276" y="282"/>
                    </a:lnTo>
                    <a:lnTo>
                      <a:pt x="608" y="282"/>
                    </a:lnTo>
                    <a:lnTo>
                      <a:pt x="608" y="0"/>
                    </a:lnTo>
                    <a:lnTo>
                      <a:pt x="276" y="49"/>
                    </a:lnTo>
                    <a:close/>
                  </a:path>
                </a:pathLst>
              </a:custGeom>
              <a:solidFill>
                <a:srgbClr val="48545E"/>
              </a:solid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nvGrpSpPr>
              <p:cNvPr id="53" name="Group 192"/>
              <p:cNvGrpSpPr/>
              <p:nvPr/>
            </p:nvGrpSpPr>
            <p:grpSpPr>
              <a:xfrm>
                <a:off x="9182300" y="3218197"/>
                <a:ext cx="579438" cy="358775"/>
                <a:chOff x="5408958" y="4192486"/>
                <a:chExt cx="579438" cy="358775"/>
              </a:xfrm>
              <a:solidFill>
                <a:srgbClr val="48545E"/>
              </a:solidFill>
            </p:grpSpPr>
            <p:sp>
              <p:nvSpPr>
                <p:cNvPr id="55" name="Freeform 46"/>
                <p:cNvSpPr>
                  <a:spLocks noChangeArrowheads="1"/>
                </p:cNvSpPr>
                <p:nvPr/>
              </p:nvSpPr>
              <p:spPr bwMode="auto">
                <a:xfrm>
                  <a:off x="5408958" y="4192486"/>
                  <a:ext cx="579438" cy="358775"/>
                </a:xfrm>
                <a:custGeom>
                  <a:avLst/>
                  <a:gdLst>
                    <a:gd name="T0" fmla="*/ 2147483646 w 602"/>
                    <a:gd name="T1" fmla="*/ 2147483646 h 376"/>
                    <a:gd name="T2" fmla="*/ 2147483646 w 602"/>
                    <a:gd name="T3" fmla="*/ 2147483646 h 376"/>
                    <a:gd name="T4" fmla="*/ 2147483646 w 602"/>
                    <a:gd name="T5" fmla="*/ 2147483646 h 376"/>
                    <a:gd name="T6" fmla="*/ 2147483646 w 602"/>
                    <a:gd name="T7" fmla="*/ 2147483646 h 376"/>
                    <a:gd name="T8" fmla="*/ 2147483646 w 602"/>
                    <a:gd name="T9" fmla="*/ 2147483646 h 376"/>
                    <a:gd name="T10" fmla="*/ 0 w 602"/>
                    <a:gd name="T11" fmla="*/ 2147483646 h 376"/>
                    <a:gd name="T12" fmla="*/ 0 w 602"/>
                    <a:gd name="T13" fmla="*/ 2147483646 h 376"/>
                    <a:gd name="T14" fmla="*/ 2147483646 w 602"/>
                    <a:gd name="T15" fmla="*/ 2147483646 h 376"/>
                    <a:gd name="T16" fmla="*/ 2147483646 w 602"/>
                    <a:gd name="T17" fmla="*/ 2147483646 h 376"/>
                    <a:gd name="T18" fmla="*/ 2147483646 w 602"/>
                    <a:gd name="T19" fmla="*/ 0 h 376"/>
                    <a:gd name="T20" fmla="*/ 2147483646 w 602"/>
                    <a:gd name="T21" fmla="*/ 0 h 376"/>
                    <a:gd name="T22" fmla="*/ 2147483646 w 602"/>
                    <a:gd name="T23" fmla="*/ 2147483646 h 376"/>
                    <a:gd name="T24" fmla="*/ 2147483646 w 602"/>
                    <a:gd name="T25" fmla="*/ 2147483646 h 376"/>
                    <a:gd name="T26" fmla="*/ 2147483646 w 602"/>
                    <a:gd name="T27" fmla="*/ 2147483646 h 376"/>
                    <a:gd name="T28" fmla="*/ 2147483646 w 602"/>
                    <a:gd name="T29" fmla="*/ 2147483646 h 376"/>
                    <a:gd name="T30" fmla="*/ 2147483646 w 602"/>
                    <a:gd name="T31" fmla="*/ 2147483646 h 376"/>
                    <a:gd name="T32" fmla="*/ 2147483646 w 602"/>
                    <a:gd name="T33" fmla="*/ 2147483646 h 376"/>
                    <a:gd name="T34" fmla="*/ 2147483646 w 602"/>
                    <a:gd name="T35" fmla="*/ 2147483646 h 376"/>
                    <a:gd name="T36" fmla="*/ 2147483646 w 602"/>
                    <a:gd name="T37" fmla="*/ 2147483646 h 376"/>
                    <a:gd name="T38" fmla="*/ 2147483646 w 602"/>
                    <a:gd name="T39" fmla="*/ 2147483646 h 376"/>
                    <a:gd name="T40" fmla="*/ 2147483646 w 602"/>
                    <a:gd name="T41" fmla="*/ 2147483646 h 376"/>
                    <a:gd name="T42" fmla="*/ 2147483646 w 602"/>
                    <a:gd name="T43" fmla="*/ 2147483646 h 376"/>
                    <a:gd name="T44" fmla="*/ 2147483646 w 602"/>
                    <a:gd name="T45" fmla="*/ 2147483646 h 376"/>
                    <a:gd name="T46" fmla="*/ 2147483646 w 602"/>
                    <a:gd name="T47" fmla="*/ 2147483646 h 376"/>
                    <a:gd name="T48" fmla="*/ 2147483646 w 602"/>
                    <a:gd name="T49" fmla="*/ 2147483646 h 376"/>
                    <a:gd name="T50" fmla="*/ 2147483646 w 602"/>
                    <a:gd name="T51" fmla="*/ 2147483646 h 376"/>
                    <a:gd name="T52" fmla="*/ 2147483646 w 602"/>
                    <a:gd name="T53" fmla="*/ 2147483646 h 376"/>
                    <a:gd name="T54" fmla="*/ 2147483646 w 602"/>
                    <a:gd name="T55" fmla="*/ 2147483646 h 3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2" h="376">
                      <a:moveTo>
                        <a:pt x="573" y="375"/>
                      </a:moveTo>
                      <a:lnTo>
                        <a:pt x="573" y="375"/>
                      </a:lnTo>
                      <a:cubicBezTo>
                        <a:pt x="544" y="375"/>
                        <a:pt x="544" y="375"/>
                        <a:pt x="544" y="375"/>
                      </a:cubicBezTo>
                      <a:cubicBezTo>
                        <a:pt x="57" y="375"/>
                        <a:pt x="57" y="375"/>
                        <a:pt x="57" y="375"/>
                      </a:cubicBezTo>
                      <a:cubicBezTo>
                        <a:pt x="29" y="375"/>
                        <a:pt x="29" y="375"/>
                        <a:pt x="29" y="375"/>
                      </a:cubicBezTo>
                      <a:cubicBezTo>
                        <a:pt x="7" y="375"/>
                        <a:pt x="0" y="361"/>
                        <a:pt x="0" y="347"/>
                      </a:cubicBezTo>
                      <a:cubicBezTo>
                        <a:pt x="0" y="297"/>
                        <a:pt x="0" y="297"/>
                        <a:pt x="0" y="297"/>
                      </a:cubicBezTo>
                      <a:cubicBezTo>
                        <a:pt x="57" y="297"/>
                        <a:pt x="57" y="297"/>
                        <a:pt x="57" y="297"/>
                      </a:cubicBezTo>
                      <a:cubicBezTo>
                        <a:pt x="57" y="29"/>
                        <a:pt x="57" y="29"/>
                        <a:pt x="57" y="29"/>
                      </a:cubicBezTo>
                      <a:cubicBezTo>
                        <a:pt x="57" y="7"/>
                        <a:pt x="64" y="0"/>
                        <a:pt x="85" y="0"/>
                      </a:cubicBezTo>
                      <a:cubicBezTo>
                        <a:pt x="516" y="0"/>
                        <a:pt x="516" y="0"/>
                        <a:pt x="516" y="0"/>
                      </a:cubicBezTo>
                      <a:cubicBezTo>
                        <a:pt x="530" y="0"/>
                        <a:pt x="544" y="7"/>
                        <a:pt x="544" y="29"/>
                      </a:cubicBezTo>
                      <a:cubicBezTo>
                        <a:pt x="544" y="297"/>
                        <a:pt x="544" y="297"/>
                        <a:pt x="544" y="297"/>
                      </a:cubicBezTo>
                      <a:cubicBezTo>
                        <a:pt x="601" y="297"/>
                        <a:pt x="601" y="297"/>
                        <a:pt x="601" y="297"/>
                      </a:cubicBezTo>
                      <a:cubicBezTo>
                        <a:pt x="601" y="347"/>
                        <a:pt x="601" y="347"/>
                        <a:pt x="601" y="347"/>
                      </a:cubicBezTo>
                      <a:cubicBezTo>
                        <a:pt x="601" y="361"/>
                        <a:pt x="587" y="375"/>
                        <a:pt x="573" y="375"/>
                      </a:cubicBezTo>
                      <a:close/>
                      <a:moveTo>
                        <a:pt x="233" y="347"/>
                      </a:moveTo>
                      <a:lnTo>
                        <a:pt x="233" y="347"/>
                      </a:lnTo>
                      <a:cubicBezTo>
                        <a:pt x="368" y="347"/>
                        <a:pt x="368" y="347"/>
                        <a:pt x="368" y="347"/>
                      </a:cubicBezTo>
                      <a:cubicBezTo>
                        <a:pt x="368" y="325"/>
                        <a:pt x="368" y="325"/>
                        <a:pt x="368" y="325"/>
                      </a:cubicBezTo>
                      <a:cubicBezTo>
                        <a:pt x="233" y="325"/>
                        <a:pt x="233" y="325"/>
                        <a:pt x="233" y="325"/>
                      </a:cubicBezTo>
                      <a:lnTo>
                        <a:pt x="233" y="347"/>
                      </a:lnTo>
                      <a:close/>
                      <a:moveTo>
                        <a:pt x="509" y="36"/>
                      </a:moveTo>
                      <a:lnTo>
                        <a:pt x="509" y="36"/>
                      </a:lnTo>
                      <a:cubicBezTo>
                        <a:pt x="92" y="36"/>
                        <a:pt x="92" y="36"/>
                        <a:pt x="92" y="36"/>
                      </a:cubicBezTo>
                      <a:cubicBezTo>
                        <a:pt x="92" y="283"/>
                        <a:pt x="92" y="283"/>
                        <a:pt x="92" y="283"/>
                      </a:cubicBezTo>
                      <a:cubicBezTo>
                        <a:pt x="509" y="283"/>
                        <a:pt x="509" y="283"/>
                        <a:pt x="509" y="283"/>
                      </a:cubicBezTo>
                      <a:lnTo>
                        <a:pt x="509" y="36"/>
                      </a:lnTo>
                      <a:close/>
                    </a:path>
                  </a:pathLst>
                </a:custGeom>
                <a:grpFill/>
                <a:ln>
                  <a:noFill/>
                </a:ln>
              </p:spPr>
              <p:txBody>
                <a:bodyPr wrap="none" anchor="ctr"/>
                <a:lstStyle/>
                <a:p>
                  <a:endParaRPr lang="en-US">
                    <a:solidFill>
                      <a:srgbClr val="000000"/>
                    </a:solidFill>
                  </a:endParaRPr>
                </a:p>
              </p:txBody>
            </p:sp>
            <p:sp>
              <p:nvSpPr>
                <p:cNvPr id="56" name="Freeform 145"/>
                <p:cNvSpPr>
                  <a:spLocks noChangeArrowheads="1"/>
                </p:cNvSpPr>
                <p:nvPr/>
              </p:nvSpPr>
              <p:spPr bwMode="auto">
                <a:xfrm>
                  <a:off x="5596032" y="4245681"/>
                  <a:ext cx="205291" cy="185902"/>
                </a:xfrm>
                <a:custGeom>
                  <a:avLst/>
                  <a:gdLst>
                    <a:gd name="T0" fmla="*/ 565 w 595"/>
                    <a:gd name="T1" fmla="*/ 163 h 537"/>
                    <a:gd name="T2" fmla="*/ 565 w 595"/>
                    <a:gd name="T3" fmla="*/ 163 h 537"/>
                    <a:gd name="T4" fmla="*/ 297 w 595"/>
                    <a:gd name="T5" fmla="*/ 57 h 537"/>
                    <a:gd name="T6" fmla="*/ 35 w 595"/>
                    <a:gd name="T7" fmla="*/ 163 h 537"/>
                    <a:gd name="T8" fmla="*/ 0 w 595"/>
                    <a:gd name="T9" fmla="*/ 120 h 537"/>
                    <a:gd name="T10" fmla="*/ 297 w 595"/>
                    <a:gd name="T11" fmla="*/ 0 h 537"/>
                    <a:gd name="T12" fmla="*/ 594 w 595"/>
                    <a:gd name="T13" fmla="*/ 120 h 537"/>
                    <a:gd name="T14" fmla="*/ 565 w 595"/>
                    <a:gd name="T15" fmla="*/ 163 h 537"/>
                    <a:gd name="T16" fmla="*/ 297 w 595"/>
                    <a:gd name="T17" fmla="*/ 142 h 537"/>
                    <a:gd name="T18" fmla="*/ 297 w 595"/>
                    <a:gd name="T19" fmla="*/ 142 h 537"/>
                    <a:gd name="T20" fmla="*/ 509 w 595"/>
                    <a:gd name="T21" fmla="*/ 233 h 537"/>
                    <a:gd name="T22" fmla="*/ 474 w 595"/>
                    <a:gd name="T23" fmla="*/ 276 h 537"/>
                    <a:gd name="T24" fmla="*/ 297 w 595"/>
                    <a:gd name="T25" fmla="*/ 198 h 537"/>
                    <a:gd name="T26" fmla="*/ 127 w 595"/>
                    <a:gd name="T27" fmla="*/ 276 h 537"/>
                    <a:gd name="T28" fmla="*/ 92 w 595"/>
                    <a:gd name="T29" fmla="*/ 233 h 537"/>
                    <a:gd name="T30" fmla="*/ 297 w 595"/>
                    <a:gd name="T31" fmla="*/ 142 h 537"/>
                    <a:gd name="T32" fmla="*/ 297 w 595"/>
                    <a:gd name="T33" fmla="*/ 283 h 537"/>
                    <a:gd name="T34" fmla="*/ 297 w 595"/>
                    <a:gd name="T35" fmla="*/ 283 h 537"/>
                    <a:gd name="T36" fmla="*/ 424 w 595"/>
                    <a:gd name="T37" fmla="*/ 345 h 537"/>
                    <a:gd name="T38" fmla="*/ 389 w 595"/>
                    <a:gd name="T39" fmla="*/ 388 h 537"/>
                    <a:gd name="T40" fmla="*/ 297 w 595"/>
                    <a:gd name="T41" fmla="*/ 338 h 537"/>
                    <a:gd name="T42" fmla="*/ 205 w 595"/>
                    <a:gd name="T43" fmla="*/ 388 h 537"/>
                    <a:gd name="T44" fmla="*/ 177 w 595"/>
                    <a:gd name="T45" fmla="*/ 345 h 537"/>
                    <a:gd name="T46" fmla="*/ 297 w 595"/>
                    <a:gd name="T47" fmla="*/ 283 h 537"/>
                    <a:gd name="T48" fmla="*/ 297 w 595"/>
                    <a:gd name="T49" fmla="*/ 423 h 537"/>
                    <a:gd name="T50" fmla="*/ 297 w 595"/>
                    <a:gd name="T51" fmla="*/ 423 h 537"/>
                    <a:gd name="T52" fmla="*/ 353 w 595"/>
                    <a:gd name="T53" fmla="*/ 480 h 537"/>
                    <a:gd name="T54" fmla="*/ 297 w 595"/>
                    <a:gd name="T55" fmla="*/ 536 h 537"/>
                    <a:gd name="T56" fmla="*/ 240 w 595"/>
                    <a:gd name="T57" fmla="*/ 480 h 537"/>
                    <a:gd name="T58" fmla="*/ 297 w 595"/>
                    <a:gd name="T59" fmla="*/ 42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 h="537">
                      <a:moveTo>
                        <a:pt x="565" y="163"/>
                      </a:moveTo>
                      <a:lnTo>
                        <a:pt x="565" y="163"/>
                      </a:lnTo>
                      <a:cubicBezTo>
                        <a:pt x="495" y="99"/>
                        <a:pt x="403" y="57"/>
                        <a:pt x="297" y="57"/>
                      </a:cubicBezTo>
                      <a:cubicBezTo>
                        <a:pt x="198" y="57"/>
                        <a:pt x="106" y="99"/>
                        <a:pt x="35" y="163"/>
                      </a:cubicBezTo>
                      <a:cubicBezTo>
                        <a:pt x="0" y="120"/>
                        <a:pt x="0" y="120"/>
                        <a:pt x="0" y="120"/>
                      </a:cubicBezTo>
                      <a:cubicBezTo>
                        <a:pt x="78" y="43"/>
                        <a:pt x="184" y="0"/>
                        <a:pt x="297" y="0"/>
                      </a:cubicBezTo>
                      <a:cubicBezTo>
                        <a:pt x="417" y="0"/>
                        <a:pt x="523" y="43"/>
                        <a:pt x="594" y="120"/>
                      </a:cubicBezTo>
                      <a:lnTo>
                        <a:pt x="565" y="163"/>
                      </a:lnTo>
                      <a:close/>
                      <a:moveTo>
                        <a:pt x="297" y="142"/>
                      </a:moveTo>
                      <a:lnTo>
                        <a:pt x="297" y="142"/>
                      </a:lnTo>
                      <a:cubicBezTo>
                        <a:pt x="382" y="142"/>
                        <a:pt x="459" y="177"/>
                        <a:pt x="509" y="233"/>
                      </a:cubicBezTo>
                      <a:cubicBezTo>
                        <a:pt x="474" y="276"/>
                        <a:pt x="474" y="276"/>
                        <a:pt x="474" y="276"/>
                      </a:cubicBezTo>
                      <a:cubicBezTo>
                        <a:pt x="431" y="226"/>
                        <a:pt x="368" y="198"/>
                        <a:pt x="297" y="198"/>
                      </a:cubicBezTo>
                      <a:cubicBezTo>
                        <a:pt x="226" y="198"/>
                        <a:pt x="170" y="226"/>
                        <a:pt x="127" y="276"/>
                      </a:cubicBezTo>
                      <a:cubicBezTo>
                        <a:pt x="92" y="233"/>
                        <a:pt x="92" y="233"/>
                        <a:pt x="92" y="233"/>
                      </a:cubicBezTo>
                      <a:cubicBezTo>
                        <a:pt x="141" y="177"/>
                        <a:pt x="219" y="142"/>
                        <a:pt x="297" y="142"/>
                      </a:cubicBezTo>
                      <a:close/>
                      <a:moveTo>
                        <a:pt x="297" y="283"/>
                      </a:moveTo>
                      <a:lnTo>
                        <a:pt x="297" y="283"/>
                      </a:lnTo>
                      <a:cubicBezTo>
                        <a:pt x="346" y="283"/>
                        <a:pt x="396" y="310"/>
                        <a:pt x="424" y="345"/>
                      </a:cubicBezTo>
                      <a:cubicBezTo>
                        <a:pt x="389" y="388"/>
                        <a:pt x="389" y="388"/>
                        <a:pt x="389" y="388"/>
                      </a:cubicBezTo>
                      <a:cubicBezTo>
                        <a:pt x="368" y="360"/>
                        <a:pt x="339" y="338"/>
                        <a:pt x="297" y="338"/>
                      </a:cubicBezTo>
                      <a:cubicBezTo>
                        <a:pt x="262" y="338"/>
                        <a:pt x="226" y="360"/>
                        <a:pt x="205" y="388"/>
                      </a:cubicBezTo>
                      <a:cubicBezTo>
                        <a:pt x="177" y="345"/>
                        <a:pt x="177" y="345"/>
                        <a:pt x="177" y="345"/>
                      </a:cubicBezTo>
                      <a:cubicBezTo>
                        <a:pt x="205" y="310"/>
                        <a:pt x="248" y="283"/>
                        <a:pt x="297" y="283"/>
                      </a:cubicBezTo>
                      <a:close/>
                      <a:moveTo>
                        <a:pt x="297" y="423"/>
                      </a:moveTo>
                      <a:lnTo>
                        <a:pt x="297" y="423"/>
                      </a:lnTo>
                      <a:cubicBezTo>
                        <a:pt x="332" y="423"/>
                        <a:pt x="353" y="452"/>
                        <a:pt x="353" y="480"/>
                      </a:cubicBezTo>
                      <a:cubicBezTo>
                        <a:pt x="353" y="508"/>
                        <a:pt x="332" y="536"/>
                        <a:pt x="297" y="536"/>
                      </a:cubicBezTo>
                      <a:cubicBezTo>
                        <a:pt x="269" y="536"/>
                        <a:pt x="240" y="508"/>
                        <a:pt x="240" y="480"/>
                      </a:cubicBezTo>
                      <a:cubicBezTo>
                        <a:pt x="240" y="452"/>
                        <a:pt x="269" y="423"/>
                        <a:pt x="297" y="423"/>
                      </a:cubicBezTo>
                      <a:close/>
                    </a:path>
                  </a:pathLst>
                </a:custGeom>
                <a:grp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sp>
            <p:nvSpPr>
              <p:cNvPr id="54" name="Freeform 23"/>
              <p:cNvSpPr>
                <a:spLocks noChangeArrowheads="1"/>
              </p:cNvSpPr>
              <p:nvPr/>
            </p:nvSpPr>
            <p:spPr bwMode="auto">
              <a:xfrm>
                <a:off x="9988805" y="3091776"/>
                <a:ext cx="446960" cy="485196"/>
              </a:xfrm>
              <a:custGeom>
                <a:avLst/>
                <a:gdLst>
                  <a:gd name="T0" fmla="*/ 474 w 559"/>
                  <a:gd name="T1" fmla="*/ 318 h 609"/>
                  <a:gd name="T2" fmla="*/ 474 w 559"/>
                  <a:gd name="T3" fmla="*/ 318 h 609"/>
                  <a:gd name="T4" fmla="*/ 558 w 559"/>
                  <a:gd name="T5" fmla="*/ 445 h 609"/>
                  <a:gd name="T6" fmla="*/ 516 w 559"/>
                  <a:gd name="T7" fmla="*/ 530 h 609"/>
                  <a:gd name="T8" fmla="*/ 417 w 559"/>
                  <a:gd name="T9" fmla="*/ 600 h 609"/>
                  <a:gd name="T10" fmla="*/ 311 w 559"/>
                  <a:gd name="T11" fmla="*/ 579 h 609"/>
                  <a:gd name="T12" fmla="*/ 205 w 559"/>
                  <a:gd name="T13" fmla="*/ 600 h 609"/>
                  <a:gd name="T14" fmla="*/ 99 w 559"/>
                  <a:gd name="T15" fmla="*/ 530 h 609"/>
                  <a:gd name="T16" fmla="*/ 64 w 559"/>
                  <a:gd name="T17" fmla="*/ 226 h 609"/>
                  <a:gd name="T18" fmla="*/ 191 w 559"/>
                  <a:gd name="T19" fmla="*/ 148 h 609"/>
                  <a:gd name="T20" fmla="*/ 304 w 559"/>
                  <a:gd name="T21" fmla="*/ 176 h 609"/>
                  <a:gd name="T22" fmla="*/ 424 w 559"/>
                  <a:gd name="T23" fmla="*/ 148 h 609"/>
                  <a:gd name="T24" fmla="*/ 544 w 559"/>
                  <a:gd name="T25" fmla="*/ 205 h 609"/>
                  <a:gd name="T26" fmla="*/ 474 w 559"/>
                  <a:gd name="T27" fmla="*/ 318 h 609"/>
                  <a:gd name="T28" fmla="*/ 297 w 559"/>
                  <a:gd name="T29" fmla="*/ 141 h 609"/>
                  <a:gd name="T30" fmla="*/ 297 w 559"/>
                  <a:gd name="T31" fmla="*/ 141 h 609"/>
                  <a:gd name="T32" fmla="*/ 332 w 559"/>
                  <a:gd name="T33" fmla="*/ 42 h 609"/>
                  <a:gd name="T34" fmla="*/ 424 w 559"/>
                  <a:gd name="T35" fmla="*/ 0 h 609"/>
                  <a:gd name="T36" fmla="*/ 389 w 559"/>
                  <a:gd name="T37" fmla="*/ 99 h 609"/>
                  <a:gd name="T38" fmla="*/ 297 w 559"/>
                  <a:gd name="T39" fmla="*/ 14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9" h="609">
                    <a:moveTo>
                      <a:pt x="474" y="318"/>
                    </a:moveTo>
                    <a:lnTo>
                      <a:pt x="474" y="318"/>
                    </a:lnTo>
                    <a:cubicBezTo>
                      <a:pt x="474" y="410"/>
                      <a:pt x="558" y="445"/>
                      <a:pt x="558" y="445"/>
                    </a:cubicBezTo>
                    <a:cubicBezTo>
                      <a:pt x="558" y="445"/>
                      <a:pt x="544" y="487"/>
                      <a:pt x="516" y="530"/>
                    </a:cubicBezTo>
                    <a:cubicBezTo>
                      <a:pt x="488" y="565"/>
                      <a:pt x="460" y="600"/>
                      <a:pt x="417" y="600"/>
                    </a:cubicBezTo>
                    <a:cubicBezTo>
                      <a:pt x="375" y="600"/>
                      <a:pt x="361" y="579"/>
                      <a:pt x="311" y="579"/>
                    </a:cubicBezTo>
                    <a:cubicBezTo>
                      <a:pt x="262" y="579"/>
                      <a:pt x="247" y="600"/>
                      <a:pt x="205" y="600"/>
                    </a:cubicBezTo>
                    <a:cubicBezTo>
                      <a:pt x="163" y="608"/>
                      <a:pt x="127" y="565"/>
                      <a:pt x="99" y="530"/>
                    </a:cubicBezTo>
                    <a:cubicBezTo>
                      <a:pt x="43" y="452"/>
                      <a:pt x="0" y="318"/>
                      <a:pt x="64" y="226"/>
                    </a:cubicBezTo>
                    <a:cubicBezTo>
                      <a:pt x="92" y="176"/>
                      <a:pt x="142" y="148"/>
                      <a:pt x="191" y="148"/>
                    </a:cubicBezTo>
                    <a:cubicBezTo>
                      <a:pt x="233" y="148"/>
                      <a:pt x="276" y="176"/>
                      <a:pt x="304" y="176"/>
                    </a:cubicBezTo>
                    <a:cubicBezTo>
                      <a:pt x="325" y="176"/>
                      <a:pt x="375" y="141"/>
                      <a:pt x="424" y="148"/>
                    </a:cubicBezTo>
                    <a:cubicBezTo>
                      <a:pt x="445" y="148"/>
                      <a:pt x="509" y="155"/>
                      <a:pt x="544" y="205"/>
                    </a:cubicBezTo>
                    <a:cubicBezTo>
                      <a:pt x="544" y="205"/>
                      <a:pt x="474" y="247"/>
                      <a:pt x="474" y="318"/>
                    </a:cubicBezTo>
                    <a:close/>
                    <a:moveTo>
                      <a:pt x="297" y="141"/>
                    </a:moveTo>
                    <a:lnTo>
                      <a:pt x="297" y="141"/>
                    </a:lnTo>
                    <a:cubicBezTo>
                      <a:pt x="290" y="106"/>
                      <a:pt x="311" y="71"/>
                      <a:pt x="332" y="42"/>
                    </a:cubicBezTo>
                    <a:cubicBezTo>
                      <a:pt x="354" y="21"/>
                      <a:pt x="396" y="0"/>
                      <a:pt x="424" y="0"/>
                    </a:cubicBezTo>
                    <a:cubicBezTo>
                      <a:pt x="431" y="35"/>
                      <a:pt x="417" y="71"/>
                      <a:pt x="389" y="99"/>
                    </a:cubicBezTo>
                    <a:cubicBezTo>
                      <a:pt x="368" y="120"/>
                      <a:pt x="332" y="141"/>
                      <a:pt x="297" y="141"/>
                    </a:cubicBezTo>
                    <a:close/>
                  </a:path>
                </a:pathLst>
              </a:custGeom>
              <a:solidFill>
                <a:srgbClr val="48545E"/>
              </a:solidFill>
              <a:ln>
                <a:noFill/>
              </a:ln>
              <a:effectLst/>
              <a:extLst/>
            </p:spPr>
            <p:txBody>
              <a:bodyPr wrap="none" anchor="ctr"/>
              <a:lstStyle/>
              <a:p>
                <a:pPr defTabSz="1218987" fontAlgn="auto">
                  <a:spcBef>
                    <a:spcPts val="0"/>
                  </a:spcBef>
                  <a:spcAft>
                    <a:spcPts val="0"/>
                  </a:spcAft>
                  <a:defRPr/>
                </a:pPr>
                <a:endParaRPr lang="en-US">
                  <a:solidFill>
                    <a:srgbClr val="000000"/>
                  </a:solidFill>
                  <a:latin typeface="Calibri"/>
                </a:endParaRPr>
              </a:p>
            </p:txBody>
          </p:sp>
        </p:grpSp>
        <p:pic>
          <p:nvPicPr>
            <p:cNvPr id="63" name="Picture 2" descr="http://zdnet4.cbsistatic.com/hub/i/2017/03/06/dd1fd354-cacf-4ef1-abbb-a7d58e959aa0/6ee67b0eb76f1f49d9076c8645ce36d8/linux.jpg"/>
            <p:cNvPicPr>
              <a:picLocks noChangeAspect="1" noChangeArrowheads="1"/>
            </p:cNvPicPr>
            <p:nvPr/>
          </p:nvPicPr>
          <p:blipFill>
            <a:blip r:embed="rId3" cstate="print">
              <a:clrChange>
                <a:clrFrom>
                  <a:srgbClr val="FFFFFF"/>
                </a:clrFrom>
                <a:clrTo>
                  <a:srgbClr val="FFFFFF">
                    <a:alpha val="0"/>
                  </a:srgbClr>
                </a:clrTo>
              </a:clrChange>
              <a:grayscl/>
              <a:lum bright="10000" contrast="-20000"/>
              <a:extLst>
                <a:ext uri="{28A0092B-C50C-407E-A947-70E740481C1C}">
                  <a14:useLocalDpi xmlns:a14="http://schemas.microsoft.com/office/drawing/2010/main" val="0"/>
                </a:ext>
              </a:extLst>
            </a:blip>
            <a:srcRect/>
            <a:stretch>
              <a:fillRect/>
            </a:stretch>
          </p:blipFill>
          <p:spPr bwMode="auto">
            <a:xfrm>
              <a:off x="4751825" y="2385139"/>
              <a:ext cx="671513" cy="503999"/>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7683759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613611" y="2792873"/>
            <a:ext cx="5414210" cy="3463547"/>
          </a:xfrm>
          <a:prstGeom prst="roundRect">
            <a:avLst>
              <a:gd name="adj" fmla="val 3092"/>
            </a:avLst>
          </a:prstGeom>
          <a:solidFill>
            <a:schemeClr val="tx2">
              <a:lumMod val="10000"/>
              <a:lumOff val="90000"/>
              <a:alpha val="79000"/>
            </a:schemeClr>
          </a:solidFill>
          <a:ln w="9525" cap="flat" cmpd="sng" algn="ctr">
            <a:noFill/>
            <a:prstDash val="solid"/>
          </a:ln>
          <a:effectLst/>
        </p:spPr>
        <p:txBody>
          <a:bodyPr rtlCol="0" anchor="ctr"/>
          <a:lstStyle/>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000000"/>
              </a:solidFill>
            </a:endParaRPr>
          </a:p>
        </p:txBody>
      </p:sp>
      <p:sp>
        <p:nvSpPr>
          <p:cNvPr id="28" name="Rounded Rectangle 27"/>
          <p:cNvSpPr/>
          <p:nvPr/>
        </p:nvSpPr>
        <p:spPr>
          <a:xfrm>
            <a:off x="6423949" y="1815397"/>
            <a:ext cx="5416952" cy="964311"/>
          </a:xfrm>
          <a:prstGeom prst="roundRect">
            <a:avLst>
              <a:gd name="adj" fmla="val 15155"/>
            </a:avLst>
          </a:prstGeom>
          <a:solidFill>
            <a:schemeClr val="accent1"/>
          </a:solidFill>
          <a:ln w="9525">
            <a:noFill/>
            <a:miter lim="800000"/>
            <a:headEnd/>
            <a:tailEnd/>
          </a:ln>
          <a:effectLst/>
        </p:spPr>
        <p:txBody>
          <a:bodyPr wrap="square" rtlCol="0" anchor="ctr"/>
          <a:lstStyle/>
          <a:p>
            <a:pPr algn="ctr">
              <a:lnSpc>
                <a:spcPct val="70000"/>
              </a:lnSpc>
            </a:pPr>
            <a:r>
              <a:rPr lang="en-US" sz="2400" kern="0" dirty="0">
                <a:solidFill>
                  <a:srgbClr val="000000"/>
                </a:solidFill>
              </a:rPr>
              <a:t>Designed for businesses moving to cloud to reduce IT operational costs</a:t>
            </a:r>
          </a:p>
        </p:txBody>
      </p:sp>
      <p:sp>
        <p:nvSpPr>
          <p:cNvPr id="2" name="Title 1"/>
          <p:cNvSpPr>
            <a:spLocks noGrp="1"/>
          </p:cNvSpPr>
          <p:nvPr>
            <p:ph type="title"/>
          </p:nvPr>
        </p:nvSpPr>
        <p:spPr/>
        <p:txBody>
          <a:bodyPr/>
          <a:lstStyle/>
          <a:p>
            <a:r>
              <a:rPr lang="en-US" dirty="0"/>
              <a:t>SEP Target Markets</a:t>
            </a:r>
          </a:p>
        </p:txBody>
      </p:sp>
      <p:sp>
        <p:nvSpPr>
          <p:cNvPr id="35" name="Rounded Rectangle 34"/>
          <p:cNvSpPr/>
          <p:nvPr/>
        </p:nvSpPr>
        <p:spPr>
          <a:xfrm>
            <a:off x="589547" y="1827888"/>
            <a:ext cx="5378115" cy="908364"/>
          </a:xfrm>
          <a:prstGeom prst="roundRect">
            <a:avLst>
              <a:gd name="adj" fmla="val 15155"/>
            </a:avLst>
          </a:prstGeom>
          <a:solidFill>
            <a:schemeClr val="accent1"/>
          </a:solidFill>
          <a:ln w="9525">
            <a:noFill/>
            <a:miter lim="800000"/>
            <a:headEnd/>
            <a:tailEnd/>
          </a:ln>
          <a:effectLst/>
        </p:spPr>
        <p:txBody>
          <a:bodyPr wrap="square" rtlCol="0" anchor="ctr"/>
          <a:lstStyle/>
          <a:p>
            <a:pPr algn="ctr">
              <a:lnSpc>
                <a:spcPct val="70000"/>
              </a:lnSpc>
            </a:pPr>
            <a:r>
              <a:rPr lang="en-US" sz="2400" kern="0" dirty="0">
                <a:solidFill>
                  <a:srgbClr val="000000"/>
                </a:solidFill>
              </a:rPr>
              <a:t>Designed for businesses that desire complete control over their endpoint security</a:t>
            </a:r>
          </a:p>
        </p:txBody>
      </p:sp>
      <p:sp>
        <p:nvSpPr>
          <p:cNvPr id="3" name="Rectangle 2"/>
          <p:cNvSpPr/>
          <p:nvPr/>
        </p:nvSpPr>
        <p:spPr>
          <a:xfrm>
            <a:off x="2420442" y="1287736"/>
            <a:ext cx="1024640" cy="387798"/>
          </a:xfrm>
          <a:prstGeom prst="rect">
            <a:avLst/>
          </a:prstGeom>
        </p:spPr>
        <p:txBody>
          <a:bodyPr wrap="none">
            <a:spAutoFit/>
          </a:bodyPr>
          <a:lstStyle/>
          <a:p>
            <a:pPr algn="ctr">
              <a:lnSpc>
                <a:spcPct val="80000"/>
              </a:lnSpc>
              <a:spcBef>
                <a:spcPts val="500"/>
              </a:spcBef>
            </a:pPr>
            <a:r>
              <a:rPr lang="en-US" sz="2400" b="1" dirty="0">
                <a:solidFill>
                  <a:srgbClr val="000000"/>
                </a:solidFill>
              </a:rPr>
              <a:t>SEP 14</a:t>
            </a:r>
          </a:p>
        </p:txBody>
      </p:sp>
      <p:sp>
        <p:nvSpPr>
          <p:cNvPr id="4" name="Rectangle 3"/>
          <p:cNvSpPr/>
          <p:nvPr/>
        </p:nvSpPr>
        <p:spPr>
          <a:xfrm>
            <a:off x="8218543" y="1269156"/>
            <a:ext cx="1447832" cy="387798"/>
          </a:xfrm>
          <a:prstGeom prst="rect">
            <a:avLst/>
          </a:prstGeom>
        </p:spPr>
        <p:txBody>
          <a:bodyPr wrap="none">
            <a:spAutoFit/>
          </a:bodyPr>
          <a:lstStyle/>
          <a:p>
            <a:pPr algn="ctr">
              <a:lnSpc>
                <a:spcPct val="80000"/>
              </a:lnSpc>
              <a:spcBef>
                <a:spcPts val="500"/>
              </a:spcBef>
            </a:pPr>
            <a:r>
              <a:rPr lang="en-US" sz="2400" b="1" dirty="0">
                <a:solidFill>
                  <a:srgbClr val="000000"/>
                </a:solidFill>
              </a:rPr>
              <a:t>SEP Cloud</a:t>
            </a:r>
          </a:p>
        </p:txBody>
      </p:sp>
      <p:sp>
        <p:nvSpPr>
          <p:cNvPr id="41" name="Rounded Rectangle 40"/>
          <p:cNvSpPr/>
          <p:nvPr/>
        </p:nvSpPr>
        <p:spPr>
          <a:xfrm>
            <a:off x="6432885" y="2812926"/>
            <a:ext cx="5358064" cy="3455526"/>
          </a:xfrm>
          <a:prstGeom prst="roundRect">
            <a:avLst>
              <a:gd name="adj" fmla="val 3092"/>
            </a:avLst>
          </a:prstGeom>
          <a:solidFill>
            <a:schemeClr val="tx2">
              <a:lumMod val="10000"/>
              <a:lumOff val="90000"/>
              <a:alpha val="79000"/>
            </a:schemeClr>
          </a:solidFill>
          <a:ln w="9525" cap="flat" cmpd="sng" algn="ctr">
            <a:noFill/>
            <a:prstDash val="solid"/>
          </a:ln>
          <a:effectLst/>
        </p:spPr>
        <p:txBody>
          <a:bodyPr rtlCol="0" anchor="ctr"/>
          <a:lstStyle/>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FFFFFF"/>
              </a:solidFill>
            </a:endParaRPr>
          </a:p>
          <a:p>
            <a:pPr algn="ctr" defTabSz="457200"/>
            <a:endParaRPr lang="en-US" sz="2400" b="1" kern="0" dirty="0">
              <a:solidFill>
                <a:srgbClr val="000000"/>
              </a:solidFill>
            </a:endParaRPr>
          </a:p>
        </p:txBody>
      </p:sp>
      <p:sp>
        <p:nvSpPr>
          <p:cNvPr id="7" name="TextBox 6"/>
          <p:cNvSpPr txBox="1"/>
          <p:nvPr/>
        </p:nvSpPr>
        <p:spPr>
          <a:xfrm>
            <a:off x="733013" y="2978196"/>
            <a:ext cx="4641463" cy="369332"/>
          </a:xfrm>
          <a:prstGeom prst="rect">
            <a:avLst/>
          </a:prstGeom>
          <a:noFill/>
        </p:spPr>
        <p:txBody>
          <a:bodyPr wrap="none" rtlCol="0">
            <a:spAutoFit/>
          </a:bodyPr>
          <a:lstStyle/>
          <a:p>
            <a:pPr marL="285750" indent="-285750" algn="l">
              <a:buFont typeface="Arial" panose="020B0604020202020204" pitchFamily="34" charset="0"/>
              <a:buChar char="•"/>
            </a:pPr>
            <a:r>
              <a:rPr lang="en-US" dirty="0">
                <a:solidFill>
                  <a:schemeClr val="tx1">
                    <a:lumMod val="65000"/>
                    <a:lumOff val="35000"/>
                  </a:schemeClr>
                </a:solidFill>
                <a:latin typeface="+mj-lt"/>
              </a:rPr>
              <a:t>Desire granular control over security policies</a:t>
            </a:r>
          </a:p>
        </p:txBody>
      </p:sp>
      <p:sp>
        <p:nvSpPr>
          <p:cNvPr id="42" name="TextBox 41"/>
          <p:cNvSpPr txBox="1"/>
          <p:nvPr/>
        </p:nvSpPr>
        <p:spPr>
          <a:xfrm>
            <a:off x="6688441" y="2951545"/>
            <a:ext cx="5094585" cy="646331"/>
          </a:xfrm>
          <a:prstGeom prst="rect">
            <a:avLst/>
          </a:prstGeom>
          <a:noFill/>
        </p:spPr>
        <p:txBody>
          <a:bodyPr wrap="square" rtlCol="0">
            <a:spAutoFit/>
          </a:bodyPr>
          <a:lstStyle/>
          <a:p>
            <a:pPr marL="285750" indent="-285750" algn="l">
              <a:buFont typeface="Arial" panose="020B0604020202020204" pitchFamily="34" charset="0"/>
              <a:buChar char="•"/>
            </a:pPr>
            <a:r>
              <a:rPr lang="en-US" dirty="0">
                <a:solidFill>
                  <a:schemeClr val="tx1">
                    <a:lumMod val="65000"/>
                    <a:lumOff val="35000"/>
                  </a:schemeClr>
                </a:solidFill>
                <a:latin typeface="+mj-lt"/>
              </a:rPr>
              <a:t>Desire simplified policy set-up and administration in exchange for less policy control  </a:t>
            </a:r>
          </a:p>
        </p:txBody>
      </p:sp>
      <p:sp>
        <p:nvSpPr>
          <p:cNvPr id="62" name="TextBox 61"/>
          <p:cNvSpPr txBox="1"/>
          <p:nvPr/>
        </p:nvSpPr>
        <p:spPr>
          <a:xfrm>
            <a:off x="6659557" y="5416290"/>
            <a:ext cx="5085345" cy="646331"/>
          </a:xfrm>
          <a:prstGeom prst="rect">
            <a:avLst/>
          </a:prstGeom>
          <a:noFill/>
        </p:spPr>
        <p:txBody>
          <a:bodyPr wrap="square" rtlCol="0">
            <a:spAutoFit/>
          </a:bodyPr>
          <a:lstStyle/>
          <a:p>
            <a:pPr marL="285750" indent="-285750" algn="l">
              <a:buFont typeface="Arial" panose="020B0604020202020204" pitchFamily="34" charset="0"/>
              <a:buChar char="•"/>
            </a:pPr>
            <a:r>
              <a:rPr lang="en-US" dirty="0">
                <a:solidFill>
                  <a:schemeClr val="tx1">
                    <a:lumMod val="65000"/>
                    <a:lumOff val="35000"/>
                  </a:schemeClr>
                </a:solidFill>
                <a:latin typeface="+mj-lt"/>
              </a:rPr>
              <a:t>Initiative to centralize endpoint security  in distributed locations and branch offices</a:t>
            </a:r>
          </a:p>
        </p:txBody>
      </p:sp>
      <p:sp>
        <p:nvSpPr>
          <p:cNvPr id="65" name="TextBox 64"/>
          <p:cNvSpPr txBox="1"/>
          <p:nvPr/>
        </p:nvSpPr>
        <p:spPr>
          <a:xfrm>
            <a:off x="6688901" y="3793348"/>
            <a:ext cx="5085345" cy="646331"/>
          </a:xfrm>
          <a:prstGeom prst="rect">
            <a:avLst/>
          </a:prstGeom>
          <a:noFill/>
        </p:spPr>
        <p:txBody>
          <a:bodyPr wrap="square" rtlCol="0">
            <a:spAutoFit/>
          </a:bodyPr>
          <a:lstStyle/>
          <a:p>
            <a:pPr marL="285750" indent="-285750" algn="l">
              <a:buFont typeface="Arial" panose="020B0604020202020204" pitchFamily="34" charset="0"/>
              <a:buChar char="•"/>
            </a:pPr>
            <a:r>
              <a:rPr lang="en-US" dirty="0">
                <a:solidFill>
                  <a:schemeClr val="tx1">
                    <a:lumMod val="65000"/>
                    <a:lumOff val="35000"/>
                  </a:schemeClr>
                </a:solidFill>
                <a:latin typeface="+mj-lt"/>
              </a:rPr>
              <a:t>Replace planned hardware and  software upgrades with always up to date service </a:t>
            </a:r>
          </a:p>
        </p:txBody>
      </p:sp>
      <p:sp>
        <p:nvSpPr>
          <p:cNvPr id="66" name="TextBox 65"/>
          <p:cNvSpPr txBox="1"/>
          <p:nvPr/>
        </p:nvSpPr>
        <p:spPr>
          <a:xfrm>
            <a:off x="737938" y="5282574"/>
            <a:ext cx="5069303" cy="646331"/>
          </a:xfrm>
          <a:prstGeom prst="rect">
            <a:avLst/>
          </a:prstGeom>
          <a:noFill/>
        </p:spPr>
        <p:txBody>
          <a:bodyPr wrap="square" rtlCol="0">
            <a:spAutoFit/>
          </a:bodyPr>
          <a:lstStyle/>
          <a:p>
            <a:pPr marL="285750" indent="-285750" algn="l">
              <a:buFont typeface="Arial" panose="020B0604020202020204" pitchFamily="34" charset="0"/>
              <a:buChar char="•"/>
            </a:pPr>
            <a:r>
              <a:rPr lang="en-US" dirty="0">
                <a:solidFill>
                  <a:schemeClr val="tx1">
                    <a:lumMod val="65000"/>
                    <a:lumOff val="35000"/>
                  </a:schemeClr>
                </a:solidFill>
                <a:latin typeface="+mj-lt"/>
              </a:rPr>
              <a:t>Interest in advanced  SEP technologies - Hardening and Deception</a:t>
            </a:r>
          </a:p>
        </p:txBody>
      </p:sp>
      <p:sp>
        <p:nvSpPr>
          <p:cNvPr id="67" name="TextBox 66"/>
          <p:cNvSpPr txBox="1"/>
          <p:nvPr/>
        </p:nvSpPr>
        <p:spPr>
          <a:xfrm>
            <a:off x="710779" y="3569319"/>
            <a:ext cx="5069303" cy="646331"/>
          </a:xfrm>
          <a:prstGeom prst="rect">
            <a:avLst/>
          </a:prstGeom>
          <a:noFill/>
        </p:spPr>
        <p:txBody>
          <a:bodyPr wrap="square" rtlCol="0">
            <a:spAutoFit/>
          </a:bodyPr>
          <a:lstStyle/>
          <a:p>
            <a:pPr marL="285750" indent="-285750" algn="l">
              <a:buFont typeface="Arial" panose="020B0604020202020204" pitchFamily="34" charset="0"/>
              <a:buChar char="•"/>
            </a:pPr>
            <a:r>
              <a:rPr lang="en-US" dirty="0">
                <a:solidFill>
                  <a:schemeClr val="tx1">
                    <a:lumMod val="65000"/>
                    <a:lumOff val="35000"/>
                  </a:schemeClr>
                </a:solidFill>
                <a:latin typeface="+mj-lt"/>
              </a:rPr>
              <a:t>Invested in advanced security policies such as application and device control, and host integrity</a:t>
            </a:r>
          </a:p>
        </p:txBody>
      </p:sp>
      <p:sp>
        <p:nvSpPr>
          <p:cNvPr id="17" name="TextBox 16"/>
          <p:cNvSpPr txBox="1"/>
          <p:nvPr/>
        </p:nvSpPr>
        <p:spPr>
          <a:xfrm>
            <a:off x="6644531" y="4605506"/>
            <a:ext cx="5085345" cy="646331"/>
          </a:xfrm>
          <a:prstGeom prst="rect">
            <a:avLst/>
          </a:prstGeom>
          <a:noFill/>
        </p:spPr>
        <p:txBody>
          <a:bodyPr wrap="square" rtlCol="0">
            <a:spAutoFit/>
          </a:bodyPr>
          <a:lstStyle/>
          <a:p>
            <a:pPr marL="285750" indent="-285750" algn="l">
              <a:buFont typeface="Arial" panose="020B0604020202020204" pitchFamily="34" charset="0"/>
              <a:buChar char="•"/>
            </a:pPr>
            <a:r>
              <a:rPr lang="en-US" dirty="0">
                <a:solidFill>
                  <a:schemeClr val="tx1">
                    <a:lumMod val="65000"/>
                    <a:lumOff val="35000"/>
                  </a:schemeClr>
                </a:solidFill>
                <a:latin typeface="+mj-lt"/>
              </a:rPr>
              <a:t>Switch from </a:t>
            </a:r>
            <a:r>
              <a:rPr lang="en-US" dirty="0" err="1">
                <a:solidFill>
                  <a:schemeClr val="tx1">
                    <a:lumMod val="65000"/>
                    <a:lumOff val="35000"/>
                  </a:schemeClr>
                </a:solidFill>
                <a:latin typeface="+mj-lt"/>
              </a:rPr>
              <a:t>CapEx</a:t>
            </a:r>
            <a:r>
              <a:rPr lang="en-US" dirty="0">
                <a:solidFill>
                  <a:schemeClr val="tx1">
                    <a:lumMod val="65000"/>
                    <a:lumOff val="35000"/>
                  </a:schemeClr>
                </a:solidFill>
                <a:latin typeface="+mj-lt"/>
              </a:rPr>
              <a:t> to </a:t>
            </a:r>
            <a:r>
              <a:rPr lang="en-US" dirty="0" err="1">
                <a:solidFill>
                  <a:schemeClr val="tx1">
                    <a:lumMod val="65000"/>
                    <a:lumOff val="35000"/>
                  </a:schemeClr>
                </a:solidFill>
                <a:latin typeface="+mj-lt"/>
              </a:rPr>
              <a:t>OpEx</a:t>
            </a:r>
            <a:r>
              <a:rPr lang="en-US" dirty="0">
                <a:solidFill>
                  <a:schemeClr val="tx1">
                    <a:lumMod val="65000"/>
                    <a:lumOff val="35000"/>
                  </a:schemeClr>
                </a:solidFill>
                <a:latin typeface="+mj-lt"/>
              </a:rPr>
              <a:t> purchasing model with flexible subscription terms</a:t>
            </a:r>
          </a:p>
        </p:txBody>
      </p:sp>
      <p:sp>
        <p:nvSpPr>
          <p:cNvPr id="18" name="TextBox 17"/>
          <p:cNvSpPr txBox="1"/>
          <p:nvPr/>
        </p:nvSpPr>
        <p:spPr>
          <a:xfrm>
            <a:off x="740986" y="4388736"/>
            <a:ext cx="5094585" cy="646331"/>
          </a:xfrm>
          <a:prstGeom prst="rect">
            <a:avLst/>
          </a:prstGeom>
          <a:noFill/>
        </p:spPr>
        <p:txBody>
          <a:bodyPr wrap="square" rtlCol="0">
            <a:spAutoFit/>
          </a:bodyPr>
          <a:lstStyle/>
          <a:p>
            <a:pPr marL="285750" indent="-285750" algn="l">
              <a:buFont typeface="Arial" panose="020B0604020202020204" pitchFamily="34" charset="0"/>
              <a:buChar char="•"/>
            </a:pPr>
            <a:r>
              <a:rPr lang="en-US" dirty="0">
                <a:solidFill>
                  <a:schemeClr val="tx1">
                    <a:lumMod val="65000"/>
                    <a:lumOff val="35000"/>
                  </a:schemeClr>
                </a:solidFill>
                <a:latin typeface="+mj-lt"/>
              </a:rPr>
              <a:t>Cyber security strategy includes integration with Symantec web, email and EDR solutions</a:t>
            </a:r>
          </a:p>
        </p:txBody>
      </p:sp>
    </p:spTree>
    <p:extLst>
      <p:ext uri="{BB962C8B-B14F-4D97-AF65-F5344CB8AC3E}">
        <p14:creationId xmlns:p14="http://schemas.microsoft.com/office/powerpoint/2010/main" val="28251161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887" y="337964"/>
            <a:ext cx="9686925" cy="382588"/>
          </a:xfrm>
        </p:spPr>
        <p:txBody>
          <a:bodyPr/>
          <a:lstStyle/>
          <a:p>
            <a:r>
              <a:rPr lang="en-US" sz="3200" dirty="0"/>
              <a:t>Upsell and Cross-Sell Opportunities</a:t>
            </a:r>
          </a:p>
        </p:txBody>
      </p:sp>
      <p:sp>
        <p:nvSpPr>
          <p:cNvPr id="4" name="BainBulletsConfiguration" hidden="1"/>
          <p:cNvSpPr txBox="1"/>
          <p:nvPr/>
        </p:nvSpPr>
        <p:spPr>
          <a:xfrm>
            <a:off x="12700" y="12700"/>
            <a:ext cx="8890000" cy="1270000"/>
          </a:xfrm>
          <a:prstGeom prst="rect">
            <a:avLst/>
          </a:prstGeom>
          <a:noFill/>
        </p:spPr>
        <p:txBody>
          <a:bodyPr vert="horz" wrap="square" lIns="0" tIns="0" rIns="0" bIns="0" rtlCol="0">
            <a:noAutofit/>
          </a:bodyPr>
          <a:lstStyle/>
          <a:p>
            <a:pPr>
              <a:lnSpc>
                <a:spcPct val="90000"/>
              </a:lnSpc>
            </a:pPr>
            <a:endParaRPr lang="en-US" sz="100">
              <a:solidFill>
                <a:srgbClr val="FFFFFF"/>
              </a:solidFill>
            </a:endParaRPr>
          </a:p>
        </p:txBody>
      </p:sp>
      <p:sp>
        <p:nvSpPr>
          <p:cNvPr id="17" name="BainTable64437HeaderBox1" hidden="1"/>
          <p:cNvSpPr txBox="1"/>
          <p:nvPr/>
        </p:nvSpPr>
        <p:spPr>
          <a:xfrm>
            <a:off x="457200" y="2532620"/>
            <a:ext cx="1219200" cy="339067"/>
          </a:xfrm>
          <a:prstGeom prst="rect">
            <a:avLst/>
          </a:prstGeom>
          <a:blipFill dpi="0" rotWithShape="1">
            <a:blip r:embed="rId3"/>
            <a:srcRect/>
            <a:tile tx="0" ty="0" sx="100000" sy="100000" flip="xy" algn="b"/>
          </a:blipFill>
        </p:spPr>
        <p:txBody>
          <a:bodyPr vert="horz" wrap="square" lIns="0" tIns="0" rIns="0" bIns="88900" rtlCol="0" anchor="b">
            <a:spAutoFit/>
          </a:bodyPr>
          <a:lstStyle/>
          <a:p>
            <a:pPr algn="ctr">
              <a:lnSpc>
                <a:spcPct val="90000"/>
              </a:lnSpc>
            </a:pPr>
            <a:endParaRPr lang="en-US" b="1" cap="all">
              <a:solidFill>
                <a:srgbClr val="404040"/>
              </a:solidFill>
            </a:endParaRPr>
          </a:p>
        </p:txBody>
      </p:sp>
      <p:sp>
        <p:nvSpPr>
          <p:cNvPr id="44" name="Rectangle 43"/>
          <p:cNvSpPr/>
          <p:nvPr/>
        </p:nvSpPr>
        <p:spPr bwMode="auto">
          <a:xfrm>
            <a:off x="8550358" y="1113546"/>
            <a:ext cx="1325735" cy="264567"/>
          </a:xfrm>
          <a:prstGeom prst="rect">
            <a:avLst/>
          </a:prstGeom>
          <a:no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r>
              <a:rPr lang="en-US" sz="2800" b="1" dirty="0">
                <a:solidFill>
                  <a:srgbClr val="000000"/>
                </a:solidFill>
              </a:rPr>
              <a:t>SEP 14</a:t>
            </a:r>
          </a:p>
        </p:txBody>
      </p:sp>
      <p:cxnSp>
        <p:nvCxnSpPr>
          <p:cNvPr id="7" name="Straight Connector 6"/>
          <p:cNvCxnSpPr/>
          <p:nvPr/>
        </p:nvCxnSpPr>
        <p:spPr>
          <a:xfrm>
            <a:off x="6305630" y="1883610"/>
            <a:ext cx="0" cy="4215299"/>
          </a:xfrm>
          <a:prstGeom prst="line">
            <a:avLst/>
          </a:prstGeom>
          <a:ln w="38100">
            <a:solidFill>
              <a:schemeClr val="accent6">
                <a:lumMod val="75000"/>
              </a:schemeClr>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6" name="Diagram 5"/>
          <p:cNvGraphicFramePr/>
          <p:nvPr>
            <p:extLst/>
          </p:nvPr>
        </p:nvGraphicFramePr>
        <p:xfrm>
          <a:off x="-156411" y="1674493"/>
          <a:ext cx="6599163" cy="4614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5" name="Diagram 34"/>
          <p:cNvGraphicFramePr/>
          <p:nvPr>
            <p:extLst/>
          </p:nvPr>
        </p:nvGraphicFramePr>
        <p:xfrm>
          <a:off x="5802397" y="1602489"/>
          <a:ext cx="7062286" cy="47081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6" name="Rectangle 55"/>
          <p:cNvSpPr/>
          <p:nvPr/>
        </p:nvSpPr>
        <p:spPr bwMode="auto">
          <a:xfrm>
            <a:off x="1993864" y="1089483"/>
            <a:ext cx="2058807" cy="264567"/>
          </a:xfrm>
          <a:prstGeom prst="rect">
            <a:avLst/>
          </a:prstGeom>
          <a:noFill/>
          <a:ln w="1905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r>
              <a:rPr lang="en-US" sz="2800" b="1" dirty="0">
                <a:solidFill>
                  <a:srgbClr val="000000"/>
                </a:solidFill>
              </a:rPr>
              <a:t>SEP Cloud</a:t>
            </a:r>
          </a:p>
        </p:txBody>
      </p:sp>
      <p:sp>
        <p:nvSpPr>
          <p:cNvPr id="3" name="Right Arrow 2"/>
          <p:cNvSpPr/>
          <p:nvPr/>
        </p:nvSpPr>
        <p:spPr>
          <a:xfrm rot="13110243">
            <a:off x="3530634" y="4628891"/>
            <a:ext cx="540511" cy="486136"/>
          </a:xfrm>
          <a:prstGeom prst="rightArrow">
            <a:avLst/>
          </a:prstGeom>
          <a:solidFill>
            <a:schemeClr val="accent1"/>
          </a:solidFill>
          <a:ln w="12700">
            <a:noFill/>
            <a:miter lim="800000"/>
            <a:headEnd/>
            <a:tailEnd/>
          </a:ln>
        </p:spPr>
        <p:txBody>
          <a:bodyPr wrap="square" rtlCol="0" anchor="ctr"/>
          <a:lstStyle/>
          <a:p>
            <a:pPr algn="ctr"/>
            <a:endParaRPr lang="en-US" kern="0" dirty="0">
              <a:solidFill>
                <a:schemeClr val="bg1"/>
              </a:solidFill>
            </a:endParaRPr>
          </a:p>
        </p:txBody>
      </p:sp>
    </p:spTree>
    <p:extLst>
      <p:ext uri="{BB962C8B-B14F-4D97-AF65-F5344CB8AC3E}">
        <p14:creationId xmlns:p14="http://schemas.microsoft.com/office/powerpoint/2010/main" val="137889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What to Do Next</a:t>
            </a:r>
          </a:p>
        </p:txBody>
      </p:sp>
      <p:sp>
        <p:nvSpPr>
          <p:cNvPr id="3" name="Slide Number Placeholder 2"/>
          <p:cNvSpPr>
            <a:spLocks noGrp="1"/>
          </p:cNvSpPr>
          <p:nvPr>
            <p:ph type="sldNum" sz="quarter" idx="4294967295"/>
          </p:nvPr>
        </p:nvSpPr>
        <p:spPr>
          <a:xfrm>
            <a:off x="11671300" y="6305550"/>
            <a:ext cx="520700" cy="365125"/>
          </a:xfrm>
        </p:spPr>
        <p:txBody>
          <a:bodyPr/>
          <a:lstStyle/>
          <a:p>
            <a:pPr>
              <a:defRPr/>
            </a:pPr>
            <a:fld id="{86DBA440-6C52-9B42-A2FB-227CB9E72181}" type="slidenum">
              <a:rPr lang="en-US" smtClean="0"/>
              <a:pPr>
                <a:defRPr/>
              </a:pPr>
              <a:t>65</a:t>
            </a:fld>
            <a:endParaRPr lang="en-US" dirty="0"/>
          </a:p>
        </p:txBody>
      </p:sp>
    </p:spTree>
    <p:extLst>
      <p:ext uri="{BB962C8B-B14F-4D97-AF65-F5344CB8AC3E}">
        <p14:creationId xmlns:p14="http://schemas.microsoft.com/office/powerpoint/2010/main" val="329542009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a:xfrm>
            <a:off x="512934" y="1657350"/>
            <a:ext cx="11313305" cy="4715585"/>
          </a:xfrm>
        </p:spPr>
        <p:txBody>
          <a:bodyPr>
            <a:normAutofit/>
          </a:bodyPr>
          <a:lstStyle/>
          <a:p>
            <a:pPr>
              <a:spcAft>
                <a:spcPts val="600"/>
              </a:spcAft>
              <a:buFont typeface="Arial" charset="0"/>
              <a:buChar char="•"/>
            </a:pPr>
            <a:r>
              <a:rPr lang="en-US" sz="1800" b="1" dirty="0">
                <a:solidFill>
                  <a:schemeClr val="accent1"/>
                </a:solidFill>
              </a:rPr>
              <a:t>Get trained on our Integrated Cyber Defense Platform. </a:t>
            </a:r>
            <a:r>
              <a:rPr lang="en-US" sz="1800" dirty="0"/>
              <a:t>Get more certifications and move to Platinum for more benefits</a:t>
            </a:r>
          </a:p>
          <a:p>
            <a:pPr lvl="1">
              <a:spcAft>
                <a:spcPts val="600"/>
              </a:spcAft>
              <a:buFont typeface="Arial" charset="0"/>
              <a:buChar char="•"/>
            </a:pPr>
            <a:r>
              <a:rPr lang="en-US" sz="1400" dirty="0">
                <a:hlinkClick r:id="rId3"/>
              </a:rPr>
              <a:t>Partner University </a:t>
            </a:r>
            <a:r>
              <a:rPr lang="en-US" sz="1400" dirty="0"/>
              <a:t>– easy access to training and resources</a:t>
            </a:r>
          </a:p>
          <a:p>
            <a:pPr>
              <a:spcAft>
                <a:spcPts val="600"/>
              </a:spcAft>
              <a:buFont typeface="Arial" charset="0"/>
              <a:buChar char="•"/>
            </a:pPr>
            <a:r>
              <a:rPr lang="en-US" sz="1800" b="1" dirty="0">
                <a:solidFill>
                  <a:schemeClr val="accent1"/>
                </a:solidFill>
              </a:rPr>
              <a:t>Take advantage of Deal Registration</a:t>
            </a:r>
            <a:r>
              <a:rPr lang="en-US" sz="1800" dirty="0">
                <a:solidFill>
                  <a:schemeClr val="accent1"/>
                </a:solidFill>
              </a:rPr>
              <a:t>, </a:t>
            </a:r>
            <a:r>
              <a:rPr lang="en-US" sz="1800" dirty="0"/>
              <a:t>especially Margin Builder in the Small Business segment</a:t>
            </a:r>
          </a:p>
          <a:p>
            <a:pPr lvl="1">
              <a:lnSpc>
                <a:spcPct val="100000"/>
              </a:lnSpc>
              <a:spcBef>
                <a:spcPts val="600"/>
              </a:spcBef>
              <a:spcAft>
                <a:spcPts val="600"/>
              </a:spcAft>
              <a:buFont typeface="Arial" panose="020B0604020202020204" pitchFamily="34" charset="0"/>
              <a:buChar char="•"/>
            </a:pPr>
            <a:r>
              <a:rPr lang="en-US" sz="1400" dirty="0"/>
              <a:t>Margin Builder program </a:t>
            </a:r>
            <a:r>
              <a:rPr lang="en-US" sz="1400" dirty="0">
                <a:hlinkClick r:id="rId4"/>
              </a:rPr>
              <a:t>(portal link)</a:t>
            </a:r>
            <a:r>
              <a:rPr lang="en-US" sz="1400" dirty="0"/>
              <a:t> for deals under 1,000 company employees. It’s available to all partners in the program. </a:t>
            </a:r>
            <a:r>
              <a:rPr lang="en-US" sz="1400" dirty="0">
                <a:hlinkClick r:id="rId5"/>
              </a:rPr>
              <a:t>Watch the video &gt;</a:t>
            </a:r>
            <a:endParaRPr lang="en-US" sz="1400" dirty="0"/>
          </a:p>
          <a:p>
            <a:pPr lvl="1">
              <a:lnSpc>
                <a:spcPct val="100000"/>
              </a:lnSpc>
              <a:spcBef>
                <a:spcPts val="600"/>
              </a:spcBef>
              <a:spcAft>
                <a:spcPts val="600"/>
              </a:spcAft>
              <a:buFont typeface="Arial" panose="020B0604020202020204" pitchFamily="34" charset="0"/>
              <a:buChar char="•"/>
            </a:pPr>
            <a:r>
              <a:rPr lang="en-US" sz="1400" dirty="0"/>
              <a:t>Opportunity Registration for deals greater than $10,000 in size (even on non-standard pricing deals). </a:t>
            </a:r>
            <a:r>
              <a:rPr lang="en-US" sz="1400" dirty="0">
                <a:hlinkClick r:id="rId6"/>
              </a:rPr>
              <a:t>Watch the video &gt;</a:t>
            </a:r>
            <a:endParaRPr lang="en-US" sz="1400" dirty="0"/>
          </a:p>
          <a:p>
            <a:pPr>
              <a:spcAft>
                <a:spcPts val="600"/>
              </a:spcAft>
              <a:buFont typeface="Arial" charset="0"/>
              <a:buChar char="•"/>
            </a:pPr>
            <a:r>
              <a:rPr lang="en-US" sz="1800" b="1" dirty="0">
                <a:solidFill>
                  <a:schemeClr val="accent1"/>
                </a:solidFill>
              </a:rPr>
              <a:t>Share the Customer Use Cases </a:t>
            </a:r>
            <a:r>
              <a:rPr lang="en-US" sz="1800" dirty="0"/>
              <a:t>and supporting materials within your business</a:t>
            </a:r>
          </a:p>
          <a:p>
            <a:pPr lvl="1">
              <a:spcAft>
                <a:spcPts val="600"/>
              </a:spcAft>
              <a:buFont typeface="Arial" charset="0"/>
              <a:buChar char="•"/>
            </a:pPr>
            <a:r>
              <a:rPr lang="en-US" sz="1400" dirty="0"/>
              <a:t>Leverage this deck with your sales teams, SE’s and internal staff.  </a:t>
            </a:r>
          </a:p>
          <a:p>
            <a:pPr lvl="1">
              <a:spcAft>
                <a:spcPts val="600"/>
              </a:spcAft>
              <a:buFont typeface="Arial" charset="0"/>
              <a:buChar char="•"/>
            </a:pPr>
            <a:r>
              <a:rPr lang="en-US" sz="1400" dirty="0"/>
              <a:t>Leverage the First Customer Meeting Deck to open discussions and opportunities with your customers</a:t>
            </a:r>
          </a:p>
          <a:p>
            <a:pPr>
              <a:spcAft>
                <a:spcPts val="600"/>
              </a:spcAft>
              <a:buFont typeface="Arial" charset="0"/>
              <a:buChar char="•"/>
            </a:pPr>
            <a:r>
              <a:rPr lang="en-US" sz="1800" b="1" dirty="0">
                <a:solidFill>
                  <a:schemeClr val="accent1"/>
                </a:solidFill>
              </a:rPr>
              <a:t>Apply a “cloud-first” approach to solving </a:t>
            </a:r>
            <a:r>
              <a:rPr lang="en-US" sz="1800" dirty="0"/>
              <a:t>your customers security problems—can Symantec’s cloud solution work best?</a:t>
            </a:r>
          </a:p>
        </p:txBody>
      </p:sp>
      <p:sp>
        <p:nvSpPr>
          <p:cNvPr id="17" name="Title 16"/>
          <p:cNvSpPr>
            <a:spLocks noGrp="1"/>
          </p:cNvSpPr>
          <p:nvPr>
            <p:ph type="title"/>
          </p:nvPr>
        </p:nvSpPr>
        <p:spPr/>
        <p:txBody>
          <a:bodyPr>
            <a:normAutofit fontScale="90000"/>
          </a:bodyPr>
          <a:lstStyle/>
          <a:p>
            <a:r>
              <a:rPr lang="en-US" sz="4800" dirty="0"/>
              <a:t>What we ask of you</a:t>
            </a:r>
          </a:p>
        </p:txBody>
      </p:sp>
    </p:spTree>
    <p:extLst>
      <p:ext uri="{BB962C8B-B14F-4D97-AF65-F5344CB8AC3E}">
        <p14:creationId xmlns:p14="http://schemas.microsoft.com/office/powerpoint/2010/main" val="141621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SEP Promotions</a:t>
            </a:r>
          </a:p>
        </p:txBody>
      </p:sp>
      <p:sp>
        <p:nvSpPr>
          <p:cNvPr id="6" name="Content Placeholder 5"/>
          <p:cNvSpPr>
            <a:spLocks noGrp="1"/>
          </p:cNvSpPr>
          <p:nvPr>
            <p:ph sz="quarter" idx="12"/>
          </p:nvPr>
        </p:nvSpPr>
        <p:spPr/>
        <p:txBody>
          <a:bodyPr>
            <a:normAutofit fontScale="92500"/>
          </a:bodyPr>
          <a:lstStyle/>
          <a:p>
            <a:r>
              <a:rPr lang="en-US" dirty="0"/>
              <a:t>SEP Mobile Promotion  – for current SEP Customers 50% off MSRP</a:t>
            </a:r>
          </a:p>
          <a:p>
            <a:pPr lvl="1"/>
            <a:r>
              <a:rPr lang="en-US" dirty="0"/>
              <a:t>SEP Mobile for existing SEP customers buying &gt; =50 seats </a:t>
            </a:r>
          </a:p>
          <a:p>
            <a:pPr lvl="1"/>
            <a:r>
              <a:rPr lang="en-US" dirty="0"/>
              <a:t>50% promotional discount for 1, 2, and 3 year subscription SKUs for SEP Mobile for existing SEP customers</a:t>
            </a:r>
          </a:p>
          <a:p>
            <a:r>
              <a:rPr lang="en-US" dirty="0"/>
              <a:t>SEP Switch &amp; Save Promotion – 50% off MSRP</a:t>
            </a:r>
          </a:p>
          <a:p>
            <a:endParaRPr lang="en-US" dirty="0"/>
          </a:p>
          <a:p>
            <a:endParaRPr lang="en-US" dirty="0"/>
          </a:p>
          <a:p>
            <a:endParaRPr lang="en-US" dirty="0"/>
          </a:p>
          <a:p>
            <a:endParaRPr lang="en-US" dirty="0"/>
          </a:p>
          <a:p>
            <a:endParaRPr lang="en-US" dirty="0"/>
          </a:p>
          <a:p>
            <a:r>
              <a:rPr lang="en-US" dirty="0"/>
              <a:t>Net New customer incentive - 50% discount on Symantec Advanced Threat Protection for Endpoint (EDR) and Free Symantec Risk Insight until March 31, 2018.  </a:t>
            </a:r>
          </a:p>
          <a:p>
            <a:pPr lvl="1"/>
            <a:r>
              <a:rPr lang="en-US" dirty="0"/>
              <a:t>50% discount for Symantec Advanced Threat Protection: Endpoint applies for 1 year, 2 year or 3 year SKUs</a:t>
            </a:r>
          </a:p>
          <a:p>
            <a:pPr lvl="1"/>
            <a:r>
              <a:rPr lang="en-US" dirty="0"/>
              <a:t>100% promotional discount for Symantec Risk Insight applies for 1 year SKUs only</a:t>
            </a:r>
            <a:r>
              <a:rPr lang="en-US" sz="1300" i="1" dirty="0"/>
              <a:t>**See promotional flyer for full details</a:t>
            </a:r>
            <a:endParaRPr lang="en-US" sz="1300" dirty="0"/>
          </a:p>
          <a:p>
            <a:pPr lvl="2"/>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540" y="2657883"/>
            <a:ext cx="7124900" cy="1874974"/>
          </a:xfrm>
          <a:prstGeom prst="rect">
            <a:avLst/>
          </a:prstGeom>
        </p:spPr>
      </p:pic>
    </p:spTree>
    <p:extLst>
      <p:ext uri="{BB962C8B-B14F-4D97-AF65-F5344CB8AC3E}">
        <p14:creationId xmlns:p14="http://schemas.microsoft.com/office/powerpoint/2010/main" val="3709754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Where to get more Information</a:t>
            </a:r>
          </a:p>
        </p:txBody>
      </p:sp>
      <p:sp>
        <p:nvSpPr>
          <p:cNvPr id="2" name="Content Placeholder 1"/>
          <p:cNvSpPr>
            <a:spLocks noGrp="1"/>
          </p:cNvSpPr>
          <p:nvPr>
            <p:ph sz="quarter" idx="12"/>
          </p:nvPr>
        </p:nvSpPr>
        <p:spPr/>
        <p:txBody>
          <a:bodyPr/>
          <a:lstStyle/>
          <a:p>
            <a:r>
              <a:rPr lang="en-US" dirty="0"/>
              <a:t>PartnerNet – visit the product pages for</a:t>
            </a:r>
          </a:p>
          <a:p>
            <a:pPr lvl="1"/>
            <a:r>
              <a:rPr lang="en-US" dirty="0"/>
              <a:t>SEP Product Family - </a:t>
            </a:r>
            <a:r>
              <a:rPr lang="en-US" dirty="0">
                <a:hlinkClick r:id="rId3"/>
              </a:rPr>
              <a:t>https://www.symantec.com/partners/products/endpoint-protection</a:t>
            </a:r>
            <a:r>
              <a:rPr lang="en-US" dirty="0"/>
              <a:t> </a:t>
            </a:r>
          </a:p>
          <a:p>
            <a:pPr lvl="1"/>
            <a:r>
              <a:rPr lang="en-US" dirty="0"/>
              <a:t>SEP Mobile - </a:t>
            </a:r>
            <a:r>
              <a:rPr lang="en-US" dirty="0">
                <a:hlinkClick r:id="rId4"/>
              </a:rPr>
              <a:t>https://www.symantec.com/partners/products/endpoint-protection-mobile</a:t>
            </a:r>
            <a:r>
              <a:rPr lang="en-US" dirty="0"/>
              <a:t> </a:t>
            </a:r>
          </a:p>
          <a:p>
            <a:pPr lvl="1"/>
            <a:r>
              <a:rPr lang="en-US" dirty="0"/>
              <a:t>SEP Cloud - </a:t>
            </a:r>
            <a:r>
              <a:rPr lang="en-US" dirty="0">
                <a:hlinkClick r:id="rId5"/>
              </a:rPr>
              <a:t>https://www.symantec.com/partners/products/endpoint-protection-cloud</a:t>
            </a:r>
            <a:r>
              <a:rPr lang="en-US" dirty="0"/>
              <a:t> </a:t>
            </a:r>
          </a:p>
          <a:p>
            <a:pPr lvl="1"/>
            <a:endParaRPr lang="en-US" dirty="0"/>
          </a:p>
          <a:p>
            <a:r>
              <a:rPr lang="en-US" dirty="0"/>
              <a:t>Opt-in for Partner Communications and  New Product announcements</a:t>
            </a:r>
          </a:p>
          <a:p>
            <a:r>
              <a:rPr lang="en-US" dirty="0"/>
              <a:t>Partner University for Training and Resources - </a:t>
            </a:r>
            <a:r>
              <a:rPr lang="en-US" dirty="0">
                <a:hlinkClick r:id="rId6"/>
              </a:rPr>
              <a:t>https://learn-partner.symantec.com/Saba/Web_spf/NA1PRD0127/pages/pagelistview/pgcnt000000000026720</a:t>
            </a:r>
            <a:r>
              <a:rPr lang="en-US" dirty="0"/>
              <a:t> </a:t>
            </a:r>
          </a:p>
          <a:p>
            <a:pPr lvl="1"/>
            <a:endParaRPr lang="en-US" dirty="0"/>
          </a:p>
        </p:txBody>
      </p:sp>
    </p:spTree>
    <p:extLst>
      <p:ext uri="{BB962C8B-B14F-4D97-AF65-F5344CB8AC3E}">
        <p14:creationId xmlns:p14="http://schemas.microsoft.com/office/powerpoint/2010/main" val="11198618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16600" dirty="0">
                <a:solidFill>
                  <a:srgbClr val="34BA7B"/>
                </a:solidFill>
              </a:rPr>
              <a:t>	</a:t>
            </a:r>
            <a:r>
              <a:rPr lang="en-US" sz="16600" dirty="0">
                <a:solidFill>
                  <a:srgbClr val="145CA5"/>
                </a:solidFill>
              </a:rPr>
              <a:t>Q</a:t>
            </a:r>
            <a:r>
              <a:rPr lang="en-US" sz="9600" baseline="30000" dirty="0"/>
              <a:t>&amp;</a:t>
            </a:r>
            <a:r>
              <a:rPr lang="en-US" sz="16600" dirty="0">
                <a:solidFill>
                  <a:srgbClr val="145CA5"/>
                </a:solidFill>
              </a:rPr>
              <a:t>A</a:t>
            </a:r>
          </a:p>
        </p:txBody>
      </p:sp>
    </p:spTree>
    <p:extLst>
      <p:ext uri="{BB962C8B-B14F-4D97-AF65-F5344CB8AC3E}">
        <p14:creationId xmlns:p14="http://schemas.microsoft.com/office/powerpoint/2010/main" val="3308870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ircular Arrow 125"/>
          <p:cNvSpPr/>
          <p:nvPr/>
        </p:nvSpPr>
        <p:spPr>
          <a:xfrm>
            <a:off x="3599242" y="1230186"/>
            <a:ext cx="5146266" cy="5146266"/>
          </a:xfrm>
          <a:prstGeom prst="circularArrow">
            <a:avLst>
              <a:gd name="adj1" fmla="val 12160"/>
              <a:gd name="adj2" fmla="val 382086"/>
              <a:gd name="adj3" fmla="val 14088015"/>
              <a:gd name="adj4" fmla="val 9680226"/>
              <a:gd name="adj5" fmla="val 6080"/>
            </a:avLst>
          </a:prstGeom>
          <a:gradFill flip="none" rotWithShape="1">
            <a:gsLst>
              <a:gs pos="0">
                <a:schemeClr val="tx2">
                  <a:lumMod val="10000"/>
                  <a:lumOff val="90000"/>
                  <a:alpha val="0"/>
                </a:schemeClr>
              </a:gs>
              <a:gs pos="43000">
                <a:schemeClr val="accent1"/>
              </a:gs>
            </a:gsLst>
            <a:lin ang="162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25" name="Circular Arrow 124"/>
          <p:cNvSpPr/>
          <p:nvPr/>
        </p:nvSpPr>
        <p:spPr>
          <a:xfrm>
            <a:off x="3599242" y="1230186"/>
            <a:ext cx="5146266" cy="5146266"/>
          </a:xfrm>
          <a:prstGeom prst="circularArrow">
            <a:avLst>
              <a:gd name="adj1" fmla="val 12160"/>
              <a:gd name="adj2" fmla="val 382086"/>
              <a:gd name="adj3" fmla="val 9753630"/>
              <a:gd name="adj4" fmla="val 5283765"/>
              <a:gd name="adj5" fmla="val 6080"/>
            </a:avLst>
          </a:prstGeom>
          <a:gradFill flip="none" rotWithShape="1">
            <a:gsLst>
              <a:gs pos="0">
                <a:schemeClr val="tx2">
                  <a:lumMod val="10000"/>
                  <a:lumOff val="90000"/>
                  <a:alpha val="0"/>
                </a:schemeClr>
              </a:gs>
              <a:gs pos="43000">
                <a:schemeClr val="accent1"/>
              </a:gs>
            </a:gsLst>
            <a:lin ang="108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24" name="Circular Arrow 123"/>
          <p:cNvSpPr/>
          <p:nvPr/>
        </p:nvSpPr>
        <p:spPr>
          <a:xfrm>
            <a:off x="3599242" y="1230186"/>
            <a:ext cx="5146266" cy="5146266"/>
          </a:xfrm>
          <a:prstGeom prst="circularArrow">
            <a:avLst>
              <a:gd name="adj1" fmla="val 12160"/>
              <a:gd name="adj2" fmla="val 382086"/>
              <a:gd name="adj3" fmla="val 5446897"/>
              <a:gd name="adj4" fmla="val 1039224"/>
              <a:gd name="adj5" fmla="val 6080"/>
            </a:avLst>
          </a:prstGeom>
          <a:gradFill flip="none" rotWithShape="1">
            <a:gsLst>
              <a:gs pos="0">
                <a:schemeClr val="tx2">
                  <a:lumMod val="10000"/>
                  <a:lumOff val="90000"/>
                  <a:alpha val="0"/>
                </a:schemeClr>
              </a:gs>
              <a:gs pos="43000">
                <a:schemeClr val="accent1"/>
              </a:gs>
            </a:gsLst>
            <a:lin ang="54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23" name="Circular Arrow 122"/>
          <p:cNvSpPr/>
          <p:nvPr/>
        </p:nvSpPr>
        <p:spPr>
          <a:xfrm>
            <a:off x="3599242" y="1230186"/>
            <a:ext cx="5146266" cy="5146266"/>
          </a:xfrm>
          <a:prstGeom prst="circularArrow">
            <a:avLst>
              <a:gd name="adj1" fmla="val 12160"/>
              <a:gd name="adj2" fmla="val 382086"/>
              <a:gd name="adj3" fmla="val 1140586"/>
              <a:gd name="adj4" fmla="val 18271896"/>
              <a:gd name="adj5" fmla="val 6080"/>
            </a:avLst>
          </a:prstGeom>
          <a:gradFill flip="none" rotWithShape="1">
            <a:gsLst>
              <a:gs pos="0">
                <a:schemeClr val="tx2">
                  <a:lumMod val="10000"/>
                  <a:lumOff val="90000"/>
                  <a:alpha val="0"/>
                </a:schemeClr>
              </a:gs>
              <a:gs pos="43000">
                <a:schemeClr val="accent1"/>
              </a:gs>
            </a:gsLst>
            <a:lin ang="54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22" name="Circular Arrow 121"/>
          <p:cNvSpPr/>
          <p:nvPr/>
        </p:nvSpPr>
        <p:spPr>
          <a:xfrm>
            <a:off x="3599242" y="1230186"/>
            <a:ext cx="5146266" cy="5146266"/>
          </a:xfrm>
          <a:prstGeom prst="circularArrow">
            <a:avLst>
              <a:gd name="adj1" fmla="val 12160"/>
              <a:gd name="adj2" fmla="val 382086"/>
              <a:gd name="adj3" fmla="val 18419719"/>
              <a:gd name="adj4" fmla="val 13398014"/>
              <a:gd name="adj5" fmla="val 6080"/>
            </a:avLst>
          </a:prstGeom>
          <a:gradFill flip="none" rotWithShape="1">
            <a:gsLst>
              <a:gs pos="10000">
                <a:schemeClr val="tx2">
                  <a:lumMod val="10000"/>
                  <a:lumOff val="90000"/>
                  <a:alpha val="0"/>
                </a:schemeClr>
              </a:gs>
              <a:gs pos="43000">
                <a:schemeClr val="accent1"/>
              </a:gs>
            </a:gsLst>
            <a:lin ang="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06" name="Block Arc 105"/>
          <p:cNvSpPr/>
          <p:nvPr/>
        </p:nvSpPr>
        <p:spPr>
          <a:xfrm>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sp>
        <p:nvSpPr>
          <p:cNvPr id="107" name="Block Arc 106"/>
          <p:cNvSpPr/>
          <p:nvPr/>
        </p:nvSpPr>
        <p:spPr>
          <a:xfrm rot="4322145">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9" name="Group 8"/>
          <p:cNvGrpSpPr/>
          <p:nvPr/>
        </p:nvGrpSpPr>
        <p:grpSpPr>
          <a:xfrm>
            <a:off x="7088042" y="2936092"/>
            <a:ext cx="889366" cy="902326"/>
            <a:chOff x="7088042" y="2936092"/>
            <a:chExt cx="889366" cy="902326"/>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042" y="2936092"/>
              <a:ext cx="889366" cy="902326"/>
            </a:xfrm>
            <a:prstGeom prst="rect">
              <a:avLst/>
            </a:prstGeom>
          </p:spPr>
        </p:pic>
        <p:sp>
          <p:nvSpPr>
            <p:cNvPr id="28" name="Freeform 5"/>
            <p:cNvSpPr>
              <a:spLocks noEditPoints="1"/>
            </p:cNvSpPr>
            <p:nvPr/>
          </p:nvSpPr>
          <p:spPr bwMode="auto">
            <a:xfrm>
              <a:off x="7320442" y="3181843"/>
              <a:ext cx="402337" cy="402345"/>
            </a:xfrm>
            <a:custGeom>
              <a:avLst/>
              <a:gdLst>
                <a:gd name="T0" fmla="*/ 113 w 1212"/>
                <a:gd name="T1" fmla="*/ 114 h 1209"/>
                <a:gd name="T2" fmla="*/ 387 w 1212"/>
                <a:gd name="T3" fmla="*/ 0 h 1209"/>
                <a:gd name="T4" fmla="*/ 660 w 1212"/>
                <a:gd name="T5" fmla="*/ 114 h 1209"/>
                <a:gd name="T6" fmla="*/ 774 w 1212"/>
                <a:gd name="T7" fmla="*/ 387 h 1209"/>
                <a:gd name="T8" fmla="*/ 708 w 1212"/>
                <a:gd name="T9" fmla="*/ 604 h 1209"/>
                <a:gd name="T10" fmla="*/ 709 w 1212"/>
                <a:gd name="T11" fmla="*/ 622 h 1209"/>
                <a:gd name="T12" fmla="*/ 715 w 1212"/>
                <a:gd name="T13" fmla="*/ 627 h 1209"/>
                <a:gd name="T14" fmla="*/ 733 w 1212"/>
                <a:gd name="T15" fmla="*/ 628 h 1209"/>
                <a:gd name="T16" fmla="*/ 782 w 1212"/>
                <a:gd name="T17" fmla="*/ 632 h 1209"/>
                <a:gd name="T18" fmla="*/ 1183 w 1212"/>
                <a:gd name="T19" fmla="*/ 1033 h 1209"/>
                <a:gd name="T20" fmla="*/ 1188 w 1212"/>
                <a:gd name="T21" fmla="*/ 1080 h 1209"/>
                <a:gd name="T22" fmla="*/ 1191 w 1212"/>
                <a:gd name="T23" fmla="*/ 1098 h 1209"/>
                <a:gd name="T24" fmla="*/ 1212 w 1212"/>
                <a:gd name="T25" fmla="*/ 1145 h 1209"/>
                <a:gd name="T26" fmla="*/ 1149 w 1212"/>
                <a:gd name="T27" fmla="*/ 1209 h 1209"/>
                <a:gd name="T28" fmla="*/ 1102 w 1212"/>
                <a:gd name="T29" fmla="*/ 1188 h 1209"/>
                <a:gd name="T30" fmla="*/ 1082 w 1212"/>
                <a:gd name="T31" fmla="*/ 1187 h 1209"/>
                <a:gd name="T32" fmla="*/ 1033 w 1212"/>
                <a:gd name="T33" fmla="*/ 1184 h 1209"/>
                <a:gd name="T34" fmla="*/ 631 w 1212"/>
                <a:gd name="T35" fmla="*/ 783 h 1209"/>
                <a:gd name="T36" fmla="*/ 628 w 1212"/>
                <a:gd name="T37" fmla="*/ 734 h 1209"/>
                <a:gd name="T38" fmla="*/ 626 w 1212"/>
                <a:gd name="T39" fmla="*/ 716 h 1209"/>
                <a:gd name="T40" fmla="*/ 621 w 1212"/>
                <a:gd name="T41" fmla="*/ 710 h 1209"/>
                <a:gd name="T42" fmla="*/ 603 w 1212"/>
                <a:gd name="T43" fmla="*/ 708 h 1209"/>
                <a:gd name="T44" fmla="*/ 387 w 1212"/>
                <a:gd name="T45" fmla="*/ 774 h 1209"/>
                <a:gd name="T46" fmla="*/ 113 w 1212"/>
                <a:gd name="T47" fmla="*/ 661 h 1209"/>
                <a:gd name="T48" fmla="*/ 0 w 1212"/>
                <a:gd name="T49" fmla="*/ 387 h 1209"/>
                <a:gd name="T50" fmla="*/ 113 w 1212"/>
                <a:gd name="T51" fmla="*/ 114 h 1209"/>
                <a:gd name="T52" fmla="*/ 235 w 1212"/>
                <a:gd name="T53" fmla="*/ 400 h 1209"/>
                <a:gd name="T54" fmla="*/ 300 w 1212"/>
                <a:gd name="T55" fmla="*/ 243 h 1209"/>
                <a:gd name="T56" fmla="*/ 367 w 1212"/>
                <a:gd name="T57" fmla="*/ 197 h 1209"/>
                <a:gd name="T58" fmla="*/ 376 w 1212"/>
                <a:gd name="T59" fmla="*/ 178 h 1209"/>
                <a:gd name="T60" fmla="*/ 358 w 1212"/>
                <a:gd name="T61" fmla="*/ 166 h 1209"/>
                <a:gd name="T62" fmla="*/ 229 w 1212"/>
                <a:gd name="T63" fmla="*/ 230 h 1209"/>
                <a:gd name="T64" fmla="*/ 164 w 1212"/>
                <a:gd name="T65" fmla="*/ 387 h 1209"/>
                <a:gd name="T66" fmla="*/ 229 w 1212"/>
                <a:gd name="T67" fmla="*/ 545 h 1209"/>
                <a:gd name="T68" fmla="*/ 284 w 1212"/>
                <a:gd name="T69" fmla="*/ 585 h 1209"/>
                <a:gd name="T70" fmla="*/ 304 w 1212"/>
                <a:gd name="T71" fmla="*/ 580 h 1209"/>
                <a:gd name="T72" fmla="*/ 303 w 1212"/>
                <a:gd name="T73" fmla="*/ 560 h 1209"/>
                <a:gd name="T74" fmla="*/ 300 w 1212"/>
                <a:gd name="T75" fmla="*/ 558 h 1209"/>
                <a:gd name="T76" fmla="*/ 235 w 1212"/>
                <a:gd name="T77" fmla="*/ 400 h 1209"/>
                <a:gd name="T78" fmla="*/ 387 w 1212"/>
                <a:gd name="T79" fmla="*/ 104 h 1209"/>
                <a:gd name="T80" fmla="*/ 187 w 1212"/>
                <a:gd name="T81" fmla="*/ 187 h 1209"/>
                <a:gd name="T82" fmla="*/ 104 w 1212"/>
                <a:gd name="T83" fmla="*/ 387 h 1209"/>
                <a:gd name="T84" fmla="*/ 187 w 1212"/>
                <a:gd name="T85" fmla="*/ 587 h 1209"/>
                <a:gd name="T86" fmla="*/ 387 w 1212"/>
                <a:gd name="T87" fmla="*/ 670 h 1209"/>
                <a:gd name="T88" fmla="*/ 587 w 1212"/>
                <a:gd name="T89" fmla="*/ 587 h 1209"/>
                <a:gd name="T90" fmla="*/ 669 w 1212"/>
                <a:gd name="T91" fmla="*/ 387 h 1209"/>
                <a:gd name="T92" fmla="*/ 587 w 1212"/>
                <a:gd name="T93" fmla="*/ 187 h 1209"/>
                <a:gd name="T94" fmla="*/ 387 w 1212"/>
                <a:gd name="T95" fmla="*/ 104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2" h="1209">
                  <a:moveTo>
                    <a:pt x="113" y="114"/>
                  </a:moveTo>
                  <a:cubicBezTo>
                    <a:pt x="188" y="38"/>
                    <a:pt x="288" y="0"/>
                    <a:pt x="387" y="0"/>
                  </a:cubicBezTo>
                  <a:cubicBezTo>
                    <a:pt x="486" y="0"/>
                    <a:pt x="585" y="38"/>
                    <a:pt x="660" y="114"/>
                  </a:cubicBezTo>
                  <a:cubicBezTo>
                    <a:pt x="736" y="189"/>
                    <a:pt x="774" y="288"/>
                    <a:pt x="774" y="387"/>
                  </a:cubicBezTo>
                  <a:cubicBezTo>
                    <a:pt x="774" y="463"/>
                    <a:pt x="752" y="539"/>
                    <a:pt x="708" y="604"/>
                  </a:cubicBezTo>
                  <a:cubicBezTo>
                    <a:pt x="704" y="609"/>
                    <a:pt x="704" y="617"/>
                    <a:pt x="709" y="622"/>
                  </a:cubicBezTo>
                  <a:cubicBezTo>
                    <a:pt x="715" y="627"/>
                    <a:pt x="715" y="627"/>
                    <a:pt x="715" y="627"/>
                  </a:cubicBezTo>
                  <a:cubicBezTo>
                    <a:pt x="720" y="632"/>
                    <a:pt x="728" y="633"/>
                    <a:pt x="733" y="628"/>
                  </a:cubicBezTo>
                  <a:cubicBezTo>
                    <a:pt x="748" y="618"/>
                    <a:pt x="769" y="619"/>
                    <a:pt x="782" y="632"/>
                  </a:cubicBezTo>
                  <a:cubicBezTo>
                    <a:pt x="1183" y="1033"/>
                    <a:pt x="1183" y="1033"/>
                    <a:pt x="1183" y="1033"/>
                  </a:cubicBezTo>
                  <a:cubicBezTo>
                    <a:pt x="1196" y="1046"/>
                    <a:pt x="1198" y="1065"/>
                    <a:pt x="1188" y="1080"/>
                  </a:cubicBezTo>
                  <a:cubicBezTo>
                    <a:pt x="1185" y="1086"/>
                    <a:pt x="1186" y="1093"/>
                    <a:pt x="1191" y="1098"/>
                  </a:cubicBezTo>
                  <a:cubicBezTo>
                    <a:pt x="1204" y="1110"/>
                    <a:pt x="1212" y="1127"/>
                    <a:pt x="1212" y="1145"/>
                  </a:cubicBezTo>
                  <a:cubicBezTo>
                    <a:pt x="1212" y="1181"/>
                    <a:pt x="1184" y="1209"/>
                    <a:pt x="1149" y="1209"/>
                  </a:cubicBezTo>
                  <a:cubicBezTo>
                    <a:pt x="1130" y="1209"/>
                    <a:pt x="1113" y="1201"/>
                    <a:pt x="1102" y="1188"/>
                  </a:cubicBezTo>
                  <a:cubicBezTo>
                    <a:pt x="1097" y="1183"/>
                    <a:pt x="1088" y="1182"/>
                    <a:pt x="1082" y="1187"/>
                  </a:cubicBezTo>
                  <a:cubicBezTo>
                    <a:pt x="1068" y="1199"/>
                    <a:pt x="1046" y="1198"/>
                    <a:pt x="1033" y="1184"/>
                  </a:cubicBezTo>
                  <a:cubicBezTo>
                    <a:pt x="631" y="783"/>
                    <a:pt x="631" y="783"/>
                    <a:pt x="631" y="783"/>
                  </a:cubicBezTo>
                  <a:cubicBezTo>
                    <a:pt x="618" y="770"/>
                    <a:pt x="617" y="749"/>
                    <a:pt x="628" y="734"/>
                  </a:cubicBezTo>
                  <a:cubicBezTo>
                    <a:pt x="632" y="728"/>
                    <a:pt x="631" y="721"/>
                    <a:pt x="626" y="716"/>
                  </a:cubicBezTo>
                  <a:cubicBezTo>
                    <a:pt x="621" y="710"/>
                    <a:pt x="621" y="710"/>
                    <a:pt x="621" y="710"/>
                  </a:cubicBezTo>
                  <a:cubicBezTo>
                    <a:pt x="616" y="705"/>
                    <a:pt x="609" y="705"/>
                    <a:pt x="603" y="708"/>
                  </a:cubicBezTo>
                  <a:cubicBezTo>
                    <a:pt x="538" y="752"/>
                    <a:pt x="462" y="774"/>
                    <a:pt x="387" y="774"/>
                  </a:cubicBezTo>
                  <a:cubicBezTo>
                    <a:pt x="288" y="774"/>
                    <a:pt x="188" y="737"/>
                    <a:pt x="113" y="661"/>
                  </a:cubicBezTo>
                  <a:cubicBezTo>
                    <a:pt x="37" y="585"/>
                    <a:pt x="0" y="486"/>
                    <a:pt x="0" y="387"/>
                  </a:cubicBezTo>
                  <a:cubicBezTo>
                    <a:pt x="0" y="288"/>
                    <a:pt x="37" y="189"/>
                    <a:pt x="113" y="114"/>
                  </a:cubicBezTo>
                  <a:close/>
                  <a:moveTo>
                    <a:pt x="235" y="400"/>
                  </a:moveTo>
                  <a:cubicBezTo>
                    <a:pt x="235" y="343"/>
                    <a:pt x="257" y="286"/>
                    <a:pt x="300" y="243"/>
                  </a:cubicBezTo>
                  <a:cubicBezTo>
                    <a:pt x="320" y="223"/>
                    <a:pt x="343" y="208"/>
                    <a:pt x="367" y="197"/>
                  </a:cubicBezTo>
                  <a:cubicBezTo>
                    <a:pt x="374" y="193"/>
                    <a:pt x="378" y="186"/>
                    <a:pt x="376" y="178"/>
                  </a:cubicBezTo>
                  <a:cubicBezTo>
                    <a:pt x="374" y="170"/>
                    <a:pt x="366" y="165"/>
                    <a:pt x="358" y="166"/>
                  </a:cubicBezTo>
                  <a:cubicBezTo>
                    <a:pt x="311" y="172"/>
                    <a:pt x="265" y="194"/>
                    <a:pt x="229" y="230"/>
                  </a:cubicBezTo>
                  <a:cubicBezTo>
                    <a:pt x="186" y="273"/>
                    <a:pt x="164" y="330"/>
                    <a:pt x="164" y="387"/>
                  </a:cubicBezTo>
                  <a:cubicBezTo>
                    <a:pt x="164" y="444"/>
                    <a:pt x="186" y="501"/>
                    <a:pt x="229" y="545"/>
                  </a:cubicBezTo>
                  <a:cubicBezTo>
                    <a:pt x="246" y="562"/>
                    <a:pt x="264" y="575"/>
                    <a:pt x="284" y="585"/>
                  </a:cubicBezTo>
                  <a:cubicBezTo>
                    <a:pt x="291" y="589"/>
                    <a:pt x="300" y="587"/>
                    <a:pt x="304" y="580"/>
                  </a:cubicBezTo>
                  <a:cubicBezTo>
                    <a:pt x="309" y="574"/>
                    <a:pt x="308" y="565"/>
                    <a:pt x="303" y="560"/>
                  </a:cubicBezTo>
                  <a:cubicBezTo>
                    <a:pt x="302" y="559"/>
                    <a:pt x="301" y="558"/>
                    <a:pt x="300" y="558"/>
                  </a:cubicBezTo>
                  <a:cubicBezTo>
                    <a:pt x="257" y="514"/>
                    <a:pt x="235" y="457"/>
                    <a:pt x="235" y="400"/>
                  </a:cubicBezTo>
                  <a:close/>
                  <a:moveTo>
                    <a:pt x="387" y="104"/>
                  </a:moveTo>
                  <a:cubicBezTo>
                    <a:pt x="314" y="104"/>
                    <a:pt x="242" y="132"/>
                    <a:pt x="187" y="187"/>
                  </a:cubicBezTo>
                  <a:cubicBezTo>
                    <a:pt x="131" y="243"/>
                    <a:pt x="104" y="315"/>
                    <a:pt x="104" y="387"/>
                  </a:cubicBezTo>
                  <a:cubicBezTo>
                    <a:pt x="104" y="460"/>
                    <a:pt x="131" y="532"/>
                    <a:pt x="187" y="587"/>
                  </a:cubicBezTo>
                  <a:cubicBezTo>
                    <a:pt x="242" y="643"/>
                    <a:pt x="314" y="670"/>
                    <a:pt x="387" y="670"/>
                  </a:cubicBezTo>
                  <a:cubicBezTo>
                    <a:pt x="459" y="670"/>
                    <a:pt x="531" y="643"/>
                    <a:pt x="587" y="587"/>
                  </a:cubicBezTo>
                  <a:cubicBezTo>
                    <a:pt x="642" y="532"/>
                    <a:pt x="669" y="460"/>
                    <a:pt x="669" y="387"/>
                  </a:cubicBezTo>
                  <a:cubicBezTo>
                    <a:pt x="669" y="315"/>
                    <a:pt x="642" y="243"/>
                    <a:pt x="587" y="187"/>
                  </a:cubicBezTo>
                  <a:cubicBezTo>
                    <a:pt x="531" y="132"/>
                    <a:pt x="459" y="104"/>
                    <a:pt x="387" y="104"/>
                  </a:cubicBez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pPr defTabSz="914377"/>
              <a:endParaRPr lang="en-US" sz="1799" dirty="0">
                <a:solidFill>
                  <a:srgbClr val="FFFFFF"/>
                </a:solidFill>
              </a:endParaRPr>
            </a:p>
          </p:txBody>
        </p:sp>
      </p:grpSp>
      <p:sp>
        <p:nvSpPr>
          <p:cNvPr id="108" name="Block Arc 107"/>
          <p:cNvSpPr/>
          <p:nvPr/>
        </p:nvSpPr>
        <p:spPr>
          <a:xfrm rot="8645817">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sp>
        <p:nvSpPr>
          <p:cNvPr id="109" name="Block Arc 108"/>
          <p:cNvSpPr/>
          <p:nvPr/>
        </p:nvSpPr>
        <p:spPr>
          <a:xfrm rot="12964067">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sp>
        <p:nvSpPr>
          <p:cNvPr id="110" name="Block Arc 109"/>
          <p:cNvSpPr/>
          <p:nvPr/>
        </p:nvSpPr>
        <p:spPr>
          <a:xfrm rot="17281748">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sp>
        <p:nvSpPr>
          <p:cNvPr id="5" name="Title 4"/>
          <p:cNvSpPr>
            <a:spLocks noGrp="1"/>
          </p:cNvSpPr>
          <p:nvPr>
            <p:ph type="title"/>
          </p:nvPr>
        </p:nvSpPr>
        <p:spPr/>
        <p:txBody>
          <a:bodyPr/>
          <a:lstStyle/>
          <a:p>
            <a:r>
              <a:rPr lang="en-US" dirty="0"/>
              <a:t>SEP Security Framework</a:t>
            </a:r>
          </a:p>
        </p:txBody>
      </p:sp>
      <p:grpSp>
        <p:nvGrpSpPr>
          <p:cNvPr id="2" name="Group 21"/>
          <p:cNvGrpSpPr/>
          <p:nvPr/>
        </p:nvGrpSpPr>
        <p:grpSpPr>
          <a:xfrm>
            <a:off x="5714344" y="1994270"/>
            <a:ext cx="889041" cy="903421"/>
            <a:chOff x="6696531" y="1908067"/>
            <a:chExt cx="1081940" cy="1083647"/>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6531" y="1908067"/>
              <a:ext cx="1081940" cy="1083647"/>
            </a:xfrm>
            <a:prstGeom prst="rect">
              <a:avLst/>
            </a:prstGeom>
          </p:spPr>
        </p:pic>
        <p:sp>
          <p:nvSpPr>
            <p:cNvPr id="24" name="Oval 23"/>
            <p:cNvSpPr/>
            <p:nvPr/>
          </p:nvSpPr>
          <p:spPr bwMode="gray">
            <a:xfrm>
              <a:off x="6895529" y="2100895"/>
              <a:ext cx="674313" cy="674313"/>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0369" y="2140212"/>
              <a:ext cx="525506" cy="636625"/>
            </a:xfrm>
            <a:prstGeom prst="rect">
              <a:avLst/>
            </a:prstGeom>
          </p:spPr>
        </p:pic>
      </p:grpSp>
      <p:grpSp>
        <p:nvGrpSpPr>
          <p:cNvPr id="4" name="Group 28"/>
          <p:cNvGrpSpPr/>
          <p:nvPr/>
        </p:nvGrpSpPr>
        <p:grpSpPr>
          <a:xfrm>
            <a:off x="6627182" y="4453281"/>
            <a:ext cx="889366" cy="902326"/>
            <a:chOff x="4419653" y="4136258"/>
            <a:chExt cx="1081940" cy="1083647"/>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53" y="4136258"/>
              <a:ext cx="1081940" cy="1083647"/>
            </a:xfrm>
            <a:prstGeom prst="rect">
              <a:avLst/>
            </a:prstGeom>
          </p:spPr>
        </p:pic>
        <p:sp>
          <p:nvSpPr>
            <p:cNvPr id="31" name="Oval 30"/>
            <p:cNvSpPr/>
            <p:nvPr/>
          </p:nvSpPr>
          <p:spPr bwMode="gray">
            <a:xfrm>
              <a:off x="4610637" y="4337642"/>
              <a:ext cx="674313" cy="674313"/>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32" name="Picture Placeholder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5129" y="4371905"/>
              <a:ext cx="372853" cy="582582"/>
            </a:xfrm>
            <a:prstGeom prst="rect">
              <a:avLst/>
            </a:prstGeom>
            <a:noFill/>
            <a:ln w="9525">
              <a:noFill/>
              <a:miter lim="800000"/>
              <a:headEnd/>
              <a:tailEnd/>
            </a:ln>
          </p:spPr>
        </p:pic>
      </p:grpSp>
      <p:pic>
        <p:nvPicPr>
          <p:cNvPr id="33" name="Picture 32" descr="SYM - Deception Icon-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0552" y="4453281"/>
            <a:ext cx="889366" cy="902326"/>
          </a:xfrm>
          <a:prstGeom prst="rect">
            <a:avLst/>
          </a:prstGeom>
        </p:spPr>
      </p:pic>
      <p:grpSp>
        <p:nvGrpSpPr>
          <p:cNvPr id="6" name="Group 35"/>
          <p:cNvGrpSpPr/>
          <p:nvPr/>
        </p:nvGrpSpPr>
        <p:grpSpPr>
          <a:xfrm>
            <a:off x="4367340" y="2936096"/>
            <a:ext cx="889041" cy="903421"/>
            <a:chOff x="9668504" y="2453697"/>
            <a:chExt cx="941488" cy="942974"/>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8504" y="2453697"/>
              <a:ext cx="941488" cy="942974"/>
            </a:xfrm>
            <a:prstGeom prst="rect">
              <a:avLst/>
            </a:prstGeom>
          </p:spPr>
        </p:pic>
        <p:sp>
          <p:nvSpPr>
            <p:cNvPr id="38" name="Oval 37"/>
            <p:cNvSpPr/>
            <p:nvPr/>
          </p:nvSpPr>
          <p:spPr bwMode="gray">
            <a:xfrm>
              <a:off x="9841669" y="2621493"/>
              <a:ext cx="586777" cy="586777"/>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39" name="Picture 38" descr="protect.png"/>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9890477" y="2728270"/>
              <a:ext cx="508708" cy="401685"/>
            </a:xfrm>
            <a:prstGeom prst="rect">
              <a:avLst/>
            </a:prstGeom>
          </p:spPr>
        </p:pic>
      </p:grpSp>
      <p:sp>
        <p:nvSpPr>
          <p:cNvPr id="61" name="TextBox 60">
            <a:extLst>
              <a:ext uri="{FF2B5EF4-FFF2-40B4-BE49-F238E27FC236}">
                <a16:creationId xmlns:a16="http://schemas.microsoft.com/office/drawing/2014/main" id="{4AA62CCF-CD2C-4A19-BEC3-95D5F1D19DD2}"/>
              </a:ext>
            </a:extLst>
          </p:cNvPr>
          <p:cNvSpPr txBox="1"/>
          <p:nvPr/>
        </p:nvSpPr>
        <p:spPr>
          <a:xfrm>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PREVENTION</a:t>
            </a:r>
          </a:p>
        </p:txBody>
      </p:sp>
      <p:sp>
        <p:nvSpPr>
          <p:cNvPr id="128" name="TextBox 127">
            <a:extLst>
              <a:ext uri="{FF2B5EF4-FFF2-40B4-BE49-F238E27FC236}">
                <a16:creationId xmlns:a16="http://schemas.microsoft.com/office/drawing/2014/main" id="{4AA62CCF-CD2C-4A19-BEC3-95D5F1D19DD2}"/>
              </a:ext>
            </a:extLst>
          </p:cNvPr>
          <p:cNvSpPr txBox="1"/>
          <p:nvPr/>
        </p:nvSpPr>
        <p:spPr>
          <a:xfrm rot="4605659">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DETECTION</a:t>
            </a:r>
          </a:p>
        </p:txBody>
      </p:sp>
      <p:sp>
        <p:nvSpPr>
          <p:cNvPr id="129" name="TextBox 128">
            <a:extLst>
              <a:ext uri="{FF2B5EF4-FFF2-40B4-BE49-F238E27FC236}">
                <a16:creationId xmlns:a16="http://schemas.microsoft.com/office/drawing/2014/main" id="{4AA62CCF-CD2C-4A19-BEC3-95D5F1D19DD2}"/>
              </a:ext>
            </a:extLst>
          </p:cNvPr>
          <p:cNvSpPr txBox="1"/>
          <p:nvPr/>
        </p:nvSpPr>
        <p:spPr>
          <a:xfrm rot="19635516">
            <a:off x="394488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RESPONSE</a:t>
            </a:r>
          </a:p>
        </p:txBody>
      </p:sp>
      <p:sp>
        <p:nvSpPr>
          <p:cNvPr id="130" name="TextBox 129">
            <a:extLst>
              <a:ext uri="{FF2B5EF4-FFF2-40B4-BE49-F238E27FC236}">
                <a16:creationId xmlns:a16="http://schemas.microsoft.com/office/drawing/2014/main" id="{4AA62CCF-CD2C-4A19-BEC3-95D5F1D19DD2}"/>
              </a:ext>
            </a:extLst>
          </p:cNvPr>
          <p:cNvSpPr txBox="1"/>
          <p:nvPr/>
        </p:nvSpPr>
        <p:spPr>
          <a:xfrm rot="2598534">
            <a:off x="394488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DECEPTION</a:t>
            </a:r>
          </a:p>
        </p:txBody>
      </p:sp>
      <p:sp>
        <p:nvSpPr>
          <p:cNvPr id="131" name="TextBox 130">
            <a:extLst>
              <a:ext uri="{FF2B5EF4-FFF2-40B4-BE49-F238E27FC236}">
                <a16:creationId xmlns:a16="http://schemas.microsoft.com/office/drawing/2014/main" id="{4AA62CCF-CD2C-4A19-BEC3-95D5F1D19DD2}"/>
              </a:ext>
            </a:extLst>
          </p:cNvPr>
          <p:cNvSpPr txBox="1"/>
          <p:nvPr/>
        </p:nvSpPr>
        <p:spPr>
          <a:xfrm rot="17749881">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ADAPTATION</a:t>
            </a:r>
          </a:p>
        </p:txBody>
      </p:sp>
      <p:sp>
        <p:nvSpPr>
          <p:cNvPr id="35" name="Oval 34"/>
          <p:cNvSpPr/>
          <p:nvPr/>
        </p:nvSpPr>
        <p:spPr>
          <a:xfrm>
            <a:off x="5410548" y="3041492"/>
            <a:ext cx="1523652" cy="1523652"/>
          </a:xfrm>
          <a:prstGeom prst="ellipse">
            <a:avLst/>
          </a:prstGeom>
          <a:gradFill flip="none" rotWithShape="1">
            <a:gsLst>
              <a:gs pos="0">
                <a:schemeClr val="tx2">
                  <a:lumMod val="25000"/>
                  <a:lumOff val="75000"/>
                </a:schemeClr>
              </a:gs>
              <a:gs pos="100000">
                <a:schemeClr val="tx2">
                  <a:lumMod val="75000"/>
                  <a:lumOff val="25000"/>
                </a:schemeClr>
              </a:gs>
            </a:gsLst>
            <a:path path="shape">
              <a:fillToRect l="50000" t="50000" r="50000" b="50000"/>
            </a:path>
            <a:tileRect/>
          </a:gradFill>
          <a:ln w="63500" cap="rnd">
            <a:solidFill>
              <a:schemeClr val="bg1"/>
            </a:solidFill>
            <a:round/>
            <a:headEnd/>
            <a:tailEnd/>
          </a:ln>
        </p:spPr>
        <p:txBody>
          <a:bodyPr wrap="square" lIns="0" tIns="0" rIns="0" bIns="0" rtlCol="0" anchor="ctr"/>
          <a:lstStyle/>
          <a:p>
            <a:pPr algn="ctr">
              <a:lnSpc>
                <a:spcPct val="90000"/>
              </a:lnSpc>
            </a:pPr>
            <a:r>
              <a:rPr lang="en-US" b="1" kern="0" dirty="0">
                <a:solidFill>
                  <a:srgbClr val="FFFFFF"/>
                </a:solidFill>
              </a:rPr>
              <a:t>SINGLE</a:t>
            </a:r>
            <a:br>
              <a:rPr lang="en-US" b="1" kern="0" dirty="0">
                <a:solidFill>
                  <a:srgbClr val="FFFFFF"/>
                </a:solidFill>
              </a:rPr>
            </a:br>
            <a:r>
              <a:rPr lang="en-US" b="1" kern="0" dirty="0">
                <a:solidFill>
                  <a:srgbClr val="FFFFFF"/>
                </a:solidFill>
              </a:rPr>
              <a:t>AGENT</a:t>
            </a:r>
          </a:p>
        </p:txBody>
      </p:sp>
    </p:spTree>
    <p:extLst>
      <p:ext uri="{BB962C8B-B14F-4D97-AF65-F5344CB8AC3E}">
        <p14:creationId xmlns:p14="http://schemas.microsoft.com/office/powerpoint/2010/main" val="2328845268"/>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6">
                    <a:lumMod val="50000"/>
                  </a:schemeClr>
                </a:solidFill>
              </a:rPr>
              <a:t>Thank you</a:t>
            </a:r>
            <a:br>
              <a:rPr lang="en-US" dirty="0">
                <a:solidFill>
                  <a:schemeClr val="accent6">
                    <a:lumMod val="50000"/>
                  </a:schemeClr>
                </a:solidFill>
              </a:rPr>
            </a:br>
            <a:br>
              <a:rPr lang="en-US" dirty="0"/>
            </a:br>
            <a:endParaRPr lang="en-US" dirty="0"/>
          </a:p>
        </p:txBody>
      </p:sp>
    </p:spTree>
    <p:extLst>
      <p:ext uri="{BB962C8B-B14F-4D97-AF65-F5344CB8AC3E}">
        <p14:creationId xmlns:p14="http://schemas.microsoft.com/office/powerpoint/2010/main" val="1051329417"/>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Appendix</a:t>
            </a:r>
          </a:p>
        </p:txBody>
      </p:sp>
      <p:sp>
        <p:nvSpPr>
          <p:cNvPr id="5" name="Text Placeholder 4"/>
          <p:cNvSpPr>
            <a:spLocks noGrp="1"/>
          </p:cNvSpPr>
          <p:nvPr>
            <p:ph type="body" sz="quarter" idx="11"/>
          </p:nvPr>
        </p:nvSpPr>
        <p:spPr/>
        <p:txBody>
          <a:bodyPr/>
          <a:lstStyle/>
          <a:p>
            <a:pPr marL="342900" indent="-342900">
              <a:buFont typeface="Arial" panose="020B0604020202020204" pitchFamily="34" charset="0"/>
              <a:buChar char="•"/>
            </a:pPr>
            <a:r>
              <a:rPr lang="en-US" dirty="0"/>
              <a:t>Awards and 3</a:t>
            </a:r>
            <a:r>
              <a:rPr lang="en-US" baseline="30000" dirty="0"/>
              <a:t>rd</a:t>
            </a:r>
            <a:r>
              <a:rPr lang="en-US" dirty="0"/>
              <a:t> Party Testing</a:t>
            </a:r>
          </a:p>
          <a:p>
            <a:pPr marL="800100" lvl="1" indent="-342900">
              <a:buFont typeface="Arial" panose="020B0604020202020204" pitchFamily="34" charset="0"/>
              <a:buChar char="•"/>
            </a:pPr>
            <a:r>
              <a:rPr lang="en-US" dirty="0"/>
              <a:t>SEP and SEP Cloud 68-74</a:t>
            </a:r>
          </a:p>
          <a:p>
            <a:pPr marL="800100" lvl="1" indent="-342900">
              <a:buFont typeface="Arial" panose="020B0604020202020204" pitchFamily="34" charset="0"/>
              <a:buChar char="•"/>
            </a:pPr>
            <a:r>
              <a:rPr lang="en-US" dirty="0"/>
              <a:t>SEP EDR 75-76</a:t>
            </a:r>
          </a:p>
          <a:p>
            <a:pPr marL="342900" indent="-342900">
              <a:buFont typeface="Arial" panose="020B0604020202020204" pitchFamily="34" charset="0"/>
              <a:buChar char="•"/>
            </a:pPr>
            <a:r>
              <a:rPr lang="en-US" dirty="0"/>
              <a:t>SEP Hardening Use Cases &amp; Product Details 77-84</a:t>
            </a:r>
          </a:p>
          <a:p>
            <a:pPr lvl="1"/>
            <a:endParaRPr lang="en-US" dirty="0"/>
          </a:p>
          <a:p>
            <a:pPr marL="8001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29165124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5300" y="1981200"/>
            <a:ext cx="7848600" cy="2622550"/>
          </a:xfrm>
        </p:spPr>
        <p:txBody>
          <a:bodyPr/>
          <a:lstStyle/>
          <a:p>
            <a:r>
              <a:rPr lang="en-US" sz="4000" dirty="0"/>
              <a:t>SEP 14 and SEP Cloud</a:t>
            </a:r>
            <a:br>
              <a:rPr lang="en-US" sz="4000" dirty="0"/>
            </a:br>
            <a:br>
              <a:rPr lang="en-US" sz="4000" dirty="0"/>
            </a:br>
            <a:r>
              <a:rPr lang="en-US" sz="4000" dirty="0"/>
              <a:t>Awards, Customer Testimonials and 3</a:t>
            </a:r>
            <a:r>
              <a:rPr lang="en-US" sz="4000" baseline="30000" dirty="0"/>
              <a:t>rd</a:t>
            </a:r>
            <a:r>
              <a:rPr lang="en-US" sz="4000" dirty="0"/>
              <a:t> Party Validations</a:t>
            </a:r>
          </a:p>
        </p:txBody>
      </p:sp>
    </p:spTree>
    <p:extLst>
      <p:ext uri="{BB962C8B-B14F-4D97-AF65-F5344CB8AC3E}">
        <p14:creationId xmlns:p14="http://schemas.microsoft.com/office/powerpoint/2010/main" val="17745209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Effective Protection against Ransomware</a:t>
            </a:r>
            <a:endParaRPr lang="en-GB" dirty="0"/>
          </a:p>
        </p:txBody>
      </p:sp>
      <p:sp>
        <p:nvSpPr>
          <p:cNvPr id="4" name="Text Placeholder 3">
            <a:extLst>
              <a:ext uri="{FF2B5EF4-FFF2-40B4-BE49-F238E27FC236}">
                <a16:creationId xmlns:a16="http://schemas.microsoft.com/office/drawing/2014/main" id="{9A7B51A4-D81C-410B-BBF9-EA63015DB1AB}"/>
              </a:ext>
            </a:extLst>
          </p:cNvPr>
          <p:cNvSpPr>
            <a:spLocks noGrp="1"/>
          </p:cNvSpPr>
          <p:nvPr>
            <p:ph type="body" sz="quarter" idx="13"/>
          </p:nvPr>
        </p:nvSpPr>
        <p:spPr>
          <a:xfrm>
            <a:off x="495302" y="914400"/>
            <a:ext cx="10972482" cy="332118"/>
          </a:xfrm>
          <a:noFill/>
          <a:ln w="9525">
            <a:noFill/>
            <a:miter lim="800000"/>
            <a:headEnd/>
            <a:tailEnd/>
          </a:ln>
        </p:spPr>
        <p:txBody>
          <a:bodyPr vert="horz" wrap="square" lIns="0" tIns="0" rIns="0" bIns="0" numCol="1" rtlCol="0" anchor="t" anchorCtr="0" compatLnSpc="1">
            <a:prstTxWarp prst="textNoShape">
              <a:avLst/>
            </a:prstTxWarp>
            <a:noAutofit/>
          </a:bodyPr>
          <a:lstStyle/>
          <a:p>
            <a:r>
              <a:rPr lang="en-US" b="1" dirty="0">
                <a:solidFill>
                  <a:srgbClr val="595959"/>
                </a:solidFill>
              </a:rPr>
              <a:t>#1 Reason why customers are adopting SEP14 </a:t>
            </a:r>
          </a:p>
        </p:txBody>
      </p:sp>
      <p:sp>
        <p:nvSpPr>
          <p:cNvPr id="9" name="Slide Number Placeholder 7">
            <a:extLst>
              <a:ext uri="{FF2B5EF4-FFF2-40B4-BE49-F238E27FC236}">
                <a16:creationId xmlns:a16="http://schemas.microsoft.com/office/drawing/2014/main" id="{BA8EE46F-90B9-4E75-A7AB-6EEA51DE8773}"/>
              </a:ext>
            </a:extLst>
          </p:cNvPr>
          <p:cNvSpPr>
            <a:spLocks noGrp="1"/>
          </p:cNvSpPr>
          <p:nvPr>
            <p:ph type="sldNum" sz="quarter" idx="16"/>
          </p:nvPr>
        </p:nvSpPr>
        <p:spPr/>
        <p:txBody>
          <a:bodyPr/>
          <a:lstStyle/>
          <a:p>
            <a:fld id="{2D88F0F9-74A8-45E4-B405-052EDB68E8BD}" type="slidenum">
              <a:rPr lang="en-US" smtClean="0"/>
              <a:pPr/>
              <a:t>73</a:t>
            </a:fld>
            <a:endParaRPr lang="en-US"/>
          </a:p>
        </p:txBody>
      </p:sp>
      <p:grpSp>
        <p:nvGrpSpPr>
          <p:cNvPr id="3" name="Group 2"/>
          <p:cNvGrpSpPr/>
          <p:nvPr/>
        </p:nvGrpSpPr>
        <p:grpSpPr>
          <a:xfrm>
            <a:off x="1093912" y="1664677"/>
            <a:ext cx="4560277" cy="4560277"/>
            <a:chOff x="1093910" y="1664677"/>
            <a:chExt cx="4560277" cy="4560277"/>
          </a:xfrm>
        </p:grpSpPr>
        <p:sp>
          <p:nvSpPr>
            <p:cNvPr id="11" name="Oval 10">
              <a:extLst>
                <a:ext uri="{FF2B5EF4-FFF2-40B4-BE49-F238E27FC236}">
                  <a16:creationId xmlns:a16="http://schemas.microsoft.com/office/drawing/2014/main" id="{EFE7A438-9391-4435-9684-4B4088F04E3A}"/>
                </a:ext>
              </a:extLst>
            </p:cNvPr>
            <p:cNvSpPr/>
            <p:nvPr/>
          </p:nvSpPr>
          <p:spPr>
            <a:xfrm>
              <a:off x="1093910" y="1664677"/>
              <a:ext cx="4560277" cy="4560277"/>
            </a:xfrm>
            <a:prstGeom prst="ellipse">
              <a:avLst/>
            </a:prstGeom>
            <a:solidFill>
              <a:schemeClr val="bg2"/>
            </a:solidFill>
            <a:ln w="127000">
              <a:solidFill>
                <a:schemeClr val="accent1"/>
              </a:solidFill>
              <a:miter lim="800000"/>
              <a:headEnd/>
              <a:tailEnd/>
            </a:ln>
          </p:spPr>
          <p:txBody>
            <a:bodyPr wrap="square" rtlCol="0" anchor="ctr"/>
            <a:lstStyle/>
            <a:p>
              <a:pPr algn="ctr"/>
              <a:endParaRPr lang="en-US" kern="0" dirty="0">
                <a:solidFill>
                  <a:schemeClr val="bg1"/>
                </a:solidFill>
              </a:endParaRPr>
            </a:p>
          </p:txBody>
        </p:sp>
        <p:sp>
          <p:nvSpPr>
            <p:cNvPr id="7" name="Rounded Rectangle 6"/>
            <p:cNvSpPr/>
            <p:nvPr/>
          </p:nvSpPr>
          <p:spPr bwMode="gray">
            <a:xfrm>
              <a:off x="1187741" y="2963072"/>
              <a:ext cx="4379787" cy="1697358"/>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4800" b="1" dirty="0">
                  <a:solidFill>
                    <a:schemeClr val="accent4"/>
                  </a:solidFill>
                  <a:latin typeface="Calibri Regular" charset="0"/>
                </a:rPr>
                <a:t>WANNACRY:</a:t>
              </a:r>
            </a:p>
            <a:p>
              <a:pPr algn="ctr">
                <a:lnSpc>
                  <a:spcPct val="90000"/>
                </a:lnSpc>
              </a:pPr>
              <a:r>
                <a:rPr lang="en-US" sz="3600" b="1" dirty="0">
                  <a:solidFill>
                    <a:schemeClr val="tx1"/>
                  </a:solidFill>
                  <a:latin typeface="Calibri Regular" charset="0"/>
                </a:rPr>
                <a:t>1 billion+ infections blocked!</a:t>
              </a:r>
            </a:p>
          </p:txBody>
        </p:sp>
      </p:grpSp>
      <p:grpSp>
        <p:nvGrpSpPr>
          <p:cNvPr id="5" name="Group 4"/>
          <p:cNvGrpSpPr/>
          <p:nvPr/>
        </p:nvGrpSpPr>
        <p:grpSpPr>
          <a:xfrm>
            <a:off x="6537816" y="1664677"/>
            <a:ext cx="4560277" cy="4560277"/>
            <a:chOff x="6537814" y="1664677"/>
            <a:chExt cx="4560277" cy="4560277"/>
          </a:xfrm>
        </p:grpSpPr>
        <p:sp>
          <p:nvSpPr>
            <p:cNvPr id="22" name="Oval 21">
              <a:extLst>
                <a:ext uri="{FF2B5EF4-FFF2-40B4-BE49-F238E27FC236}">
                  <a16:creationId xmlns:a16="http://schemas.microsoft.com/office/drawing/2014/main" id="{3022F4EB-011A-43DE-A389-30B1FC44A166}"/>
                </a:ext>
              </a:extLst>
            </p:cNvPr>
            <p:cNvSpPr/>
            <p:nvPr/>
          </p:nvSpPr>
          <p:spPr>
            <a:xfrm>
              <a:off x="6537814" y="1664677"/>
              <a:ext cx="4560277" cy="4560277"/>
            </a:xfrm>
            <a:prstGeom prst="ellipse">
              <a:avLst/>
            </a:prstGeom>
            <a:solidFill>
              <a:schemeClr val="bg2"/>
            </a:solidFill>
            <a:ln w="127000">
              <a:solidFill>
                <a:schemeClr val="accent1"/>
              </a:solidFill>
              <a:miter lim="800000"/>
              <a:headEnd/>
              <a:tailEnd/>
            </a:ln>
          </p:spPr>
          <p:txBody>
            <a:bodyPr wrap="square" rtlCol="0" anchor="ctr"/>
            <a:lstStyle/>
            <a:p>
              <a:pPr algn="ctr"/>
              <a:endParaRPr lang="en-US" kern="0" dirty="0">
                <a:solidFill>
                  <a:schemeClr val="bg1"/>
                </a:solidFill>
              </a:endParaRPr>
            </a:p>
          </p:txBody>
        </p:sp>
        <p:sp>
          <p:nvSpPr>
            <p:cNvPr id="8" name="Rounded Rectangle 7"/>
            <p:cNvSpPr/>
            <p:nvPr/>
          </p:nvSpPr>
          <p:spPr>
            <a:xfrm>
              <a:off x="6659440" y="2963072"/>
              <a:ext cx="4317024" cy="2163518"/>
            </a:xfrm>
            <a:prstGeom prst="rect">
              <a:avLst/>
            </a:prstGeom>
            <a:noFill/>
            <a:ln w="9525">
              <a:noFill/>
              <a:miter lim="800000"/>
              <a:headEnd/>
              <a:tailEnd/>
            </a:ln>
          </p:spPr>
          <p:txBody>
            <a:bodyPr wrap="square" rtlCol="0" anchor="ctr" anchorCtr="0"/>
            <a:lstStyle/>
            <a:p>
              <a:pPr algn="ctr">
                <a:lnSpc>
                  <a:spcPct val="90000"/>
                </a:lnSpc>
              </a:pPr>
              <a:r>
                <a:rPr lang="en-US" sz="4800" b="1" dirty="0">
                  <a:solidFill>
                    <a:schemeClr val="accent4"/>
                  </a:solidFill>
                  <a:latin typeface="Calibri Regular" charset="0"/>
                </a:rPr>
                <a:t>PETYA:</a:t>
              </a:r>
            </a:p>
            <a:p>
              <a:pPr algn="ctr">
                <a:lnSpc>
                  <a:spcPct val="90000"/>
                </a:lnSpc>
              </a:pPr>
              <a:r>
                <a:rPr lang="en-US" sz="3600" b="1" dirty="0">
                  <a:latin typeface="Calibri Regular" charset="0"/>
                </a:rPr>
                <a:t>ZERO reported infections on SEP 14 endpoints</a:t>
              </a:r>
            </a:p>
          </p:txBody>
        </p:sp>
      </p:grpSp>
    </p:spTree>
    <p:extLst>
      <p:ext uri="{BB962C8B-B14F-4D97-AF65-F5344CB8AC3E}">
        <p14:creationId xmlns:p14="http://schemas.microsoft.com/office/powerpoint/2010/main" val="314460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Content Placeholder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25382" y="3856892"/>
            <a:ext cx="2243882" cy="2003168"/>
          </a:xfrm>
          <a:prstGeom prst="rect">
            <a:avLst/>
          </a:prstGeom>
        </p:spPr>
      </p:pic>
      <p:sp>
        <p:nvSpPr>
          <p:cNvPr id="7" name="Title 6">
            <a:extLst>
              <a:ext uri="{FF2B5EF4-FFF2-40B4-BE49-F238E27FC236}">
                <a16:creationId xmlns:a16="http://schemas.microsoft.com/office/drawing/2014/main" id="{6484C2EB-6A2E-4A66-B288-464E4481A56E}"/>
              </a:ext>
            </a:extLst>
          </p:cNvPr>
          <p:cNvSpPr>
            <a:spLocks noGrp="1"/>
          </p:cNvSpPr>
          <p:nvPr>
            <p:ph type="title"/>
          </p:nvPr>
        </p:nvSpPr>
        <p:spPr/>
        <p:txBody>
          <a:bodyPr/>
          <a:lstStyle/>
          <a:p>
            <a:r>
              <a:rPr lang="en-US"/>
              <a:t>SEP 14 Market Leadership</a:t>
            </a:r>
            <a:endParaRPr lang="en-US" dirty="0"/>
          </a:p>
        </p:txBody>
      </p:sp>
      <p:sp>
        <p:nvSpPr>
          <p:cNvPr id="32" name="Freeform 31"/>
          <p:cNvSpPr/>
          <p:nvPr/>
        </p:nvSpPr>
        <p:spPr>
          <a:xfrm>
            <a:off x="479775" y="3060921"/>
            <a:ext cx="1930959" cy="261610"/>
          </a:xfrm>
          <a:custGeom>
            <a:avLst/>
            <a:gdLst>
              <a:gd name="connsiteX0" fmla="*/ 0 w 1761181"/>
              <a:gd name="connsiteY0" fmla="*/ 0 h 554079"/>
              <a:gd name="connsiteX1" fmla="*/ 1027356 w 1761181"/>
              <a:gd name="connsiteY1" fmla="*/ 0 h 554079"/>
              <a:gd name="connsiteX2" fmla="*/ 1237230 w 1761181"/>
              <a:gd name="connsiteY2" fmla="*/ -59286 h 554079"/>
              <a:gd name="connsiteX3" fmla="*/ 1467651 w 1761181"/>
              <a:gd name="connsiteY3" fmla="*/ 0 h 554079"/>
              <a:gd name="connsiteX4" fmla="*/ 1761181 w 1761181"/>
              <a:gd name="connsiteY4" fmla="*/ 0 h 554079"/>
              <a:gd name="connsiteX5" fmla="*/ 1761181 w 1761181"/>
              <a:gd name="connsiteY5" fmla="*/ 92347 h 554079"/>
              <a:gd name="connsiteX6" fmla="*/ 1761181 w 1761181"/>
              <a:gd name="connsiteY6" fmla="*/ 92347 h 554079"/>
              <a:gd name="connsiteX7" fmla="*/ 1761181 w 1761181"/>
              <a:gd name="connsiteY7" fmla="*/ 230866 h 554079"/>
              <a:gd name="connsiteX8" fmla="*/ 1761181 w 1761181"/>
              <a:gd name="connsiteY8" fmla="*/ 554079 h 554079"/>
              <a:gd name="connsiteX9" fmla="*/ 1467651 w 1761181"/>
              <a:gd name="connsiteY9" fmla="*/ 554079 h 554079"/>
              <a:gd name="connsiteX10" fmla="*/ 1027356 w 1761181"/>
              <a:gd name="connsiteY10" fmla="*/ 554079 h 554079"/>
              <a:gd name="connsiteX11" fmla="*/ 1027356 w 1761181"/>
              <a:gd name="connsiteY11" fmla="*/ 554079 h 554079"/>
              <a:gd name="connsiteX12" fmla="*/ 0 w 1761181"/>
              <a:gd name="connsiteY12" fmla="*/ 554079 h 554079"/>
              <a:gd name="connsiteX13" fmla="*/ 0 w 1761181"/>
              <a:gd name="connsiteY13" fmla="*/ 230866 h 554079"/>
              <a:gd name="connsiteX14" fmla="*/ 0 w 1761181"/>
              <a:gd name="connsiteY14" fmla="*/ 92347 h 554079"/>
              <a:gd name="connsiteX15" fmla="*/ 0 w 1761181"/>
              <a:gd name="connsiteY15" fmla="*/ 92347 h 554079"/>
              <a:gd name="connsiteX16" fmla="*/ 0 w 1761181"/>
              <a:gd name="connsiteY16" fmla="*/ 0 h 55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1181" h="554079">
                <a:moveTo>
                  <a:pt x="0" y="0"/>
                </a:moveTo>
                <a:lnTo>
                  <a:pt x="1027356" y="0"/>
                </a:lnTo>
                <a:lnTo>
                  <a:pt x="1237230" y="-59286"/>
                </a:lnTo>
                <a:lnTo>
                  <a:pt x="1467651" y="0"/>
                </a:lnTo>
                <a:lnTo>
                  <a:pt x="1761181" y="0"/>
                </a:lnTo>
                <a:lnTo>
                  <a:pt x="1761181" y="92347"/>
                </a:lnTo>
                <a:lnTo>
                  <a:pt x="1761181" y="92347"/>
                </a:lnTo>
                <a:lnTo>
                  <a:pt x="1761181" y="230866"/>
                </a:lnTo>
                <a:lnTo>
                  <a:pt x="1761181" y="554079"/>
                </a:lnTo>
                <a:lnTo>
                  <a:pt x="1467651" y="554079"/>
                </a:lnTo>
                <a:lnTo>
                  <a:pt x="1027356" y="554079"/>
                </a:lnTo>
                <a:lnTo>
                  <a:pt x="1027356" y="554079"/>
                </a:lnTo>
                <a:lnTo>
                  <a:pt x="0" y="554079"/>
                </a:lnTo>
                <a:lnTo>
                  <a:pt x="0" y="230866"/>
                </a:lnTo>
                <a:lnTo>
                  <a:pt x="0" y="92347"/>
                </a:lnTo>
                <a:lnTo>
                  <a:pt x="0" y="92347"/>
                </a:lnTo>
                <a:lnTo>
                  <a:pt x="0" y="0"/>
                </a:lnTo>
                <a:close/>
              </a:path>
            </a:pathLst>
          </a:custGeom>
        </p:spPr>
        <p:txBody>
          <a:bodyPr anchor="t" anchorCtr="0">
            <a:spAutoFit/>
          </a:bodyPr>
          <a:lstStyle/>
          <a:p>
            <a:pPr algn="ctr">
              <a:lnSpc>
                <a:spcPct val="90000"/>
              </a:lnSpc>
              <a:spcBef>
                <a:spcPts val="2398"/>
              </a:spcBef>
              <a:buClr>
                <a:schemeClr val="tx1">
                  <a:lumMod val="40000"/>
                  <a:lumOff val="60000"/>
                </a:schemeClr>
              </a:buClr>
            </a:pPr>
            <a:r>
              <a:rPr lang="en-US" sz="1200" b="1" dirty="0">
                <a:latin typeface="Calibri" panose="020F0502020204030204" pitchFamily="34" charset="0"/>
              </a:rPr>
              <a:t>Gartner MQ Leader</a:t>
            </a:r>
          </a:p>
        </p:txBody>
      </p:sp>
      <p:sp>
        <p:nvSpPr>
          <p:cNvPr id="34" name="Freeform 33"/>
          <p:cNvSpPr/>
          <p:nvPr/>
        </p:nvSpPr>
        <p:spPr>
          <a:xfrm>
            <a:off x="6444514" y="3060921"/>
            <a:ext cx="2733600" cy="424732"/>
          </a:xfrm>
          <a:custGeom>
            <a:avLst/>
            <a:gdLst>
              <a:gd name="connsiteX0" fmla="*/ 0 w 1761181"/>
              <a:gd name="connsiteY0" fmla="*/ 0 h 554079"/>
              <a:gd name="connsiteX1" fmla="*/ 1027356 w 1761181"/>
              <a:gd name="connsiteY1" fmla="*/ 0 h 554079"/>
              <a:gd name="connsiteX2" fmla="*/ 1237230 w 1761181"/>
              <a:gd name="connsiteY2" fmla="*/ -59286 h 554079"/>
              <a:gd name="connsiteX3" fmla="*/ 1467651 w 1761181"/>
              <a:gd name="connsiteY3" fmla="*/ 0 h 554079"/>
              <a:gd name="connsiteX4" fmla="*/ 1761181 w 1761181"/>
              <a:gd name="connsiteY4" fmla="*/ 0 h 554079"/>
              <a:gd name="connsiteX5" fmla="*/ 1761181 w 1761181"/>
              <a:gd name="connsiteY5" fmla="*/ 92347 h 554079"/>
              <a:gd name="connsiteX6" fmla="*/ 1761181 w 1761181"/>
              <a:gd name="connsiteY6" fmla="*/ 92347 h 554079"/>
              <a:gd name="connsiteX7" fmla="*/ 1761181 w 1761181"/>
              <a:gd name="connsiteY7" fmla="*/ 230866 h 554079"/>
              <a:gd name="connsiteX8" fmla="*/ 1761181 w 1761181"/>
              <a:gd name="connsiteY8" fmla="*/ 554079 h 554079"/>
              <a:gd name="connsiteX9" fmla="*/ 1467651 w 1761181"/>
              <a:gd name="connsiteY9" fmla="*/ 554079 h 554079"/>
              <a:gd name="connsiteX10" fmla="*/ 1027356 w 1761181"/>
              <a:gd name="connsiteY10" fmla="*/ 554079 h 554079"/>
              <a:gd name="connsiteX11" fmla="*/ 1027356 w 1761181"/>
              <a:gd name="connsiteY11" fmla="*/ 554079 h 554079"/>
              <a:gd name="connsiteX12" fmla="*/ 0 w 1761181"/>
              <a:gd name="connsiteY12" fmla="*/ 554079 h 554079"/>
              <a:gd name="connsiteX13" fmla="*/ 0 w 1761181"/>
              <a:gd name="connsiteY13" fmla="*/ 230866 h 554079"/>
              <a:gd name="connsiteX14" fmla="*/ 0 w 1761181"/>
              <a:gd name="connsiteY14" fmla="*/ 92347 h 554079"/>
              <a:gd name="connsiteX15" fmla="*/ 0 w 1761181"/>
              <a:gd name="connsiteY15" fmla="*/ 92347 h 554079"/>
              <a:gd name="connsiteX16" fmla="*/ 0 w 1761181"/>
              <a:gd name="connsiteY16" fmla="*/ 0 h 55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1181" h="554079">
                <a:moveTo>
                  <a:pt x="0" y="0"/>
                </a:moveTo>
                <a:lnTo>
                  <a:pt x="1027356" y="0"/>
                </a:lnTo>
                <a:lnTo>
                  <a:pt x="1237230" y="-59286"/>
                </a:lnTo>
                <a:lnTo>
                  <a:pt x="1467651" y="0"/>
                </a:lnTo>
                <a:lnTo>
                  <a:pt x="1761181" y="0"/>
                </a:lnTo>
                <a:lnTo>
                  <a:pt x="1761181" y="92347"/>
                </a:lnTo>
                <a:lnTo>
                  <a:pt x="1761181" y="92347"/>
                </a:lnTo>
                <a:lnTo>
                  <a:pt x="1761181" y="230866"/>
                </a:lnTo>
                <a:lnTo>
                  <a:pt x="1761181" y="554079"/>
                </a:lnTo>
                <a:lnTo>
                  <a:pt x="1467651" y="554079"/>
                </a:lnTo>
                <a:lnTo>
                  <a:pt x="1027356" y="554079"/>
                </a:lnTo>
                <a:lnTo>
                  <a:pt x="1027356" y="554079"/>
                </a:lnTo>
                <a:lnTo>
                  <a:pt x="0" y="554079"/>
                </a:lnTo>
                <a:lnTo>
                  <a:pt x="0" y="230866"/>
                </a:lnTo>
                <a:lnTo>
                  <a:pt x="0" y="92347"/>
                </a:lnTo>
                <a:lnTo>
                  <a:pt x="0" y="92347"/>
                </a:lnTo>
                <a:lnTo>
                  <a:pt x="0" y="0"/>
                </a:lnTo>
                <a:close/>
              </a:path>
            </a:pathLst>
          </a:custGeom>
        </p:spPr>
        <p:txBody>
          <a:bodyPr wrap="square" anchor="t" anchorCtr="0">
            <a:spAutoFit/>
          </a:bodyPr>
          <a:lstStyle/>
          <a:p>
            <a:pPr algn="ctr">
              <a:lnSpc>
                <a:spcPct val="90000"/>
              </a:lnSpc>
            </a:pPr>
            <a:r>
              <a:rPr lang="en-US" sz="1200" b="1" dirty="0">
                <a:latin typeface="Calibri" panose="020F0502020204030204" pitchFamily="34" charset="0"/>
              </a:rPr>
              <a:t>Clear Leader in Functionality &amp; Vision - </a:t>
            </a:r>
            <a:r>
              <a:rPr lang="en-US" sz="1200" b="1" dirty="0" err="1">
                <a:latin typeface="Calibri" panose="020F0502020204030204" pitchFamily="34" charset="0"/>
              </a:rPr>
              <a:t>Radicati</a:t>
            </a:r>
            <a:r>
              <a:rPr lang="en-US" sz="1200" b="1" dirty="0">
                <a:latin typeface="Calibri" panose="020F0502020204030204" pitchFamily="34" charset="0"/>
              </a:rPr>
              <a:t> Endpoint Security MQ Report</a:t>
            </a:r>
          </a:p>
        </p:txBody>
      </p:sp>
      <p:sp>
        <p:nvSpPr>
          <p:cNvPr id="45" name="Rectangle 44"/>
          <p:cNvSpPr/>
          <p:nvPr/>
        </p:nvSpPr>
        <p:spPr bwMode="gray">
          <a:xfrm>
            <a:off x="732070" y="3285641"/>
            <a:ext cx="1426364" cy="169277"/>
          </a:xfrm>
          <a:prstGeom prst="rect">
            <a:avLst/>
          </a:prstGeom>
        </p:spPr>
        <p:txBody>
          <a:bodyPr wrap="square" tIns="0" bIns="0" anchor="t" anchorCtr="0">
            <a:spAutoFit/>
          </a:bodyPr>
          <a:lstStyle/>
          <a:p>
            <a:pPr algn="ctr" defTabSz="913897">
              <a:lnSpc>
                <a:spcPct val="90000"/>
              </a:lnSpc>
              <a:defRPr/>
            </a:pPr>
            <a:r>
              <a:rPr lang="en-CA" sz="1200" b="1" kern="0" dirty="0">
                <a:latin typeface="Calibri" panose="020F0502020204030204" pitchFamily="34" charset="0"/>
                <a:ea typeface="Articulat CF" charset="0"/>
                <a:cs typeface="Articulat CF" charset="0"/>
              </a:rPr>
              <a:t>15 Years Running</a:t>
            </a:r>
          </a:p>
        </p:txBody>
      </p:sp>
      <p:sp>
        <p:nvSpPr>
          <p:cNvPr id="47" name="Rectangle 46"/>
          <p:cNvSpPr/>
          <p:nvPr/>
        </p:nvSpPr>
        <p:spPr bwMode="gray">
          <a:xfrm>
            <a:off x="246214" y="5863191"/>
            <a:ext cx="2398076" cy="332399"/>
          </a:xfrm>
          <a:prstGeom prst="rect">
            <a:avLst/>
          </a:prstGeom>
        </p:spPr>
        <p:txBody>
          <a:bodyPr wrap="square" tIns="0" bIns="0" anchor="t" anchorCtr="0">
            <a:spAutoFit/>
          </a:bodyPr>
          <a:lstStyle/>
          <a:p>
            <a:pPr algn="ctr" defTabSz="913897">
              <a:lnSpc>
                <a:spcPct val="90000"/>
              </a:lnSpc>
              <a:defRPr/>
            </a:pPr>
            <a:r>
              <a:rPr lang="en-CA" sz="1200" b="1" kern="0" dirty="0">
                <a:latin typeface="Calibri" panose="020F0502020204030204" pitchFamily="34" charset="0"/>
                <a:ea typeface="Articulat CF" charset="0"/>
                <a:cs typeface="Articulat CF" charset="0"/>
              </a:rPr>
              <a:t>Only vendor with AAA rating for 17 straight quarters</a:t>
            </a:r>
          </a:p>
        </p:txBody>
      </p:sp>
      <p:cxnSp>
        <p:nvCxnSpPr>
          <p:cNvPr id="4" name="Straight Connector 3"/>
          <p:cNvCxnSpPr/>
          <p:nvPr/>
        </p:nvCxnSpPr>
        <p:spPr>
          <a:xfrm flipV="1">
            <a:off x="391708" y="3768578"/>
            <a:ext cx="11372945" cy="62342"/>
          </a:xfrm>
          <a:prstGeom prst="line">
            <a:avLst/>
          </a:prstGeom>
          <a:ln w="6350">
            <a:solidFill>
              <a:schemeClr val="accent6"/>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85" y="967785"/>
            <a:ext cx="2007134" cy="2022574"/>
          </a:xfrm>
          <a:prstGeom prst="rect">
            <a:avLst/>
          </a:prstGeom>
        </p:spPr>
        <p:style>
          <a:lnRef idx="3">
            <a:schemeClr val="lt1"/>
          </a:lnRef>
          <a:fillRef idx="1">
            <a:schemeClr val="accent4"/>
          </a:fillRef>
          <a:effectRef idx="1">
            <a:schemeClr val="accent4"/>
          </a:effectRef>
          <a:fontRef idx="minor">
            <a:schemeClr val="lt1"/>
          </a:fontRef>
        </p:style>
      </p:pic>
      <p:grpSp>
        <p:nvGrpSpPr>
          <p:cNvPr id="49" name="Group 48"/>
          <p:cNvGrpSpPr/>
          <p:nvPr/>
        </p:nvGrpSpPr>
        <p:grpSpPr>
          <a:xfrm>
            <a:off x="3033741" y="718457"/>
            <a:ext cx="2409994" cy="2661902"/>
            <a:chOff x="3819982" y="872362"/>
            <a:chExt cx="4788296" cy="4237938"/>
          </a:xfrm>
        </p:grpSpPr>
        <p:pic>
          <p:nvPicPr>
            <p:cNvPr id="50" name="Picture 4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19982" y="872362"/>
              <a:ext cx="3280407" cy="3666458"/>
            </a:xfrm>
            <a:prstGeom prst="rect">
              <a:avLst/>
            </a:prstGeom>
          </p:spPr>
        </p:pic>
        <p:pic>
          <p:nvPicPr>
            <p:cNvPr id="53" name="Picture 5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55516" y="929524"/>
              <a:ext cx="3552762" cy="4180776"/>
            </a:xfrm>
            <a:prstGeom prst="rect">
              <a:avLst/>
            </a:prstGeom>
          </p:spPr>
        </p:pic>
      </p:grpSp>
      <p:sp>
        <p:nvSpPr>
          <p:cNvPr id="3" name="Rectangle 2"/>
          <p:cNvSpPr/>
          <p:nvPr/>
        </p:nvSpPr>
        <p:spPr>
          <a:xfrm>
            <a:off x="2651587" y="3060921"/>
            <a:ext cx="3174306" cy="424732"/>
          </a:xfrm>
          <a:prstGeom prst="rect">
            <a:avLst/>
          </a:prstGeom>
        </p:spPr>
        <p:txBody>
          <a:bodyPr wrap="square" anchor="t" anchorCtr="0">
            <a:spAutoFit/>
          </a:bodyPr>
          <a:lstStyle/>
          <a:p>
            <a:pPr algn="ctr">
              <a:lnSpc>
                <a:spcPct val="90000"/>
              </a:lnSpc>
            </a:pPr>
            <a:r>
              <a:rPr lang="en-US" sz="1200" b="1" dirty="0">
                <a:latin typeface="Calibri" panose="020F0502020204030204" pitchFamily="34" charset="0"/>
              </a:rPr>
              <a:t>Winner of AV Test Best Protection 2015 &amp; 2016. ONLY Player to win it twice in a row.</a:t>
            </a:r>
          </a:p>
        </p:txBody>
      </p:sp>
      <p:pic>
        <p:nvPicPr>
          <p:cNvPr id="55" name="Content Placeholder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4513" y="892108"/>
            <a:ext cx="2733600" cy="2159094"/>
          </a:xfrm>
          <a:prstGeom prst="rect">
            <a:avLst/>
          </a:prstGeom>
        </p:spPr>
      </p:pic>
      <p:sp>
        <p:nvSpPr>
          <p:cNvPr id="63" name="Rectangle 62"/>
          <p:cNvSpPr/>
          <p:nvPr/>
        </p:nvSpPr>
        <p:spPr>
          <a:xfrm>
            <a:off x="150527" y="4366850"/>
            <a:ext cx="2589450" cy="6882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p>
        </p:txBody>
      </p:sp>
      <p:sp>
        <p:nvSpPr>
          <p:cNvPr id="64" name="Rectangle 63"/>
          <p:cNvSpPr/>
          <p:nvPr/>
        </p:nvSpPr>
        <p:spPr>
          <a:xfrm>
            <a:off x="150527" y="4364757"/>
            <a:ext cx="2589450" cy="6882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p>
        </p:txBody>
      </p:sp>
      <p:pic>
        <p:nvPicPr>
          <p:cNvPr id="65" name="Picture 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418" y="4529521"/>
            <a:ext cx="2293673" cy="379584"/>
          </a:xfrm>
          <a:prstGeom prst="rect">
            <a:avLst/>
          </a:prstGeom>
          <a:solidFill>
            <a:schemeClr val="bg1"/>
          </a:solidFill>
        </p:spPr>
      </p:pic>
      <p:pic>
        <p:nvPicPr>
          <p:cNvPr id="66" name="Content Placeholder 8"/>
          <p:cNvPicPr>
            <a:picLocks noChangeAspect="1"/>
          </p:cNvPicPr>
          <p:nvPr/>
        </p:nvPicPr>
        <p:blipFill rotWithShape="1">
          <a:blip r:embed="rId10">
            <a:extLst>
              <a:ext uri="{28A0092B-C50C-407E-A947-70E740481C1C}">
                <a14:useLocalDpi xmlns:a14="http://schemas.microsoft.com/office/drawing/2010/main" val="0"/>
              </a:ext>
            </a:extLst>
          </a:blip>
          <a:srcRect l="27042" r="6224"/>
          <a:stretch/>
        </p:blipFill>
        <p:spPr>
          <a:xfrm>
            <a:off x="3297336" y="3521697"/>
            <a:ext cx="1882804" cy="2313516"/>
          </a:xfrm>
          <a:prstGeom prst="rect">
            <a:avLst/>
          </a:prstGeom>
        </p:spPr>
      </p:pic>
      <p:sp>
        <p:nvSpPr>
          <p:cNvPr id="67" name="Content Placeholder 6"/>
          <p:cNvSpPr txBox="1">
            <a:spLocks/>
          </p:cNvSpPr>
          <p:nvPr/>
        </p:nvSpPr>
        <p:spPr>
          <a:xfrm>
            <a:off x="2873846" y="5863187"/>
            <a:ext cx="2729788" cy="757130"/>
          </a:xfrm>
          <a:prstGeom prst="rect">
            <a:avLst/>
          </a:prstGeom>
        </p:spPr>
        <p:txBody>
          <a:bodyPr wrap="square" anchor="t" anchorCtr="0">
            <a:sp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marL="0" indent="0" algn="ctr">
              <a:buNone/>
            </a:pPr>
            <a:r>
              <a:rPr lang="en-US" sz="1200" b="1" dirty="0">
                <a:latin typeface="Calibri" panose="020F0502020204030204" pitchFamily="34" charset="0"/>
              </a:rPr>
              <a:t>Forrester Leader with highest possible scores in Threat Intelligence, Vulnerability Remediation, Ancillary Endpoint Security Functions.</a:t>
            </a:r>
          </a:p>
        </p:txBody>
      </p:sp>
      <p:graphicFrame>
        <p:nvGraphicFramePr>
          <p:cNvPr id="71" name="Chart 70"/>
          <p:cNvGraphicFramePr/>
          <p:nvPr>
            <p:extLst/>
          </p:nvPr>
        </p:nvGraphicFramePr>
        <p:xfrm>
          <a:off x="5817856" y="3600967"/>
          <a:ext cx="3986919" cy="2784513"/>
        </p:xfrm>
        <a:graphic>
          <a:graphicData uri="http://schemas.openxmlformats.org/drawingml/2006/chart">
            <c:chart xmlns:c="http://schemas.openxmlformats.org/drawingml/2006/chart" xmlns:r="http://schemas.openxmlformats.org/officeDocument/2006/relationships" r:id="rId11"/>
          </a:graphicData>
        </a:graphic>
      </p:graphicFrame>
      <p:sp>
        <p:nvSpPr>
          <p:cNvPr id="72" name="Rectangle 71"/>
          <p:cNvSpPr/>
          <p:nvPr/>
        </p:nvSpPr>
        <p:spPr bwMode="gray">
          <a:xfrm>
            <a:off x="6683601" y="5863187"/>
            <a:ext cx="2255424" cy="424732"/>
          </a:xfrm>
          <a:prstGeom prst="rect">
            <a:avLst/>
          </a:prstGeom>
        </p:spPr>
        <p:txBody>
          <a:bodyPr wrap="square" anchor="ctr" anchorCtr="0">
            <a:spAutoFit/>
          </a:bodyPr>
          <a:lstStyle/>
          <a:p>
            <a:pPr algn="ctr">
              <a:lnSpc>
                <a:spcPct val="90000"/>
              </a:lnSpc>
              <a:defRPr/>
            </a:pPr>
            <a:r>
              <a:rPr lang="en-US" sz="1200" b="1" dirty="0">
                <a:latin typeface="Calibri" panose="020F0502020204030204" pitchFamily="34" charset="0"/>
              </a:rPr>
              <a:t>#1 in EPP market share </a:t>
            </a:r>
          </a:p>
          <a:p>
            <a:pPr algn="ctr">
              <a:lnSpc>
                <a:spcPct val="90000"/>
              </a:lnSpc>
              <a:defRPr/>
            </a:pPr>
            <a:r>
              <a:rPr lang="en-US" sz="1200" b="1" dirty="0">
                <a:latin typeface="Calibri" panose="020F0502020204030204" pitchFamily="34" charset="0"/>
              </a:rPr>
              <a:t>(IDC, Nov. 2016)</a:t>
            </a:r>
            <a:endParaRPr lang="en-CA" sz="1200" b="1" kern="0" dirty="0">
              <a:latin typeface="Calibri" panose="020F0502020204030204" pitchFamily="34" charset="0"/>
              <a:ea typeface="Articulat CF" charset="0"/>
              <a:cs typeface="Articulat CF" charset="0"/>
            </a:endParaRPr>
          </a:p>
        </p:txBody>
      </p:sp>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96052" y="5857481"/>
            <a:ext cx="1086458" cy="438929"/>
          </a:xfrm>
          <a:prstGeom prst="rect">
            <a:avLst/>
          </a:prstGeom>
        </p:spPr>
      </p:pic>
      <p:grpSp>
        <p:nvGrpSpPr>
          <p:cNvPr id="74" name="Group 73"/>
          <p:cNvGrpSpPr/>
          <p:nvPr/>
        </p:nvGrpSpPr>
        <p:grpSpPr>
          <a:xfrm>
            <a:off x="9877105" y="1282719"/>
            <a:ext cx="1940440" cy="1507372"/>
            <a:chOff x="3174727" y="3086957"/>
            <a:chExt cx="2645008" cy="2599676"/>
          </a:xfrm>
        </p:grpSpPr>
        <p:grpSp>
          <p:nvGrpSpPr>
            <p:cNvPr id="75" name="Group 74"/>
            <p:cNvGrpSpPr/>
            <p:nvPr/>
          </p:nvGrpSpPr>
          <p:grpSpPr>
            <a:xfrm>
              <a:off x="3431546" y="3086957"/>
              <a:ext cx="2131370" cy="2599676"/>
              <a:chOff x="3431546" y="3086957"/>
              <a:chExt cx="2131370" cy="2599676"/>
            </a:xfrm>
          </p:grpSpPr>
          <p:sp>
            <p:nvSpPr>
              <p:cNvPr id="77" name="Rectangle 76"/>
              <p:cNvSpPr/>
              <p:nvPr/>
            </p:nvSpPr>
            <p:spPr bwMode="auto">
              <a:xfrm>
                <a:off x="3431546" y="3086957"/>
                <a:ext cx="2131370" cy="2599676"/>
              </a:xfrm>
              <a:prstGeom prst="rect">
                <a:avLst/>
              </a:prstGeom>
              <a:noFill/>
              <a:ln w="19050"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lnSpc>
                    <a:spcPct val="90000"/>
                  </a:lnSpc>
                </a:pPr>
                <a:endParaRPr lang="en-US" sz="1798" b="1">
                  <a:solidFill>
                    <a:schemeClr val="bg1"/>
                  </a:solidFill>
                </a:endParaRPr>
              </a:p>
            </p:txBody>
          </p:sp>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80517" y="3782103"/>
                <a:ext cx="1033427" cy="1056057"/>
              </a:xfrm>
              <a:prstGeom prst="rect">
                <a:avLst/>
              </a:prstGeom>
            </p:spPr>
          </p:pic>
          <p:sp>
            <p:nvSpPr>
              <p:cNvPr id="79" name="Rectangle 78"/>
              <p:cNvSpPr/>
              <p:nvPr/>
            </p:nvSpPr>
            <p:spPr bwMode="gray">
              <a:xfrm>
                <a:off x="3718246" y="4862222"/>
                <a:ext cx="1557968" cy="732510"/>
              </a:xfrm>
              <a:prstGeom prst="rect">
                <a:avLst/>
              </a:prstGeom>
            </p:spPr>
            <p:txBody>
              <a:bodyPr wrap="square" anchor="ctr" anchorCtr="0">
                <a:spAutoFit/>
              </a:bodyPr>
              <a:lstStyle/>
              <a:p>
                <a:pPr algn="ctr">
                  <a:lnSpc>
                    <a:spcPct val="90000"/>
                  </a:lnSpc>
                  <a:defRPr/>
                </a:pPr>
                <a:r>
                  <a:rPr lang="en-CA" sz="1200" b="1" kern="0" dirty="0">
                    <a:ea typeface="Articulat CF" charset="0"/>
                    <a:cs typeface="Articulat CF" charset="0"/>
                  </a:rPr>
                  <a:t>Recommended Product</a:t>
                </a:r>
              </a:p>
            </p:txBody>
          </p:sp>
        </p:grpSp>
        <p:sp>
          <p:nvSpPr>
            <p:cNvPr id="76" name="Rectangle 75"/>
            <p:cNvSpPr/>
            <p:nvPr/>
          </p:nvSpPr>
          <p:spPr bwMode="gray">
            <a:xfrm>
              <a:off x="3174727" y="3108277"/>
              <a:ext cx="2645008" cy="742639"/>
            </a:xfrm>
            <a:prstGeom prst="rect">
              <a:avLst/>
            </a:prstGeom>
            <a:effectLst>
              <a:glow rad="228600">
                <a:schemeClr val="accent1">
                  <a:satMod val="175000"/>
                  <a:alpha val="40000"/>
                </a:schemeClr>
              </a:glow>
            </a:effectLst>
          </p:spPr>
          <p:txBody>
            <a:bodyPr wrap="square" anchor="ctr" anchorCtr="0">
              <a:spAutoFit/>
            </a:bodyPr>
            <a:lstStyle/>
            <a:p>
              <a:pPr algn="ctr">
                <a:lnSpc>
                  <a:spcPct val="90000"/>
                </a:lnSpc>
                <a:defRPr/>
              </a:pPr>
              <a:r>
                <a:rPr lang="en-CA" sz="2398" kern="0" dirty="0">
                  <a:ln w="0"/>
                  <a:latin typeface="Baskerville Old Face" panose="02020602080505020303" pitchFamily="18" charset="0"/>
                  <a:ea typeface="Articulat CF" charset="0"/>
                  <a:cs typeface="Articulat CF" charset="0"/>
                </a:rPr>
                <a:t>SEP 14</a:t>
              </a:r>
            </a:p>
          </p:txBody>
        </p:sp>
      </p:grpSp>
      <p:sp>
        <p:nvSpPr>
          <p:cNvPr id="80" name="Content Placeholder 10"/>
          <p:cNvSpPr txBox="1">
            <a:spLocks/>
          </p:cNvSpPr>
          <p:nvPr/>
        </p:nvSpPr>
        <p:spPr>
          <a:xfrm>
            <a:off x="10076888" y="3060925"/>
            <a:ext cx="1540874" cy="169277"/>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9pPr>
          </a:lstStyle>
          <a:p>
            <a:pPr marL="0" indent="0" algn="ctr">
              <a:buNone/>
            </a:pPr>
            <a:r>
              <a:rPr lang="en-US" sz="1200" b="1" dirty="0">
                <a:latin typeface="Calibri" panose="020F0502020204030204" pitchFamily="34" charset="0"/>
              </a:rPr>
              <a:t>“We love this product.”</a:t>
            </a:r>
          </a:p>
        </p:txBody>
      </p:sp>
      <p:sp>
        <p:nvSpPr>
          <p:cNvPr id="83" name="Title 1"/>
          <p:cNvSpPr txBox="1">
            <a:spLocks/>
          </p:cNvSpPr>
          <p:nvPr/>
        </p:nvSpPr>
        <p:spPr>
          <a:xfrm>
            <a:off x="9917294" y="5863191"/>
            <a:ext cx="1860063" cy="583039"/>
          </a:xfrm>
          <a:prstGeom prst="rect">
            <a:avLst/>
          </a:prstGeom>
        </p:spPr>
        <p:txBody>
          <a:bodyPr vert="horz" lIns="0" tIns="0" rIns="0" bIns="0" rtlCol="0" anchor="t">
            <a:noAutofit/>
          </a:bodyPr>
          <a:lstStyle>
            <a:lvl1pPr marL="0" indent="0" algn="l" defTabSz="914400" rtl="0" eaLnBrk="1" latinLnBrk="0" hangingPunct="1">
              <a:lnSpc>
                <a:spcPct val="110000"/>
              </a:lnSpc>
              <a:spcBef>
                <a:spcPct val="0"/>
              </a:spcBef>
              <a:buNone/>
              <a:defRPr sz="3200" b="1" kern="1200" baseline="0">
                <a:solidFill>
                  <a:srgbClr val="404040"/>
                </a:solidFill>
                <a:latin typeface="+mj-lt"/>
                <a:ea typeface="+mj-ea"/>
                <a:cs typeface="+mj-cs"/>
              </a:defRPr>
            </a:lvl1pPr>
          </a:lstStyle>
          <a:p>
            <a:pPr algn="ctr">
              <a:lnSpc>
                <a:spcPct val="90000"/>
              </a:lnSpc>
            </a:pPr>
            <a:r>
              <a:rPr lang="en-US" sz="1200" dirty="0">
                <a:solidFill>
                  <a:schemeClr val="tx1"/>
                </a:solidFill>
                <a:latin typeface="Calibri" panose="020F0502020204030204" pitchFamily="34" charset="0"/>
              </a:rPr>
              <a:t>SEP14 is highly effective with superior protection and performance.</a:t>
            </a:r>
          </a:p>
        </p:txBody>
      </p:sp>
      <p:sp>
        <p:nvSpPr>
          <p:cNvPr id="36" name="Slide Number Placeholder 7">
            <a:extLst>
              <a:ext uri="{FF2B5EF4-FFF2-40B4-BE49-F238E27FC236}">
                <a16:creationId xmlns:a16="http://schemas.microsoft.com/office/drawing/2014/main" id="{C9FAA5C5-790C-4D90-9AF1-6541BD675066}"/>
              </a:ext>
            </a:extLst>
          </p:cNvPr>
          <p:cNvSpPr txBox="1">
            <a:spLocks/>
          </p:cNvSpPr>
          <p:nvPr/>
        </p:nvSpPr>
        <p:spPr>
          <a:xfrm>
            <a:off x="11747500" y="6305554"/>
            <a:ext cx="520700" cy="365125"/>
          </a:xfrm>
          <a:prstGeom prst="rect">
            <a:avLst/>
          </a:prstGeom>
        </p:spPr>
        <p:txBody>
          <a:bodyPr vert="horz" lIns="91440" tIns="45720" rIns="91440" bIns="45720" rtlCol="0" anchor="ctr"/>
          <a:lstStyle>
            <a:defPPr>
              <a:defRPr lang="en-US"/>
            </a:defPPr>
            <a:lvl1pPr algn="ctr" fontAlgn="auto">
              <a:spcBef>
                <a:spcPts val="0"/>
              </a:spcBef>
              <a:spcAft>
                <a:spcPts val="0"/>
              </a:spcAft>
              <a:defRPr sz="1200" b="1">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2D88F0F9-74A8-45E4-B405-052EDB68E8BD}" type="slidenum">
              <a:rPr lang="en-US"/>
              <a:pPr/>
              <a:t>74</a:t>
            </a:fld>
            <a:endParaRPr lang="en-US"/>
          </a:p>
        </p:txBody>
      </p:sp>
    </p:spTree>
    <p:extLst>
      <p:ext uri="{BB962C8B-B14F-4D97-AF65-F5344CB8AC3E}">
        <p14:creationId xmlns:p14="http://schemas.microsoft.com/office/powerpoint/2010/main" val="786624563"/>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38500"/>
            <a:ext cx="6057595" cy="2880375"/>
          </a:xfrm>
          <a:prstGeom prst="rect">
            <a:avLst/>
          </a:prstGeom>
          <a:gradFill flip="none" rotWithShape="1">
            <a:gsLst>
              <a:gs pos="50000">
                <a:schemeClr val="bg1">
                  <a:alpha val="0"/>
                </a:schemeClr>
              </a:gs>
              <a:gs pos="100000">
                <a:schemeClr val="accent1">
                  <a:lumMod val="40000"/>
                  <a:lumOff val="60000"/>
                </a:schemeClr>
              </a:gs>
            </a:gsLst>
            <a:lin ang="2700000" scaled="1"/>
            <a:tileRect/>
          </a:gradFill>
          <a:ln w="6350" cmpd="sng">
            <a:noFill/>
            <a:miter lim="800000"/>
            <a:headEnd/>
            <a:tailEnd/>
          </a:ln>
        </p:spPr>
        <p:txBody>
          <a:bodyPr wrap="square" rtlCol="0" anchor="ctr"/>
          <a:lstStyle/>
          <a:p>
            <a:pPr algn="ctr"/>
            <a:endParaRPr lang="en-US" kern="0" dirty="0">
              <a:solidFill>
                <a:srgbClr val="FFFFFF"/>
              </a:solidFill>
            </a:endParaRPr>
          </a:p>
        </p:txBody>
      </p:sp>
      <p:sp>
        <p:nvSpPr>
          <p:cNvPr id="14" name="Rectangle 13"/>
          <p:cNvSpPr/>
          <p:nvPr/>
        </p:nvSpPr>
        <p:spPr>
          <a:xfrm>
            <a:off x="6134407" y="838500"/>
            <a:ext cx="6057595" cy="2880375"/>
          </a:xfrm>
          <a:prstGeom prst="rect">
            <a:avLst/>
          </a:prstGeom>
          <a:gradFill flip="none" rotWithShape="1">
            <a:gsLst>
              <a:gs pos="50000">
                <a:schemeClr val="bg1">
                  <a:alpha val="0"/>
                </a:schemeClr>
              </a:gs>
              <a:gs pos="100000">
                <a:schemeClr val="accent1">
                  <a:lumMod val="40000"/>
                  <a:lumOff val="60000"/>
                </a:schemeClr>
              </a:gs>
            </a:gsLst>
            <a:lin ang="8100000" scaled="1"/>
            <a:tileRect/>
          </a:gradFill>
          <a:ln w="6350" cmpd="sng">
            <a:noFill/>
            <a:miter lim="800000"/>
            <a:headEnd/>
            <a:tailEnd/>
          </a:ln>
        </p:spPr>
        <p:txBody>
          <a:bodyPr wrap="square" rtlCol="0" anchor="ctr"/>
          <a:lstStyle/>
          <a:p>
            <a:pPr algn="ctr"/>
            <a:endParaRPr lang="en-US" kern="0" dirty="0">
              <a:solidFill>
                <a:srgbClr val="FFFFFF"/>
              </a:solidFill>
            </a:endParaRPr>
          </a:p>
        </p:txBody>
      </p:sp>
      <p:sp>
        <p:nvSpPr>
          <p:cNvPr id="15" name="Rectangle 14"/>
          <p:cNvSpPr/>
          <p:nvPr/>
        </p:nvSpPr>
        <p:spPr>
          <a:xfrm>
            <a:off x="0" y="3795681"/>
            <a:ext cx="6057595" cy="2891330"/>
          </a:xfrm>
          <a:prstGeom prst="rect">
            <a:avLst/>
          </a:prstGeom>
          <a:gradFill flip="none" rotWithShape="1">
            <a:gsLst>
              <a:gs pos="50000">
                <a:schemeClr val="bg1">
                  <a:alpha val="0"/>
                </a:schemeClr>
              </a:gs>
              <a:gs pos="100000">
                <a:schemeClr val="accent1">
                  <a:lumMod val="40000"/>
                  <a:lumOff val="60000"/>
                </a:schemeClr>
              </a:gs>
            </a:gsLst>
            <a:lin ang="18900000" scaled="1"/>
            <a:tileRect/>
          </a:gradFill>
          <a:ln w="6350" cmpd="sng">
            <a:noFill/>
            <a:miter lim="800000"/>
            <a:headEnd/>
            <a:tailEnd/>
          </a:ln>
        </p:spPr>
        <p:txBody>
          <a:bodyPr wrap="square" rtlCol="0" anchor="ctr"/>
          <a:lstStyle/>
          <a:p>
            <a:pPr algn="ctr"/>
            <a:endParaRPr lang="en-US" kern="0" dirty="0">
              <a:solidFill>
                <a:srgbClr val="FFFFFF"/>
              </a:solidFill>
            </a:endParaRPr>
          </a:p>
        </p:txBody>
      </p:sp>
      <p:sp>
        <p:nvSpPr>
          <p:cNvPr id="16" name="Rectangle 15"/>
          <p:cNvSpPr/>
          <p:nvPr/>
        </p:nvSpPr>
        <p:spPr>
          <a:xfrm>
            <a:off x="6134407" y="3795681"/>
            <a:ext cx="6057595" cy="2891330"/>
          </a:xfrm>
          <a:prstGeom prst="rect">
            <a:avLst/>
          </a:prstGeom>
          <a:gradFill flip="none" rotWithShape="1">
            <a:gsLst>
              <a:gs pos="50000">
                <a:schemeClr val="bg1">
                  <a:alpha val="0"/>
                </a:schemeClr>
              </a:gs>
              <a:gs pos="100000">
                <a:schemeClr val="accent1">
                  <a:lumMod val="40000"/>
                  <a:lumOff val="60000"/>
                </a:schemeClr>
              </a:gs>
            </a:gsLst>
            <a:lin ang="13500000" scaled="1"/>
            <a:tileRect/>
          </a:gradFill>
          <a:ln w="6350" cmpd="sng">
            <a:noFill/>
            <a:miter lim="800000"/>
            <a:headEnd/>
            <a:tailEnd/>
          </a:ln>
        </p:spPr>
        <p:txBody>
          <a:bodyPr wrap="square" rtlCol="0" anchor="ctr"/>
          <a:lstStyle/>
          <a:p>
            <a:pPr algn="ctr"/>
            <a:endParaRPr lang="en-US" kern="0" dirty="0">
              <a:solidFill>
                <a:srgbClr val="FFFFFF"/>
              </a:solidFill>
            </a:endParaRPr>
          </a:p>
        </p:txBody>
      </p:sp>
      <p:sp>
        <p:nvSpPr>
          <p:cNvPr id="2" name="Title 1"/>
          <p:cNvSpPr>
            <a:spLocks noGrp="1"/>
          </p:cNvSpPr>
          <p:nvPr>
            <p:ph type="title"/>
          </p:nvPr>
        </p:nvSpPr>
        <p:spPr/>
        <p:txBody>
          <a:bodyPr/>
          <a:lstStyle/>
          <a:p>
            <a:r>
              <a:rPr lang="en-US"/>
              <a:t>Customer Validation</a:t>
            </a:r>
            <a:endParaRPr lang="en-US" dirty="0"/>
          </a:p>
        </p:txBody>
      </p:sp>
      <p:sp>
        <p:nvSpPr>
          <p:cNvPr id="8" name="TextBox 7"/>
          <p:cNvSpPr txBox="1"/>
          <p:nvPr/>
        </p:nvSpPr>
        <p:spPr>
          <a:xfrm>
            <a:off x="7220400" y="2222974"/>
            <a:ext cx="4555822" cy="1246495"/>
          </a:xfrm>
          <a:prstGeom prst="rect">
            <a:avLst/>
          </a:prstGeom>
          <a:noFill/>
        </p:spPr>
        <p:txBody>
          <a:bodyPr wrap="square" lIns="0" tIns="0" rIns="0" bIns="0" rtlCol="0">
            <a:spAutoFit/>
          </a:bodyPr>
          <a:lstStyle/>
          <a:p>
            <a:pPr>
              <a:lnSpc>
                <a:spcPct val="90000"/>
              </a:lnSpc>
              <a:spcBef>
                <a:spcPts val="500"/>
              </a:spcBef>
            </a:pPr>
            <a:r>
              <a:rPr lang="en-US" b="1" dirty="0">
                <a:latin typeface="Calibri" panose="020F0502020204030204" pitchFamily="34" charset="0"/>
              </a:rPr>
              <a:t>Williams Martini Racing</a:t>
            </a:r>
            <a:endParaRPr lang="en-US" dirty="0">
              <a:latin typeface="Calibri" panose="020F0502020204030204" pitchFamily="34" charset="0"/>
            </a:endParaRPr>
          </a:p>
          <a:p>
            <a:pPr>
              <a:lnSpc>
                <a:spcPct val="90000"/>
              </a:lnSpc>
            </a:pPr>
            <a:r>
              <a:rPr lang="en-US" sz="1600" dirty="0">
                <a:latin typeface="Calibri" panose="020F0502020204030204" pitchFamily="34" charset="0"/>
              </a:rPr>
              <a:t>”Symantec Endpoint Protection is brilliant for us.”</a:t>
            </a:r>
          </a:p>
          <a:p>
            <a:pPr algn="r">
              <a:lnSpc>
                <a:spcPct val="90000"/>
              </a:lnSpc>
            </a:pPr>
            <a:endParaRPr lang="en-US" sz="1400" dirty="0">
              <a:latin typeface="Calibri" panose="020F0502020204030204" pitchFamily="34" charset="0"/>
            </a:endParaRPr>
          </a:p>
          <a:p>
            <a:pPr algn="r">
              <a:lnSpc>
                <a:spcPct val="90000"/>
              </a:lnSpc>
            </a:pPr>
            <a:r>
              <a:rPr lang="en-US" sz="1400" i="1" dirty="0">
                <a:latin typeface="Calibri" panose="020F0502020204030204" pitchFamily="34" charset="0"/>
              </a:rPr>
              <a:t>Graeme </a:t>
            </a:r>
            <a:r>
              <a:rPr lang="en-US" sz="1400" i="1" dirty="0" err="1">
                <a:latin typeface="Calibri" panose="020F0502020204030204" pitchFamily="34" charset="0"/>
              </a:rPr>
              <a:t>Hackland</a:t>
            </a:r>
            <a:endParaRPr lang="en-US" sz="1400" i="1" dirty="0">
              <a:latin typeface="Calibri" panose="020F0502020204030204" pitchFamily="34" charset="0"/>
            </a:endParaRPr>
          </a:p>
          <a:p>
            <a:pPr algn="r">
              <a:lnSpc>
                <a:spcPct val="90000"/>
              </a:lnSpc>
            </a:pPr>
            <a:r>
              <a:rPr lang="en-US" sz="1400" i="1" dirty="0">
                <a:latin typeface="Calibri" panose="020F0502020204030204" pitchFamily="34" charset="0"/>
              </a:rPr>
              <a:t>Chief Information Officer</a:t>
            </a:r>
          </a:p>
          <a:p>
            <a:pPr algn="r">
              <a:lnSpc>
                <a:spcPct val="90000"/>
              </a:lnSpc>
            </a:pPr>
            <a:r>
              <a:rPr lang="en-US" sz="1400" i="1" dirty="0">
                <a:latin typeface="Calibri" panose="020F0502020204030204" pitchFamily="34" charset="0"/>
              </a:rPr>
              <a:t>Williams Martini Racing</a:t>
            </a:r>
          </a:p>
        </p:txBody>
      </p:sp>
      <p:sp>
        <p:nvSpPr>
          <p:cNvPr id="9" name="TextBox 8"/>
          <p:cNvSpPr txBox="1"/>
          <p:nvPr/>
        </p:nvSpPr>
        <p:spPr>
          <a:xfrm>
            <a:off x="495301" y="4581150"/>
            <a:ext cx="4533900" cy="1495794"/>
          </a:xfrm>
          <a:prstGeom prst="rect">
            <a:avLst/>
          </a:prstGeom>
          <a:noFill/>
        </p:spPr>
        <p:txBody>
          <a:bodyPr wrap="square" lIns="0" tIns="0" rIns="0" bIns="0" rtlCol="0">
            <a:spAutoFit/>
          </a:bodyPr>
          <a:lstStyle/>
          <a:p>
            <a:pPr>
              <a:lnSpc>
                <a:spcPct val="90000"/>
              </a:lnSpc>
              <a:spcBef>
                <a:spcPts val="500"/>
              </a:spcBef>
            </a:pPr>
            <a:r>
              <a:rPr lang="en-US" b="1" dirty="0">
                <a:latin typeface="Calibri" panose="020F0502020204030204" pitchFamily="34" charset="0"/>
              </a:rPr>
              <a:t>The Economist</a:t>
            </a:r>
          </a:p>
          <a:p>
            <a:pPr>
              <a:lnSpc>
                <a:spcPct val="90000"/>
              </a:lnSpc>
            </a:pPr>
            <a:r>
              <a:rPr lang="en-US" sz="1600" dirty="0">
                <a:latin typeface="Calibri" panose="020F0502020204030204" pitchFamily="34" charset="0"/>
              </a:rPr>
              <a:t>“After implementing Symantec™ Endpoint Protection 14, we achieved some stunning results. We have seen a 60 percent drop in malware events.”</a:t>
            </a:r>
          </a:p>
          <a:p>
            <a:pPr algn="r">
              <a:lnSpc>
                <a:spcPct val="90000"/>
              </a:lnSpc>
            </a:pPr>
            <a:r>
              <a:rPr lang="en-US" sz="1400" i="1" dirty="0">
                <a:latin typeface="Calibri" panose="020F0502020204030204" pitchFamily="34" charset="0"/>
              </a:rPr>
              <a:t>Vicki Gavin</a:t>
            </a:r>
          </a:p>
          <a:p>
            <a:pPr algn="r">
              <a:lnSpc>
                <a:spcPct val="90000"/>
              </a:lnSpc>
            </a:pPr>
            <a:r>
              <a:rPr lang="en-US" sz="1400" i="1" dirty="0">
                <a:latin typeface="Calibri" panose="020F0502020204030204" pitchFamily="34" charset="0"/>
              </a:rPr>
              <a:t>Compliance Director</a:t>
            </a:r>
          </a:p>
          <a:p>
            <a:pPr algn="r">
              <a:lnSpc>
                <a:spcPct val="90000"/>
              </a:lnSpc>
            </a:pPr>
            <a:r>
              <a:rPr lang="en-US" sz="1400" i="1" dirty="0">
                <a:latin typeface="Calibri" panose="020F0502020204030204" pitchFamily="34" charset="0"/>
              </a:rPr>
              <a:t>The Economist</a:t>
            </a:r>
          </a:p>
        </p:txBody>
      </p:sp>
      <p:sp>
        <p:nvSpPr>
          <p:cNvPr id="10" name="TextBox 9"/>
          <p:cNvSpPr txBox="1"/>
          <p:nvPr/>
        </p:nvSpPr>
        <p:spPr>
          <a:xfrm>
            <a:off x="7190636" y="4522489"/>
            <a:ext cx="4585587" cy="1717393"/>
          </a:xfrm>
          <a:prstGeom prst="rect">
            <a:avLst/>
          </a:prstGeom>
          <a:noFill/>
        </p:spPr>
        <p:txBody>
          <a:bodyPr wrap="square" lIns="0" tIns="0" rIns="0" bIns="0" rtlCol="0">
            <a:spAutoFit/>
          </a:bodyPr>
          <a:lstStyle/>
          <a:p>
            <a:pPr>
              <a:lnSpc>
                <a:spcPct val="90000"/>
              </a:lnSpc>
              <a:spcBef>
                <a:spcPts val="500"/>
              </a:spcBef>
            </a:pPr>
            <a:r>
              <a:rPr lang="en-US" b="1" dirty="0">
                <a:latin typeface="Calibri" panose="020F0502020204030204" pitchFamily="34" charset="0"/>
              </a:rPr>
              <a:t>State of Oklahoma</a:t>
            </a:r>
          </a:p>
          <a:p>
            <a:pPr>
              <a:lnSpc>
                <a:spcPct val="90000"/>
              </a:lnSpc>
            </a:pPr>
            <a:r>
              <a:rPr lang="en-US" sz="1600" dirty="0">
                <a:latin typeface="Calibri" panose="020F0502020204030204" pitchFamily="34" charset="0"/>
              </a:rPr>
              <a:t>“Consolidating the State of Oklahoma’s spending on IT security solutions and standardizing on Symantec Endpoint Protection will save taxpayers a projected US$2.3 million over five years.”</a:t>
            </a:r>
            <a:endParaRPr lang="en-US" sz="1400" dirty="0">
              <a:latin typeface="Calibri" panose="020F0502020204030204" pitchFamily="34" charset="0"/>
            </a:endParaRPr>
          </a:p>
          <a:p>
            <a:pPr algn="r">
              <a:lnSpc>
                <a:spcPct val="90000"/>
              </a:lnSpc>
            </a:pPr>
            <a:r>
              <a:rPr lang="en-US" sz="1400" i="1" dirty="0">
                <a:latin typeface="Calibri" panose="020F0502020204030204" pitchFamily="34" charset="0"/>
              </a:rPr>
              <a:t>Mark Gower</a:t>
            </a:r>
          </a:p>
          <a:p>
            <a:pPr algn="r">
              <a:lnSpc>
                <a:spcPct val="90000"/>
              </a:lnSpc>
            </a:pPr>
            <a:r>
              <a:rPr lang="en-US" sz="1400" i="1" dirty="0">
                <a:latin typeface="Calibri" panose="020F0502020204030204" pitchFamily="34" charset="0"/>
              </a:rPr>
              <a:t>Chief Security Officer</a:t>
            </a:r>
          </a:p>
          <a:p>
            <a:pPr algn="r">
              <a:lnSpc>
                <a:spcPct val="90000"/>
              </a:lnSpc>
            </a:pPr>
            <a:r>
              <a:rPr lang="en-US" sz="1400" i="1" dirty="0">
                <a:latin typeface="Calibri" panose="020F0502020204030204" pitchFamily="34" charset="0"/>
              </a:rPr>
              <a:t>State of Oklahoma </a:t>
            </a:r>
          </a:p>
        </p:txBody>
      </p:sp>
      <p:sp>
        <p:nvSpPr>
          <p:cNvPr id="13" name="Oval 12"/>
          <p:cNvSpPr/>
          <p:nvPr/>
        </p:nvSpPr>
        <p:spPr>
          <a:xfrm>
            <a:off x="5026246" y="2559111"/>
            <a:ext cx="2139512" cy="2139512"/>
          </a:xfrm>
          <a:prstGeom prst="ellipse">
            <a:avLst/>
          </a:prstGeom>
          <a:solidFill>
            <a:schemeClr val="accent1"/>
          </a:solidFill>
          <a:ln w="63500" cap="rnd">
            <a:solidFill>
              <a:schemeClr val="bg1"/>
            </a:solidFill>
            <a:round/>
            <a:headEnd/>
            <a:tailEnd/>
          </a:ln>
        </p:spPr>
        <p:txBody>
          <a:bodyPr wrap="square" lIns="0" tIns="0" rIns="0" bIns="0" rtlCol="0" anchor="ctr"/>
          <a:lstStyle/>
          <a:p>
            <a:pPr algn="ctr">
              <a:lnSpc>
                <a:spcPct val="90000"/>
              </a:lnSpc>
            </a:pPr>
            <a:r>
              <a:rPr lang="en-US" sz="2400" b="1" kern="0" dirty="0"/>
              <a:t>Symantec Endpoint Protection </a:t>
            </a:r>
          </a:p>
        </p:txBody>
      </p:sp>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2352657" y="1230923"/>
            <a:ext cx="1283844" cy="1025174"/>
          </a:xfrm>
          <a:prstGeom prst="rect">
            <a:avLst/>
          </a:prstGeom>
          <a:noFill/>
          <a:ln>
            <a:noFill/>
          </a:ln>
        </p:spPr>
      </p:pic>
      <p:sp>
        <p:nvSpPr>
          <p:cNvPr id="7" name="TextBox 6"/>
          <p:cNvSpPr txBox="1"/>
          <p:nvPr/>
        </p:nvSpPr>
        <p:spPr>
          <a:xfrm>
            <a:off x="495302" y="2289486"/>
            <a:ext cx="4041531" cy="692497"/>
          </a:xfrm>
          <a:prstGeom prst="rect">
            <a:avLst/>
          </a:prstGeom>
          <a:noFill/>
        </p:spPr>
        <p:txBody>
          <a:bodyPr wrap="square" lIns="0" tIns="0" rIns="0" bIns="0" rtlCol="0">
            <a:spAutoFit/>
          </a:bodyPr>
          <a:lstStyle/>
          <a:p>
            <a:pPr>
              <a:lnSpc>
                <a:spcPct val="90000"/>
              </a:lnSpc>
              <a:spcBef>
                <a:spcPts val="0"/>
              </a:spcBef>
            </a:pPr>
            <a:r>
              <a:rPr lang="en-US" b="1" dirty="0">
                <a:latin typeface="Calibri" panose="020F0502020204030204" pitchFamily="34" charset="0"/>
              </a:rPr>
              <a:t>GOLD WINNER</a:t>
            </a:r>
            <a:r>
              <a:rPr lang="en-US" sz="1600" b="1" dirty="0">
                <a:latin typeface="Calibri" panose="020F0502020204030204" pitchFamily="34" charset="0"/>
              </a:rPr>
              <a:t> </a:t>
            </a:r>
            <a:r>
              <a:rPr lang="mr-IN" sz="1600" dirty="0">
                <a:latin typeface="Calibri" panose="020F0502020204030204" pitchFamily="34" charset="0"/>
              </a:rPr>
              <a:t>–</a:t>
            </a:r>
            <a:r>
              <a:rPr lang="en-US" sz="1600" dirty="0">
                <a:latin typeface="Calibri" panose="020F0502020204030204" pitchFamily="34" charset="0"/>
              </a:rPr>
              <a:t> Gartner Peer Insights Customer Choice Award 2017 </a:t>
            </a:r>
            <a:r>
              <a:rPr lang="mr-IN" sz="1600" dirty="0">
                <a:latin typeface="Calibri" panose="020F0502020204030204" pitchFamily="34" charset="0"/>
              </a:rPr>
              <a:t>–</a:t>
            </a:r>
            <a:r>
              <a:rPr lang="en-US" sz="1600" dirty="0">
                <a:latin typeface="Calibri" panose="020F0502020204030204" pitchFamily="34" charset="0"/>
              </a:rPr>
              <a:t> </a:t>
            </a:r>
          </a:p>
          <a:p>
            <a:pPr>
              <a:lnSpc>
                <a:spcPct val="90000"/>
              </a:lnSpc>
              <a:spcBef>
                <a:spcPts val="0"/>
              </a:spcBef>
            </a:pPr>
            <a:r>
              <a:rPr lang="en-US" sz="1600" dirty="0">
                <a:latin typeface="Calibri" panose="020F0502020204030204" pitchFamily="34" charset="0"/>
              </a:rPr>
              <a:t>Endpoint Protection Platforms</a:t>
            </a:r>
          </a:p>
        </p:txBody>
      </p: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8047000" y="1066800"/>
            <a:ext cx="2076004" cy="1230750"/>
          </a:xfrm>
          <a:prstGeom prst="rect">
            <a:avLst/>
          </a:prstGeom>
          <a:noFill/>
          <a:ln>
            <a:noFill/>
          </a:ln>
        </p:spPr>
      </p:pic>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a:off x="2438956" y="3938529"/>
            <a:ext cx="1111250" cy="540385"/>
          </a:xfrm>
          <a:prstGeom prst="rect">
            <a:avLst/>
          </a:prstGeom>
          <a:noFill/>
          <a:ln>
            <a:noFill/>
          </a:ln>
        </p:spPr>
      </p:pic>
      <p:pic>
        <p:nvPicPr>
          <p:cNvPr id="19" name="Picture 18"/>
          <p:cNvPicPr/>
          <p:nvPr/>
        </p:nvPicPr>
        <p:blipFill>
          <a:blip r:embed="rId5">
            <a:extLst>
              <a:ext uri="{28A0092B-C50C-407E-A947-70E740481C1C}">
                <a14:useLocalDpi xmlns:a14="http://schemas.microsoft.com/office/drawing/2010/main" val="0"/>
              </a:ext>
            </a:extLst>
          </a:blip>
          <a:srcRect/>
          <a:stretch>
            <a:fillRect/>
          </a:stretch>
        </p:blipFill>
        <p:spPr bwMode="auto">
          <a:xfrm>
            <a:off x="8488102" y="3883568"/>
            <a:ext cx="1193800" cy="622935"/>
          </a:xfrm>
          <a:prstGeom prst="rect">
            <a:avLst/>
          </a:prstGeom>
          <a:noFill/>
          <a:ln>
            <a:noFill/>
          </a:ln>
        </p:spPr>
      </p:pic>
      <p:sp>
        <p:nvSpPr>
          <p:cNvPr id="20" name="Slide Number Placeholder 7">
            <a:extLst>
              <a:ext uri="{FF2B5EF4-FFF2-40B4-BE49-F238E27FC236}">
                <a16:creationId xmlns:a16="http://schemas.microsoft.com/office/drawing/2014/main" id="{C0F1EAA1-C490-4B00-8A75-FBFCBEDC0537}"/>
              </a:ext>
            </a:extLst>
          </p:cNvPr>
          <p:cNvSpPr txBox="1">
            <a:spLocks/>
          </p:cNvSpPr>
          <p:nvPr/>
        </p:nvSpPr>
        <p:spPr>
          <a:xfrm>
            <a:off x="11747500" y="6305554"/>
            <a:ext cx="520700" cy="365125"/>
          </a:xfrm>
          <a:prstGeom prst="rect">
            <a:avLst/>
          </a:prstGeom>
        </p:spPr>
        <p:txBody>
          <a:bodyPr vert="horz" lIns="91440" tIns="45720" rIns="91440" bIns="45720" rtlCol="0" anchor="ctr"/>
          <a:lstStyle>
            <a:defPPr>
              <a:defRPr lang="en-US"/>
            </a:defPPr>
            <a:lvl1pPr algn="ctr" fontAlgn="auto">
              <a:spcBef>
                <a:spcPts val="0"/>
              </a:spcBef>
              <a:spcAft>
                <a:spcPts val="0"/>
              </a:spcAft>
              <a:defRPr sz="1200" b="1">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2D88F0F9-74A8-45E4-B405-052EDB68E8BD}" type="slidenum">
              <a:rPr lang="en-US"/>
              <a:pPr/>
              <a:t>75</a:t>
            </a:fld>
            <a:endParaRPr lang="en-US"/>
          </a:p>
        </p:txBody>
      </p:sp>
    </p:spTree>
    <p:extLst>
      <p:ext uri="{BB962C8B-B14F-4D97-AF65-F5344CB8AC3E}">
        <p14:creationId xmlns:p14="http://schemas.microsoft.com/office/powerpoint/2010/main" val="1671254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right)">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8" grpId="0"/>
      <p:bldP spid="9" grpId="0"/>
      <p:bldP spid="10" grpId="0"/>
      <p:bldP spid="13" grpId="0" animBg="1"/>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20"/>
          <p:cNvSpPr>
            <a:spLocks noGrp="1"/>
          </p:cNvSpPr>
          <p:nvPr>
            <p:ph type="subTitle" idx="1"/>
          </p:nvPr>
        </p:nvSpPr>
        <p:spPr/>
        <p:txBody>
          <a:bodyPr/>
          <a:lstStyle/>
          <a:p>
            <a:r>
              <a:rPr lang="en-US"/>
              <a:t>Passmark Enterprise Endpoint Security Performance Test</a:t>
            </a:r>
            <a:endParaRPr lang="en-US" dirty="0"/>
          </a:p>
        </p:txBody>
      </p:sp>
      <p:sp>
        <p:nvSpPr>
          <p:cNvPr id="2" name="Title 1"/>
          <p:cNvSpPr>
            <a:spLocks noGrp="1"/>
          </p:cNvSpPr>
          <p:nvPr>
            <p:ph type="title"/>
          </p:nvPr>
        </p:nvSpPr>
        <p:spPr/>
        <p:txBody>
          <a:bodyPr/>
          <a:lstStyle/>
          <a:p>
            <a:r>
              <a:rPr lang="en-US"/>
              <a:t>SEP 14 Outperforms Others </a:t>
            </a:r>
            <a:endParaRPr lang="en-US" dirty="0"/>
          </a:p>
        </p:txBody>
      </p:sp>
      <p:sp>
        <p:nvSpPr>
          <p:cNvPr id="8" name="Footer Placeholder 3"/>
          <p:cNvSpPr>
            <a:spLocks noGrp="1"/>
          </p:cNvSpPr>
          <p:nvPr>
            <p:ph type="ftr" sz="quarter" idx="10"/>
          </p:nvPr>
        </p:nvSpPr>
        <p:spPr/>
        <p:txBody>
          <a:bodyPr/>
          <a:lstStyle/>
          <a:p>
            <a:r>
              <a:rPr lang="en-US"/>
              <a:t>Copyright © 2017 Symantec Corporation</a:t>
            </a:r>
            <a:endParaRPr lang="en-US" dirty="0"/>
          </a:p>
        </p:txBody>
      </p:sp>
      <p:sp>
        <p:nvSpPr>
          <p:cNvPr id="5" name="Slide Number Placeholder 4"/>
          <p:cNvSpPr>
            <a:spLocks noGrp="1"/>
          </p:cNvSpPr>
          <p:nvPr>
            <p:ph type="sldNum" sz="quarter" idx="11"/>
          </p:nvPr>
        </p:nvSpPr>
        <p:spPr/>
        <p:txBody>
          <a:bodyPr/>
          <a:lstStyle/>
          <a:p>
            <a:fld id="{C51EAA63-D034-42AE-91FA-B13B9518C7BE}" type="slidenum">
              <a:rPr lang="en-US" smtClean="0"/>
              <a:pPr/>
              <a:t>76</a:t>
            </a:fld>
            <a:endParaRPr lang="en-US"/>
          </a:p>
        </p:txBody>
      </p:sp>
      <p:sp>
        <p:nvSpPr>
          <p:cNvPr id="9" name="Footer Placeholder 3"/>
          <p:cNvSpPr txBox="1">
            <a:spLocks/>
          </p:cNvSpPr>
          <p:nvPr/>
        </p:nvSpPr>
        <p:spPr>
          <a:xfrm>
            <a:off x="488872" y="6172200"/>
            <a:ext cx="5495958" cy="182880"/>
          </a:xfrm>
          <a:prstGeom prst="rect">
            <a:avLst/>
          </a:prstGeom>
        </p:spPr>
        <p:txBody>
          <a:bodyPr vert="horz" wrap="none" lIns="0" tIns="0" rIns="0" bIns="0" rtlCol="0" anchor="b"/>
          <a:lstStyle>
            <a:defPPr>
              <a:defRPr lang="en-US"/>
            </a:defPPr>
            <a:lvl1pPr marL="0" algn="l"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Source: </a:t>
            </a:r>
            <a:r>
              <a:rPr lang="en-US" dirty="0" err="1"/>
              <a:t>Passmark</a:t>
            </a:r>
            <a:r>
              <a:rPr lang="en-US" dirty="0"/>
              <a:t> Enterprise Endpoint Security Performance Report on Windows 7, 2017</a:t>
            </a:r>
          </a:p>
        </p:txBody>
      </p:sp>
      <p:graphicFrame>
        <p:nvGraphicFramePr>
          <p:cNvPr id="11" name="Chart 10"/>
          <p:cNvGraphicFramePr/>
          <p:nvPr/>
        </p:nvGraphicFramePr>
        <p:xfrm>
          <a:off x="450467" y="1547155"/>
          <a:ext cx="8295481" cy="4542745"/>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8861160" y="2046420"/>
            <a:ext cx="3330840" cy="3840500"/>
          </a:xfrm>
          <a:prstGeom prst="rect">
            <a:avLst/>
          </a:prstGeom>
          <a:solidFill>
            <a:schemeClr val="bg1">
              <a:lumMod val="95000"/>
            </a:schemeClr>
          </a:solidFill>
          <a:ln w="12700">
            <a:noFill/>
            <a:miter lim="800000"/>
            <a:headEnd/>
            <a:tailEnd/>
          </a:ln>
        </p:spPr>
        <p:txBody>
          <a:bodyPr wrap="square" rtlCol="0" anchor="ctr"/>
          <a:lstStyle/>
          <a:p>
            <a:pPr algn="ctr"/>
            <a:endParaRPr lang="en-US" kern="0" dirty="0">
              <a:solidFill>
                <a:schemeClr val="bg1"/>
              </a:solidFill>
            </a:endParaRPr>
          </a:p>
        </p:txBody>
      </p:sp>
      <p:sp>
        <p:nvSpPr>
          <p:cNvPr id="7" name="TextBox 6"/>
          <p:cNvSpPr txBox="1"/>
          <p:nvPr/>
        </p:nvSpPr>
        <p:spPr>
          <a:xfrm>
            <a:off x="8976377" y="2392065"/>
            <a:ext cx="3449639" cy="2971800"/>
          </a:xfrm>
          <a:prstGeom prst="rect">
            <a:avLst/>
          </a:prstGeom>
          <a:noFill/>
        </p:spPr>
        <p:txBody>
          <a:bodyPr wrap="square" lIns="0" tIns="0" rIns="0" bIns="0" rtlCol="0">
            <a:noAutofit/>
          </a:bodyPr>
          <a:lstStyle/>
          <a:p>
            <a:pPr>
              <a:lnSpc>
                <a:spcPct val="150000"/>
              </a:lnSpc>
            </a:pPr>
            <a:r>
              <a:rPr lang="en-US" sz="3600" b="1" dirty="0"/>
              <a:t>SEP 14 </a:t>
            </a:r>
            <a:r>
              <a:rPr lang="en-US" sz="2400" dirty="0"/>
              <a:t>received the </a:t>
            </a:r>
            <a:r>
              <a:rPr lang="en-US" sz="2400" b="1" dirty="0">
                <a:solidFill>
                  <a:srgbClr val="FFC000"/>
                </a:solidFill>
              </a:rPr>
              <a:t>Highest Overall Score </a:t>
            </a:r>
            <a:r>
              <a:rPr lang="en-US" sz="2400" dirty="0"/>
              <a:t>in </a:t>
            </a:r>
            <a:r>
              <a:rPr lang="en-US" sz="2400" dirty="0" err="1"/>
              <a:t>Passmark’s</a:t>
            </a:r>
            <a:r>
              <a:rPr lang="en-US" sz="2400" dirty="0"/>
              <a:t> latest performance report</a:t>
            </a:r>
          </a:p>
        </p:txBody>
      </p:sp>
    </p:spTree>
    <p:extLst>
      <p:ext uri="{BB962C8B-B14F-4D97-AF65-F5344CB8AC3E}">
        <p14:creationId xmlns:p14="http://schemas.microsoft.com/office/powerpoint/2010/main" val="108191348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2" y="381000"/>
            <a:ext cx="8159813" cy="382588"/>
          </a:xfrm>
        </p:spPr>
        <p:txBody>
          <a:bodyPr/>
          <a:lstStyle/>
          <a:p>
            <a:r>
              <a:rPr lang="en-US"/>
              <a:t>The Most Effective  Product in the Market: AV-TEST </a:t>
            </a:r>
            <a:endParaRPr lang="en-US" dirty="0"/>
          </a:p>
        </p:txBody>
      </p:sp>
      <p:graphicFrame>
        <p:nvGraphicFramePr>
          <p:cNvPr id="9" name="Content Placeholder 7">
            <a:extLst>
              <a:ext uri="{FF2B5EF4-FFF2-40B4-BE49-F238E27FC236}">
                <a16:creationId xmlns:a16="http://schemas.microsoft.com/office/drawing/2014/main" id="{1AD26191-B1A9-4E2E-A765-E32D33574DAC}"/>
              </a:ext>
            </a:extLst>
          </p:cNvPr>
          <p:cNvGraphicFramePr>
            <a:graphicFrameLocks/>
          </p:cNvGraphicFramePr>
          <p:nvPr>
            <p:extLst/>
          </p:nvPr>
        </p:nvGraphicFramePr>
        <p:xfrm>
          <a:off x="612618" y="1553825"/>
          <a:ext cx="10966768" cy="4494629"/>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F2602CA1-8138-4468-9F19-581835D4949F}"/>
              </a:ext>
            </a:extLst>
          </p:cNvPr>
          <p:cNvSpPr/>
          <p:nvPr/>
        </p:nvSpPr>
        <p:spPr bwMode="gray">
          <a:xfrm>
            <a:off x="1360139" y="1808556"/>
            <a:ext cx="2042437" cy="3670933"/>
          </a:xfrm>
          <a:prstGeom prst="rect">
            <a:avLst/>
          </a:prstGeom>
          <a:noFill/>
          <a:ln w="3810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p>
        </p:txBody>
      </p:sp>
      <p:sp>
        <p:nvSpPr>
          <p:cNvPr id="12" name="Slide Number Placeholder 7">
            <a:extLst>
              <a:ext uri="{FF2B5EF4-FFF2-40B4-BE49-F238E27FC236}">
                <a16:creationId xmlns:a16="http://schemas.microsoft.com/office/drawing/2014/main" id="{6F1BDF6A-9EC7-41AC-8DC0-C89BCD5EC6C5}"/>
              </a:ext>
            </a:extLst>
          </p:cNvPr>
          <p:cNvSpPr txBox="1">
            <a:spLocks/>
          </p:cNvSpPr>
          <p:nvPr/>
        </p:nvSpPr>
        <p:spPr>
          <a:xfrm>
            <a:off x="11747500" y="6305554"/>
            <a:ext cx="520700" cy="365125"/>
          </a:xfrm>
          <a:prstGeom prst="rect">
            <a:avLst/>
          </a:prstGeom>
        </p:spPr>
        <p:txBody>
          <a:bodyPr vert="horz" lIns="91440" tIns="45720" rIns="91440" bIns="45720" rtlCol="0" anchor="ctr"/>
          <a:lstStyle>
            <a:defPPr>
              <a:defRPr lang="en-US"/>
            </a:defPPr>
            <a:lvl1pPr algn="ctr" fontAlgn="auto">
              <a:spcBef>
                <a:spcPts val="0"/>
              </a:spcBef>
              <a:spcAft>
                <a:spcPts val="0"/>
              </a:spcAft>
              <a:defRPr sz="1200" b="1">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2D88F0F9-74A8-45E4-B405-052EDB68E8BD}" type="slidenum">
              <a:rPr lang="en-US"/>
              <a:pPr/>
              <a:t>77</a:t>
            </a:fld>
            <a:endParaRPr lang="en-US"/>
          </a:p>
        </p:txBody>
      </p:sp>
    </p:spTree>
    <p:extLst>
      <p:ext uri="{BB962C8B-B14F-4D97-AF65-F5344CB8AC3E}">
        <p14:creationId xmlns:p14="http://schemas.microsoft.com/office/powerpoint/2010/main" val="3668945948"/>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Best Exploit Protection:</a:t>
            </a:r>
            <a:br>
              <a:rPr lang="en-US"/>
            </a:br>
            <a:r>
              <a:rPr lang="en-US"/>
              <a:t>AV-Comparatives and MRG Effitas</a:t>
            </a:r>
            <a:endParaRPr lang="en-US" dirty="0"/>
          </a:p>
        </p:txBody>
      </p:sp>
      <p:sp>
        <p:nvSpPr>
          <p:cNvPr id="14" name="Slide Number Placeholder 7">
            <a:extLst>
              <a:ext uri="{FF2B5EF4-FFF2-40B4-BE49-F238E27FC236}">
                <a16:creationId xmlns:a16="http://schemas.microsoft.com/office/drawing/2014/main" id="{1550AEEA-6BBF-44C9-945D-0940DCE9F8B9}"/>
              </a:ext>
            </a:extLst>
          </p:cNvPr>
          <p:cNvSpPr txBox="1">
            <a:spLocks/>
          </p:cNvSpPr>
          <p:nvPr/>
        </p:nvSpPr>
        <p:spPr>
          <a:xfrm>
            <a:off x="11747500" y="6305554"/>
            <a:ext cx="520700" cy="365125"/>
          </a:xfrm>
          <a:prstGeom prst="rect">
            <a:avLst/>
          </a:prstGeom>
        </p:spPr>
        <p:txBody>
          <a:bodyPr vert="horz" lIns="91440" tIns="45720" rIns="91440" bIns="45720" rtlCol="0" anchor="ctr"/>
          <a:lstStyle>
            <a:defPPr>
              <a:defRPr lang="en-US"/>
            </a:defPPr>
            <a:lvl1pPr algn="ctr" fontAlgn="auto">
              <a:spcBef>
                <a:spcPts val="0"/>
              </a:spcBef>
              <a:spcAft>
                <a:spcPts val="0"/>
              </a:spcAft>
              <a:defRPr sz="1200" b="1">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2D88F0F9-74A8-45E4-B405-052EDB68E8BD}" type="slidenum">
              <a:rPr lang="en-US"/>
              <a:pPr/>
              <a:t>78</a:t>
            </a:fld>
            <a:endParaRPr lang="en-US"/>
          </a:p>
        </p:txBody>
      </p:sp>
      <p:pic>
        <p:nvPicPr>
          <p:cNvPr id="19" name="Content Placeholder 10">
            <a:extLst>
              <a:ext uri="{FF2B5EF4-FFF2-40B4-BE49-F238E27FC236}">
                <a16:creationId xmlns:a16="http://schemas.microsoft.com/office/drawing/2014/main" id="{75945CDA-B653-49EB-B059-73F7F45A4EB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842347" y="1697444"/>
            <a:ext cx="6852843" cy="3335525"/>
          </a:xfrm>
          <a:prstGeom prst="rect">
            <a:avLst/>
          </a:prstGeom>
        </p:spPr>
      </p:pic>
      <p:sp>
        <p:nvSpPr>
          <p:cNvPr id="20" name="Content Placeholder 10">
            <a:extLst>
              <a:ext uri="{FF2B5EF4-FFF2-40B4-BE49-F238E27FC236}">
                <a16:creationId xmlns:a16="http://schemas.microsoft.com/office/drawing/2014/main" id="{52EDCA26-E64D-440A-BADC-CA0C64569A6D}"/>
              </a:ext>
            </a:extLst>
          </p:cNvPr>
          <p:cNvSpPr txBox="1">
            <a:spLocks/>
          </p:cNvSpPr>
          <p:nvPr/>
        </p:nvSpPr>
        <p:spPr>
          <a:xfrm>
            <a:off x="1221744" y="1705109"/>
            <a:ext cx="3351055" cy="245181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400" b="0" kern="1200">
                <a:solidFill>
                  <a:schemeClr val="tx1"/>
                </a:solidFill>
                <a:latin typeface="+mn-lt"/>
                <a:ea typeface="+mn-ea"/>
                <a:cs typeface="+mn-cs"/>
              </a:defRPr>
            </a:lvl9pPr>
          </a:lstStyle>
          <a:p>
            <a:pPr marL="0" indent="0">
              <a:buNone/>
            </a:pPr>
            <a:r>
              <a:rPr lang="en-US" sz="2398" dirty="0"/>
              <a:t>Symantec Endpoint Protection 14 was the only product that garnered 100% for both protection and detection in the Exploit Protection Test.</a:t>
            </a:r>
          </a:p>
          <a:p>
            <a:endParaRPr lang="en-US" sz="1999" dirty="0"/>
          </a:p>
        </p:txBody>
      </p:sp>
      <p:sp>
        <p:nvSpPr>
          <p:cNvPr id="21" name="Freeform 15">
            <a:extLst>
              <a:ext uri="{FF2B5EF4-FFF2-40B4-BE49-F238E27FC236}">
                <a16:creationId xmlns:a16="http://schemas.microsoft.com/office/drawing/2014/main" id="{E8925F41-2F1C-4750-8ABD-40AFA133EAAD}"/>
              </a:ext>
            </a:extLst>
          </p:cNvPr>
          <p:cNvSpPr>
            <a:spLocks noEditPoints="1"/>
          </p:cNvSpPr>
          <p:nvPr/>
        </p:nvSpPr>
        <p:spPr bwMode="ltGray">
          <a:xfrm>
            <a:off x="647948" y="1676856"/>
            <a:ext cx="343985" cy="323332"/>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D89102"/>
          </a:solidFill>
          <a:ln w="0">
            <a:noFill/>
            <a:prstDash val="solid"/>
            <a:round/>
            <a:headEnd/>
            <a:tailEnd/>
          </a:ln>
        </p:spPr>
        <p:txBody>
          <a:bodyPr vert="horz" wrap="square" lIns="91392" tIns="45696" rIns="91392" bIns="45696" numCol="1" anchor="t" anchorCtr="0" compatLnSpc="1">
            <a:prstTxWarp prst="textNoShape">
              <a:avLst/>
            </a:prstTxWarp>
          </a:bodyPr>
          <a:lstStyle/>
          <a:p>
            <a:endParaRPr sz="2398"/>
          </a:p>
        </p:txBody>
      </p:sp>
      <p:pic>
        <p:nvPicPr>
          <p:cNvPr id="22" name="Picture 21">
            <a:extLst>
              <a:ext uri="{FF2B5EF4-FFF2-40B4-BE49-F238E27FC236}">
                <a16:creationId xmlns:a16="http://schemas.microsoft.com/office/drawing/2014/main" id="{C6D8A17D-B933-4EFF-ACDD-20DF763C61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726773" y="3765555"/>
            <a:ext cx="1438171" cy="332525"/>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BA964E91-687E-443A-8108-47FFDD86E8AB}"/>
              </a:ext>
            </a:extLst>
          </p:cNvPr>
          <p:cNvSpPr txBox="1"/>
          <p:nvPr/>
        </p:nvSpPr>
        <p:spPr>
          <a:xfrm>
            <a:off x="9187505" y="5215918"/>
            <a:ext cx="2664423" cy="171405"/>
          </a:xfrm>
          <a:prstGeom prst="rect">
            <a:avLst/>
          </a:prstGeom>
          <a:noFill/>
        </p:spPr>
        <p:txBody>
          <a:bodyPr wrap="none" lIns="0" tIns="0" rIns="0" bIns="0" rtlCol="0">
            <a:noAutofit/>
          </a:bodyPr>
          <a:lstStyle/>
          <a:p>
            <a:pPr>
              <a:lnSpc>
                <a:spcPct val="90000"/>
              </a:lnSpc>
            </a:pPr>
            <a:r>
              <a:rPr lang="en-US" sz="900" dirty="0">
                <a:solidFill>
                  <a:srgbClr val="535353"/>
                </a:solidFill>
              </a:rPr>
              <a:t>Source: AV Comparatives and MRG </a:t>
            </a:r>
            <a:r>
              <a:rPr lang="en-US" sz="900" dirty="0" err="1">
                <a:solidFill>
                  <a:srgbClr val="535353"/>
                </a:solidFill>
              </a:rPr>
              <a:t>Effitas</a:t>
            </a:r>
            <a:r>
              <a:rPr lang="en-US" sz="900" dirty="0">
                <a:solidFill>
                  <a:srgbClr val="535353"/>
                </a:solidFill>
              </a:rPr>
              <a:t> October 2016</a:t>
            </a:r>
          </a:p>
        </p:txBody>
      </p:sp>
      <p:sp>
        <p:nvSpPr>
          <p:cNvPr id="25" name="Rectangle 24">
            <a:extLst>
              <a:ext uri="{FF2B5EF4-FFF2-40B4-BE49-F238E27FC236}">
                <a16:creationId xmlns:a16="http://schemas.microsoft.com/office/drawing/2014/main" id="{49BA8CC1-DE02-4D8A-95FC-2210C9DA3635}"/>
              </a:ext>
            </a:extLst>
          </p:cNvPr>
          <p:cNvSpPr/>
          <p:nvPr/>
        </p:nvSpPr>
        <p:spPr bwMode="gray">
          <a:xfrm>
            <a:off x="10618984" y="1705109"/>
            <a:ext cx="1098262" cy="3077613"/>
          </a:xfrm>
          <a:prstGeom prst="rect">
            <a:avLst/>
          </a:prstGeom>
          <a:noFill/>
          <a:ln w="3810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p>
        </p:txBody>
      </p:sp>
      <p:pic>
        <p:nvPicPr>
          <p:cNvPr id="18" name="Content Placeholder 11">
            <a:extLst>
              <a:ext uri="{FF2B5EF4-FFF2-40B4-BE49-F238E27FC236}">
                <a16:creationId xmlns:a16="http://schemas.microsoft.com/office/drawing/2014/main" id="{9D1434C4-84A9-4B62-A96D-50B5FD361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887" y="4339706"/>
            <a:ext cx="4295814" cy="1987956"/>
          </a:xfrm>
          <a:prstGeom prst="rect">
            <a:avLst/>
          </a:prstGeom>
        </p:spPr>
      </p:pic>
      <p:sp>
        <p:nvSpPr>
          <p:cNvPr id="24" name="Rounded Rectangle 1">
            <a:extLst>
              <a:ext uri="{FF2B5EF4-FFF2-40B4-BE49-F238E27FC236}">
                <a16:creationId xmlns:a16="http://schemas.microsoft.com/office/drawing/2014/main" id="{9CDAF5C7-654A-44D9-81D6-1FA751489401}"/>
              </a:ext>
            </a:extLst>
          </p:cNvPr>
          <p:cNvSpPr/>
          <p:nvPr/>
        </p:nvSpPr>
        <p:spPr bwMode="gray">
          <a:xfrm>
            <a:off x="656655" y="6010278"/>
            <a:ext cx="4185402" cy="243655"/>
          </a:xfrm>
          <a:prstGeom prst="rect">
            <a:avLst/>
          </a:prstGeom>
          <a:noFill/>
          <a:ln w="38100">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p>
        </p:txBody>
      </p:sp>
    </p:spTree>
    <p:extLst>
      <p:ext uri="{BB962C8B-B14F-4D97-AF65-F5344CB8AC3E}">
        <p14:creationId xmlns:p14="http://schemas.microsoft.com/office/powerpoint/2010/main" val="1122937184"/>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5300" y="1981200"/>
            <a:ext cx="7848600" cy="2622550"/>
          </a:xfrm>
        </p:spPr>
        <p:txBody>
          <a:bodyPr/>
          <a:lstStyle/>
          <a:p>
            <a:r>
              <a:rPr lang="en-US" sz="4000" dirty="0"/>
              <a:t>Endpoint Detection and Response</a:t>
            </a:r>
            <a:br>
              <a:rPr lang="en-US" sz="4000" dirty="0"/>
            </a:br>
            <a:br>
              <a:rPr lang="en-US" sz="4000" dirty="0"/>
            </a:br>
            <a:r>
              <a:rPr lang="en-US" sz="4000" dirty="0"/>
              <a:t>Awards, Customer Testimonials and 3</a:t>
            </a:r>
            <a:r>
              <a:rPr lang="en-US" sz="4000" baseline="30000" dirty="0"/>
              <a:t>rd</a:t>
            </a:r>
            <a:r>
              <a:rPr lang="en-US" sz="4000" dirty="0"/>
              <a:t> Party Validations</a:t>
            </a:r>
          </a:p>
        </p:txBody>
      </p:sp>
    </p:spTree>
    <p:extLst>
      <p:ext uri="{BB962C8B-B14F-4D97-AF65-F5344CB8AC3E}">
        <p14:creationId xmlns:p14="http://schemas.microsoft.com/office/powerpoint/2010/main" val="4257643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5302" y="381000"/>
            <a:ext cx="9325985" cy="359650"/>
          </a:xfrm>
        </p:spPr>
        <p:txBody>
          <a:bodyPr/>
          <a:lstStyle/>
          <a:p>
            <a:r>
              <a:rPr lang="en-US" dirty="0"/>
              <a:t>SEP Security Framework</a:t>
            </a:r>
          </a:p>
        </p:txBody>
      </p:sp>
      <p:cxnSp>
        <p:nvCxnSpPr>
          <p:cNvPr id="111" name="Straight Connector 110"/>
          <p:cNvCxnSpPr/>
          <p:nvPr/>
        </p:nvCxnSpPr>
        <p:spPr>
          <a:xfrm>
            <a:off x="3062005" y="1700775"/>
            <a:ext cx="0" cy="4378170"/>
          </a:xfrm>
          <a:prstGeom prst="line">
            <a:avLst/>
          </a:prstGeom>
          <a:noFill/>
          <a:ln w="12700">
            <a:solidFill>
              <a:schemeClr val="bg1">
                <a:lumMod val="85000"/>
              </a:schemeClr>
            </a:solidFill>
            <a:miter lim="800000"/>
            <a:headEnd/>
            <a:tailEnd/>
          </a:ln>
        </p:spPr>
      </p:cxnSp>
      <p:sp>
        <p:nvSpPr>
          <p:cNvPr id="71" name="Rectangle 70"/>
          <p:cNvSpPr/>
          <p:nvPr/>
        </p:nvSpPr>
        <p:spPr>
          <a:xfrm>
            <a:off x="1211623" y="3467302"/>
            <a:ext cx="192025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BLOCK</a:t>
            </a:r>
          </a:p>
        </p:txBody>
      </p:sp>
      <p:sp>
        <p:nvSpPr>
          <p:cNvPr id="72" name="Rectangle 71"/>
          <p:cNvSpPr/>
          <p:nvPr/>
        </p:nvSpPr>
        <p:spPr>
          <a:xfrm>
            <a:off x="1211623" y="4360472"/>
            <a:ext cx="192025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REMEDIATE</a:t>
            </a:r>
          </a:p>
        </p:txBody>
      </p:sp>
      <p:sp>
        <p:nvSpPr>
          <p:cNvPr id="75" name="Rectangle 74"/>
          <p:cNvSpPr/>
          <p:nvPr/>
        </p:nvSpPr>
        <p:spPr>
          <a:xfrm>
            <a:off x="1211623" y="5255942"/>
            <a:ext cx="1920250" cy="374281"/>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REPORT</a:t>
            </a:r>
          </a:p>
        </p:txBody>
      </p:sp>
      <p:sp>
        <p:nvSpPr>
          <p:cNvPr id="79" name="Rectangle 78"/>
          <p:cNvSpPr/>
          <p:nvPr/>
        </p:nvSpPr>
        <p:spPr>
          <a:xfrm>
            <a:off x="1211623" y="2584518"/>
            <a:ext cx="1920250" cy="388336"/>
          </a:xfrm>
          <a:prstGeom prst="rect">
            <a:avLst/>
          </a:prstGeom>
        </p:spPr>
        <p:txBody>
          <a:bodyPr wrap="square" lIns="0" tIns="0" rIns="0" bIns="0" anchor="ctr" anchorCtr="0">
            <a:noAutofit/>
          </a:bodyPr>
          <a:lstStyle/>
          <a:p>
            <a:pPr>
              <a:lnSpc>
                <a:spcPct val="80000"/>
              </a:lnSpc>
            </a:pPr>
            <a:r>
              <a:rPr lang="en-US" sz="2000" b="1" dirty="0">
                <a:solidFill>
                  <a:srgbClr val="19233C"/>
                </a:solidFill>
                <a:cs typeface="Calibri"/>
              </a:rPr>
              <a:t>DISCOVER</a:t>
            </a:r>
          </a:p>
        </p:txBody>
      </p:sp>
      <p:sp>
        <p:nvSpPr>
          <p:cNvPr id="104" name="Oval 103">
            <a:extLst>
              <a:ext uri="{FF2B5EF4-FFF2-40B4-BE49-F238E27FC236}">
                <a16:creationId xmlns:a16="http://schemas.microsoft.com/office/drawing/2014/main" id="{14849154-120B-4D5F-AD39-E0EADC729A2C}"/>
              </a:ext>
            </a:extLst>
          </p:cNvPr>
          <p:cNvSpPr/>
          <p:nvPr/>
        </p:nvSpPr>
        <p:spPr>
          <a:xfrm>
            <a:off x="412062" y="2430470"/>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sp>
        <p:nvSpPr>
          <p:cNvPr id="105" name="Line Callout 2 (Accent Bar) 40"/>
          <p:cNvSpPr/>
          <p:nvPr/>
        </p:nvSpPr>
        <p:spPr>
          <a:xfrm>
            <a:off x="259200" y="1287725"/>
            <a:ext cx="2384616" cy="902170"/>
          </a:xfrm>
          <a:prstGeom prst="rect">
            <a:avLst/>
          </a:prstGeom>
          <a:noFill/>
          <a:ln w="9525">
            <a:noFill/>
            <a:miter lim="800000"/>
            <a:headEnd/>
            <a:tailEnd/>
          </a:ln>
        </p:spPr>
        <p:txBody>
          <a:bodyPr wrap="square" lIns="0" tIns="0" rIns="0" bIns="0" rtlCol="0" anchor="b" anchorCtr="0"/>
          <a:lstStyle/>
          <a:p>
            <a:pPr defTabSz="914377">
              <a:spcAft>
                <a:spcPts val="2400"/>
              </a:spcAft>
            </a:pPr>
            <a:r>
              <a:rPr lang="en-US" sz="2800" b="1" dirty="0">
                <a:solidFill>
                  <a:srgbClr val="000000"/>
                </a:solidFill>
              </a:rPr>
              <a:t>SEP 14 or </a:t>
            </a:r>
            <a:br>
              <a:rPr lang="en-US" sz="2800" b="1" dirty="0">
                <a:solidFill>
                  <a:srgbClr val="000000"/>
                </a:solidFill>
              </a:rPr>
            </a:br>
            <a:r>
              <a:rPr lang="en-US" sz="2800" b="1" dirty="0">
                <a:solidFill>
                  <a:srgbClr val="000000"/>
                </a:solidFill>
              </a:rPr>
              <a:t>SEP Cloud:</a:t>
            </a:r>
          </a:p>
        </p:txBody>
      </p:sp>
      <p:sp>
        <p:nvSpPr>
          <p:cNvPr id="121" name="Oval 120">
            <a:extLst>
              <a:ext uri="{FF2B5EF4-FFF2-40B4-BE49-F238E27FC236}">
                <a16:creationId xmlns:a16="http://schemas.microsoft.com/office/drawing/2014/main" id="{14849154-120B-4D5F-AD39-E0EADC729A2C}"/>
              </a:ext>
            </a:extLst>
          </p:cNvPr>
          <p:cNvSpPr/>
          <p:nvPr/>
        </p:nvSpPr>
        <p:spPr>
          <a:xfrm>
            <a:off x="412062" y="4197100"/>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grpSp>
        <p:nvGrpSpPr>
          <p:cNvPr id="14" name="Group 70"/>
          <p:cNvGrpSpPr/>
          <p:nvPr/>
        </p:nvGrpSpPr>
        <p:grpSpPr>
          <a:xfrm>
            <a:off x="412062" y="3313785"/>
            <a:ext cx="722695" cy="722694"/>
            <a:chOff x="412060" y="3313785"/>
            <a:chExt cx="722695" cy="722694"/>
          </a:xfrm>
        </p:grpSpPr>
        <p:sp>
          <p:nvSpPr>
            <p:cNvPr id="118" name="Oval 117">
              <a:extLst>
                <a:ext uri="{FF2B5EF4-FFF2-40B4-BE49-F238E27FC236}">
                  <a16:creationId xmlns:a16="http://schemas.microsoft.com/office/drawing/2014/main" id="{14849154-120B-4D5F-AD39-E0EADC729A2C}"/>
                </a:ext>
              </a:extLst>
            </p:cNvPr>
            <p:cNvSpPr/>
            <p:nvPr/>
          </p:nvSpPr>
          <p:spPr>
            <a:xfrm>
              <a:off x="412060" y="3313785"/>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grpSp>
          <p:nvGrpSpPr>
            <p:cNvPr id="15" name="Group 107">
              <a:extLst>
                <a:ext uri="{FF2B5EF4-FFF2-40B4-BE49-F238E27FC236}">
                  <a16:creationId xmlns:a16="http://schemas.microsoft.com/office/drawing/2014/main" id="{6148CC3D-5D51-4FAF-87FF-C89BBF5D3AD2}"/>
                </a:ext>
              </a:extLst>
            </p:cNvPr>
            <p:cNvGrpSpPr>
              <a:grpSpLocks noChangeAspect="1"/>
            </p:cNvGrpSpPr>
            <p:nvPr/>
          </p:nvGrpSpPr>
          <p:grpSpPr bwMode="auto">
            <a:xfrm>
              <a:off x="510147" y="3409865"/>
              <a:ext cx="526520" cy="492435"/>
              <a:chOff x="1755" y="5171"/>
              <a:chExt cx="726" cy="679"/>
            </a:xfrm>
            <a:solidFill>
              <a:schemeClr val="tx1"/>
            </a:solidFill>
          </p:grpSpPr>
          <p:sp>
            <p:nvSpPr>
              <p:cNvPr id="67" name="Freeform 108">
                <a:extLst>
                  <a:ext uri="{FF2B5EF4-FFF2-40B4-BE49-F238E27FC236}">
                    <a16:creationId xmlns:a16="http://schemas.microsoft.com/office/drawing/2014/main" id="{99EA40C0-7838-45A4-B6CE-FAC61869365F}"/>
                  </a:ext>
                </a:extLst>
              </p:cNvPr>
              <p:cNvSpPr>
                <a:spLocks/>
              </p:cNvSpPr>
              <p:nvPr/>
            </p:nvSpPr>
            <p:spPr bwMode="auto">
              <a:xfrm>
                <a:off x="2181" y="5528"/>
                <a:ext cx="136" cy="199"/>
              </a:xfrm>
              <a:custGeom>
                <a:avLst/>
                <a:gdLst>
                  <a:gd name="T0" fmla="*/ 36 w 62"/>
                  <a:gd name="T1" fmla="*/ 4 h 92"/>
                  <a:gd name="T2" fmla="*/ 37 w 62"/>
                  <a:gd name="T3" fmla="*/ 9 h 92"/>
                  <a:gd name="T4" fmla="*/ 0 w 62"/>
                  <a:gd name="T5" fmla="*/ 68 h 92"/>
                  <a:gd name="T6" fmla="*/ 10 w 62"/>
                  <a:gd name="T7" fmla="*/ 92 h 92"/>
                  <a:gd name="T8" fmla="*/ 62 w 62"/>
                  <a:gd name="T9" fmla="*/ 10 h 92"/>
                  <a:gd name="T10" fmla="*/ 61 w 62"/>
                  <a:gd name="T11" fmla="*/ 1 h 92"/>
                  <a:gd name="T12" fmla="*/ 57 w 62"/>
                  <a:gd name="T13" fmla="*/ 0 h 92"/>
                  <a:gd name="T14" fmla="*/ 36 w 62"/>
                  <a:gd name="T15" fmla="*/ 4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92">
                    <a:moveTo>
                      <a:pt x="36" y="4"/>
                    </a:moveTo>
                    <a:cubicBezTo>
                      <a:pt x="36" y="6"/>
                      <a:pt x="37" y="7"/>
                      <a:pt x="37" y="9"/>
                    </a:cubicBezTo>
                    <a:cubicBezTo>
                      <a:pt x="37" y="35"/>
                      <a:pt x="22" y="57"/>
                      <a:pt x="0" y="68"/>
                    </a:cubicBezTo>
                    <a:cubicBezTo>
                      <a:pt x="1" y="77"/>
                      <a:pt x="5" y="85"/>
                      <a:pt x="10" y="92"/>
                    </a:cubicBezTo>
                    <a:cubicBezTo>
                      <a:pt x="41" y="77"/>
                      <a:pt x="62" y="46"/>
                      <a:pt x="62" y="10"/>
                    </a:cubicBezTo>
                    <a:cubicBezTo>
                      <a:pt x="62" y="7"/>
                      <a:pt x="62" y="4"/>
                      <a:pt x="61" y="1"/>
                    </a:cubicBezTo>
                    <a:cubicBezTo>
                      <a:pt x="60" y="0"/>
                      <a:pt x="58" y="0"/>
                      <a:pt x="57" y="0"/>
                    </a:cubicBezTo>
                    <a:cubicBezTo>
                      <a:pt x="49" y="0"/>
                      <a:pt x="43" y="2"/>
                      <a:pt x="3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solidFill>
                    <a:srgbClr val="000000"/>
                  </a:solidFill>
                  <a:ea typeface="Calibri" charset="0"/>
                  <a:cs typeface="Calibri" charset="0"/>
                </a:endParaRPr>
              </a:p>
            </p:txBody>
          </p:sp>
          <p:sp>
            <p:nvSpPr>
              <p:cNvPr id="68" name="Freeform 109">
                <a:extLst>
                  <a:ext uri="{FF2B5EF4-FFF2-40B4-BE49-F238E27FC236}">
                    <a16:creationId xmlns:a16="http://schemas.microsoft.com/office/drawing/2014/main" id="{D4F5C9DC-CD84-4DBC-96B3-CD079C44815C}"/>
                  </a:ext>
                </a:extLst>
              </p:cNvPr>
              <p:cNvSpPr>
                <a:spLocks/>
              </p:cNvSpPr>
              <p:nvPr/>
            </p:nvSpPr>
            <p:spPr bwMode="auto">
              <a:xfrm>
                <a:off x="1919" y="5528"/>
                <a:ext cx="131" cy="196"/>
              </a:xfrm>
              <a:custGeom>
                <a:avLst/>
                <a:gdLst>
                  <a:gd name="T0" fmla="*/ 50 w 60"/>
                  <a:gd name="T1" fmla="*/ 91 h 91"/>
                  <a:gd name="T2" fmla="*/ 60 w 60"/>
                  <a:gd name="T3" fmla="*/ 69 h 91"/>
                  <a:gd name="T4" fmla="*/ 23 w 60"/>
                  <a:gd name="T5" fmla="*/ 9 h 91"/>
                  <a:gd name="T6" fmla="*/ 23 w 60"/>
                  <a:gd name="T7" fmla="*/ 4 h 91"/>
                  <a:gd name="T8" fmla="*/ 3 w 60"/>
                  <a:gd name="T9" fmla="*/ 0 h 91"/>
                  <a:gd name="T10" fmla="*/ 0 w 60"/>
                  <a:gd name="T11" fmla="*/ 0 h 91"/>
                  <a:gd name="T12" fmla="*/ 0 w 60"/>
                  <a:gd name="T13" fmla="*/ 10 h 91"/>
                  <a:gd name="T14" fmla="*/ 50 w 60"/>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91">
                    <a:moveTo>
                      <a:pt x="50" y="91"/>
                    </a:moveTo>
                    <a:cubicBezTo>
                      <a:pt x="55" y="85"/>
                      <a:pt x="59" y="77"/>
                      <a:pt x="60" y="69"/>
                    </a:cubicBezTo>
                    <a:cubicBezTo>
                      <a:pt x="38" y="58"/>
                      <a:pt x="23" y="35"/>
                      <a:pt x="23" y="9"/>
                    </a:cubicBezTo>
                    <a:cubicBezTo>
                      <a:pt x="23" y="7"/>
                      <a:pt x="23" y="6"/>
                      <a:pt x="23" y="4"/>
                    </a:cubicBezTo>
                    <a:cubicBezTo>
                      <a:pt x="17" y="2"/>
                      <a:pt x="10" y="0"/>
                      <a:pt x="3" y="0"/>
                    </a:cubicBezTo>
                    <a:cubicBezTo>
                      <a:pt x="2" y="0"/>
                      <a:pt x="1" y="0"/>
                      <a:pt x="0" y="0"/>
                    </a:cubicBezTo>
                    <a:cubicBezTo>
                      <a:pt x="0" y="4"/>
                      <a:pt x="0" y="7"/>
                      <a:pt x="0" y="10"/>
                    </a:cubicBezTo>
                    <a:cubicBezTo>
                      <a:pt x="0" y="46"/>
                      <a:pt x="20" y="77"/>
                      <a:pt x="50" y="9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solidFill>
                    <a:srgbClr val="000000"/>
                  </a:solidFill>
                  <a:ea typeface="Calibri" charset="0"/>
                  <a:cs typeface="Calibri" charset="0"/>
                </a:endParaRPr>
              </a:p>
            </p:txBody>
          </p:sp>
          <p:sp>
            <p:nvSpPr>
              <p:cNvPr id="69" name="Freeform 110">
                <a:extLst>
                  <a:ext uri="{FF2B5EF4-FFF2-40B4-BE49-F238E27FC236}">
                    <a16:creationId xmlns:a16="http://schemas.microsoft.com/office/drawing/2014/main" id="{B792027C-7094-4CEC-B299-DE0F3E6679CE}"/>
                  </a:ext>
                </a:extLst>
              </p:cNvPr>
              <p:cNvSpPr>
                <a:spLocks/>
              </p:cNvSpPr>
              <p:nvPr/>
            </p:nvSpPr>
            <p:spPr bwMode="auto">
              <a:xfrm>
                <a:off x="2002" y="5353"/>
                <a:ext cx="227" cy="75"/>
              </a:xfrm>
              <a:custGeom>
                <a:avLst/>
                <a:gdLst>
                  <a:gd name="T0" fmla="*/ 53 w 104"/>
                  <a:gd name="T1" fmla="*/ 0 h 35"/>
                  <a:gd name="T2" fmla="*/ 0 w 104"/>
                  <a:gd name="T3" fmla="*/ 16 h 35"/>
                  <a:gd name="T4" fmla="*/ 14 w 104"/>
                  <a:gd name="T5" fmla="*/ 35 h 35"/>
                  <a:gd name="T6" fmla="*/ 52 w 104"/>
                  <a:gd name="T7" fmla="*/ 23 h 35"/>
                  <a:gd name="T8" fmla="*/ 90 w 104"/>
                  <a:gd name="T9" fmla="*/ 35 h 35"/>
                  <a:gd name="T10" fmla="*/ 104 w 104"/>
                  <a:gd name="T11" fmla="*/ 16 h 35"/>
                  <a:gd name="T12" fmla="*/ 53 w 104"/>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4" h="35">
                    <a:moveTo>
                      <a:pt x="53" y="0"/>
                    </a:moveTo>
                    <a:cubicBezTo>
                      <a:pt x="33" y="0"/>
                      <a:pt x="15" y="6"/>
                      <a:pt x="0" y="16"/>
                    </a:cubicBezTo>
                    <a:cubicBezTo>
                      <a:pt x="4" y="23"/>
                      <a:pt x="8" y="30"/>
                      <a:pt x="14" y="35"/>
                    </a:cubicBezTo>
                    <a:cubicBezTo>
                      <a:pt x="25" y="27"/>
                      <a:pt x="38" y="23"/>
                      <a:pt x="52" y="23"/>
                    </a:cubicBezTo>
                    <a:cubicBezTo>
                      <a:pt x="66" y="23"/>
                      <a:pt x="79" y="28"/>
                      <a:pt x="90" y="35"/>
                    </a:cubicBezTo>
                    <a:cubicBezTo>
                      <a:pt x="96" y="30"/>
                      <a:pt x="101" y="23"/>
                      <a:pt x="104" y="16"/>
                    </a:cubicBezTo>
                    <a:cubicBezTo>
                      <a:pt x="89" y="6"/>
                      <a:pt x="72" y="0"/>
                      <a:pt x="5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solidFill>
                    <a:srgbClr val="000000"/>
                  </a:solidFill>
                  <a:ea typeface="Calibri" charset="0"/>
                  <a:cs typeface="Calibri" charset="0"/>
                </a:endParaRPr>
              </a:p>
            </p:txBody>
          </p:sp>
          <p:sp>
            <p:nvSpPr>
              <p:cNvPr id="70" name="Freeform 111">
                <a:extLst>
                  <a:ext uri="{FF2B5EF4-FFF2-40B4-BE49-F238E27FC236}">
                    <a16:creationId xmlns:a16="http://schemas.microsoft.com/office/drawing/2014/main" id="{3F29A846-353E-43A0-BE55-8B46525DF862}"/>
                  </a:ext>
                </a:extLst>
              </p:cNvPr>
              <p:cNvSpPr>
                <a:spLocks noEditPoints="1"/>
              </p:cNvSpPr>
              <p:nvPr/>
            </p:nvSpPr>
            <p:spPr bwMode="auto">
              <a:xfrm>
                <a:off x="1755" y="5171"/>
                <a:ext cx="726" cy="679"/>
              </a:xfrm>
              <a:custGeom>
                <a:avLst/>
                <a:gdLst>
                  <a:gd name="T0" fmla="*/ 79 w 332"/>
                  <a:gd name="T1" fmla="*/ 155 h 314"/>
                  <a:gd name="T2" fmla="*/ 134 w 332"/>
                  <a:gd name="T3" fmla="*/ 183 h 314"/>
                  <a:gd name="T4" fmla="*/ 145 w 332"/>
                  <a:gd name="T5" fmla="*/ 180 h 314"/>
                  <a:gd name="T6" fmla="*/ 144 w 332"/>
                  <a:gd name="T7" fmla="*/ 174 h 314"/>
                  <a:gd name="T8" fmla="*/ 161 w 332"/>
                  <a:gd name="T9" fmla="*/ 154 h 314"/>
                  <a:gd name="T10" fmla="*/ 156 w 332"/>
                  <a:gd name="T11" fmla="*/ 142 h 314"/>
                  <a:gd name="T12" fmla="*/ 97 w 332"/>
                  <a:gd name="T13" fmla="*/ 75 h 314"/>
                  <a:gd name="T14" fmla="*/ 151 w 332"/>
                  <a:gd name="T15" fmla="*/ 8 h 314"/>
                  <a:gd name="T16" fmla="*/ 151 w 332"/>
                  <a:gd name="T17" fmla="*/ 1 h 314"/>
                  <a:gd name="T18" fmla="*/ 59 w 332"/>
                  <a:gd name="T19" fmla="*/ 104 h 314"/>
                  <a:gd name="T20" fmla="*/ 60 w 332"/>
                  <a:gd name="T21" fmla="*/ 114 h 314"/>
                  <a:gd name="T22" fmla="*/ 0 w 332"/>
                  <a:gd name="T23" fmla="*/ 209 h 314"/>
                  <a:gd name="T24" fmla="*/ 7 w 332"/>
                  <a:gd name="T25" fmla="*/ 248 h 314"/>
                  <a:gd name="T26" fmla="*/ 15 w 332"/>
                  <a:gd name="T27" fmla="*/ 244 h 314"/>
                  <a:gd name="T28" fmla="*/ 11 w 332"/>
                  <a:gd name="T29" fmla="*/ 223 h 314"/>
                  <a:gd name="T30" fmla="*/ 79 w 332"/>
                  <a:gd name="T31" fmla="*/ 155 h 314"/>
                  <a:gd name="T32" fmla="*/ 268 w 332"/>
                  <a:gd name="T33" fmla="*/ 113 h 314"/>
                  <a:gd name="T34" fmla="*/ 269 w 332"/>
                  <a:gd name="T35" fmla="*/ 104 h 314"/>
                  <a:gd name="T36" fmla="*/ 175 w 332"/>
                  <a:gd name="T37" fmla="*/ 0 h 314"/>
                  <a:gd name="T38" fmla="*/ 175 w 332"/>
                  <a:gd name="T39" fmla="*/ 8 h 314"/>
                  <a:gd name="T40" fmla="*/ 232 w 332"/>
                  <a:gd name="T41" fmla="*/ 75 h 314"/>
                  <a:gd name="T42" fmla="*/ 172 w 332"/>
                  <a:gd name="T43" fmla="*/ 142 h 314"/>
                  <a:gd name="T44" fmla="*/ 168 w 332"/>
                  <a:gd name="T45" fmla="*/ 154 h 314"/>
                  <a:gd name="T46" fmla="*/ 183 w 332"/>
                  <a:gd name="T47" fmla="*/ 174 h 314"/>
                  <a:gd name="T48" fmla="*/ 182 w 332"/>
                  <a:gd name="T49" fmla="*/ 181 h 314"/>
                  <a:gd name="T50" fmla="*/ 196 w 332"/>
                  <a:gd name="T51" fmla="*/ 184 h 314"/>
                  <a:gd name="T52" fmla="*/ 251 w 332"/>
                  <a:gd name="T53" fmla="*/ 155 h 314"/>
                  <a:gd name="T54" fmla="*/ 319 w 332"/>
                  <a:gd name="T55" fmla="*/ 223 h 314"/>
                  <a:gd name="T56" fmla="*/ 316 w 332"/>
                  <a:gd name="T57" fmla="*/ 244 h 314"/>
                  <a:gd name="T58" fmla="*/ 324 w 332"/>
                  <a:gd name="T59" fmla="*/ 248 h 314"/>
                  <a:gd name="T60" fmla="*/ 332 w 332"/>
                  <a:gd name="T61" fmla="*/ 209 h 314"/>
                  <a:gd name="T62" fmla="*/ 268 w 332"/>
                  <a:gd name="T63" fmla="*/ 113 h 314"/>
                  <a:gd name="T64" fmla="*/ 251 w 332"/>
                  <a:gd name="T65" fmla="*/ 290 h 314"/>
                  <a:gd name="T66" fmla="*/ 184 w 332"/>
                  <a:gd name="T67" fmla="*/ 223 h 314"/>
                  <a:gd name="T68" fmla="*/ 189 w 332"/>
                  <a:gd name="T69" fmla="*/ 197 h 314"/>
                  <a:gd name="T70" fmla="*/ 179 w 332"/>
                  <a:gd name="T71" fmla="*/ 186 h 314"/>
                  <a:gd name="T72" fmla="*/ 164 w 332"/>
                  <a:gd name="T73" fmla="*/ 193 h 314"/>
                  <a:gd name="T74" fmla="*/ 149 w 332"/>
                  <a:gd name="T75" fmla="*/ 187 h 314"/>
                  <a:gd name="T76" fmla="*/ 141 w 332"/>
                  <a:gd name="T77" fmla="*/ 196 h 314"/>
                  <a:gd name="T78" fmla="*/ 147 w 332"/>
                  <a:gd name="T79" fmla="*/ 223 h 314"/>
                  <a:gd name="T80" fmla="*/ 79 w 332"/>
                  <a:gd name="T81" fmla="*/ 290 h 314"/>
                  <a:gd name="T82" fmla="*/ 26 w 332"/>
                  <a:gd name="T83" fmla="*/ 264 h 314"/>
                  <a:gd name="T84" fmla="*/ 19 w 332"/>
                  <a:gd name="T85" fmla="*/ 269 h 314"/>
                  <a:gd name="T86" fmla="*/ 104 w 332"/>
                  <a:gd name="T87" fmla="*/ 314 h 314"/>
                  <a:gd name="T88" fmla="*/ 166 w 332"/>
                  <a:gd name="T89" fmla="*/ 294 h 314"/>
                  <a:gd name="T90" fmla="*/ 227 w 332"/>
                  <a:gd name="T91" fmla="*/ 314 h 314"/>
                  <a:gd name="T92" fmla="*/ 313 w 332"/>
                  <a:gd name="T93" fmla="*/ 269 h 314"/>
                  <a:gd name="T94" fmla="*/ 304 w 332"/>
                  <a:gd name="T95" fmla="*/ 264 h 314"/>
                  <a:gd name="T96" fmla="*/ 251 w 332"/>
                  <a:gd name="T97" fmla="*/ 29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2" h="314">
                    <a:moveTo>
                      <a:pt x="79" y="155"/>
                    </a:moveTo>
                    <a:cubicBezTo>
                      <a:pt x="102" y="155"/>
                      <a:pt x="122" y="166"/>
                      <a:pt x="134" y="183"/>
                    </a:cubicBezTo>
                    <a:cubicBezTo>
                      <a:pt x="145" y="180"/>
                      <a:pt x="145" y="180"/>
                      <a:pt x="145" y="180"/>
                    </a:cubicBezTo>
                    <a:cubicBezTo>
                      <a:pt x="144" y="178"/>
                      <a:pt x="144" y="176"/>
                      <a:pt x="144" y="174"/>
                    </a:cubicBezTo>
                    <a:cubicBezTo>
                      <a:pt x="144" y="163"/>
                      <a:pt x="151" y="155"/>
                      <a:pt x="161" y="154"/>
                    </a:cubicBezTo>
                    <a:cubicBezTo>
                      <a:pt x="156" y="142"/>
                      <a:pt x="156" y="142"/>
                      <a:pt x="156" y="142"/>
                    </a:cubicBezTo>
                    <a:cubicBezTo>
                      <a:pt x="123" y="138"/>
                      <a:pt x="97" y="109"/>
                      <a:pt x="97" y="75"/>
                    </a:cubicBezTo>
                    <a:cubicBezTo>
                      <a:pt x="97" y="42"/>
                      <a:pt x="120" y="15"/>
                      <a:pt x="151" y="8"/>
                    </a:cubicBezTo>
                    <a:cubicBezTo>
                      <a:pt x="151" y="1"/>
                      <a:pt x="151" y="1"/>
                      <a:pt x="151" y="1"/>
                    </a:cubicBezTo>
                    <a:cubicBezTo>
                      <a:pt x="99" y="7"/>
                      <a:pt x="59" y="51"/>
                      <a:pt x="59" y="104"/>
                    </a:cubicBezTo>
                    <a:cubicBezTo>
                      <a:pt x="59" y="108"/>
                      <a:pt x="60" y="111"/>
                      <a:pt x="60" y="114"/>
                    </a:cubicBezTo>
                    <a:cubicBezTo>
                      <a:pt x="24" y="131"/>
                      <a:pt x="0" y="167"/>
                      <a:pt x="0" y="209"/>
                    </a:cubicBezTo>
                    <a:cubicBezTo>
                      <a:pt x="0" y="223"/>
                      <a:pt x="3" y="236"/>
                      <a:pt x="7" y="248"/>
                    </a:cubicBezTo>
                    <a:cubicBezTo>
                      <a:pt x="15" y="244"/>
                      <a:pt x="15" y="244"/>
                      <a:pt x="15" y="244"/>
                    </a:cubicBezTo>
                    <a:cubicBezTo>
                      <a:pt x="13" y="237"/>
                      <a:pt x="11" y="230"/>
                      <a:pt x="11" y="223"/>
                    </a:cubicBezTo>
                    <a:cubicBezTo>
                      <a:pt x="11" y="185"/>
                      <a:pt x="42" y="155"/>
                      <a:pt x="79" y="155"/>
                    </a:cubicBezTo>
                    <a:close/>
                    <a:moveTo>
                      <a:pt x="268" y="113"/>
                    </a:moveTo>
                    <a:cubicBezTo>
                      <a:pt x="268" y="110"/>
                      <a:pt x="269" y="107"/>
                      <a:pt x="269" y="104"/>
                    </a:cubicBezTo>
                    <a:cubicBezTo>
                      <a:pt x="269" y="50"/>
                      <a:pt x="227" y="6"/>
                      <a:pt x="175" y="0"/>
                    </a:cubicBezTo>
                    <a:cubicBezTo>
                      <a:pt x="175" y="8"/>
                      <a:pt x="175" y="8"/>
                      <a:pt x="175" y="8"/>
                    </a:cubicBezTo>
                    <a:cubicBezTo>
                      <a:pt x="207" y="13"/>
                      <a:pt x="232" y="41"/>
                      <a:pt x="232" y="75"/>
                    </a:cubicBezTo>
                    <a:cubicBezTo>
                      <a:pt x="232" y="110"/>
                      <a:pt x="206" y="138"/>
                      <a:pt x="172" y="142"/>
                    </a:cubicBezTo>
                    <a:cubicBezTo>
                      <a:pt x="168" y="154"/>
                      <a:pt x="168" y="154"/>
                      <a:pt x="168" y="154"/>
                    </a:cubicBezTo>
                    <a:cubicBezTo>
                      <a:pt x="177" y="156"/>
                      <a:pt x="183" y="164"/>
                      <a:pt x="183" y="174"/>
                    </a:cubicBezTo>
                    <a:cubicBezTo>
                      <a:pt x="183" y="176"/>
                      <a:pt x="183" y="179"/>
                      <a:pt x="182" y="181"/>
                    </a:cubicBezTo>
                    <a:cubicBezTo>
                      <a:pt x="196" y="184"/>
                      <a:pt x="196" y="184"/>
                      <a:pt x="196" y="184"/>
                    </a:cubicBezTo>
                    <a:cubicBezTo>
                      <a:pt x="208" y="166"/>
                      <a:pt x="228" y="155"/>
                      <a:pt x="251" y="155"/>
                    </a:cubicBezTo>
                    <a:cubicBezTo>
                      <a:pt x="289" y="155"/>
                      <a:pt x="319" y="185"/>
                      <a:pt x="319" y="223"/>
                    </a:cubicBezTo>
                    <a:cubicBezTo>
                      <a:pt x="319" y="230"/>
                      <a:pt x="318" y="237"/>
                      <a:pt x="316" y="244"/>
                    </a:cubicBezTo>
                    <a:cubicBezTo>
                      <a:pt x="324" y="248"/>
                      <a:pt x="324" y="248"/>
                      <a:pt x="324" y="248"/>
                    </a:cubicBezTo>
                    <a:cubicBezTo>
                      <a:pt x="329" y="236"/>
                      <a:pt x="332" y="223"/>
                      <a:pt x="332" y="209"/>
                    </a:cubicBezTo>
                    <a:cubicBezTo>
                      <a:pt x="332" y="166"/>
                      <a:pt x="305" y="129"/>
                      <a:pt x="268" y="113"/>
                    </a:cubicBezTo>
                    <a:close/>
                    <a:moveTo>
                      <a:pt x="251" y="290"/>
                    </a:moveTo>
                    <a:cubicBezTo>
                      <a:pt x="214" y="290"/>
                      <a:pt x="184" y="260"/>
                      <a:pt x="184" y="223"/>
                    </a:cubicBezTo>
                    <a:cubicBezTo>
                      <a:pt x="184" y="214"/>
                      <a:pt x="186" y="205"/>
                      <a:pt x="189" y="197"/>
                    </a:cubicBezTo>
                    <a:cubicBezTo>
                      <a:pt x="179" y="186"/>
                      <a:pt x="179" y="186"/>
                      <a:pt x="179" y="186"/>
                    </a:cubicBezTo>
                    <a:cubicBezTo>
                      <a:pt x="175" y="191"/>
                      <a:pt x="170" y="193"/>
                      <a:pt x="164" y="193"/>
                    </a:cubicBezTo>
                    <a:cubicBezTo>
                      <a:pt x="158" y="193"/>
                      <a:pt x="152" y="191"/>
                      <a:pt x="149" y="187"/>
                    </a:cubicBezTo>
                    <a:cubicBezTo>
                      <a:pt x="141" y="196"/>
                      <a:pt x="141" y="196"/>
                      <a:pt x="141" y="196"/>
                    </a:cubicBezTo>
                    <a:cubicBezTo>
                      <a:pt x="145" y="204"/>
                      <a:pt x="147" y="213"/>
                      <a:pt x="147" y="223"/>
                    </a:cubicBezTo>
                    <a:cubicBezTo>
                      <a:pt x="147" y="260"/>
                      <a:pt x="116" y="290"/>
                      <a:pt x="79" y="290"/>
                    </a:cubicBezTo>
                    <a:cubicBezTo>
                      <a:pt x="57" y="290"/>
                      <a:pt x="38" y="280"/>
                      <a:pt x="26" y="264"/>
                    </a:cubicBezTo>
                    <a:cubicBezTo>
                      <a:pt x="19" y="269"/>
                      <a:pt x="19" y="269"/>
                      <a:pt x="19" y="269"/>
                    </a:cubicBezTo>
                    <a:cubicBezTo>
                      <a:pt x="37" y="296"/>
                      <a:pt x="69" y="314"/>
                      <a:pt x="104" y="314"/>
                    </a:cubicBezTo>
                    <a:cubicBezTo>
                      <a:pt x="127" y="314"/>
                      <a:pt x="148" y="306"/>
                      <a:pt x="166" y="294"/>
                    </a:cubicBezTo>
                    <a:cubicBezTo>
                      <a:pt x="183" y="306"/>
                      <a:pt x="204" y="314"/>
                      <a:pt x="227" y="314"/>
                    </a:cubicBezTo>
                    <a:cubicBezTo>
                      <a:pt x="263" y="314"/>
                      <a:pt x="294" y="296"/>
                      <a:pt x="313" y="269"/>
                    </a:cubicBezTo>
                    <a:cubicBezTo>
                      <a:pt x="304" y="264"/>
                      <a:pt x="304" y="264"/>
                      <a:pt x="304" y="264"/>
                    </a:cubicBezTo>
                    <a:cubicBezTo>
                      <a:pt x="292" y="280"/>
                      <a:pt x="273" y="290"/>
                      <a:pt x="251" y="2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solidFill>
                    <a:srgbClr val="000000"/>
                  </a:solidFill>
                  <a:ea typeface="Calibri" charset="0"/>
                  <a:cs typeface="Calibri" charset="0"/>
                </a:endParaRPr>
              </a:p>
            </p:txBody>
          </p:sp>
        </p:grpSp>
      </p:grpSp>
      <p:sp>
        <p:nvSpPr>
          <p:cNvPr id="78" name="Round Same Side Corner Rectangle 77"/>
          <p:cNvSpPr/>
          <p:nvPr/>
        </p:nvSpPr>
        <p:spPr>
          <a:xfrm flipV="1">
            <a:off x="565681" y="5349250"/>
            <a:ext cx="422454" cy="192026"/>
          </a:xfrm>
          <a:prstGeom prst="round2SameRect">
            <a:avLst/>
          </a:prstGeom>
          <a:solidFill>
            <a:schemeClr val="bg1"/>
          </a:solidFill>
          <a:ln w="25400" cap="rnd">
            <a:noFill/>
            <a:round/>
            <a:headEnd/>
            <a:tailEnd/>
          </a:ln>
        </p:spPr>
        <p:txBody>
          <a:bodyPr wrap="square" rtlCol="0" anchor="ctr"/>
          <a:lstStyle/>
          <a:p>
            <a:pPr algn="ctr"/>
            <a:endParaRPr lang="en-US" kern="0" dirty="0">
              <a:solidFill>
                <a:srgbClr val="FFFFFF"/>
              </a:solidFill>
            </a:endParaRPr>
          </a:p>
        </p:txBody>
      </p:sp>
      <p:sp>
        <p:nvSpPr>
          <p:cNvPr id="133" name="Oval 132">
            <a:extLst>
              <a:ext uri="{FF2B5EF4-FFF2-40B4-BE49-F238E27FC236}">
                <a16:creationId xmlns:a16="http://schemas.microsoft.com/office/drawing/2014/main" id="{14849154-120B-4D5F-AD39-E0EADC729A2C}"/>
              </a:ext>
            </a:extLst>
          </p:cNvPr>
          <p:cNvSpPr/>
          <p:nvPr/>
        </p:nvSpPr>
        <p:spPr>
          <a:xfrm>
            <a:off x="410745" y="5082009"/>
            <a:ext cx="722695" cy="722694"/>
          </a:xfrm>
          <a:prstGeom prst="ellipse">
            <a:avLst/>
          </a:prstGeom>
          <a:noFill/>
          <a:ln w="69850">
            <a:solidFill>
              <a:schemeClr val="accent1"/>
            </a:solidFill>
            <a:miter lim="800000"/>
            <a:headEnd/>
            <a:tailEnd/>
          </a:ln>
        </p:spPr>
        <p:txBody>
          <a:bodyPr wrap="square" rtlCol="0" anchor="ctr"/>
          <a:lstStyle/>
          <a:p>
            <a:pPr algn="ctr"/>
            <a:endParaRPr lang="en-US" kern="0" dirty="0">
              <a:solidFill>
                <a:srgbClr val="FFFFFF"/>
              </a:solidFill>
            </a:endParaRPr>
          </a:p>
        </p:txBody>
      </p:sp>
      <p:pic>
        <p:nvPicPr>
          <p:cNvPr id="1029" name="Picture 5" descr="C:\Users\morgan\AppData\Local\Microsoft\Windows\Temporary Internet Files\Content.IE5\ZCAOPJ42\kwRVw[1].png"/>
          <p:cNvPicPr>
            <a:picLocks noChangeAspect="1" noChangeArrowheads="1"/>
          </p:cNvPicPr>
          <p:nvPr/>
        </p:nvPicPr>
        <p:blipFill>
          <a:blip r:embed="rId3"/>
          <a:srcRect/>
          <a:stretch>
            <a:fillRect/>
          </a:stretch>
        </p:blipFill>
        <p:spPr bwMode="auto">
          <a:xfrm>
            <a:off x="551605" y="5195139"/>
            <a:ext cx="472341" cy="472341"/>
          </a:xfrm>
          <a:prstGeom prst="rect">
            <a:avLst/>
          </a:prstGeom>
          <a:noFill/>
        </p:spPr>
      </p:pic>
      <p:pic>
        <p:nvPicPr>
          <p:cNvPr id="82" name="Picture 7" descr="C:\Users\morgan\AppData\Local\Microsoft\Windows\Temporary Internet Files\Content.IE5\OJXXTXPD\1420410486[1].png"/>
          <p:cNvPicPr>
            <a:picLocks noChangeAspect="1" noChangeArrowheads="1"/>
          </p:cNvPicPr>
          <p:nvPr/>
        </p:nvPicPr>
        <p:blipFill>
          <a:blip r:embed="rId4"/>
          <a:srcRect/>
          <a:stretch>
            <a:fillRect/>
          </a:stretch>
        </p:blipFill>
        <p:spPr bwMode="auto">
          <a:xfrm flipV="1">
            <a:off x="558258" y="4341821"/>
            <a:ext cx="433722" cy="422879"/>
          </a:xfrm>
          <a:prstGeom prst="rect">
            <a:avLst/>
          </a:prstGeom>
          <a:noFill/>
        </p:spPr>
      </p:pic>
      <p:sp>
        <p:nvSpPr>
          <p:cNvPr id="144" name="TextBox 143">
            <a:extLst>
              <a:ext uri="{FF2B5EF4-FFF2-40B4-BE49-F238E27FC236}">
                <a16:creationId xmlns:a16="http://schemas.microsoft.com/office/drawing/2014/main" id="{4AA62CCF-CD2C-4A19-BEC3-95D5F1D19DD2}"/>
              </a:ext>
            </a:extLst>
          </p:cNvPr>
          <p:cNvSpPr txBox="1"/>
          <p:nvPr/>
        </p:nvSpPr>
        <p:spPr>
          <a:xfrm rot="19635516">
            <a:off x="368616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RESPONSE</a:t>
            </a:r>
          </a:p>
        </p:txBody>
      </p:sp>
      <p:sp>
        <p:nvSpPr>
          <p:cNvPr id="145" name="TextBox 144">
            <a:extLst>
              <a:ext uri="{FF2B5EF4-FFF2-40B4-BE49-F238E27FC236}">
                <a16:creationId xmlns:a16="http://schemas.microsoft.com/office/drawing/2014/main" id="{4AA62CCF-CD2C-4A19-BEC3-95D5F1D19DD2}"/>
              </a:ext>
            </a:extLst>
          </p:cNvPr>
          <p:cNvSpPr txBox="1"/>
          <p:nvPr/>
        </p:nvSpPr>
        <p:spPr>
          <a:xfrm rot="2598534">
            <a:off x="4015445" y="1662806"/>
            <a:ext cx="4454978" cy="4454980"/>
          </a:xfrm>
          <a:prstGeom prst="rect">
            <a:avLst/>
          </a:prstGeom>
          <a:noFill/>
        </p:spPr>
        <p:txBody>
          <a:bodyPr wrap="square" rtlCol="0" anchor="ctr" anchorCtr="0">
            <a:prstTxWarp prst="textArchDown">
              <a:avLst/>
            </a:prstTxWarp>
            <a:noAutofit/>
          </a:bodyPr>
          <a:lstStyle/>
          <a:p>
            <a:pPr algn="ctr" defTabSz="914377"/>
            <a:r>
              <a:rPr lang="en-US" sz="2400" b="1" dirty="0">
                <a:solidFill>
                  <a:srgbClr val="FFFFFF"/>
                </a:solidFill>
              </a:rPr>
              <a:t>DECEPTION</a:t>
            </a:r>
          </a:p>
        </p:txBody>
      </p:sp>
      <p:sp>
        <p:nvSpPr>
          <p:cNvPr id="146" name="TextBox 145">
            <a:extLst>
              <a:ext uri="{FF2B5EF4-FFF2-40B4-BE49-F238E27FC236}">
                <a16:creationId xmlns:a16="http://schemas.microsoft.com/office/drawing/2014/main" id="{4AA62CCF-CD2C-4A19-BEC3-95D5F1D19DD2}"/>
              </a:ext>
            </a:extLst>
          </p:cNvPr>
          <p:cNvSpPr txBox="1"/>
          <p:nvPr/>
        </p:nvSpPr>
        <p:spPr>
          <a:xfrm rot="17749881">
            <a:off x="368616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ADAPTATION</a:t>
            </a:r>
          </a:p>
        </p:txBody>
      </p:sp>
      <p:sp>
        <p:nvSpPr>
          <p:cNvPr id="148" name="Block Arc 147"/>
          <p:cNvSpPr/>
          <p:nvPr/>
        </p:nvSpPr>
        <p:spPr>
          <a:xfrm rot="12964067">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pic>
        <p:nvPicPr>
          <p:cNvPr id="149" name="Picture 148" descr="SYM - Deception Icon-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552" y="4453281"/>
            <a:ext cx="889366" cy="902326"/>
          </a:xfrm>
          <a:prstGeom prst="rect">
            <a:avLst/>
          </a:prstGeom>
        </p:spPr>
      </p:pic>
      <p:sp>
        <p:nvSpPr>
          <p:cNvPr id="150" name="Block Arc 149"/>
          <p:cNvSpPr/>
          <p:nvPr/>
        </p:nvSpPr>
        <p:spPr>
          <a:xfrm rot="8645817">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51" name="Group 28"/>
          <p:cNvGrpSpPr/>
          <p:nvPr/>
        </p:nvGrpSpPr>
        <p:grpSpPr>
          <a:xfrm>
            <a:off x="6627182" y="4453281"/>
            <a:ext cx="889366" cy="902326"/>
            <a:chOff x="4419653" y="4136258"/>
            <a:chExt cx="1081940" cy="1083647"/>
          </a:xfrm>
        </p:grpSpPr>
        <p:pic>
          <p:nvPicPr>
            <p:cNvPr id="152" name="Picture 1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653" y="4136258"/>
              <a:ext cx="1081940" cy="1083647"/>
            </a:xfrm>
            <a:prstGeom prst="rect">
              <a:avLst/>
            </a:prstGeom>
          </p:spPr>
        </p:pic>
        <p:sp>
          <p:nvSpPr>
            <p:cNvPr id="153" name="Oval 152"/>
            <p:cNvSpPr/>
            <p:nvPr/>
          </p:nvSpPr>
          <p:spPr bwMode="gray">
            <a:xfrm>
              <a:off x="4610637" y="4337642"/>
              <a:ext cx="674313" cy="674313"/>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54" name="Picture Placeholder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5129" y="4371905"/>
              <a:ext cx="372853" cy="582582"/>
            </a:xfrm>
            <a:prstGeom prst="rect">
              <a:avLst/>
            </a:prstGeom>
            <a:noFill/>
            <a:ln w="9525">
              <a:noFill/>
              <a:miter lim="800000"/>
              <a:headEnd/>
              <a:tailEnd/>
            </a:ln>
          </p:spPr>
        </p:pic>
      </p:grpSp>
      <p:sp>
        <p:nvSpPr>
          <p:cNvPr id="155" name="Block Arc 154"/>
          <p:cNvSpPr/>
          <p:nvPr/>
        </p:nvSpPr>
        <p:spPr>
          <a:xfrm rot="4322145">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56" name="Group 25"/>
          <p:cNvGrpSpPr/>
          <p:nvPr/>
        </p:nvGrpSpPr>
        <p:grpSpPr>
          <a:xfrm>
            <a:off x="7088042" y="2936092"/>
            <a:ext cx="889366" cy="902326"/>
            <a:chOff x="6514908" y="2283850"/>
            <a:chExt cx="941832" cy="941832"/>
          </a:xfrm>
        </p:grpSpPr>
        <p:pic>
          <p:nvPicPr>
            <p:cNvPr id="157" name="Picture 1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4908" y="2283850"/>
              <a:ext cx="941832" cy="941832"/>
            </a:xfrm>
            <a:prstGeom prst="rect">
              <a:avLst/>
            </a:prstGeom>
          </p:spPr>
        </p:pic>
        <p:sp>
          <p:nvSpPr>
            <p:cNvPr id="158" name="Freeform 5"/>
            <p:cNvSpPr>
              <a:spLocks noEditPoints="1"/>
            </p:cNvSpPr>
            <p:nvPr/>
          </p:nvSpPr>
          <p:spPr bwMode="auto">
            <a:xfrm>
              <a:off x="6761018" y="2540361"/>
              <a:ext cx="426072" cy="419961"/>
            </a:xfrm>
            <a:custGeom>
              <a:avLst/>
              <a:gdLst>
                <a:gd name="T0" fmla="*/ 113 w 1212"/>
                <a:gd name="T1" fmla="*/ 114 h 1209"/>
                <a:gd name="T2" fmla="*/ 387 w 1212"/>
                <a:gd name="T3" fmla="*/ 0 h 1209"/>
                <a:gd name="T4" fmla="*/ 660 w 1212"/>
                <a:gd name="T5" fmla="*/ 114 h 1209"/>
                <a:gd name="T6" fmla="*/ 774 w 1212"/>
                <a:gd name="T7" fmla="*/ 387 h 1209"/>
                <a:gd name="T8" fmla="*/ 708 w 1212"/>
                <a:gd name="T9" fmla="*/ 604 h 1209"/>
                <a:gd name="T10" fmla="*/ 709 w 1212"/>
                <a:gd name="T11" fmla="*/ 622 h 1209"/>
                <a:gd name="T12" fmla="*/ 715 w 1212"/>
                <a:gd name="T13" fmla="*/ 627 h 1209"/>
                <a:gd name="T14" fmla="*/ 733 w 1212"/>
                <a:gd name="T15" fmla="*/ 628 h 1209"/>
                <a:gd name="T16" fmla="*/ 782 w 1212"/>
                <a:gd name="T17" fmla="*/ 632 h 1209"/>
                <a:gd name="T18" fmla="*/ 1183 w 1212"/>
                <a:gd name="T19" fmla="*/ 1033 h 1209"/>
                <a:gd name="T20" fmla="*/ 1188 w 1212"/>
                <a:gd name="T21" fmla="*/ 1080 h 1209"/>
                <a:gd name="T22" fmla="*/ 1191 w 1212"/>
                <a:gd name="T23" fmla="*/ 1098 h 1209"/>
                <a:gd name="T24" fmla="*/ 1212 w 1212"/>
                <a:gd name="T25" fmla="*/ 1145 h 1209"/>
                <a:gd name="T26" fmla="*/ 1149 w 1212"/>
                <a:gd name="T27" fmla="*/ 1209 h 1209"/>
                <a:gd name="T28" fmla="*/ 1102 w 1212"/>
                <a:gd name="T29" fmla="*/ 1188 h 1209"/>
                <a:gd name="T30" fmla="*/ 1082 w 1212"/>
                <a:gd name="T31" fmla="*/ 1187 h 1209"/>
                <a:gd name="T32" fmla="*/ 1033 w 1212"/>
                <a:gd name="T33" fmla="*/ 1184 h 1209"/>
                <a:gd name="T34" fmla="*/ 631 w 1212"/>
                <a:gd name="T35" fmla="*/ 783 h 1209"/>
                <a:gd name="T36" fmla="*/ 628 w 1212"/>
                <a:gd name="T37" fmla="*/ 734 h 1209"/>
                <a:gd name="T38" fmla="*/ 626 w 1212"/>
                <a:gd name="T39" fmla="*/ 716 h 1209"/>
                <a:gd name="T40" fmla="*/ 621 w 1212"/>
                <a:gd name="T41" fmla="*/ 710 h 1209"/>
                <a:gd name="T42" fmla="*/ 603 w 1212"/>
                <a:gd name="T43" fmla="*/ 708 h 1209"/>
                <a:gd name="T44" fmla="*/ 387 w 1212"/>
                <a:gd name="T45" fmla="*/ 774 h 1209"/>
                <a:gd name="T46" fmla="*/ 113 w 1212"/>
                <a:gd name="T47" fmla="*/ 661 h 1209"/>
                <a:gd name="T48" fmla="*/ 0 w 1212"/>
                <a:gd name="T49" fmla="*/ 387 h 1209"/>
                <a:gd name="T50" fmla="*/ 113 w 1212"/>
                <a:gd name="T51" fmla="*/ 114 h 1209"/>
                <a:gd name="T52" fmla="*/ 235 w 1212"/>
                <a:gd name="T53" fmla="*/ 400 h 1209"/>
                <a:gd name="T54" fmla="*/ 300 w 1212"/>
                <a:gd name="T55" fmla="*/ 243 h 1209"/>
                <a:gd name="T56" fmla="*/ 367 w 1212"/>
                <a:gd name="T57" fmla="*/ 197 h 1209"/>
                <a:gd name="T58" fmla="*/ 376 w 1212"/>
                <a:gd name="T59" fmla="*/ 178 h 1209"/>
                <a:gd name="T60" fmla="*/ 358 w 1212"/>
                <a:gd name="T61" fmla="*/ 166 h 1209"/>
                <a:gd name="T62" fmla="*/ 229 w 1212"/>
                <a:gd name="T63" fmla="*/ 230 h 1209"/>
                <a:gd name="T64" fmla="*/ 164 w 1212"/>
                <a:gd name="T65" fmla="*/ 387 h 1209"/>
                <a:gd name="T66" fmla="*/ 229 w 1212"/>
                <a:gd name="T67" fmla="*/ 545 h 1209"/>
                <a:gd name="T68" fmla="*/ 284 w 1212"/>
                <a:gd name="T69" fmla="*/ 585 h 1209"/>
                <a:gd name="T70" fmla="*/ 304 w 1212"/>
                <a:gd name="T71" fmla="*/ 580 h 1209"/>
                <a:gd name="T72" fmla="*/ 303 w 1212"/>
                <a:gd name="T73" fmla="*/ 560 h 1209"/>
                <a:gd name="T74" fmla="*/ 300 w 1212"/>
                <a:gd name="T75" fmla="*/ 558 h 1209"/>
                <a:gd name="T76" fmla="*/ 235 w 1212"/>
                <a:gd name="T77" fmla="*/ 400 h 1209"/>
                <a:gd name="T78" fmla="*/ 387 w 1212"/>
                <a:gd name="T79" fmla="*/ 104 h 1209"/>
                <a:gd name="T80" fmla="*/ 187 w 1212"/>
                <a:gd name="T81" fmla="*/ 187 h 1209"/>
                <a:gd name="T82" fmla="*/ 104 w 1212"/>
                <a:gd name="T83" fmla="*/ 387 h 1209"/>
                <a:gd name="T84" fmla="*/ 187 w 1212"/>
                <a:gd name="T85" fmla="*/ 587 h 1209"/>
                <a:gd name="T86" fmla="*/ 387 w 1212"/>
                <a:gd name="T87" fmla="*/ 670 h 1209"/>
                <a:gd name="T88" fmla="*/ 587 w 1212"/>
                <a:gd name="T89" fmla="*/ 587 h 1209"/>
                <a:gd name="T90" fmla="*/ 669 w 1212"/>
                <a:gd name="T91" fmla="*/ 387 h 1209"/>
                <a:gd name="T92" fmla="*/ 587 w 1212"/>
                <a:gd name="T93" fmla="*/ 187 h 1209"/>
                <a:gd name="T94" fmla="*/ 387 w 1212"/>
                <a:gd name="T95" fmla="*/ 104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2" h="1209">
                  <a:moveTo>
                    <a:pt x="113" y="114"/>
                  </a:moveTo>
                  <a:cubicBezTo>
                    <a:pt x="188" y="38"/>
                    <a:pt x="288" y="0"/>
                    <a:pt x="387" y="0"/>
                  </a:cubicBezTo>
                  <a:cubicBezTo>
                    <a:pt x="486" y="0"/>
                    <a:pt x="585" y="38"/>
                    <a:pt x="660" y="114"/>
                  </a:cubicBezTo>
                  <a:cubicBezTo>
                    <a:pt x="736" y="189"/>
                    <a:pt x="774" y="288"/>
                    <a:pt x="774" y="387"/>
                  </a:cubicBezTo>
                  <a:cubicBezTo>
                    <a:pt x="774" y="463"/>
                    <a:pt x="752" y="539"/>
                    <a:pt x="708" y="604"/>
                  </a:cubicBezTo>
                  <a:cubicBezTo>
                    <a:pt x="704" y="609"/>
                    <a:pt x="704" y="617"/>
                    <a:pt x="709" y="622"/>
                  </a:cubicBezTo>
                  <a:cubicBezTo>
                    <a:pt x="715" y="627"/>
                    <a:pt x="715" y="627"/>
                    <a:pt x="715" y="627"/>
                  </a:cubicBezTo>
                  <a:cubicBezTo>
                    <a:pt x="720" y="632"/>
                    <a:pt x="728" y="633"/>
                    <a:pt x="733" y="628"/>
                  </a:cubicBezTo>
                  <a:cubicBezTo>
                    <a:pt x="748" y="618"/>
                    <a:pt x="769" y="619"/>
                    <a:pt x="782" y="632"/>
                  </a:cubicBezTo>
                  <a:cubicBezTo>
                    <a:pt x="1183" y="1033"/>
                    <a:pt x="1183" y="1033"/>
                    <a:pt x="1183" y="1033"/>
                  </a:cubicBezTo>
                  <a:cubicBezTo>
                    <a:pt x="1196" y="1046"/>
                    <a:pt x="1198" y="1065"/>
                    <a:pt x="1188" y="1080"/>
                  </a:cubicBezTo>
                  <a:cubicBezTo>
                    <a:pt x="1185" y="1086"/>
                    <a:pt x="1186" y="1093"/>
                    <a:pt x="1191" y="1098"/>
                  </a:cubicBezTo>
                  <a:cubicBezTo>
                    <a:pt x="1204" y="1110"/>
                    <a:pt x="1212" y="1127"/>
                    <a:pt x="1212" y="1145"/>
                  </a:cubicBezTo>
                  <a:cubicBezTo>
                    <a:pt x="1212" y="1181"/>
                    <a:pt x="1184" y="1209"/>
                    <a:pt x="1149" y="1209"/>
                  </a:cubicBezTo>
                  <a:cubicBezTo>
                    <a:pt x="1130" y="1209"/>
                    <a:pt x="1113" y="1201"/>
                    <a:pt x="1102" y="1188"/>
                  </a:cubicBezTo>
                  <a:cubicBezTo>
                    <a:pt x="1097" y="1183"/>
                    <a:pt x="1088" y="1182"/>
                    <a:pt x="1082" y="1187"/>
                  </a:cubicBezTo>
                  <a:cubicBezTo>
                    <a:pt x="1068" y="1199"/>
                    <a:pt x="1046" y="1198"/>
                    <a:pt x="1033" y="1184"/>
                  </a:cubicBezTo>
                  <a:cubicBezTo>
                    <a:pt x="631" y="783"/>
                    <a:pt x="631" y="783"/>
                    <a:pt x="631" y="783"/>
                  </a:cubicBezTo>
                  <a:cubicBezTo>
                    <a:pt x="618" y="770"/>
                    <a:pt x="617" y="749"/>
                    <a:pt x="628" y="734"/>
                  </a:cubicBezTo>
                  <a:cubicBezTo>
                    <a:pt x="632" y="728"/>
                    <a:pt x="631" y="721"/>
                    <a:pt x="626" y="716"/>
                  </a:cubicBezTo>
                  <a:cubicBezTo>
                    <a:pt x="621" y="710"/>
                    <a:pt x="621" y="710"/>
                    <a:pt x="621" y="710"/>
                  </a:cubicBezTo>
                  <a:cubicBezTo>
                    <a:pt x="616" y="705"/>
                    <a:pt x="609" y="705"/>
                    <a:pt x="603" y="708"/>
                  </a:cubicBezTo>
                  <a:cubicBezTo>
                    <a:pt x="538" y="752"/>
                    <a:pt x="462" y="774"/>
                    <a:pt x="387" y="774"/>
                  </a:cubicBezTo>
                  <a:cubicBezTo>
                    <a:pt x="288" y="774"/>
                    <a:pt x="188" y="737"/>
                    <a:pt x="113" y="661"/>
                  </a:cubicBezTo>
                  <a:cubicBezTo>
                    <a:pt x="37" y="585"/>
                    <a:pt x="0" y="486"/>
                    <a:pt x="0" y="387"/>
                  </a:cubicBezTo>
                  <a:cubicBezTo>
                    <a:pt x="0" y="288"/>
                    <a:pt x="37" y="189"/>
                    <a:pt x="113" y="114"/>
                  </a:cubicBezTo>
                  <a:close/>
                  <a:moveTo>
                    <a:pt x="235" y="400"/>
                  </a:moveTo>
                  <a:cubicBezTo>
                    <a:pt x="235" y="343"/>
                    <a:pt x="257" y="286"/>
                    <a:pt x="300" y="243"/>
                  </a:cubicBezTo>
                  <a:cubicBezTo>
                    <a:pt x="320" y="223"/>
                    <a:pt x="343" y="208"/>
                    <a:pt x="367" y="197"/>
                  </a:cubicBezTo>
                  <a:cubicBezTo>
                    <a:pt x="374" y="193"/>
                    <a:pt x="378" y="186"/>
                    <a:pt x="376" y="178"/>
                  </a:cubicBezTo>
                  <a:cubicBezTo>
                    <a:pt x="374" y="170"/>
                    <a:pt x="366" y="165"/>
                    <a:pt x="358" y="166"/>
                  </a:cubicBezTo>
                  <a:cubicBezTo>
                    <a:pt x="311" y="172"/>
                    <a:pt x="265" y="194"/>
                    <a:pt x="229" y="230"/>
                  </a:cubicBezTo>
                  <a:cubicBezTo>
                    <a:pt x="186" y="273"/>
                    <a:pt x="164" y="330"/>
                    <a:pt x="164" y="387"/>
                  </a:cubicBezTo>
                  <a:cubicBezTo>
                    <a:pt x="164" y="444"/>
                    <a:pt x="186" y="501"/>
                    <a:pt x="229" y="545"/>
                  </a:cubicBezTo>
                  <a:cubicBezTo>
                    <a:pt x="246" y="562"/>
                    <a:pt x="264" y="575"/>
                    <a:pt x="284" y="585"/>
                  </a:cubicBezTo>
                  <a:cubicBezTo>
                    <a:pt x="291" y="589"/>
                    <a:pt x="300" y="587"/>
                    <a:pt x="304" y="580"/>
                  </a:cubicBezTo>
                  <a:cubicBezTo>
                    <a:pt x="309" y="574"/>
                    <a:pt x="308" y="565"/>
                    <a:pt x="303" y="560"/>
                  </a:cubicBezTo>
                  <a:cubicBezTo>
                    <a:pt x="302" y="559"/>
                    <a:pt x="301" y="558"/>
                    <a:pt x="300" y="558"/>
                  </a:cubicBezTo>
                  <a:cubicBezTo>
                    <a:pt x="257" y="514"/>
                    <a:pt x="235" y="457"/>
                    <a:pt x="235" y="400"/>
                  </a:cubicBezTo>
                  <a:close/>
                  <a:moveTo>
                    <a:pt x="387" y="104"/>
                  </a:moveTo>
                  <a:cubicBezTo>
                    <a:pt x="314" y="104"/>
                    <a:pt x="242" y="132"/>
                    <a:pt x="187" y="187"/>
                  </a:cubicBezTo>
                  <a:cubicBezTo>
                    <a:pt x="131" y="243"/>
                    <a:pt x="104" y="315"/>
                    <a:pt x="104" y="387"/>
                  </a:cubicBezTo>
                  <a:cubicBezTo>
                    <a:pt x="104" y="460"/>
                    <a:pt x="131" y="532"/>
                    <a:pt x="187" y="587"/>
                  </a:cubicBezTo>
                  <a:cubicBezTo>
                    <a:pt x="242" y="643"/>
                    <a:pt x="314" y="670"/>
                    <a:pt x="387" y="670"/>
                  </a:cubicBezTo>
                  <a:cubicBezTo>
                    <a:pt x="459" y="670"/>
                    <a:pt x="531" y="643"/>
                    <a:pt x="587" y="587"/>
                  </a:cubicBezTo>
                  <a:cubicBezTo>
                    <a:pt x="642" y="532"/>
                    <a:pt x="669" y="460"/>
                    <a:pt x="669" y="387"/>
                  </a:cubicBezTo>
                  <a:cubicBezTo>
                    <a:pt x="669" y="315"/>
                    <a:pt x="642" y="243"/>
                    <a:pt x="587" y="187"/>
                  </a:cubicBezTo>
                  <a:cubicBezTo>
                    <a:pt x="531" y="132"/>
                    <a:pt x="459" y="104"/>
                    <a:pt x="387" y="104"/>
                  </a:cubicBez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pPr defTabSz="914377"/>
              <a:endParaRPr lang="en-US" sz="1799" dirty="0">
                <a:solidFill>
                  <a:srgbClr val="FFFFFF"/>
                </a:solidFill>
              </a:endParaRPr>
            </a:p>
          </p:txBody>
        </p:sp>
      </p:grpSp>
      <p:sp>
        <p:nvSpPr>
          <p:cNvPr id="159" name="Block Arc 158"/>
          <p:cNvSpPr/>
          <p:nvPr/>
        </p:nvSpPr>
        <p:spPr>
          <a:xfrm rot="17281748">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60" name="Group 35"/>
          <p:cNvGrpSpPr/>
          <p:nvPr/>
        </p:nvGrpSpPr>
        <p:grpSpPr>
          <a:xfrm>
            <a:off x="4367340" y="2936096"/>
            <a:ext cx="889041" cy="903421"/>
            <a:chOff x="9668504" y="2453697"/>
            <a:chExt cx="941488" cy="942974"/>
          </a:xfrm>
        </p:grpSpPr>
        <p:pic>
          <p:nvPicPr>
            <p:cNvPr id="161" name="Picture 1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8504" y="2453697"/>
              <a:ext cx="941488" cy="942974"/>
            </a:xfrm>
            <a:prstGeom prst="rect">
              <a:avLst/>
            </a:prstGeom>
          </p:spPr>
        </p:pic>
        <p:sp>
          <p:nvSpPr>
            <p:cNvPr id="162" name="Oval 161"/>
            <p:cNvSpPr/>
            <p:nvPr/>
          </p:nvSpPr>
          <p:spPr bwMode="gray">
            <a:xfrm>
              <a:off x="9841669" y="2621493"/>
              <a:ext cx="586777" cy="586777"/>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63" name="Picture 162" descr="protect.png"/>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9890477" y="2728270"/>
              <a:ext cx="508708" cy="401685"/>
            </a:xfrm>
            <a:prstGeom prst="rect">
              <a:avLst/>
            </a:prstGeom>
          </p:spPr>
        </p:pic>
      </p:grpSp>
      <p:sp>
        <p:nvSpPr>
          <p:cNvPr id="164" name="Oval 163"/>
          <p:cNvSpPr/>
          <p:nvPr/>
        </p:nvSpPr>
        <p:spPr>
          <a:xfrm>
            <a:off x="4329370" y="1960314"/>
            <a:ext cx="3686008" cy="3686008"/>
          </a:xfrm>
          <a:prstGeom prst="ellipse">
            <a:avLst/>
          </a:prstGeom>
          <a:solidFill>
            <a:schemeClr val="bg1">
              <a:alpha val="90000"/>
            </a:schemeClr>
          </a:solidFill>
          <a:ln w="25400" cap="rnd">
            <a:noFill/>
            <a:round/>
            <a:headEnd/>
            <a:tailEnd/>
          </a:ln>
        </p:spPr>
        <p:txBody>
          <a:bodyPr wrap="square" lIns="0" tIns="0" rIns="0" bIns="0" rtlCol="0" anchor="ctr"/>
          <a:lstStyle/>
          <a:p>
            <a:pPr algn="ctr">
              <a:lnSpc>
                <a:spcPct val="90000"/>
              </a:lnSpc>
            </a:pPr>
            <a:endParaRPr lang="en-US" b="1" kern="0" dirty="0">
              <a:solidFill>
                <a:srgbClr val="19233C"/>
              </a:solidFill>
            </a:endParaRPr>
          </a:p>
        </p:txBody>
      </p:sp>
      <p:sp>
        <p:nvSpPr>
          <p:cNvPr id="165" name="Block Arc 164"/>
          <p:cNvSpPr/>
          <p:nvPr/>
        </p:nvSpPr>
        <p:spPr>
          <a:xfrm>
            <a:off x="4616974" y="2247920"/>
            <a:ext cx="3110805" cy="3110805"/>
          </a:xfrm>
          <a:prstGeom prst="blockArc">
            <a:avLst>
              <a:gd name="adj1" fmla="val 14036123"/>
              <a:gd name="adj2" fmla="val 18358907"/>
              <a:gd name="adj3" fmla="val 24631"/>
            </a:avLst>
          </a:prstGeom>
          <a:solidFill>
            <a:schemeClr val="tx2"/>
          </a:solidFill>
          <a:ln w="25400" cap="rnd">
            <a:noFill/>
            <a:round/>
            <a:headEnd/>
            <a:tailEnd/>
          </a:ln>
        </p:spPr>
        <p:txBody>
          <a:bodyPr wrap="square" rtlCol="0" anchor="ctr"/>
          <a:lstStyle/>
          <a:p>
            <a:pPr algn="ctr"/>
            <a:endParaRPr lang="en-US" kern="0" dirty="0">
              <a:solidFill>
                <a:srgbClr val="FFFFFF"/>
              </a:solidFill>
            </a:endParaRPr>
          </a:p>
        </p:txBody>
      </p:sp>
      <p:grpSp>
        <p:nvGrpSpPr>
          <p:cNvPr id="166" name="Group 21"/>
          <p:cNvGrpSpPr/>
          <p:nvPr/>
        </p:nvGrpSpPr>
        <p:grpSpPr>
          <a:xfrm>
            <a:off x="5714344" y="1994270"/>
            <a:ext cx="889041" cy="903421"/>
            <a:chOff x="6696531" y="1908067"/>
            <a:chExt cx="1081940" cy="1083647"/>
          </a:xfrm>
        </p:grpSpPr>
        <p:pic>
          <p:nvPicPr>
            <p:cNvPr id="167" name="Picture 1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6531" y="1908067"/>
              <a:ext cx="1081940" cy="1083647"/>
            </a:xfrm>
            <a:prstGeom prst="rect">
              <a:avLst/>
            </a:prstGeom>
          </p:spPr>
        </p:pic>
        <p:sp>
          <p:nvSpPr>
            <p:cNvPr id="168" name="Oval 167"/>
            <p:cNvSpPr/>
            <p:nvPr/>
          </p:nvSpPr>
          <p:spPr bwMode="gray">
            <a:xfrm>
              <a:off x="6895529" y="2100895"/>
              <a:ext cx="674313" cy="674313"/>
            </a:xfrm>
            <a:prstGeom prst="ellipse">
              <a:avLst/>
            </a:prstGeom>
            <a:solidFill>
              <a:srgbClr val="FFFF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lnSpc>
                  <a:spcPct val="90000"/>
                </a:lnSpc>
              </a:pPr>
              <a:endParaRPr lang="en-US" sz="1400" dirty="0">
                <a:solidFill>
                  <a:srgbClr val="FFFFFF"/>
                </a:solidFill>
              </a:endParaRPr>
            </a:p>
          </p:txBody>
        </p:sp>
        <p:pic>
          <p:nvPicPr>
            <p:cNvPr id="169" name="Picture 16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0369" y="2140212"/>
              <a:ext cx="525506" cy="636625"/>
            </a:xfrm>
            <a:prstGeom prst="rect">
              <a:avLst/>
            </a:prstGeom>
          </p:spPr>
        </p:pic>
      </p:grpSp>
      <p:sp>
        <p:nvSpPr>
          <p:cNvPr id="170" name="Circular Arrow 169"/>
          <p:cNvSpPr/>
          <p:nvPr/>
        </p:nvSpPr>
        <p:spPr>
          <a:xfrm>
            <a:off x="3599242" y="1230186"/>
            <a:ext cx="5146266" cy="5146266"/>
          </a:xfrm>
          <a:prstGeom prst="circularArrow">
            <a:avLst>
              <a:gd name="adj1" fmla="val 12160"/>
              <a:gd name="adj2" fmla="val 382086"/>
              <a:gd name="adj3" fmla="val 14088015"/>
              <a:gd name="adj4" fmla="val 9680226"/>
              <a:gd name="adj5" fmla="val 6080"/>
            </a:avLst>
          </a:prstGeom>
          <a:gradFill flip="none" rotWithShape="1">
            <a:gsLst>
              <a:gs pos="0">
                <a:schemeClr val="tx2">
                  <a:lumMod val="10000"/>
                  <a:lumOff val="90000"/>
                  <a:alpha val="0"/>
                </a:schemeClr>
              </a:gs>
              <a:gs pos="43000">
                <a:schemeClr val="bg1">
                  <a:lumMod val="85000"/>
                </a:schemeClr>
              </a:gs>
            </a:gsLst>
            <a:lin ang="162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71" name="Circular Arrow 170"/>
          <p:cNvSpPr/>
          <p:nvPr/>
        </p:nvSpPr>
        <p:spPr>
          <a:xfrm>
            <a:off x="3599242" y="1230186"/>
            <a:ext cx="5146266" cy="5146266"/>
          </a:xfrm>
          <a:prstGeom prst="circularArrow">
            <a:avLst>
              <a:gd name="adj1" fmla="val 12160"/>
              <a:gd name="adj2" fmla="val 382086"/>
              <a:gd name="adj3" fmla="val 9753630"/>
              <a:gd name="adj4" fmla="val 5283765"/>
              <a:gd name="adj5" fmla="val 6080"/>
            </a:avLst>
          </a:prstGeom>
          <a:gradFill flip="none" rotWithShape="1">
            <a:gsLst>
              <a:gs pos="0">
                <a:schemeClr val="tx2">
                  <a:lumMod val="10000"/>
                  <a:lumOff val="90000"/>
                  <a:alpha val="0"/>
                </a:schemeClr>
              </a:gs>
              <a:gs pos="43000">
                <a:schemeClr val="bg1">
                  <a:lumMod val="85000"/>
                </a:schemeClr>
              </a:gs>
            </a:gsLst>
            <a:lin ang="108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72" name="Circular Arrow 171"/>
          <p:cNvSpPr/>
          <p:nvPr/>
        </p:nvSpPr>
        <p:spPr>
          <a:xfrm>
            <a:off x="3599242" y="1230186"/>
            <a:ext cx="5146266" cy="5146266"/>
          </a:xfrm>
          <a:prstGeom prst="circularArrow">
            <a:avLst>
              <a:gd name="adj1" fmla="val 12160"/>
              <a:gd name="adj2" fmla="val 382086"/>
              <a:gd name="adj3" fmla="val 5446897"/>
              <a:gd name="adj4" fmla="val 1039224"/>
              <a:gd name="adj5" fmla="val 6080"/>
            </a:avLst>
          </a:prstGeom>
          <a:gradFill flip="none" rotWithShape="1">
            <a:gsLst>
              <a:gs pos="0">
                <a:schemeClr val="tx2">
                  <a:lumMod val="10000"/>
                  <a:lumOff val="90000"/>
                  <a:alpha val="0"/>
                </a:schemeClr>
              </a:gs>
              <a:gs pos="43000">
                <a:schemeClr val="bg1">
                  <a:lumMod val="85000"/>
                </a:schemeClr>
              </a:gs>
            </a:gsLst>
            <a:lin ang="54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73" name="Circular Arrow 172"/>
          <p:cNvSpPr/>
          <p:nvPr/>
        </p:nvSpPr>
        <p:spPr>
          <a:xfrm>
            <a:off x="3599242" y="1230186"/>
            <a:ext cx="5146266" cy="5146266"/>
          </a:xfrm>
          <a:prstGeom prst="circularArrow">
            <a:avLst>
              <a:gd name="adj1" fmla="val 12160"/>
              <a:gd name="adj2" fmla="val 382086"/>
              <a:gd name="adj3" fmla="val 1140586"/>
              <a:gd name="adj4" fmla="val 18271896"/>
              <a:gd name="adj5" fmla="val 6080"/>
            </a:avLst>
          </a:prstGeom>
          <a:gradFill flip="none" rotWithShape="1">
            <a:gsLst>
              <a:gs pos="0">
                <a:schemeClr val="tx2">
                  <a:lumMod val="10000"/>
                  <a:lumOff val="90000"/>
                  <a:alpha val="0"/>
                </a:schemeClr>
              </a:gs>
              <a:gs pos="43000">
                <a:schemeClr val="bg1">
                  <a:lumMod val="85000"/>
                </a:schemeClr>
              </a:gs>
            </a:gsLst>
            <a:lin ang="540000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74" name="Circular Arrow 173"/>
          <p:cNvSpPr/>
          <p:nvPr/>
        </p:nvSpPr>
        <p:spPr>
          <a:xfrm>
            <a:off x="3599242" y="1230186"/>
            <a:ext cx="5146266" cy="5146266"/>
          </a:xfrm>
          <a:prstGeom prst="circularArrow">
            <a:avLst>
              <a:gd name="adj1" fmla="val 12160"/>
              <a:gd name="adj2" fmla="val 382086"/>
              <a:gd name="adj3" fmla="val 18419719"/>
              <a:gd name="adj4" fmla="val 13398014"/>
              <a:gd name="adj5" fmla="val 6080"/>
            </a:avLst>
          </a:prstGeom>
          <a:gradFill flip="none" rotWithShape="1">
            <a:gsLst>
              <a:gs pos="10000">
                <a:schemeClr val="tx2">
                  <a:lumMod val="10000"/>
                  <a:lumOff val="90000"/>
                  <a:alpha val="0"/>
                </a:schemeClr>
              </a:gs>
              <a:gs pos="43000">
                <a:schemeClr val="accent1"/>
              </a:gs>
            </a:gsLst>
            <a:lin ang="0" scaled="1"/>
            <a:tileRect/>
          </a:gradFill>
          <a:ln w="25400" cap="rnd">
            <a:noFill/>
            <a:round/>
            <a:headEnd/>
            <a:tailEnd/>
          </a:ln>
        </p:spPr>
        <p:txBody>
          <a:bodyPr wrap="square" rtlCol="0" anchor="ctr"/>
          <a:lstStyle/>
          <a:p>
            <a:pPr algn="ctr"/>
            <a:endParaRPr lang="en-US" kern="0" dirty="0">
              <a:solidFill>
                <a:srgbClr val="FFFFFF"/>
              </a:solidFill>
            </a:endParaRPr>
          </a:p>
        </p:txBody>
      </p:sp>
      <p:sp>
        <p:nvSpPr>
          <p:cNvPr id="175" name="TextBox 174">
            <a:extLst>
              <a:ext uri="{FF2B5EF4-FFF2-40B4-BE49-F238E27FC236}">
                <a16:creationId xmlns:a16="http://schemas.microsoft.com/office/drawing/2014/main" id="{4AA62CCF-CD2C-4A19-BEC3-95D5F1D19DD2}"/>
              </a:ext>
            </a:extLst>
          </p:cNvPr>
          <p:cNvSpPr txBox="1"/>
          <p:nvPr/>
        </p:nvSpPr>
        <p:spPr>
          <a:xfrm>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PREVENTION</a:t>
            </a:r>
          </a:p>
        </p:txBody>
      </p:sp>
      <p:sp>
        <p:nvSpPr>
          <p:cNvPr id="176" name="TextBox 175">
            <a:extLst>
              <a:ext uri="{FF2B5EF4-FFF2-40B4-BE49-F238E27FC236}">
                <a16:creationId xmlns:a16="http://schemas.microsoft.com/office/drawing/2014/main" id="{4AA62CCF-CD2C-4A19-BEC3-95D5F1D19DD2}"/>
              </a:ext>
            </a:extLst>
          </p:cNvPr>
          <p:cNvSpPr txBox="1"/>
          <p:nvPr/>
        </p:nvSpPr>
        <p:spPr>
          <a:xfrm rot="4605659">
            <a:off x="3944885" y="1591917"/>
            <a:ext cx="4454978" cy="4454980"/>
          </a:xfrm>
          <a:prstGeom prst="rect">
            <a:avLst/>
          </a:prstGeom>
          <a:noFill/>
        </p:spPr>
        <p:txBody>
          <a:bodyPr wrap="square" rtlCol="0" anchor="ctr" anchorCtr="0">
            <a:prstTxWarp prst="textArchUp">
              <a:avLst>
                <a:gd name="adj" fmla="val 8328868"/>
              </a:avLst>
            </a:prstTxWarp>
            <a:noAutofit/>
          </a:bodyPr>
          <a:lstStyle/>
          <a:p>
            <a:pPr algn="ctr" defTabSz="914377"/>
            <a:r>
              <a:rPr lang="en-US" sz="2400" b="1" dirty="0">
                <a:solidFill>
                  <a:srgbClr val="FFFFFF"/>
                </a:solidFill>
              </a:rPr>
              <a:t>DETECTION</a:t>
            </a:r>
          </a:p>
        </p:txBody>
      </p:sp>
      <p:sp>
        <p:nvSpPr>
          <p:cNvPr id="177" name="Oval 176"/>
          <p:cNvSpPr/>
          <p:nvPr/>
        </p:nvSpPr>
        <p:spPr>
          <a:xfrm>
            <a:off x="5410548" y="3041492"/>
            <a:ext cx="1523652" cy="1523652"/>
          </a:xfrm>
          <a:prstGeom prst="ellipse">
            <a:avLst/>
          </a:prstGeom>
          <a:gradFill flip="none" rotWithShape="1">
            <a:gsLst>
              <a:gs pos="0">
                <a:schemeClr val="tx2">
                  <a:lumMod val="25000"/>
                  <a:lumOff val="75000"/>
                </a:schemeClr>
              </a:gs>
              <a:gs pos="100000">
                <a:schemeClr val="tx2">
                  <a:lumMod val="75000"/>
                  <a:lumOff val="25000"/>
                </a:schemeClr>
              </a:gs>
            </a:gsLst>
            <a:path path="shape">
              <a:fillToRect l="50000" t="50000" r="50000" b="50000"/>
            </a:path>
            <a:tileRect/>
          </a:gradFill>
          <a:ln w="63500" cap="rnd">
            <a:solidFill>
              <a:schemeClr val="bg1"/>
            </a:solidFill>
            <a:round/>
            <a:headEnd/>
            <a:tailEnd/>
          </a:ln>
        </p:spPr>
        <p:txBody>
          <a:bodyPr wrap="square" lIns="0" tIns="0" rIns="0" bIns="0" rtlCol="0" anchor="ctr"/>
          <a:lstStyle/>
          <a:p>
            <a:pPr algn="ctr">
              <a:lnSpc>
                <a:spcPct val="90000"/>
              </a:lnSpc>
            </a:pPr>
            <a:r>
              <a:rPr lang="en-US" b="1" kern="0" dirty="0">
                <a:solidFill>
                  <a:srgbClr val="FFFFFF"/>
                </a:solidFill>
              </a:rPr>
              <a:t>SINGLE</a:t>
            </a:r>
            <a:br>
              <a:rPr lang="en-US" b="1" kern="0" dirty="0">
                <a:solidFill>
                  <a:srgbClr val="FFFFFF"/>
                </a:solidFill>
              </a:rPr>
            </a:br>
            <a:r>
              <a:rPr lang="en-US" b="1" kern="0" dirty="0">
                <a:solidFill>
                  <a:srgbClr val="FFFFFF"/>
                </a:solidFill>
              </a:rPr>
              <a:t>AGENT</a:t>
            </a:r>
          </a:p>
        </p:txBody>
      </p:sp>
      <p:sp>
        <p:nvSpPr>
          <p:cNvPr id="179" name="Freeform 5"/>
          <p:cNvSpPr>
            <a:spLocks noEditPoints="1"/>
          </p:cNvSpPr>
          <p:nvPr/>
        </p:nvSpPr>
        <p:spPr bwMode="auto">
          <a:xfrm>
            <a:off x="558064" y="2593476"/>
            <a:ext cx="402337" cy="402345"/>
          </a:xfrm>
          <a:custGeom>
            <a:avLst/>
            <a:gdLst>
              <a:gd name="T0" fmla="*/ 113 w 1212"/>
              <a:gd name="T1" fmla="*/ 114 h 1209"/>
              <a:gd name="T2" fmla="*/ 387 w 1212"/>
              <a:gd name="T3" fmla="*/ 0 h 1209"/>
              <a:gd name="T4" fmla="*/ 660 w 1212"/>
              <a:gd name="T5" fmla="*/ 114 h 1209"/>
              <a:gd name="T6" fmla="*/ 774 w 1212"/>
              <a:gd name="T7" fmla="*/ 387 h 1209"/>
              <a:gd name="T8" fmla="*/ 708 w 1212"/>
              <a:gd name="T9" fmla="*/ 604 h 1209"/>
              <a:gd name="T10" fmla="*/ 709 w 1212"/>
              <a:gd name="T11" fmla="*/ 622 h 1209"/>
              <a:gd name="T12" fmla="*/ 715 w 1212"/>
              <a:gd name="T13" fmla="*/ 627 h 1209"/>
              <a:gd name="T14" fmla="*/ 733 w 1212"/>
              <a:gd name="T15" fmla="*/ 628 h 1209"/>
              <a:gd name="T16" fmla="*/ 782 w 1212"/>
              <a:gd name="T17" fmla="*/ 632 h 1209"/>
              <a:gd name="T18" fmla="*/ 1183 w 1212"/>
              <a:gd name="T19" fmla="*/ 1033 h 1209"/>
              <a:gd name="T20" fmla="*/ 1188 w 1212"/>
              <a:gd name="T21" fmla="*/ 1080 h 1209"/>
              <a:gd name="T22" fmla="*/ 1191 w 1212"/>
              <a:gd name="T23" fmla="*/ 1098 h 1209"/>
              <a:gd name="T24" fmla="*/ 1212 w 1212"/>
              <a:gd name="T25" fmla="*/ 1145 h 1209"/>
              <a:gd name="T26" fmla="*/ 1149 w 1212"/>
              <a:gd name="T27" fmla="*/ 1209 h 1209"/>
              <a:gd name="T28" fmla="*/ 1102 w 1212"/>
              <a:gd name="T29" fmla="*/ 1188 h 1209"/>
              <a:gd name="T30" fmla="*/ 1082 w 1212"/>
              <a:gd name="T31" fmla="*/ 1187 h 1209"/>
              <a:gd name="T32" fmla="*/ 1033 w 1212"/>
              <a:gd name="T33" fmla="*/ 1184 h 1209"/>
              <a:gd name="T34" fmla="*/ 631 w 1212"/>
              <a:gd name="T35" fmla="*/ 783 h 1209"/>
              <a:gd name="T36" fmla="*/ 628 w 1212"/>
              <a:gd name="T37" fmla="*/ 734 h 1209"/>
              <a:gd name="T38" fmla="*/ 626 w 1212"/>
              <a:gd name="T39" fmla="*/ 716 h 1209"/>
              <a:gd name="T40" fmla="*/ 621 w 1212"/>
              <a:gd name="T41" fmla="*/ 710 h 1209"/>
              <a:gd name="T42" fmla="*/ 603 w 1212"/>
              <a:gd name="T43" fmla="*/ 708 h 1209"/>
              <a:gd name="T44" fmla="*/ 387 w 1212"/>
              <a:gd name="T45" fmla="*/ 774 h 1209"/>
              <a:gd name="T46" fmla="*/ 113 w 1212"/>
              <a:gd name="T47" fmla="*/ 661 h 1209"/>
              <a:gd name="T48" fmla="*/ 0 w 1212"/>
              <a:gd name="T49" fmla="*/ 387 h 1209"/>
              <a:gd name="T50" fmla="*/ 113 w 1212"/>
              <a:gd name="T51" fmla="*/ 114 h 1209"/>
              <a:gd name="T52" fmla="*/ 235 w 1212"/>
              <a:gd name="T53" fmla="*/ 400 h 1209"/>
              <a:gd name="T54" fmla="*/ 300 w 1212"/>
              <a:gd name="T55" fmla="*/ 243 h 1209"/>
              <a:gd name="T56" fmla="*/ 367 w 1212"/>
              <a:gd name="T57" fmla="*/ 197 h 1209"/>
              <a:gd name="T58" fmla="*/ 376 w 1212"/>
              <a:gd name="T59" fmla="*/ 178 h 1209"/>
              <a:gd name="T60" fmla="*/ 358 w 1212"/>
              <a:gd name="T61" fmla="*/ 166 h 1209"/>
              <a:gd name="T62" fmla="*/ 229 w 1212"/>
              <a:gd name="T63" fmla="*/ 230 h 1209"/>
              <a:gd name="T64" fmla="*/ 164 w 1212"/>
              <a:gd name="T65" fmla="*/ 387 h 1209"/>
              <a:gd name="T66" fmla="*/ 229 w 1212"/>
              <a:gd name="T67" fmla="*/ 545 h 1209"/>
              <a:gd name="T68" fmla="*/ 284 w 1212"/>
              <a:gd name="T69" fmla="*/ 585 h 1209"/>
              <a:gd name="T70" fmla="*/ 304 w 1212"/>
              <a:gd name="T71" fmla="*/ 580 h 1209"/>
              <a:gd name="T72" fmla="*/ 303 w 1212"/>
              <a:gd name="T73" fmla="*/ 560 h 1209"/>
              <a:gd name="T74" fmla="*/ 300 w 1212"/>
              <a:gd name="T75" fmla="*/ 558 h 1209"/>
              <a:gd name="T76" fmla="*/ 235 w 1212"/>
              <a:gd name="T77" fmla="*/ 400 h 1209"/>
              <a:gd name="T78" fmla="*/ 387 w 1212"/>
              <a:gd name="T79" fmla="*/ 104 h 1209"/>
              <a:gd name="T80" fmla="*/ 187 w 1212"/>
              <a:gd name="T81" fmla="*/ 187 h 1209"/>
              <a:gd name="T82" fmla="*/ 104 w 1212"/>
              <a:gd name="T83" fmla="*/ 387 h 1209"/>
              <a:gd name="T84" fmla="*/ 187 w 1212"/>
              <a:gd name="T85" fmla="*/ 587 h 1209"/>
              <a:gd name="T86" fmla="*/ 387 w 1212"/>
              <a:gd name="T87" fmla="*/ 670 h 1209"/>
              <a:gd name="T88" fmla="*/ 587 w 1212"/>
              <a:gd name="T89" fmla="*/ 587 h 1209"/>
              <a:gd name="T90" fmla="*/ 669 w 1212"/>
              <a:gd name="T91" fmla="*/ 387 h 1209"/>
              <a:gd name="T92" fmla="*/ 587 w 1212"/>
              <a:gd name="T93" fmla="*/ 187 h 1209"/>
              <a:gd name="T94" fmla="*/ 387 w 1212"/>
              <a:gd name="T95" fmla="*/ 104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2" h="1209">
                <a:moveTo>
                  <a:pt x="113" y="114"/>
                </a:moveTo>
                <a:cubicBezTo>
                  <a:pt x="188" y="38"/>
                  <a:pt x="288" y="0"/>
                  <a:pt x="387" y="0"/>
                </a:cubicBezTo>
                <a:cubicBezTo>
                  <a:pt x="486" y="0"/>
                  <a:pt x="585" y="38"/>
                  <a:pt x="660" y="114"/>
                </a:cubicBezTo>
                <a:cubicBezTo>
                  <a:pt x="736" y="189"/>
                  <a:pt x="774" y="288"/>
                  <a:pt x="774" y="387"/>
                </a:cubicBezTo>
                <a:cubicBezTo>
                  <a:pt x="774" y="463"/>
                  <a:pt x="752" y="539"/>
                  <a:pt x="708" y="604"/>
                </a:cubicBezTo>
                <a:cubicBezTo>
                  <a:pt x="704" y="609"/>
                  <a:pt x="704" y="617"/>
                  <a:pt x="709" y="622"/>
                </a:cubicBezTo>
                <a:cubicBezTo>
                  <a:pt x="715" y="627"/>
                  <a:pt x="715" y="627"/>
                  <a:pt x="715" y="627"/>
                </a:cubicBezTo>
                <a:cubicBezTo>
                  <a:pt x="720" y="632"/>
                  <a:pt x="728" y="633"/>
                  <a:pt x="733" y="628"/>
                </a:cubicBezTo>
                <a:cubicBezTo>
                  <a:pt x="748" y="618"/>
                  <a:pt x="769" y="619"/>
                  <a:pt x="782" y="632"/>
                </a:cubicBezTo>
                <a:cubicBezTo>
                  <a:pt x="1183" y="1033"/>
                  <a:pt x="1183" y="1033"/>
                  <a:pt x="1183" y="1033"/>
                </a:cubicBezTo>
                <a:cubicBezTo>
                  <a:pt x="1196" y="1046"/>
                  <a:pt x="1198" y="1065"/>
                  <a:pt x="1188" y="1080"/>
                </a:cubicBezTo>
                <a:cubicBezTo>
                  <a:pt x="1185" y="1086"/>
                  <a:pt x="1186" y="1093"/>
                  <a:pt x="1191" y="1098"/>
                </a:cubicBezTo>
                <a:cubicBezTo>
                  <a:pt x="1204" y="1110"/>
                  <a:pt x="1212" y="1127"/>
                  <a:pt x="1212" y="1145"/>
                </a:cubicBezTo>
                <a:cubicBezTo>
                  <a:pt x="1212" y="1181"/>
                  <a:pt x="1184" y="1209"/>
                  <a:pt x="1149" y="1209"/>
                </a:cubicBezTo>
                <a:cubicBezTo>
                  <a:pt x="1130" y="1209"/>
                  <a:pt x="1113" y="1201"/>
                  <a:pt x="1102" y="1188"/>
                </a:cubicBezTo>
                <a:cubicBezTo>
                  <a:pt x="1097" y="1183"/>
                  <a:pt x="1088" y="1182"/>
                  <a:pt x="1082" y="1187"/>
                </a:cubicBezTo>
                <a:cubicBezTo>
                  <a:pt x="1068" y="1199"/>
                  <a:pt x="1046" y="1198"/>
                  <a:pt x="1033" y="1184"/>
                </a:cubicBezTo>
                <a:cubicBezTo>
                  <a:pt x="631" y="783"/>
                  <a:pt x="631" y="783"/>
                  <a:pt x="631" y="783"/>
                </a:cubicBezTo>
                <a:cubicBezTo>
                  <a:pt x="618" y="770"/>
                  <a:pt x="617" y="749"/>
                  <a:pt x="628" y="734"/>
                </a:cubicBezTo>
                <a:cubicBezTo>
                  <a:pt x="632" y="728"/>
                  <a:pt x="631" y="721"/>
                  <a:pt x="626" y="716"/>
                </a:cubicBezTo>
                <a:cubicBezTo>
                  <a:pt x="621" y="710"/>
                  <a:pt x="621" y="710"/>
                  <a:pt x="621" y="710"/>
                </a:cubicBezTo>
                <a:cubicBezTo>
                  <a:pt x="616" y="705"/>
                  <a:pt x="609" y="705"/>
                  <a:pt x="603" y="708"/>
                </a:cubicBezTo>
                <a:cubicBezTo>
                  <a:pt x="538" y="752"/>
                  <a:pt x="462" y="774"/>
                  <a:pt x="387" y="774"/>
                </a:cubicBezTo>
                <a:cubicBezTo>
                  <a:pt x="288" y="774"/>
                  <a:pt x="188" y="737"/>
                  <a:pt x="113" y="661"/>
                </a:cubicBezTo>
                <a:cubicBezTo>
                  <a:pt x="37" y="585"/>
                  <a:pt x="0" y="486"/>
                  <a:pt x="0" y="387"/>
                </a:cubicBezTo>
                <a:cubicBezTo>
                  <a:pt x="0" y="288"/>
                  <a:pt x="37" y="189"/>
                  <a:pt x="113" y="114"/>
                </a:cubicBezTo>
                <a:close/>
                <a:moveTo>
                  <a:pt x="235" y="400"/>
                </a:moveTo>
                <a:cubicBezTo>
                  <a:pt x="235" y="343"/>
                  <a:pt x="257" y="286"/>
                  <a:pt x="300" y="243"/>
                </a:cubicBezTo>
                <a:cubicBezTo>
                  <a:pt x="320" y="223"/>
                  <a:pt x="343" y="208"/>
                  <a:pt x="367" y="197"/>
                </a:cubicBezTo>
                <a:cubicBezTo>
                  <a:pt x="374" y="193"/>
                  <a:pt x="378" y="186"/>
                  <a:pt x="376" y="178"/>
                </a:cubicBezTo>
                <a:cubicBezTo>
                  <a:pt x="374" y="170"/>
                  <a:pt x="366" y="165"/>
                  <a:pt x="358" y="166"/>
                </a:cubicBezTo>
                <a:cubicBezTo>
                  <a:pt x="311" y="172"/>
                  <a:pt x="265" y="194"/>
                  <a:pt x="229" y="230"/>
                </a:cubicBezTo>
                <a:cubicBezTo>
                  <a:pt x="186" y="273"/>
                  <a:pt x="164" y="330"/>
                  <a:pt x="164" y="387"/>
                </a:cubicBezTo>
                <a:cubicBezTo>
                  <a:pt x="164" y="444"/>
                  <a:pt x="186" y="501"/>
                  <a:pt x="229" y="545"/>
                </a:cubicBezTo>
                <a:cubicBezTo>
                  <a:pt x="246" y="562"/>
                  <a:pt x="264" y="575"/>
                  <a:pt x="284" y="585"/>
                </a:cubicBezTo>
                <a:cubicBezTo>
                  <a:pt x="291" y="589"/>
                  <a:pt x="300" y="587"/>
                  <a:pt x="304" y="580"/>
                </a:cubicBezTo>
                <a:cubicBezTo>
                  <a:pt x="309" y="574"/>
                  <a:pt x="308" y="565"/>
                  <a:pt x="303" y="560"/>
                </a:cubicBezTo>
                <a:cubicBezTo>
                  <a:pt x="302" y="559"/>
                  <a:pt x="301" y="558"/>
                  <a:pt x="300" y="558"/>
                </a:cubicBezTo>
                <a:cubicBezTo>
                  <a:pt x="257" y="514"/>
                  <a:pt x="235" y="457"/>
                  <a:pt x="235" y="400"/>
                </a:cubicBezTo>
                <a:close/>
                <a:moveTo>
                  <a:pt x="387" y="104"/>
                </a:moveTo>
                <a:cubicBezTo>
                  <a:pt x="314" y="104"/>
                  <a:pt x="242" y="132"/>
                  <a:pt x="187" y="187"/>
                </a:cubicBezTo>
                <a:cubicBezTo>
                  <a:pt x="131" y="243"/>
                  <a:pt x="104" y="315"/>
                  <a:pt x="104" y="387"/>
                </a:cubicBezTo>
                <a:cubicBezTo>
                  <a:pt x="104" y="460"/>
                  <a:pt x="131" y="532"/>
                  <a:pt x="187" y="587"/>
                </a:cubicBezTo>
                <a:cubicBezTo>
                  <a:pt x="242" y="643"/>
                  <a:pt x="314" y="670"/>
                  <a:pt x="387" y="670"/>
                </a:cubicBezTo>
                <a:cubicBezTo>
                  <a:pt x="459" y="670"/>
                  <a:pt x="531" y="643"/>
                  <a:pt x="587" y="587"/>
                </a:cubicBezTo>
                <a:cubicBezTo>
                  <a:pt x="642" y="532"/>
                  <a:pt x="669" y="460"/>
                  <a:pt x="669" y="387"/>
                </a:cubicBezTo>
                <a:cubicBezTo>
                  <a:pt x="669" y="315"/>
                  <a:pt x="642" y="243"/>
                  <a:pt x="587" y="187"/>
                </a:cubicBezTo>
                <a:cubicBezTo>
                  <a:pt x="531" y="132"/>
                  <a:pt x="459" y="104"/>
                  <a:pt x="387" y="104"/>
                </a:cubicBez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pPr defTabSz="914377"/>
            <a:endParaRPr lang="en-US" sz="1799" dirty="0">
              <a:solidFill>
                <a:srgbClr val="FFFFFF"/>
              </a:solidFill>
            </a:endParaRPr>
          </a:p>
        </p:txBody>
      </p:sp>
    </p:spTree>
    <p:extLst>
      <p:ext uri="{BB962C8B-B14F-4D97-AF65-F5344CB8AC3E}">
        <p14:creationId xmlns:p14="http://schemas.microsoft.com/office/powerpoint/2010/main" val="2331023023"/>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a:t>Analyst and Lab Validations</a:t>
            </a:r>
          </a:p>
        </p:txBody>
      </p:sp>
      <p:sp>
        <p:nvSpPr>
          <p:cNvPr id="2" name="Title 1"/>
          <p:cNvSpPr>
            <a:spLocks noGrp="1"/>
          </p:cNvSpPr>
          <p:nvPr>
            <p:ph type="title"/>
          </p:nvPr>
        </p:nvSpPr>
        <p:spPr/>
        <p:txBody>
          <a:bodyPr>
            <a:normAutofit fontScale="90000"/>
          </a:bodyPr>
          <a:lstStyle/>
          <a:p>
            <a:r>
              <a:rPr lang="en-US" sz="4000" b="0" dirty="0"/>
              <a:t>Symantec EDR Market Leadership</a:t>
            </a:r>
          </a:p>
        </p:txBody>
      </p:sp>
      <p:sp>
        <p:nvSpPr>
          <p:cNvPr id="36" name="TextBox 35"/>
          <p:cNvSpPr txBox="1"/>
          <p:nvPr/>
        </p:nvSpPr>
        <p:spPr>
          <a:xfrm>
            <a:off x="3037826" y="1886729"/>
            <a:ext cx="1844173" cy="1348256"/>
          </a:xfrm>
          <a:prstGeom prst="rect">
            <a:avLst/>
          </a:prstGeom>
          <a:solidFill>
            <a:schemeClr val="accent5">
              <a:lumMod val="60000"/>
              <a:lumOff val="40000"/>
            </a:schemeClr>
          </a:solidFill>
          <a:ln w="12700" cap="flat" cmpd="sng" algn="ctr">
            <a:noFill/>
            <a:prstDash val="solid"/>
            <a:miter lim="800000"/>
            <a:headEnd type="none" w="med" len="med"/>
            <a:tailEnd type="none" w="med" len="med"/>
          </a:ln>
          <a:effectLst/>
        </p:spPr>
        <p:txBody>
          <a:bodyPr anchor="ctr"/>
          <a:lstStyle>
            <a:defPPr>
              <a:defRPr lang="en-US"/>
            </a:defPPr>
            <a:lvl1pPr algn="ctr" eaLnBrk="1" hangingPunct="1">
              <a:lnSpc>
                <a:spcPct val="90000"/>
              </a:lnSpc>
              <a:defRPr b="1">
                <a:latin typeface="Calibri" panose="020F0502020204030204" pitchFamily="34" charset="0"/>
                <a:ea typeface="MS PGothic" panose="020B0600070205080204" pitchFamily="34" charset="-128"/>
                <a:cs typeface="+mn-cs"/>
              </a:defRPr>
            </a:lvl1pPr>
          </a:lstStyle>
          <a:p>
            <a:pPr>
              <a:defRPr/>
            </a:pPr>
            <a:endParaRPr lang="en-US" altLang="en-US" sz="1397" dirty="0">
              <a:solidFill>
                <a:schemeClr val="tx2"/>
              </a:solidFill>
            </a:endParaRPr>
          </a:p>
        </p:txBody>
      </p:sp>
      <p:sp>
        <p:nvSpPr>
          <p:cNvPr id="38" name="TextBox 55"/>
          <p:cNvSpPr txBox="1">
            <a:spLocks noChangeArrowheads="1"/>
          </p:cNvSpPr>
          <p:nvPr/>
        </p:nvSpPr>
        <p:spPr bwMode="auto">
          <a:xfrm>
            <a:off x="3047208" y="3234985"/>
            <a:ext cx="1844173" cy="979174"/>
          </a:xfrm>
          <a:prstGeom prst="rect">
            <a:avLst/>
          </a:prstGeom>
          <a:solidFill>
            <a:srgbClr val="D99107"/>
          </a:solidFill>
          <a:ln>
            <a:noFill/>
          </a:ln>
          <a:extLst/>
        </p:spPr>
        <p:txBody>
          <a:bodyPr lIns="182427" rIns="182427"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90000"/>
              </a:lnSpc>
              <a:spcAft>
                <a:spcPts val="798"/>
              </a:spcAft>
            </a:pPr>
            <a:r>
              <a:rPr lang="en-US" altLang="en-US" sz="1400" b="1" dirty="0">
                <a:latin typeface="Symantec Sans" panose="02000503080000020004"/>
              </a:rPr>
              <a:t>IDC STAP </a:t>
            </a:r>
            <a:br>
              <a:rPr lang="en-US" altLang="en-US" sz="1400" b="1" dirty="0">
                <a:latin typeface="Symantec Sans" panose="02000503080000020004"/>
              </a:rPr>
            </a:br>
            <a:r>
              <a:rPr lang="en-US" altLang="en-US" sz="1400" b="1" dirty="0">
                <a:latin typeface="Symantec Sans" panose="02000503080000020004"/>
              </a:rPr>
              <a:t>MARKET GUIDE</a:t>
            </a:r>
            <a:br>
              <a:rPr lang="en-US" altLang="en-US" sz="1400" b="1" dirty="0">
                <a:latin typeface="Symantec Sans" panose="02000503080000020004"/>
              </a:rPr>
            </a:br>
            <a:r>
              <a:rPr lang="en-US" altLang="en-US" sz="1400" b="1" dirty="0">
                <a:latin typeface="Symantec Sans" panose="02000503080000020004"/>
              </a:rPr>
              <a:t>LEADER 2017</a:t>
            </a:r>
          </a:p>
        </p:txBody>
      </p:sp>
      <p:sp>
        <p:nvSpPr>
          <p:cNvPr id="33" name="TextBox 32"/>
          <p:cNvSpPr txBox="1"/>
          <p:nvPr/>
        </p:nvSpPr>
        <p:spPr>
          <a:xfrm>
            <a:off x="951694" y="1886730"/>
            <a:ext cx="1844270" cy="1348256"/>
          </a:xfrm>
          <a:prstGeom prst="rect">
            <a:avLst/>
          </a:prstGeom>
          <a:solidFill>
            <a:schemeClr val="accent5">
              <a:lumMod val="60000"/>
              <a:lumOff val="40000"/>
            </a:schemeClr>
          </a:solidFill>
          <a:ln w="12700" cap="flat" cmpd="sng" algn="ctr">
            <a:noFill/>
            <a:prstDash val="solid"/>
            <a:miter lim="800000"/>
            <a:headEnd type="none" w="med" len="med"/>
            <a:tailEnd type="none" w="med" len="med"/>
          </a:ln>
          <a:effectLst/>
        </p:spPr>
        <p:txBody>
          <a:bodyPr anchor="ctr"/>
          <a:lstStyle>
            <a:defPPr>
              <a:defRPr lang="en-US"/>
            </a:defPPr>
            <a:lvl1pPr algn="ctr" eaLnBrk="1" hangingPunct="1">
              <a:lnSpc>
                <a:spcPct val="90000"/>
              </a:lnSpc>
              <a:defRPr b="1">
                <a:solidFill>
                  <a:schemeClr val="tx2"/>
                </a:solidFill>
                <a:latin typeface="Calibri" panose="020F0502020204030204" pitchFamily="34" charset="0"/>
                <a:ea typeface="MS PGothic" panose="020B0600070205080204" pitchFamily="34" charset="-128"/>
                <a:cs typeface="+mn-cs"/>
              </a:defRPr>
            </a:lvl1pPr>
          </a:lstStyle>
          <a:p>
            <a:pPr>
              <a:defRPr/>
            </a:pPr>
            <a:endParaRPr lang="en-US" altLang="en-US" sz="1397" dirty="0"/>
          </a:p>
        </p:txBody>
      </p:sp>
      <p:sp>
        <p:nvSpPr>
          <p:cNvPr id="34" name="TextBox 26"/>
          <p:cNvSpPr txBox="1">
            <a:spLocks noChangeArrowheads="1"/>
          </p:cNvSpPr>
          <p:nvPr/>
        </p:nvSpPr>
        <p:spPr bwMode="auto">
          <a:xfrm>
            <a:off x="946944" y="3223514"/>
            <a:ext cx="1853776" cy="988809"/>
          </a:xfrm>
          <a:prstGeom prst="rect">
            <a:avLst/>
          </a:prstGeom>
          <a:solidFill>
            <a:srgbClr val="D99107"/>
          </a:solidFill>
          <a:ln>
            <a:noFill/>
          </a:ln>
          <a:extLst/>
        </p:spPr>
        <p:txBody>
          <a:bodyPr lIns="182427" rIns="182427"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90000"/>
              </a:lnSpc>
              <a:spcAft>
                <a:spcPts val="798"/>
              </a:spcAft>
            </a:pPr>
            <a:r>
              <a:rPr lang="en-US" altLang="en-US" sz="1400" b="1" dirty="0">
                <a:latin typeface="Symantec Sans" panose="02000503080000020004"/>
              </a:rPr>
              <a:t>GARTNER EDR</a:t>
            </a:r>
            <a:br>
              <a:rPr lang="en-US" altLang="en-US" sz="1400" b="1" dirty="0">
                <a:latin typeface="Symantec Sans" panose="02000503080000020004"/>
              </a:rPr>
            </a:br>
            <a:r>
              <a:rPr lang="en-US" altLang="en-US" sz="1400" b="1" dirty="0">
                <a:latin typeface="Symantec Sans" panose="02000503080000020004"/>
              </a:rPr>
              <a:t>COMPETITIVE</a:t>
            </a:r>
            <a:br>
              <a:rPr lang="en-US" altLang="en-US" sz="1400" b="1" dirty="0">
                <a:latin typeface="Symantec Sans" panose="02000503080000020004"/>
              </a:rPr>
            </a:br>
            <a:r>
              <a:rPr lang="en-US" altLang="en-US" sz="1400" b="1" dirty="0">
                <a:latin typeface="Symantec Sans" panose="02000503080000020004"/>
              </a:rPr>
              <a:t>LANDSCAPE</a:t>
            </a:r>
          </a:p>
        </p:txBody>
      </p:sp>
      <p:sp>
        <p:nvSpPr>
          <p:cNvPr id="31" name="TextBox 30"/>
          <p:cNvSpPr txBox="1"/>
          <p:nvPr/>
        </p:nvSpPr>
        <p:spPr>
          <a:xfrm>
            <a:off x="5096003" y="1898213"/>
            <a:ext cx="1914736" cy="1348256"/>
          </a:xfrm>
          <a:prstGeom prst="rect">
            <a:avLst/>
          </a:prstGeom>
          <a:solidFill>
            <a:schemeClr val="accent5">
              <a:lumMod val="60000"/>
              <a:lumOff val="40000"/>
            </a:schemeClr>
          </a:solidFill>
          <a:ln w="12700" cap="flat" cmpd="sng" algn="ctr">
            <a:noFill/>
            <a:prstDash val="solid"/>
            <a:miter lim="800000"/>
            <a:headEnd type="none" w="med" len="med"/>
            <a:tailEnd type="none" w="med" len="med"/>
          </a:ln>
          <a:effectLst/>
        </p:spPr>
        <p:txBody>
          <a:bodyPr anchor="ctr"/>
          <a:lstStyle>
            <a:defPPr>
              <a:defRPr lang="en-US"/>
            </a:defPPr>
            <a:lvl1pPr algn="ctr" eaLnBrk="1" hangingPunct="1">
              <a:lnSpc>
                <a:spcPct val="90000"/>
              </a:lnSpc>
              <a:defRPr b="1">
                <a:solidFill>
                  <a:schemeClr val="tx2"/>
                </a:solidFill>
                <a:latin typeface="Calibri" panose="020F0502020204030204" pitchFamily="34" charset="0"/>
                <a:ea typeface="MS PGothic" panose="020B0600070205080204" pitchFamily="34" charset="-128"/>
                <a:cs typeface="+mn-cs"/>
              </a:defRPr>
            </a:lvl1pPr>
          </a:lstStyle>
          <a:p>
            <a:pPr>
              <a:defRPr/>
            </a:pPr>
            <a:endParaRPr lang="en-US" altLang="en-US" sz="1397" dirty="0"/>
          </a:p>
        </p:txBody>
      </p:sp>
      <p:sp>
        <p:nvSpPr>
          <p:cNvPr id="32" name="TextBox 25"/>
          <p:cNvSpPr txBox="1">
            <a:spLocks noChangeArrowheads="1"/>
          </p:cNvSpPr>
          <p:nvPr/>
        </p:nvSpPr>
        <p:spPr bwMode="auto">
          <a:xfrm>
            <a:off x="5096005" y="3234994"/>
            <a:ext cx="1914736" cy="988809"/>
          </a:xfrm>
          <a:prstGeom prst="rect">
            <a:avLst/>
          </a:prstGeom>
          <a:solidFill>
            <a:srgbClr val="D99107"/>
          </a:solidFill>
          <a:ln>
            <a:noFill/>
          </a:ln>
          <a:extLst/>
        </p:spPr>
        <p:txBody>
          <a:bodyPr lIns="182427" rIns="182427"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90000"/>
              </a:lnSpc>
              <a:spcAft>
                <a:spcPts val="798"/>
              </a:spcAft>
            </a:pPr>
            <a:r>
              <a:rPr lang="en-US" altLang="en-US" sz="1400" b="1" dirty="0">
                <a:latin typeface="Symantec Sans" panose="02000503080000020004"/>
              </a:rPr>
              <a:t>RADICATI APT </a:t>
            </a:r>
            <a:br>
              <a:rPr lang="en-US" altLang="en-US" sz="1400" b="1" dirty="0">
                <a:latin typeface="Symantec Sans" panose="02000503080000020004"/>
              </a:rPr>
            </a:br>
            <a:r>
              <a:rPr lang="en-US" altLang="en-US" sz="1400" b="1" dirty="0">
                <a:latin typeface="Symantec Sans" panose="02000503080000020004"/>
              </a:rPr>
              <a:t>PROTECTION MQ</a:t>
            </a:r>
            <a:br>
              <a:rPr lang="en-US" altLang="en-US" sz="1400" b="1" dirty="0">
                <a:latin typeface="Symantec Sans" panose="02000503080000020004"/>
              </a:rPr>
            </a:br>
            <a:r>
              <a:rPr lang="en-US" altLang="en-US" sz="1400" b="1" dirty="0">
                <a:latin typeface="Symantec Sans" panose="02000503080000020004"/>
              </a:rPr>
              <a:t>TOP PLAYER 2017</a:t>
            </a:r>
          </a:p>
        </p:txBody>
      </p:sp>
      <p:sp>
        <p:nvSpPr>
          <p:cNvPr id="19" name="TextBox 18"/>
          <p:cNvSpPr txBox="1"/>
          <p:nvPr/>
        </p:nvSpPr>
        <p:spPr>
          <a:xfrm>
            <a:off x="3047208" y="4213626"/>
            <a:ext cx="1831276" cy="2050993"/>
          </a:xfrm>
          <a:prstGeom prst="rect">
            <a:avLst/>
          </a:prstGeom>
          <a:solidFill>
            <a:srgbClr val="385773"/>
          </a:solidFill>
          <a:ln>
            <a:noFill/>
          </a:ln>
        </p:spPr>
        <p:txBody>
          <a:bodyPr anchor="t"/>
          <a:lstStyle>
            <a:defPPr>
              <a:defRPr lang="en-US"/>
            </a:defPPr>
            <a:lvl1pPr>
              <a:defRPr sz="1400">
                <a:solidFill>
                  <a:srgbClr val="FFFFFF"/>
                </a:solidFill>
                <a:ea typeface="ＭＳ Ｐゴシック" charset="0"/>
                <a:cs typeface="ＭＳ Ｐゴシック" charset="0"/>
              </a:defRPr>
            </a:lvl1pPr>
          </a:lstStyle>
          <a:p>
            <a:pPr>
              <a:defRPr/>
            </a:pPr>
            <a:r>
              <a:rPr lang="en-US" altLang="en-US" sz="1297" dirty="0">
                <a:ea typeface="MS PGothic" panose="020B0600070205080204" pitchFamily="34" charset="-128"/>
                <a:cs typeface="+mn-cs"/>
              </a:rPr>
              <a:t>     </a:t>
            </a:r>
          </a:p>
          <a:p>
            <a:pPr>
              <a:defRPr/>
            </a:pPr>
            <a:r>
              <a:rPr lang="en-US" altLang="en-US" sz="1297" dirty="0">
                <a:latin typeface="Symantec Sans" panose="02000503080000020004"/>
                <a:ea typeface="MS PGothic" panose="020B0600070205080204" pitchFamily="34" charset="-128"/>
                <a:cs typeface="+mn-cs"/>
              </a:rPr>
              <a:t>     </a:t>
            </a:r>
            <a:r>
              <a:rPr lang="en-US" altLang="en-US" sz="1600" dirty="0">
                <a:latin typeface="Symantec Sans" panose="02000503080000020004"/>
                <a:ea typeface="MS PGothic" panose="020B0600070205080204" pitchFamily="34" charset="-128"/>
                <a:cs typeface="+mn-cs"/>
              </a:rPr>
              <a:t>Symantec ATP provides incident responders with complete visibility through a single agent...</a:t>
            </a:r>
          </a:p>
        </p:txBody>
      </p:sp>
      <p:sp>
        <p:nvSpPr>
          <p:cNvPr id="21" name="TextBox 20"/>
          <p:cNvSpPr txBox="1"/>
          <p:nvPr/>
        </p:nvSpPr>
        <p:spPr>
          <a:xfrm>
            <a:off x="5085131" y="4224207"/>
            <a:ext cx="1914736" cy="2029833"/>
          </a:xfrm>
          <a:prstGeom prst="rect">
            <a:avLst/>
          </a:prstGeom>
          <a:solidFill>
            <a:srgbClr val="385773"/>
          </a:solidFill>
          <a:ln>
            <a:noFill/>
          </a:ln>
        </p:spPr>
        <p:txBody>
          <a:bodyPr anchor="t"/>
          <a:lstStyle>
            <a:defPPr>
              <a:defRPr lang="en-US"/>
            </a:defPPr>
            <a:lvl1pPr>
              <a:defRPr sz="1400">
                <a:solidFill>
                  <a:srgbClr val="FFFFFF"/>
                </a:solidFill>
                <a:ea typeface="ＭＳ Ｐゴシック" charset="0"/>
                <a:cs typeface="ＭＳ Ｐゴシック" charset="0"/>
              </a:defRPr>
            </a:lvl1pPr>
          </a:lstStyle>
          <a:p>
            <a:pPr>
              <a:defRPr/>
            </a:pPr>
            <a:endParaRPr lang="en-US" altLang="en-US" sz="1297" dirty="0">
              <a:ea typeface="MS PGothic" panose="020B0600070205080204" pitchFamily="34" charset="-128"/>
              <a:cs typeface="+mn-cs"/>
            </a:endParaRPr>
          </a:p>
        </p:txBody>
      </p:sp>
      <p:sp>
        <p:nvSpPr>
          <p:cNvPr id="22" name="TextBox 83"/>
          <p:cNvSpPr txBox="1">
            <a:spLocks noChangeArrowheads="1"/>
          </p:cNvSpPr>
          <p:nvPr/>
        </p:nvSpPr>
        <p:spPr bwMode="auto">
          <a:xfrm>
            <a:off x="959191" y="4191005"/>
            <a:ext cx="1829276" cy="2050993"/>
          </a:xfrm>
          <a:prstGeom prst="rect">
            <a:avLst/>
          </a:prstGeom>
          <a:solidFill>
            <a:srgbClr val="385773"/>
          </a:solidFill>
          <a:ln>
            <a:noFill/>
          </a:ln>
          <a:extLst/>
        </p:spPr>
        <p:txBody>
          <a:bodyPr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sz="1600" dirty="0">
              <a:solidFill>
                <a:srgbClr val="FFFFFF"/>
              </a:solidFill>
              <a:latin typeface="Symantec Sans" panose="02000503080000020004"/>
            </a:endParaRPr>
          </a:p>
          <a:p>
            <a:r>
              <a:rPr lang="en-US" altLang="en-US" sz="1600" dirty="0">
                <a:solidFill>
                  <a:srgbClr val="FFFFFF"/>
                </a:solidFill>
                <a:latin typeface="Symantec Sans" panose="02000503080000020004"/>
              </a:rPr>
              <a:t>   The endpoint product adds EDR capabilities without new endpoint agents </a:t>
            </a:r>
            <a:br>
              <a:rPr lang="en-US" altLang="en-US" sz="1600" dirty="0">
                <a:solidFill>
                  <a:srgbClr val="FFFFFF"/>
                </a:solidFill>
                <a:latin typeface="Symantec Sans" panose="02000503080000020004"/>
              </a:rPr>
            </a:br>
            <a:r>
              <a:rPr lang="en-US" altLang="en-US" sz="1600" dirty="0">
                <a:solidFill>
                  <a:srgbClr val="FFFFFF"/>
                </a:solidFill>
                <a:latin typeface="Symantec Sans" panose="02000503080000020004"/>
              </a:rPr>
              <a:t>to deploy</a:t>
            </a:r>
          </a:p>
        </p:txBody>
      </p:sp>
      <p:sp>
        <p:nvSpPr>
          <p:cNvPr id="3" name="Rectangle 2"/>
          <p:cNvSpPr/>
          <p:nvPr/>
        </p:nvSpPr>
        <p:spPr>
          <a:xfrm>
            <a:off x="5183933" y="4381126"/>
            <a:ext cx="1633021" cy="1647631"/>
          </a:xfrm>
          <a:prstGeom prst="rect">
            <a:avLst/>
          </a:prstGeom>
          <a:solidFill>
            <a:srgbClr val="385773"/>
          </a:solidFill>
        </p:spPr>
        <p:txBody>
          <a:bodyPr wrap="square">
            <a:spAutoFit/>
          </a:bodyPr>
          <a:lstStyle/>
          <a:p>
            <a:pPr defTabSz="913627">
              <a:lnSpc>
                <a:spcPct val="90000"/>
              </a:lnSpc>
              <a:spcBef>
                <a:spcPts val="400"/>
              </a:spcBef>
              <a:buClr>
                <a:srgbClr val="404040">
                  <a:lumMod val="40000"/>
                  <a:lumOff val="60000"/>
                </a:srgbClr>
              </a:buClr>
              <a:defRPr/>
            </a:pPr>
            <a:r>
              <a:rPr lang="en-US" sz="1600" dirty="0">
                <a:solidFill>
                  <a:schemeClr val="bg1"/>
                </a:solidFill>
                <a:latin typeface="Symantec Sans" panose="02000503080000020004"/>
                <a:ea typeface="Calibri" panose="020F0502020204030204" pitchFamily="34" charset="0"/>
                <a:cs typeface="Calibri" panose="020F0502020204030204" pitchFamily="34" charset="0"/>
              </a:rPr>
              <a:t>   Overall leader with clear advantages in current functionality and strategic vision</a:t>
            </a:r>
          </a:p>
        </p:txBody>
      </p:sp>
      <p:sp>
        <p:nvSpPr>
          <p:cNvPr id="27" name="TextBox 26"/>
          <p:cNvSpPr txBox="1"/>
          <p:nvPr/>
        </p:nvSpPr>
        <p:spPr>
          <a:xfrm>
            <a:off x="9231888" y="1905000"/>
            <a:ext cx="1914736" cy="1348256"/>
          </a:xfrm>
          <a:prstGeom prst="rect">
            <a:avLst/>
          </a:prstGeom>
          <a:solidFill>
            <a:schemeClr val="accent5">
              <a:lumMod val="60000"/>
              <a:lumOff val="40000"/>
            </a:schemeClr>
          </a:solidFill>
          <a:ln w="12700" cap="flat" cmpd="sng" algn="ctr">
            <a:noFill/>
            <a:prstDash val="solid"/>
            <a:miter lim="800000"/>
            <a:headEnd type="none" w="med" len="med"/>
            <a:tailEnd type="none" w="med" len="med"/>
          </a:ln>
          <a:effectLst/>
        </p:spPr>
        <p:txBody>
          <a:bodyPr anchor="ctr"/>
          <a:lstStyle>
            <a:defPPr>
              <a:defRPr lang="en-US"/>
            </a:defPPr>
            <a:lvl1pPr algn="ctr" eaLnBrk="1" hangingPunct="1">
              <a:lnSpc>
                <a:spcPct val="90000"/>
              </a:lnSpc>
              <a:defRPr b="1">
                <a:solidFill>
                  <a:schemeClr val="tx2"/>
                </a:solidFill>
                <a:latin typeface="Calibri" panose="020F0502020204030204" pitchFamily="34" charset="0"/>
                <a:ea typeface="MS PGothic" panose="020B0600070205080204" pitchFamily="34" charset="-128"/>
                <a:cs typeface="+mn-cs"/>
              </a:defRPr>
            </a:lvl1pPr>
          </a:lstStyle>
          <a:p>
            <a:pPr>
              <a:defRPr/>
            </a:pPr>
            <a:endParaRPr lang="en-US" altLang="en-US" sz="1397" dirty="0"/>
          </a:p>
        </p:txBody>
      </p:sp>
      <p:sp>
        <p:nvSpPr>
          <p:cNvPr id="28" name="TextBox 25"/>
          <p:cNvSpPr txBox="1">
            <a:spLocks noChangeArrowheads="1"/>
          </p:cNvSpPr>
          <p:nvPr/>
        </p:nvSpPr>
        <p:spPr bwMode="auto">
          <a:xfrm>
            <a:off x="9231890" y="3241776"/>
            <a:ext cx="1914736" cy="988809"/>
          </a:xfrm>
          <a:prstGeom prst="rect">
            <a:avLst/>
          </a:prstGeom>
          <a:solidFill>
            <a:srgbClr val="D99107"/>
          </a:solidFill>
          <a:ln>
            <a:noFill/>
          </a:ln>
          <a:extLst/>
        </p:spPr>
        <p:txBody>
          <a:bodyPr lIns="182427" rIns="182427"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90000"/>
              </a:lnSpc>
              <a:spcAft>
                <a:spcPts val="798"/>
              </a:spcAft>
            </a:pPr>
            <a:r>
              <a:rPr lang="en-US" altLang="en-US" sz="1400" b="1" dirty="0">
                <a:latin typeface="Symantec Sans" panose="02000503080000020004"/>
              </a:rPr>
              <a:t>NSS LABS RECOMMENED</a:t>
            </a:r>
          </a:p>
        </p:txBody>
      </p:sp>
      <p:sp>
        <p:nvSpPr>
          <p:cNvPr id="41" name="TextBox 40"/>
          <p:cNvSpPr txBox="1"/>
          <p:nvPr/>
        </p:nvSpPr>
        <p:spPr>
          <a:xfrm>
            <a:off x="9221016" y="4230994"/>
            <a:ext cx="1914736" cy="2029833"/>
          </a:xfrm>
          <a:prstGeom prst="rect">
            <a:avLst/>
          </a:prstGeom>
          <a:solidFill>
            <a:srgbClr val="385773"/>
          </a:solidFill>
          <a:ln>
            <a:noFill/>
          </a:ln>
        </p:spPr>
        <p:txBody>
          <a:bodyPr anchor="t"/>
          <a:lstStyle>
            <a:defPPr>
              <a:defRPr lang="en-US"/>
            </a:defPPr>
            <a:lvl1pPr>
              <a:defRPr sz="1400">
                <a:solidFill>
                  <a:srgbClr val="FFFFFF"/>
                </a:solidFill>
                <a:ea typeface="ＭＳ Ｐゴシック" charset="0"/>
                <a:cs typeface="ＭＳ Ｐゴシック" charset="0"/>
              </a:defRPr>
            </a:lvl1pPr>
          </a:lstStyle>
          <a:p>
            <a:pPr>
              <a:defRPr/>
            </a:pPr>
            <a:endParaRPr lang="en-US" altLang="en-US" sz="1297" dirty="0">
              <a:ea typeface="MS PGothic" panose="020B0600070205080204" pitchFamily="34" charset="-128"/>
              <a:cs typeface="+mn-cs"/>
            </a:endParaRPr>
          </a:p>
        </p:txBody>
      </p:sp>
      <p:sp>
        <p:nvSpPr>
          <p:cNvPr id="47" name="Rectangle 46"/>
          <p:cNvSpPr/>
          <p:nvPr/>
        </p:nvSpPr>
        <p:spPr>
          <a:xfrm>
            <a:off x="9297233" y="4419600"/>
            <a:ext cx="1882912" cy="1204432"/>
          </a:xfrm>
          <a:prstGeom prst="rect">
            <a:avLst/>
          </a:prstGeom>
          <a:noFill/>
        </p:spPr>
        <p:txBody>
          <a:bodyPr wrap="square">
            <a:noAutofit/>
          </a:bodyPr>
          <a:lstStyle/>
          <a:p>
            <a:pPr defTabSz="913627">
              <a:lnSpc>
                <a:spcPct val="90000"/>
              </a:lnSpc>
              <a:spcBef>
                <a:spcPts val="400"/>
              </a:spcBef>
              <a:buClr>
                <a:srgbClr val="404040">
                  <a:lumMod val="40000"/>
                  <a:lumOff val="60000"/>
                </a:srgbClr>
              </a:buClr>
              <a:defRPr/>
            </a:pPr>
            <a:r>
              <a:rPr lang="en-US" sz="1600" dirty="0">
                <a:solidFill>
                  <a:schemeClr val="bg1"/>
                </a:solidFill>
                <a:latin typeface="Symantec Sans" panose="02000503080000020004"/>
                <a:ea typeface="Calibri" panose="020F0502020204030204" pitchFamily="34" charset="0"/>
                <a:cs typeface="Calibri" panose="020F0502020204030204" pitchFamily="34" charset="0"/>
              </a:rPr>
              <a:t>Symantec </a:t>
            </a:r>
            <a:br>
              <a:rPr lang="en-US" sz="1600" dirty="0">
                <a:solidFill>
                  <a:schemeClr val="bg1"/>
                </a:solidFill>
                <a:latin typeface="Symantec Sans" panose="02000503080000020004"/>
                <a:ea typeface="Calibri" panose="020F0502020204030204" pitchFamily="34" charset="0"/>
                <a:cs typeface="Calibri" panose="020F0502020204030204" pitchFamily="34" charset="0"/>
              </a:rPr>
            </a:br>
            <a:r>
              <a:rPr lang="en-US" sz="1600" dirty="0">
                <a:solidFill>
                  <a:schemeClr val="bg1"/>
                </a:solidFill>
                <a:latin typeface="Symantec Sans" panose="02000503080000020004"/>
                <a:ea typeface="Calibri" panose="020F0502020204030204" pitchFamily="34" charset="0"/>
                <a:cs typeface="Calibri" panose="020F0502020204030204" pitchFamily="34" charset="0"/>
              </a:rPr>
              <a:t>SEP14 + EDR recommended by NSS Labs for Advanced Endpoint Protection</a:t>
            </a:r>
          </a:p>
        </p:txBody>
      </p:sp>
      <p:sp>
        <p:nvSpPr>
          <p:cNvPr id="48" name="TextBox 47"/>
          <p:cNvSpPr txBox="1"/>
          <p:nvPr/>
        </p:nvSpPr>
        <p:spPr>
          <a:xfrm>
            <a:off x="7173955" y="1905000"/>
            <a:ext cx="1914736" cy="1348256"/>
          </a:xfrm>
          <a:prstGeom prst="rect">
            <a:avLst/>
          </a:prstGeom>
          <a:solidFill>
            <a:schemeClr val="accent5">
              <a:lumMod val="60000"/>
              <a:lumOff val="40000"/>
            </a:schemeClr>
          </a:solidFill>
          <a:ln w="12700" cap="flat" cmpd="sng" algn="ctr">
            <a:noFill/>
            <a:prstDash val="solid"/>
            <a:miter lim="800000"/>
            <a:headEnd type="none" w="med" len="med"/>
            <a:tailEnd type="none" w="med" len="med"/>
          </a:ln>
          <a:effectLst/>
        </p:spPr>
        <p:txBody>
          <a:bodyPr anchor="ctr"/>
          <a:lstStyle>
            <a:defPPr>
              <a:defRPr lang="en-US"/>
            </a:defPPr>
            <a:lvl1pPr algn="ctr" eaLnBrk="1" hangingPunct="1">
              <a:lnSpc>
                <a:spcPct val="90000"/>
              </a:lnSpc>
              <a:defRPr b="1">
                <a:solidFill>
                  <a:schemeClr val="tx2"/>
                </a:solidFill>
                <a:latin typeface="Calibri" panose="020F0502020204030204" pitchFamily="34" charset="0"/>
                <a:ea typeface="MS PGothic" panose="020B0600070205080204" pitchFamily="34" charset="-128"/>
                <a:cs typeface="+mn-cs"/>
              </a:defRPr>
            </a:lvl1pPr>
          </a:lstStyle>
          <a:p>
            <a:pPr>
              <a:defRPr/>
            </a:pPr>
            <a:endParaRPr lang="en-US" altLang="en-US" sz="1397" dirty="0"/>
          </a:p>
        </p:txBody>
      </p:sp>
      <p:sp>
        <p:nvSpPr>
          <p:cNvPr id="49" name="TextBox 25"/>
          <p:cNvSpPr txBox="1">
            <a:spLocks noChangeArrowheads="1"/>
          </p:cNvSpPr>
          <p:nvPr/>
        </p:nvSpPr>
        <p:spPr bwMode="auto">
          <a:xfrm>
            <a:off x="7173957" y="3241776"/>
            <a:ext cx="1914736" cy="988809"/>
          </a:xfrm>
          <a:prstGeom prst="rect">
            <a:avLst/>
          </a:prstGeom>
          <a:solidFill>
            <a:srgbClr val="D99107"/>
          </a:solidFill>
          <a:ln>
            <a:noFill/>
          </a:ln>
          <a:extLst/>
        </p:spPr>
        <p:txBody>
          <a:bodyPr lIns="182427" rIns="182427"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90000"/>
              </a:lnSpc>
              <a:spcAft>
                <a:spcPts val="798"/>
              </a:spcAft>
            </a:pPr>
            <a:r>
              <a:rPr lang="en-US" altLang="en-US" sz="1400" b="1" dirty="0">
                <a:latin typeface="Symantec Sans" panose="02000503080000020004"/>
              </a:rPr>
              <a:t>GLOBAL ENDPOINT SECURITY MARKET</a:t>
            </a:r>
            <a:br>
              <a:rPr lang="en-US" altLang="en-US" sz="1400" b="1" dirty="0">
                <a:latin typeface="Symantec Sans" panose="02000503080000020004"/>
              </a:rPr>
            </a:br>
            <a:r>
              <a:rPr lang="en-US" altLang="en-US" sz="1400" b="1" dirty="0">
                <a:latin typeface="Symantec Sans" panose="02000503080000020004"/>
              </a:rPr>
              <a:t>FORECAST 2021</a:t>
            </a:r>
          </a:p>
        </p:txBody>
      </p:sp>
      <p:sp>
        <p:nvSpPr>
          <p:cNvPr id="50" name="TextBox 49"/>
          <p:cNvSpPr txBox="1"/>
          <p:nvPr/>
        </p:nvSpPr>
        <p:spPr>
          <a:xfrm>
            <a:off x="7163080" y="4230994"/>
            <a:ext cx="1914736" cy="2029833"/>
          </a:xfrm>
          <a:prstGeom prst="rect">
            <a:avLst/>
          </a:prstGeom>
          <a:solidFill>
            <a:srgbClr val="385773"/>
          </a:solidFill>
          <a:ln>
            <a:noFill/>
          </a:ln>
        </p:spPr>
        <p:txBody>
          <a:bodyPr anchor="t"/>
          <a:lstStyle>
            <a:defPPr>
              <a:defRPr lang="en-US"/>
            </a:defPPr>
            <a:lvl1pPr>
              <a:defRPr sz="1400">
                <a:solidFill>
                  <a:srgbClr val="FFFFFF"/>
                </a:solidFill>
                <a:ea typeface="ＭＳ Ｐゴシック" charset="0"/>
                <a:cs typeface="ＭＳ Ｐゴシック" charset="0"/>
              </a:defRPr>
            </a:lvl1pPr>
          </a:lstStyle>
          <a:p>
            <a:pPr>
              <a:defRPr/>
            </a:pPr>
            <a:endParaRPr lang="en-US" altLang="en-US" sz="1297" dirty="0">
              <a:ea typeface="MS PGothic" panose="020B0600070205080204" pitchFamily="34" charset="-128"/>
              <a:cs typeface="+mn-cs"/>
            </a:endParaRPr>
          </a:p>
        </p:txBody>
      </p:sp>
      <p:sp>
        <p:nvSpPr>
          <p:cNvPr id="53" name="Rectangle 52"/>
          <p:cNvSpPr/>
          <p:nvPr/>
        </p:nvSpPr>
        <p:spPr>
          <a:xfrm>
            <a:off x="7261882" y="4387913"/>
            <a:ext cx="1633021" cy="1647631"/>
          </a:xfrm>
          <a:prstGeom prst="rect">
            <a:avLst/>
          </a:prstGeom>
          <a:solidFill>
            <a:srgbClr val="385773"/>
          </a:solidFill>
        </p:spPr>
        <p:txBody>
          <a:bodyPr wrap="square">
            <a:spAutoFit/>
          </a:bodyPr>
          <a:lstStyle/>
          <a:p>
            <a:pPr defTabSz="913627">
              <a:lnSpc>
                <a:spcPct val="90000"/>
              </a:lnSpc>
              <a:spcBef>
                <a:spcPts val="400"/>
              </a:spcBef>
              <a:buClr>
                <a:srgbClr val="404040">
                  <a:lumMod val="40000"/>
                  <a:lumOff val="60000"/>
                </a:srgbClr>
              </a:buClr>
              <a:defRPr/>
            </a:pPr>
            <a:r>
              <a:rPr lang="en-US" sz="1600" dirty="0">
                <a:solidFill>
                  <a:schemeClr val="bg1"/>
                </a:solidFill>
                <a:latin typeface="Symantec Sans" panose="02000503080000020004"/>
                <a:ea typeface="Calibri" panose="020F0502020204030204" pitchFamily="34" charset="0"/>
                <a:cs typeface="Calibri" panose="020F0502020204030204" pitchFamily="34" charset="0"/>
              </a:rPr>
              <a:t>Symantec leads in EDR market share among EPP providers. Dominates endpoint market share</a:t>
            </a:r>
          </a:p>
        </p:txBody>
      </p:sp>
      <p:pic>
        <p:nvPicPr>
          <p:cNvPr id="5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726" t="25343" r="-1726" b="22637"/>
          <a:stretch/>
        </p:blipFill>
        <p:spPr>
          <a:xfrm>
            <a:off x="9144796" y="1981205"/>
            <a:ext cx="2118741" cy="1425989"/>
          </a:xfrm>
          <a:prstGeom prst="rect">
            <a:avLst/>
          </a:prstGeom>
        </p:spPr>
      </p:pic>
      <p:pic>
        <p:nvPicPr>
          <p:cNvPr id="6" name="Picture 5" descr="Gartner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709" y="2209800"/>
            <a:ext cx="1451806" cy="762000"/>
          </a:xfrm>
          <a:prstGeom prst="rect">
            <a:avLst/>
          </a:prstGeom>
        </p:spPr>
      </p:pic>
      <p:pic>
        <p:nvPicPr>
          <p:cNvPr id="8" name="Picture 7" descr="idc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085" y="2362205"/>
            <a:ext cx="1281446" cy="407063"/>
          </a:xfrm>
          <a:prstGeom prst="rect">
            <a:avLst/>
          </a:prstGeom>
        </p:spPr>
      </p:pic>
      <p:sp>
        <p:nvSpPr>
          <p:cNvPr id="57" name="TextBox 56"/>
          <p:cNvSpPr txBox="1"/>
          <p:nvPr/>
        </p:nvSpPr>
        <p:spPr>
          <a:xfrm>
            <a:off x="3809404" y="5638800"/>
            <a:ext cx="304879" cy="304800"/>
          </a:xfrm>
          <a:prstGeom prst="rect">
            <a:avLst/>
          </a:prstGeom>
          <a:noFill/>
        </p:spPr>
        <p:txBody>
          <a:bodyPr wrap="none" lIns="0" tIns="0" rIns="0" bIns="0" rtlCol="0">
            <a:noAutofit/>
          </a:bodyPr>
          <a:lstStyle/>
          <a:p>
            <a:pPr>
              <a:lnSpc>
                <a:spcPct val="90000"/>
              </a:lnSpc>
            </a:pPr>
            <a:r>
              <a:rPr lang="en-US" sz="3600" dirty="0">
                <a:solidFill>
                  <a:schemeClr val="accent1"/>
                </a:solidFill>
                <a:latin typeface="Symantec Sans"/>
                <a:cs typeface="Symantec Sans"/>
              </a:rPr>
              <a:t>”</a:t>
            </a:r>
          </a:p>
        </p:txBody>
      </p:sp>
      <p:sp>
        <p:nvSpPr>
          <p:cNvPr id="60" name="TextBox 59"/>
          <p:cNvSpPr txBox="1"/>
          <p:nvPr/>
        </p:nvSpPr>
        <p:spPr>
          <a:xfrm>
            <a:off x="5181364" y="4343400"/>
            <a:ext cx="304879" cy="304800"/>
          </a:xfrm>
          <a:prstGeom prst="rect">
            <a:avLst/>
          </a:prstGeom>
          <a:noFill/>
        </p:spPr>
        <p:txBody>
          <a:bodyPr wrap="none" lIns="0" tIns="0" rIns="0" bIns="0" rtlCol="0">
            <a:noAutofit/>
          </a:bodyPr>
          <a:lstStyle/>
          <a:p>
            <a:pPr>
              <a:lnSpc>
                <a:spcPct val="90000"/>
              </a:lnSpc>
            </a:pPr>
            <a:r>
              <a:rPr lang="en-US" sz="3600" dirty="0">
                <a:solidFill>
                  <a:schemeClr val="accent1"/>
                </a:solidFill>
                <a:latin typeface="Symantec Sans"/>
                <a:cs typeface="Symantec Sans"/>
              </a:rPr>
              <a:t>“</a:t>
            </a:r>
          </a:p>
        </p:txBody>
      </p:sp>
      <p:sp>
        <p:nvSpPr>
          <p:cNvPr id="61" name="TextBox 60"/>
          <p:cNvSpPr txBox="1"/>
          <p:nvPr/>
        </p:nvSpPr>
        <p:spPr>
          <a:xfrm>
            <a:off x="5867340" y="5715000"/>
            <a:ext cx="304879" cy="304800"/>
          </a:xfrm>
          <a:prstGeom prst="rect">
            <a:avLst/>
          </a:prstGeom>
          <a:noFill/>
        </p:spPr>
        <p:txBody>
          <a:bodyPr wrap="none" lIns="0" tIns="0" rIns="0" bIns="0" rtlCol="0">
            <a:noAutofit/>
          </a:bodyPr>
          <a:lstStyle/>
          <a:p>
            <a:pPr>
              <a:lnSpc>
                <a:spcPct val="90000"/>
              </a:lnSpc>
            </a:pPr>
            <a:r>
              <a:rPr lang="en-US" sz="3600" dirty="0">
                <a:solidFill>
                  <a:schemeClr val="accent1"/>
                </a:solidFill>
                <a:latin typeface="Symantec Sans"/>
                <a:cs typeface="Symantec Sans"/>
              </a:rPr>
              <a:t>”</a:t>
            </a:r>
          </a:p>
        </p:txBody>
      </p:sp>
      <p:pic>
        <p:nvPicPr>
          <p:cNvPr id="16" name="Picture 15" descr="FrostSullivan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519" y="2362200"/>
            <a:ext cx="1600617" cy="562146"/>
          </a:xfrm>
          <a:prstGeom prst="rect">
            <a:avLst/>
          </a:prstGeom>
        </p:spPr>
      </p:pic>
      <p:pic>
        <p:nvPicPr>
          <p:cNvPr id="17" name="Picture 16" descr="radgroup_logo.tiff"/>
          <p:cNvPicPr>
            <a:picLocks noChangeAspect="1"/>
          </p:cNvPicPr>
          <p:nvPr/>
        </p:nvPicPr>
        <p:blipFill rotWithShape="1">
          <a:blip r:embed="rId7">
            <a:extLst>
              <a:ext uri="{BEBA8EAE-BF5A-486C-A8C5-ECC9F3942E4B}">
                <a14:imgProps xmlns:a14="http://schemas.microsoft.com/office/drawing/2010/main">
                  <a14:imgLayer r:embed="rId8">
                    <a14:imgEffect>
                      <a14:sharpenSoften amount="54000"/>
                    </a14:imgEffect>
                  </a14:imgLayer>
                </a14:imgProps>
              </a:ext>
              <a:ext uri="{28A0092B-C50C-407E-A947-70E740481C1C}">
                <a14:useLocalDpi xmlns:a14="http://schemas.microsoft.com/office/drawing/2010/main" val="0"/>
              </a:ext>
            </a:extLst>
          </a:blip>
          <a:srcRect l="7992" r="7155"/>
          <a:stretch/>
        </p:blipFill>
        <p:spPr>
          <a:xfrm>
            <a:off x="5319868" y="2209800"/>
            <a:ext cx="1470470" cy="774700"/>
          </a:xfrm>
          <a:prstGeom prst="rect">
            <a:avLst/>
          </a:prstGeom>
        </p:spPr>
      </p:pic>
      <p:sp>
        <p:nvSpPr>
          <p:cNvPr id="30" name="TextBox 29"/>
          <p:cNvSpPr txBox="1"/>
          <p:nvPr/>
        </p:nvSpPr>
        <p:spPr>
          <a:xfrm>
            <a:off x="3123428" y="4343400"/>
            <a:ext cx="304879" cy="304800"/>
          </a:xfrm>
          <a:prstGeom prst="rect">
            <a:avLst/>
          </a:prstGeom>
          <a:noFill/>
        </p:spPr>
        <p:txBody>
          <a:bodyPr wrap="none" lIns="0" tIns="0" rIns="0" bIns="0" rtlCol="0">
            <a:noAutofit/>
          </a:bodyPr>
          <a:lstStyle/>
          <a:p>
            <a:pPr>
              <a:lnSpc>
                <a:spcPct val="90000"/>
              </a:lnSpc>
            </a:pPr>
            <a:r>
              <a:rPr lang="en-US" sz="3600" dirty="0">
                <a:solidFill>
                  <a:schemeClr val="accent1"/>
                </a:solidFill>
                <a:latin typeface="Symantec Sans"/>
                <a:cs typeface="Symantec Sans"/>
              </a:rPr>
              <a:t>“</a:t>
            </a:r>
          </a:p>
        </p:txBody>
      </p:sp>
      <p:sp>
        <p:nvSpPr>
          <p:cNvPr id="37" name="TextBox 36"/>
          <p:cNvSpPr txBox="1"/>
          <p:nvPr/>
        </p:nvSpPr>
        <p:spPr>
          <a:xfrm>
            <a:off x="989272" y="4419600"/>
            <a:ext cx="304879" cy="304800"/>
          </a:xfrm>
          <a:prstGeom prst="rect">
            <a:avLst/>
          </a:prstGeom>
          <a:noFill/>
        </p:spPr>
        <p:txBody>
          <a:bodyPr wrap="none" lIns="0" tIns="0" rIns="0" bIns="0" rtlCol="0">
            <a:noAutofit/>
          </a:bodyPr>
          <a:lstStyle/>
          <a:p>
            <a:pPr>
              <a:lnSpc>
                <a:spcPct val="90000"/>
              </a:lnSpc>
            </a:pPr>
            <a:r>
              <a:rPr lang="en-US" sz="3600" dirty="0">
                <a:solidFill>
                  <a:schemeClr val="accent1"/>
                </a:solidFill>
                <a:latin typeface="Symantec Sans"/>
                <a:cs typeface="Symantec Sans"/>
              </a:rPr>
              <a:t>“</a:t>
            </a:r>
          </a:p>
        </p:txBody>
      </p:sp>
      <p:sp>
        <p:nvSpPr>
          <p:cNvPr id="39" name="TextBox 38"/>
          <p:cNvSpPr txBox="1"/>
          <p:nvPr/>
        </p:nvSpPr>
        <p:spPr>
          <a:xfrm>
            <a:off x="1903908" y="5638800"/>
            <a:ext cx="304879" cy="304800"/>
          </a:xfrm>
          <a:prstGeom prst="rect">
            <a:avLst/>
          </a:prstGeom>
          <a:noFill/>
        </p:spPr>
        <p:txBody>
          <a:bodyPr wrap="none" lIns="0" tIns="0" rIns="0" bIns="0" rtlCol="0">
            <a:noAutofit/>
          </a:bodyPr>
          <a:lstStyle/>
          <a:p>
            <a:pPr>
              <a:lnSpc>
                <a:spcPct val="90000"/>
              </a:lnSpc>
            </a:pPr>
            <a:r>
              <a:rPr lang="en-US" sz="3600" dirty="0">
                <a:solidFill>
                  <a:schemeClr val="accent1"/>
                </a:solidFill>
                <a:latin typeface="Symantec Sans"/>
                <a:cs typeface="Symantec Sans"/>
              </a:rPr>
              <a:t>”</a:t>
            </a:r>
          </a:p>
        </p:txBody>
      </p:sp>
    </p:spTree>
    <p:extLst>
      <p:ext uri="{BB962C8B-B14F-4D97-AF65-F5344CB8AC3E}">
        <p14:creationId xmlns:p14="http://schemas.microsoft.com/office/powerpoint/2010/main" val="158185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SEP Hardening – User Case &amp; Product Details</a:t>
            </a:r>
          </a:p>
        </p:txBody>
      </p:sp>
      <p:sp>
        <p:nvSpPr>
          <p:cNvPr id="4" name="Slide Number Placeholder 3"/>
          <p:cNvSpPr>
            <a:spLocks noGrp="1"/>
          </p:cNvSpPr>
          <p:nvPr>
            <p:ph type="sldNum" sz="quarter" idx="4294967295"/>
          </p:nvPr>
        </p:nvSpPr>
        <p:spPr>
          <a:xfrm>
            <a:off x="11671300" y="6305550"/>
            <a:ext cx="520700" cy="365125"/>
          </a:xfrm>
        </p:spPr>
        <p:txBody>
          <a:bodyPr/>
          <a:lstStyle/>
          <a:p>
            <a:pPr>
              <a:defRPr/>
            </a:pPr>
            <a:fld id="{80580003-9227-5047-B92E-E30C419494B2}" type="slidenum">
              <a:rPr lang="en-US" smtClean="0"/>
              <a:pPr>
                <a:defRPr/>
              </a:pPr>
              <a:t>81</a:t>
            </a:fld>
            <a:endParaRPr lang="en-US" dirty="0"/>
          </a:p>
        </p:txBody>
      </p:sp>
    </p:spTree>
    <p:extLst>
      <p:ext uri="{BB962C8B-B14F-4D97-AF65-F5344CB8AC3E}">
        <p14:creationId xmlns:p14="http://schemas.microsoft.com/office/powerpoint/2010/main" val="13815242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2" y="381000"/>
            <a:ext cx="9841587" cy="382588"/>
          </a:xfrm>
        </p:spPr>
        <p:txBody>
          <a:bodyPr/>
          <a:lstStyle/>
          <a:p>
            <a:r>
              <a:rPr lang="en-US" dirty="0"/>
              <a:t>SEP Hardening – Protection against Threats Executed via Applications</a:t>
            </a:r>
          </a:p>
        </p:txBody>
      </p:sp>
      <p:sp>
        <p:nvSpPr>
          <p:cNvPr id="40" name="Rectangle 39"/>
          <p:cNvSpPr/>
          <p:nvPr/>
        </p:nvSpPr>
        <p:spPr bwMode="gray">
          <a:xfrm>
            <a:off x="2132567" y="1447801"/>
            <a:ext cx="9243245"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109538"/>
            <a:r>
              <a:rPr lang="en-US" dirty="0"/>
              <a:t>“I need to protect my endpoints from infections that come in through known good applications without compromising end-user productivity” </a:t>
            </a:r>
          </a:p>
        </p:txBody>
      </p:sp>
      <p:sp>
        <p:nvSpPr>
          <p:cNvPr id="41" name="Rectangle 40"/>
          <p:cNvSpPr/>
          <p:nvPr/>
        </p:nvSpPr>
        <p:spPr bwMode="gray">
          <a:xfrm>
            <a:off x="2054176" y="2569161"/>
            <a:ext cx="9243245"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To enable end users with the ability to download and use any application safely</a:t>
            </a:r>
          </a:p>
        </p:txBody>
      </p:sp>
      <p:sp>
        <p:nvSpPr>
          <p:cNvPr id="42" name="Rectangle 41"/>
          <p:cNvSpPr/>
          <p:nvPr/>
        </p:nvSpPr>
        <p:spPr bwMode="gray">
          <a:xfrm>
            <a:off x="2132567" y="3784600"/>
            <a:ext cx="9243245"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r>
              <a:rPr lang="en-US" sz="1600" dirty="0"/>
              <a:t>Symantec Endpoint Protection Hardening</a:t>
            </a:r>
          </a:p>
        </p:txBody>
      </p:sp>
      <p:sp>
        <p:nvSpPr>
          <p:cNvPr id="43" name="Rectangle 42"/>
          <p:cNvSpPr/>
          <p:nvPr/>
        </p:nvSpPr>
        <p:spPr bwMode="gray">
          <a:xfrm>
            <a:off x="2132567" y="4953000"/>
            <a:ext cx="9243245"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indent="-176213">
              <a:lnSpc>
                <a:spcPct val="90000"/>
              </a:lnSpc>
              <a:spcAft>
                <a:spcPts val="300"/>
              </a:spcAft>
              <a:buFont typeface="Arial" panose="020B0604020202020204" pitchFamily="34" charset="0"/>
              <a:buChar char="•"/>
            </a:pPr>
            <a:r>
              <a:rPr lang="en-US" sz="1600" dirty="0"/>
              <a:t>Discover and classify applications on the endpoint</a:t>
            </a:r>
          </a:p>
          <a:p>
            <a:pPr marL="0" lvl="1" indent="-176213">
              <a:lnSpc>
                <a:spcPct val="90000"/>
              </a:lnSpc>
              <a:spcAft>
                <a:spcPts val="300"/>
              </a:spcAft>
              <a:buFont typeface="Arial" panose="020B0604020202020204" pitchFamily="34" charset="0"/>
              <a:buChar char="•"/>
            </a:pPr>
            <a:r>
              <a:rPr lang="en-US" sz="1600" dirty="0"/>
              <a:t>Isolate suspicious applications</a:t>
            </a:r>
          </a:p>
          <a:p>
            <a:pPr marL="0" lvl="1" indent="-176213">
              <a:lnSpc>
                <a:spcPct val="90000"/>
              </a:lnSpc>
              <a:spcAft>
                <a:spcPts val="300"/>
              </a:spcAft>
              <a:buFont typeface="Arial" panose="020B0604020202020204" pitchFamily="34" charset="0"/>
              <a:buChar char="•"/>
            </a:pPr>
            <a:r>
              <a:rPr lang="en-US" sz="1600" dirty="0"/>
              <a:t>Shield commonly used applications from vulnerability exploits</a:t>
            </a:r>
          </a:p>
        </p:txBody>
      </p:sp>
      <p:sp>
        <p:nvSpPr>
          <p:cNvPr id="44" name="Rectangle 43"/>
          <p:cNvSpPr/>
          <p:nvPr/>
        </p:nvSpPr>
        <p:spPr bwMode="gray">
          <a:xfrm>
            <a:off x="609761"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NEED</a:t>
            </a:r>
          </a:p>
        </p:txBody>
      </p:sp>
      <p:sp>
        <p:nvSpPr>
          <p:cNvPr id="45" name="Rectangle 44"/>
          <p:cNvSpPr/>
          <p:nvPr/>
        </p:nvSpPr>
        <p:spPr bwMode="gray">
          <a:xfrm>
            <a:off x="609601" y="26162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CHALLENGE</a:t>
            </a:r>
          </a:p>
        </p:txBody>
      </p:sp>
      <p:sp>
        <p:nvSpPr>
          <p:cNvPr id="46" name="Rectangle 45"/>
          <p:cNvSpPr/>
          <p:nvPr/>
        </p:nvSpPr>
        <p:spPr bwMode="gray">
          <a:xfrm>
            <a:off x="609761" y="3784599"/>
            <a:ext cx="15230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PRODUCT</a:t>
            </a:r>
          </a:p>
        </p:txBody>
      </p:sp>
      <p:sp>
        <p:nvSpPr>
          <p:cNvPr id="47" name="Rectangle 46"/>
          <p:cNvSpPr/>
          <p:nvPr/>
        </p:nvSpPr>
        <p:spPr bwMode="gray">
          <a:xfrm>
            <a:off x="609601" y="49530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CAPABILITIES</a:t>
            </a:r>
          </a:p>
        </p:txBody>
      </p:sp>
      <p:grpSp>
        <p:nvGrpSpPr>
          <p:cNvPr id="48" name="Group 47"/>
          <p:cNvGrpSpPr/>
          <p:nvPr/>
        </p:nvGrpSpPr>
        <p:grpSpPr>
          <a:xfrm rot="5400000">
            <a:off x="1951596" y="1784814"/>
            <a:ext cx="381000" cy="274391"/>
            <a:chOff x="1179513" y="4529455"/>
            <a:chExt cx="381000" cy="274320"/>
          </a:xfrm>
        </p:grpSpPr>
        <p:sp>
          <p:nvSpPr>
            <p:cNvPr id="49"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50"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51" name="Group 50"/>
          <p:cNvGrpSpPr/>
          <p:nvPr/>
        </p:nvGrpSpPr>
        <p:grpSpPr>
          <a:xfrm rot="5400000">
            <a:off x="1951596" y="2973534"/>
            <a:ext cx="381000" cy="274391"/>
            <a:chOff x="1179513" y="4529455"/>
            <a:chExt cx="381000" cy="274320"/>
          </a:xfrm>
        </p:grpSpPr>
        <p:sp>
          <p:nvSpPr>
            <p:cNvPr id="52" name="Pentagon 51"/>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53"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54" name="Group 53"/>
          <p:cNvGrpSpPr/>
          <p:nvPr/>
        </p:nvGrpSpPr>
        <p:grpSpPr>
          <a:xfrm rot="5400000">
            <a:off x="1951596" y="4147014"/>
            <a:ext cx="381000" cy="274391"/>
            <a:chOff x="1179513" y="4529455"/>
            <a:chExt cx="381000" cy="274320"/>
          </a:xfrm>
        </p:grpSpPr>
        <p:sp>
          <p:nvSpPr>
            <p:cNvPr id="56"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57"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58" name="Group 57"/>
          <p:cNvGrpSpPr/>
          <p:nvPr/>
        </p:nvGrpSpPr>
        <p:grpSpPr>
          <a:xfrm rot="5400000">
            <a:off x="1951596" y="5305254"/>
            <a:ext cx="381000" cy="274391"/>
            <a:chOff x="1179513" y="4529455"/>
            <a:chExt cx="381000" cy="274320"/>
          </a:xfrm>
        </p:grpSpPr>
        <p:sp>
          <p:nvSpPr>
            <p:cNvPr id="59"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60"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sp>
        <p:nvSpPr>
          <p:cNvPr id="23" name="Rectangle 22"/>
          <p:cNvSpPr/>
          <p:nvPr/>
        </p:nvSpPr>
        <p:spPr>
          <a:xfrm>
            <a:off x="10301609" y="0"/>
            <a:ext cx="1890393" cy="1128792"/>
          </a:xfrm>
          <a:prstGeom prst="rect">
            <a:avLst/>
          </a:prstGeom>
          <a:solidFill>
            <a:schemeClr val="bg1"/>
          </a:solidFill>
          <a:ln w="12700">
            <a:noFill/>
            <a:miter lim="800000"/>
            <a:headEnd/>
            <a:tailEnd/>
          </a:ln>
        </p:spPr>
        <p:txBody>
          <a:bodyPr wrap="square" rtlCol="0" anchor="ctr"/>
          <a:lstStyle/>
          <a:p>
            <a:pPr algn="ctr"/>
            <a:endParaRPr lang="en-US" kern="0" dirty="0">
              <a:solidFill>
                <a:schemeClr val="bg1"/>
              </a:solidFill>
            </a:endParaRPr>
          </a:p>
        </p:txBody>
      </p:sp>
      <p:sp>
        <p:nvSpPr>
          <p:cNvPr id="24" name="TextBox 23"/>
          <p:cNvSpPr txBox="1"/>
          <p:nvPr/>
        </p:nvSpPr>
        <p:spPr>
          <a:xfrm>
            <a:off x="11253727" y="733450"/>
            <a:ext cx="630525" cy="148117"/>
          </a:xfrm>
          <a:prstGeom prst="rect">
            <a:avLst/>
          </a:prstGeom>
          <a:noFill/>
        </p:spPr>
        <p:txBody>
          <a:bodyPr wrap="none" lIns="0" tIns="0" rIns="0" bIns="0" rtlCol="0">
            <a:spAutoFit/>
          </a:bodyPr>
          <a:lstStyle/>
          <a:p>
            <a:pPr algn="ctr">
              <a:lnSpc>
                <a:spcPct val="90000"/>
              </a:lnSpc>
            </a:pPr>
            <a:r>
              <a:rPr lang="en-US" sz="1050" b="1" dirty="0">
                <a:solidFill>
                  <a:schemeClr val="bg2"/>
                </a:solidFill>
              </a:rPr>
              <a:t>LIST (USER)</a:t>
            </a:r>
          </a:p>
        </p:txBody>
      </p:sp>
      <p:grpSp>
        <p:nvGrpSpPr>
          <p:cNvPr id="25" name="Group 24"/>
          <p:cNvGrpSpPr/>
          <p:nvPr/>
        </p:nvGrpSpPr>
        <p:grpSpPr>
          <a:xfrm>
            <a:off x="11217027" y="0"/>
            <a:ext cx="974975" cy="1141664"/>
            <a:chOff x="8133345" y="5361971"/>
            <a:chExt cx="974975" cy="1141664"/>
          </a:xfrm>
        </p:grpSpPr>
        <p:grpSp>
          <p:nvGrpSpPr>
            <p:cNvPr id="26" name="Group 25"/>
            <p:cNvGrpSpPr/>
            <p:nvPr/>
          </p:nvGrpSpPr>
          <p:grpSpPr>
            <a:xfrm>
              <a:off x="8275146" y="5631232"/>
              <a:ext cx="692917" cy="732073"/>
              <a:chOff x="8275146" y="5631232"/>
              <a:chExt cx="692917" cy="732073"/>
            </a:xfrm>
          </p:grpSpPr>
          <p:grpSp>
            <p:nvGrpSpPr>
              <p:cNvPr id="28" name="Group 27"/>
              <p:cNvGrpSpPr/>
              <p:nvPr/>
            </p:nvGrpSpPr>
            <p:grpSpPr bwMode="ltGray">
              <a:xfrm>
                <a:off x="8275146" y="5631232"/>
                <a:ext cx="550945" cy="434725"/>
                <a:chOff x="2916555" y="1923047"/>
                <a:chExt cx="1908466" cy="1505880"/>
              </a:xfrm>
            </p:grpSpPr>
            <p:sp>
              <p:nvSpPr>
                <p:cNvPr id="30" name="Rectangle 29"/>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1" name="Rectangle 30"/>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2" name="Rectangle 31"/>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3"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4" name="Rectangle 33"/>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5" name="Rectangle 34"/>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6"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7" name="Rectangle 36"/>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8" name="Rectangle 37"/>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9" name="Rectangle 38"/>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55" name="Rectangle 54"/>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61" name="Rectangle 60"/>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grpSp>
          <p:sp>
            <p:nvSpPr>
              <p:cNvPr id="29" name="TextBox 28"/>
              <p:cNvSpPr txBox="1"/>
              <p:nvPr/>
            </p:nvSpPr>
            <p:spPr>
              <a:xfrm>
                <a:off x="8288390" y="6069763"/>
                <a:ext cx="679673" cy="293542"/>
              </a:xfrm>
              <a:prstGeom prst="rect">
                <a:avLst/>
              </a:prstGeom>
              <a:noFill/>
            </p:spPr>
            <p:txBody>
              <a:bodyPr wrap="none" lIns="0" tIns="0" rIns="0" bIns="0" rtlCol="0">
                <a:spAutoFit/>
              </a:bodyPr>
              <a:lstStyle/>
              <a:p>
                <a:pPr algn="ctr">
                  <a:lnSpc>
                    <a:spcPct val="90000"/>
                  </a:lnSpc>
                </a:pPr>
                <a:r>
                  <a:rPr lang="en-US" sz="1050" b="1" dirty="0">
                    <a:solidFill>
                      <a:schemeClr val="accent1"/>
                    </a:solidFill>
                  </a:rPr>
                  <a:t>LIST </a:t>
                </a:r>
                <a:br>
                  <a:rPr lang="en-US" sz="1050" b="1" dirty="0">
                    <a:solidFill>
                      <a:schemeClr val="accent1"/>
                    </a:solidFill>
                  </a:rPr>
                </a:br>
                <a:r>
                  <a:rPr lang="en-US" sz="1050" b="1" dirty="0">
                    <a:solidFill>
                      <a:schemeClr val="accent1"/>
                    </a:solidFill>
                  </a:rPr>
                  <a:t>(ENDPOINT)</a:t>
                </a:r>
              </a:p>
            </p:txBody>
          </p:sp>
        </p:grpSp>
        <p:sp>
          <p:nvSpPr>
            <p:cNvPr id="27" name="Rectangle 26">
              <a:hlinkClick r:id="rId3" action="ppaction://hlinksldjump"/>
            </p:cNvPr>
            <p:cNvSpPr/>
            <p:nvPr/>
          </p:nvSpPr>
          <p:spPr>
            <a:xfrm>
              <a:off x="8133345" y="5361971"/>
              <a:ext cx="974975" cy="1141664"/>
            </a:xfrm>
            <a:prstGeom prst="rect">
              <a:avLst/>
            </a:prstGeom>
            <a:noFill/>
            <a:ln w="12700">
              <a:noFill/>
              <a:miter lim="800000"/>
              <a:headEnd/>
              <a:tailEnd/>
            </a:ln>
          </p:spPr>
          <p:txBody>
            <a:bodyPr wrap="square" rtlCol="0" anchor="ctr"/>
            <a:lstStyle/>
            <a:p>
              <a:pPr algn="ctr"/>
              <a:endParaRPr lang="en-US" kern="0" dirty="0">
                <a:solidFill>
                  <a:schemeClr val="bg1"/>
                </a:solidFill>
              </a:endParaRPr>
            </a:p>
          </p:txBody>
        </p:sp>
      </p:grpSp>
    </p:spTree>
    <p:extLst>
      <p:ext uri="{BB962C8B-B14F-4D97-AF65-F5344CB8AC3E}">
        <p14:creationId xmlns:p14="http://schemas.microsoft.com/office/powerpoint/2010/main" val="20605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2" y="381000"/>
            <a:ext cx="9686133" cy="941832"/>
          </a:xfrm>
        </p:spPr>
        <p:txBody>
          <a:bodyPr/>
          <a:lstStyle/>
          <a:p>
            <a:r>
              <a:rPr lang="en-US" dirty="0"/>
              <a:t>Current Challenges</a:t>
            </a:r>
          </a:p>
        </p:txBody>
      </p:sp>
      <p:sp>
        <p:nvSpPr>
          <p:cNvPr id="8" name="Rectangle 7">
            <a:extLst>
              <a:ext uri="{FF2B5EF4-FFF2-40B4-BE49-F238E27FC236}">
                <a16:creationId xmlns:a16="http://schemas.microsoft.com/office/drawing/2014/main" id="{B0F32BDD-2D2B-4BBF-BABE-A3F1725A15A0}"/>
              </a:ext>
            </a:extLst>
          </p:cNvPr>
          <p:cNvSpPr/>
          <p:nvPr/>
        </p:nvSpPr>
        <p:spPr>
          <a:xfrm>
            <a:off x="604087" y="4033706"/>
            <a:ext cx="2880375" cy="1200328"/>
          </a:xfrm>
          <a:prstGeom prst="rect">
            <a:avLst/>
          </a:prstGeom>
        </p:spPr>
        <p:txBody>
          <a:bodyPr wrap="square" lIns="0" tIns="0" rIns="0" bIns="0">
            <a:noAutofit/>
          </a:bodyPr>
          <a:lstStyle/>
          <a:p>
            <a:pPr algn="ctr">
              <a:lnSpc>
                <a:spcPct val="85000"/>
              </a:lnSpc>
            </a:pPr>
            <a:r>
              <a:rPr lang="en-US" sz="2400" b="1" dirty="0"/>
              <a:t>12+ weeks</a:t>
            </a:r>
          </a:p>
          <a:p>
            <a:pPr algn="ctr">
              <a:lnSpc>
                <a:spcPct val="85000"/>
              </a:lnSpc>
            </a:pPr>
            <a:r>
              <a:rPr lang="en-US" sz="2400" b="1" dirty="0"/>
              <a:t>average time taken to patch an application vulnerability </a:t>
            </a:r>
          </a:p>
        </p:txBody>
      </p:sp>
      <p:grpSp>
        <p:nvGrpSpPr>
          <p:cNvPr id="18" name="Group 17">
            <a:extLst>
              <a:ext uri="{FF2B5EF4-FFF2-40B4-BE49-F238E27FC236}">
                <a16:creationId xmlns:a16="http://schemas.microsoft.com/office/drawing/2014/main" id="{F8D4FB8F-9D53-4C5A-A168-7CC74454DE1F}"/>
              </a:ext>
            </a:extLst>
          </p:cNvPr>
          <p:cNvGrpSpPr/>
          <p:nvPr/>
        </p:nvGrpSpPr>
        <p:grpSpPr>
          <a:xfrm>
            <a:off x="1022671" y="2276850"/>
            <a:ext cx="2043202" cy="1248934"/>
            <a:chOff x="3597540" y="2309595"/>
            <a:chExt cx="2419121" cy="1478720"/>
          </a:xfrm>
        </p:grpSpPr>
        <p:grpSp>
          <p:nvGrpSpPr>
            <p:cNvPr id="6" name="Group 5">
              <a:extLst>
                <a:ext uri="{FF2B5EF4-FFF2-40B4-BE49-F238E27FC236}">
                  <a16:creationId xmlns:a16="http://schemas.microsoft.com/office/drawing/2014/main" id="{D51F2EAC-6948-4FE6-A215-FC41F6923127}"/>
                </a:ext>
              </a:extLst>
            </p:cNvPr>
            <p:cNvGrpSpPr/>
            <p:nvPr/>
          </p:nvGrpSpPr>
          <p:grpSpPr>
            <a:xfrm>
              <a:off x="3597540" y="2570143"/>
              <a:ext cx="1984822" cy="1218172"/>
              <a:chOff x="3597540" y="2570143"/>
              <a:chExt cx="1984822" cy="1218172"/>
            </a:xfrm>
          </p:grpSpPr>
          <p:sp>
            <p:nvSpPr>
              <p:cNvPr id="75" name="Freeform 17">
                <a:extLst>
                  <a:ext uri="{FF2B5EF4-FFF2-40B4-BE49-F238E27FC236}">
                    <a16:creationId xmlns:a16="http://schemas.microsoft.com/office/drawing/2014/main" id="{B8157A1F-9E43-4902-B7D4-2083C61F6617}"/>
                  </a:ext>
                </a:extLst>
              </p:cNvPr>
              <p:cNvSpPr>
                <a:spLocks noEditPoints="1"/>
              </p:cNvSpPr>
              <p:nvPr/>
            </p:nvSpPr>
            <p:spPr bwMode="auto">
              <a:xfrm>
                <a:off x="3597540" y="2570143"/>
                <a:ext cx="1984822" cy="1218172"/>
              </a:xfrm>
              <a:custGeom>
                <a:avLst/>
                <a:gdLst>
                  <a:gd name="T0" fmla="*/ 371 w 374"/>
                  <a:gd name="T1" fmla="*/ 213 h 262"/>
                  <a:gd name="T2" fmla="*/ 364 w 374"/>
                  <a:gd name="T3" fmla="*/ 210 h 262"/>
                  <a:gd name="T4" fmla="*/ 349 w 374"/>
                  <a:gd name="T5" fmla="*/ 210 h 262"/>
                  <a:gd name="T6" fmla="*/ 349 w 374"/>
                  <a:gd name="T7" fmla="*/ 24 h 262"/>
                  <a:gd name="T8" fmla="*/ 325 w 374"/>
                  <a:gd name="T9" fmla="*/ 0 h 262"/>
                  <a:gd name="T10" fmla="*/ 49 w 374"/>
                  <a:gd name="T11" fmla="*/ 0 h 262"/>
                  <a:gd name="T12" fmla="*/ 25 w 374"/>
                  <a:gd name="T13" fmla="*/ 24 h 262"/>
                  <a:gd name="T14" fmla="*/ 25 w 374"/>
                  <a:gd name="T15" fmla="*/ 210 h 262"/>
                  <a:gd name="T16" fmla="*/ 10 w 374"/>
                  <a:gd name="T17" fmla="*/ 210 h 262"/>
                  <a:gd name="T18" fmla="*/ 3 w 374"/>
                  <a:gd name="T19" fmla="*/ 213 h 262"/>
                  <a:gd name="T20" fmla="*/ 0 w 374"/>
                  <a:gd name="T21" fmla="*/ 222 h 262"/>
                  <a:gd name="T22" fmla="*/ 6 w 374"/>
                  <a:gd name="T23" fmla="*/ 253 h 262"/>
                  <a:gd name="T24" fmla="*/ 16 w 374"/>
                  <a:gd name="T25" fmla="*/ 262 h 262"/>
                  <a:gd name="T26" fmla="*/ 358 w 374"/>
                  <a:gd name="T27" fmla="*/ 262 h 262"/>
                  <a:gd name="T28" fmla="*/ 368 w 374"/>
                  <a:gd name="T29" fmla="*/ 253 h 262"/>
                  <a:gd name="T30" fmla="*/ 373 w 374"/>
                  <a:gd name="T31" fmla="*/ 222 h 262"/>
                  <a:gd name="T32" fmla="*/ 371 w 374"/>
                  <a:gd name="T33" fmla="*/ 213 h 262"/>
                  <a:gd name="T34" fmla="*/ 45 w 374"/>
                  <a:gd name="T35" fmla="*/ 24 h 262"/>
                  <a:gd name="T36" fmla="*/ 49 w 374"/>
                  <a:gd name="T37" fmla="*/ 20 h 262"/>
                  <a:gd name="T38" fmla="*/ 325 w 374"/>
                  <a:gd name="T39" fmla="*/ 20 h 262"/>
                  <a:gd name="T40" fmla="*/ 329 w 374"/>
                  <a:gd name="T41" fmla="*/ 24 h 262"/>
                  <a:gd name="T42" fmla="*/ 329 w 374"/>
                  <a:gd name="T43" fmla="*/ 210 h 262"/>
                  <a:gd name="T44" fmla="*/ 45 w 374"/>
                  <a:gd name="T45" fmla="*/ 210 h 262"/>
                  <a:gd name="T46" fmla="*/ 45 w 374"/>
                  <a:gd name="T47" fmla="*/ 24 h 262"/>
                  <a:gd name="T48" fmla="*/ 350 w 374"/>
                  <a:gd name="T49" fmla="*/ 242 h 262"/>
                  <a:gd name="T50" fmla="*/ 24 w 374"/>
                  <a:gd name="T51" fmla="*/ 242 h 262"/>
                  <a:gd name="T52" fmla="*/ 22 w 374"/>
                  <a:gd name="T53" fmla="*/ 230 h 262"/>
                  <a:gd name="T54" fmla="*/ 352 w 374"/>
                  <a:gd name="T55" fmla="*/ 230 h 262"/>
                  <a:gd name="T56" fmla="*/ 350 w 374"/>
                  <a:gd name="T57" fmla="*/ 242 h 262"/>
                  <a:gd name="T58" fmla="*/ 187 w 374"/>
                  <a:gd name="T59" fmla="*/ 26 h 262"/>
                  <a:gd name="T60" fmla="*/ 175 w 374"/>
                  <a:gd name="T61" fmla="*/ 38 h 262"/>
                  <a:gd name="T62" fmla="*/ 187 w 374"/>
                  <a:gd name="T63" fmla="*/ 51 h 262"/>
                  <a:gd name="T64" fmla="*/ 199 w 374"/>
                  <a:gd name="T65" fmla="*/ 38 h 262"/>
                  <a:gd name="T66" fmla="*/ 187 w 374"/>
                  <a:gd name="T67" fmla="*/ 2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4" h="262">
                    <a:moveTo>
                      <a:pt x="371" y="213"/>
                    </a:moveTo>
                    <a:cubicBezTo>
                      <a:pt x="369" y="211"/>
                      <a:pt x="366" y="210"/>
                      <a:pt x="364" y="210"/>
                    </a:cubicBezTo>
                    <a:cubicBezTo>
                      <a:pt x="349" y="210"/>
                      <a:pt x="349" y="210"/>
                      <a:pt x="349" y="210"/>
                    </a:cubicBezTo>
                    <a:cubicBezTo>
                      <a:pt x="349" y="24"/>
                      <a:pt x="349" y="24"/>
                      <a:pt x="349" y="24"/>
                    </a:cubicBezTo>
                    <a:cubicBezTo>
                      <a:pt x="349" y="11"/>
                      <a:pt x="338" y="0"/>
                      <a:pt x="325" y="0"/>
                    </a:cubicBezTo>
                    <a:cubicBezTo>
                      <a:pt x="49" y="0"/>
                      <a:pt x="49" y="0"/>
                      <a:pt x="49" y="0"/>
                    </a:cubicBezTo>
                    <a:cubicBezTo>
                      <a:pt x="35" y="0"/>
                      <a:pt x="25" y="11"/>
                      <a:pt x="25" y="24"/>
                    </a:cubicBezTo>
                    <a:cubicBezTo>
                      <a:pt x="25" y="210"/>
                      <a:pt x="25" y="210"/>
                      <a:pt x="25" y="210"/>
                    </a:cubicBezTo>
                    <a:cubicBezTo>
                      <a:pt x="10" y="210"/>
                      <a:pt x="10" y="210"/>
                      <a:pt x="10" y="210"/>
                    </a:cubicBezTo>
                    <a:cubicBezTo>
                      <a:pt x="7" y="210"/>
                      <a:pt x="4" y="211"/>
                      <a:pt x="3" y="213"/>
                    </a:cubicBezTo>
                    <a:cubicBezTo>
                      <a:pt x="1" y="216"/>
                      <a:pt x="0" y="219"/>
                      <a:pt x="0" y="222"/>
                    </a:cubicBezTo>
                    <a:cubicBezTo>
                      <a:pt x="6" y="253"/>
                      <a:pt x="6" y="253"/>
                      <a:pt x="6" y="253"/>
                    </a:cubicBezTo>
                    <a:cubicBezTo>
                      <a:pt x="7" y="258"/>
                      <a:pt x="11" y="262"/>
                      <a:pt x="16" y="262"/>
                    </a:cubicBezTo>
                    <a:cubicBezTo>
                      <a:pt x="358" y="262"/>
                      <a:pt x="358" y="262"/>
                      <a:pt x="358" y="262"/>
                    </a:cubicBezTo>
                    <a:cubicBezTo>
                      <a:pt x="363" y="262"/>
                      <a:pt x="367" y="258"/>
                      <a:pt x="368" y="253"/>
                    </a:cubicBezTo>
                    <a:cubicBezTo>
                      <a:pt x="373" y="222"/>
                      <a:pt x="373" y="222"/>
                      <a:pt x="373" y="222"/>
                    </a:cubicBezTo>
                    <a:cubicBezTo>
                      <a:pt x="374" y="219"/>
                      <a:pt x="373" y="216"/>
                      <a:pt x="371" y="213"/>
                    </a:cubicBezTo>
                    <a:close/>
                    <a:moveTo>
                      <a:pt x="45" y="24"/>
                    </a:moveTo>
                    <a:cubicBezTo>
                      <a:pt x="45" y="22"/>
                      <a:pt x="47" y="20"/>
                      <a:pt x="49" y="20"/>
                    </a:cubicBezTo>
                    <a:cubicBezTo>
                      <a:pt x="325" y="20"/>
                      <a:pt x="325" y="20"/>
                      <a:pt x="325" y="20"/>
                    </a:cubicBezTo>
                    <a:cubicBezTo>
                      <a:pt x="327" y="20"/>
                      <a:pt x="329" y="22"/>
                      <a:pt x="329" y="24"/>
                    </a:cubicBezTo>
                    <a:cubicBezTo>
                      <a:pt x="329" y="210"/>
                      <a:pt x="329" y="210"/>
                      <a:pt x="329" y="210"/>
                    </a:cubicBezTo>
                    <a:cubicBezTo>
                      <a:pt x="45" y="210"/>
                      <a:pt x="45" y="210"/>
                      <a:pt x="45" y="210"/>
                    </a:cubicBezTo>
                    <a:lnTo>
                      <a:pt x="45" y="24"/>
                    </a:lnTo>
                    <a:close/>
                    <a:moveTo>
                      <a:pt x="350" y="242"/>
                    </a:moveTo>
                    <a:cubicBezTo>
                      <a:pt x="24" y="242"/>
                      <a:pt x="24" y="242"/>
                      <a:pt x="24" y="242"/>
                    </a:cubicBezTo>
                    <a:cubicBezTo>
                      <a:pt x="22" y="230"/>
                      <a:pt x="22" y="230"/>
                      <a:pt x="22" y="230"/>
                    </a:cubicBezTo>
                    <a:cubicBezTo>
                      <a:pt x="352" y="230"/>
                      <a:pt x="352" y="230"/>
                      <a:pt x="352" y="230"/>
                    </a:cubicBezTo>
                    <a:lnTo>
                      <a:pt x="350" y="242"/>
                    </a:lnTo>
                    <a:close/>
                    <a:moveTo>
                      <a:pt x="187" y="26"/>
                    </a:moveTo>
                    <a:cubicBezTo>
                      <a:pt x="180" y="26"/>
                      <a:pt x="175" y="31"/>
                      <a:pt x="175" y="38"/>
                    </a:cubicBezTo>
                    <a:cubicBezTo>
                      <a:pt x="175" y="45"/>
                      <a:pt x="180" y="51"/>
                      <a:pt x="187" y="51"/>
                    </a:cubicBezTo>
                    <a:cubicBezTo>
                      <a:pt x="194" y="51"/>
                      <a:pt x="199" y="45"/>
                      <a:pt x="199" y="38"/>
                    </a:cubicBezTo>
                    <a:cubicBezTo>
                      <a:pt x="199" y="31"/>
                      <a:pt x="194" y="26"/>
                      <a:pt x="187" y="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800"/>
              </a:p>
            </p:txBody>
          </p:sp>
          <p:grpSp>
            <p:nvGrpSpPr>
              <p:cNvPr id="76" name="Group 75">
                <a:extLst>
                  <a:ext uri="{FF2B5EF4-FFF2-40B4-BE49-F238E27FC236}">
                    <a16:creationId xmlns:a16="http://schemas.microsoft.com/office/drawing/2014/main" id="{0D187636-BD33-4571-A0E1-86AA67912C29}"/>
                  </a:ext>
                </a:extLst>
              </p:cNvPr>
              <p:cNvGrpSpPr/>
              <p:nvPr/>
            </p:nvGrpSpPr>
            <p:grpSpPr>
              <a:xfrm>
                <a:off x="4361529" y="2792413"/>
                <a:ext cx="706860" cy="666750"/>
                <a:chOff x="3129718" y="2085941"/>
                <a:chExt cx="856902" cy="535136"/>
              </a:xfrm>
            </p:grpSpPr>
            <p:sp>
              <p:nvSpPr>
                <p:cNvPr id="77" name="Freeform 15">
                  <a:extLst>
                    <a:ext uri="{FF2B5EF4-FFF2-40B4-BE49-F238E27FC236}">
                      <a16:creationId xmlns:a16="http://schemas.microsoft.com/office/drawing/2014/main" id="{2C935A26-D607-4ED0-95C1-15F327CD0F08}"/>
                    </a:ext>
                  </a:extLst>
                </p:cNvPr>
                <p:cNvSpPr>
                  <a:spLocks noEditPoints="1"/>
                </p:cNvSpPr>
                <p:nvPr/>
              </p:nvSpPr>
              <p:spPr bwMode="auto">
                <a:xfrm>
                  <a:off x="3129718" y="2296103"/>
                  <a:ext cx="603392" cy="324974"/>
                </a:xfrm>
                <a:custGeom>
                  <a:avLst/>
                  <a:gdLst>
                    <a:gd name="T0" fmla="*/ 129 w 134"/>
                    <a:gd name="T1" fmla="*/ 0 h 82"/>
                    <a:gd name="T2" fmla="*/ 5 w 134"/>
                    <a:gd name="T3" fmla="*/ 0 h 82"/>
                    <a:gd name="T4" fmla="*/ 0 w 134"/>
                    <a:gd name="T5" fmla="*/ 6 h 82"/>
                    <a:gd name="T6" fmla="*/ 0 w 134"/>
                    <a:gd name="T7" fmla="*/ 77 h 82"/>
                    <a:gd name="T8" fmla="*/ 5 w 134"/>
                    <a:gd name="T9" fmla="*/ 82 h 82"/>
                    <a:gd name="T10" fmla="*/ 129 w 134"/>
                    <a:gd name="T11" fmla="*/ 82 h 82"/>
                    <a:gd name="T12" fmla="*/ 134 w 134"/>
                    <a:gd name="T13" fmla="*/ 77 h 82"/>
                    <a:gd name="T14" fmla="*/ 134 w 134"/>
                    <a:gd name="T15" fmla="*/ 6 h 82"/>
                    <a:gd name="T16" fmla="*/ 129 w 134"/>
                    <a:gd name="T17" fmla="*/ 0 h 82"/>
                    <a:gd name="T18" fmla="*/ 73 w 134"/>
                    <a:gd name="T19" fmla="*/ 49 h 82"/>
                    <a:gd name="T20" fmla="*/ 71 w 134"/>
                    <a:gd name="T21" fmla="*/ 48 h 82"/>
                    <a:gd name="T22" fmla="*/ 68 w 134"/>
                    <a:gd name="T23" fmla="*/ 46 h 82"/>
                    <a:gd name="T24" fmla="*/ 63 w 134"/>
                    <a:gd name="T25" fmla="*/ 44 h 82"/>
                    <a:gd name="T26" fmla="*/ 59 w 134"/>
                    <a:gd name="T27" fmla="*/ 42 h 82"/>
                    <a:gd name="T28" fmla="*/ 55 w 134"/>
                    <a:gd name="T29" fmla="*/ 40 h 82"/>
                    <a:gd name="T30" fmla="*/ 52 w 134"/>
                    <a:gd name="T31" fmla="*/ 36 h 82"/>
                    <a:gd name="T32" fmla="*/ 51 w 134"/>
                    <a:gd name="T33" fmla="*/ 31 h 82"/>
                    <a:gd name="T34" fmla="*/ 52 w 134"/>
                    <a:gd name="T35" fmla="*/ 26 h 82"/>
                    <a:gd name="T36" fmla="*/ 53 w 134"/>
                    <a:gd name="T37" fmla="*/ 22 h 82"/>
                    <a:gd name="T38" fmla="*/ 57 w 134"/>
                    <a:gd name="T39" fmla="*/ 19 h 82"/>
                    <a:gd name="T40" fmla="*/ 62 w 134"/>
                    <a:gd name="T41" fmla="*/ 17 h 82"/>
                    <a:gd name="T42" fmla="*/ 62 w 134"/>
                    <a:gd name="T43" fmla="*/ 9 h 82"/>
                    <a:gd name="T44" fmla="*/ 72 w 134"/>
                    <a:gd name="T45" fmla="*/ 9 h 82"/>
                    <a:gd name="T46" fmla="*/ 72 w 134"/>
                    <a:gd name="T47" fmla="*/ 17 h 82"/>
                    <a:gd name="T48" fmla="*/ 78 w 134"/>
                    <a:gd name="T49" fmla="*/ 18 h 82"/>
                    <a:gd name="T50" fmla="*/ 83 w 134"/>
                    <a:gd name="T51" fmla="*/ 19 h 82"/>
                    <a:gd name="T52" fmla="*/ 81 w 134"/>
                    <a:gd name="T53" fmla="*/ 28 h 82"/>
                    <a:gd name="T54" fmla="*/ 75 w 134"/>
                    <a:gd name="T55" fmla="*/ 26 h 82"/>
                    <a:gd name="T56" fmla="*/ 68 w 134"/>
                    <a:gd name="T57" fmla="*/ 25 h 82"/>
                    <a:gd name="T58" fmla="*/ 63 w 134"/>
                    <a:gd name="T59" fmla="*/ 27 h 82"/>
                    <a:gd name="T60" fmla="*/ 62 w 134"/>
                    <a:gd name="T61" fmla="*/ 30 h 82"/>
                    <a:gd name="T62" fmla="*/ 62 w 134"/>
                    <a:gd name="T63" fmla="*/ 32 h 82"/>
                    <a:gd name="T64" fmla="*/ 64 w 134"/>
                    <a:gd name="T65" fmla="*/ 33 h 82"/>
                    <a:gd name="T66" fmla="*/ 66 w 134"/>
                    <a:gd name="T67" fmla="*/ 35 h 82"/>
                    <a:gd name="T68" fmla="*/ 70 w 134"/>
                    <a:gd name="T69" fmla="*/ 36 h 82"/>
                    <a:gd name="T70" fmla="*/ 76 w 134"/>
                    <a:gd name="T71" fmla="*/ 39 h 82"/>
                    <a:gd name="T72" fmla="*/ 81 w 134"/>
                    <a:gd name="T73" fmla="*/ 42 h 82"/>
                    <a:gd name="T74" fmla="*/ 84 w 134"/>
                    <a:gd name="T75" fmla="*/ 46 h 82"/>
                    <a:gd name="T76" fmla="*/ 85 w 134"/>
                    <a:gd name="T77" fmla="*/ 51 h 82"/>
                    <a:gd name="T78" fmla="*/ 84 w 134"/>
                    <a:gd name="T79" fmla="*/ 56 h 82"/>
                    <a:gd name="T80" fmla="*/ 82 w 134"/>
                    <a:gd name="T81" fmla="*/ 60 h 82"/>
                    <a:gd name="T82" fmla="*/ 78 w 134"/>
                    <a:gd name="T83" fmla="*/ 63 h 82"/>
                    <a:gd name="T84" fmla="*/ 72 w 134"/>
                    <a:gd name="T85" fmla="*/ 65 h 82"/>
                    <a:gd name="T86" fmla="*/ 72 w 134"/>
                    <a:gd name="T87" fmla="*/ 70 h 82"/>
                    <a:gd name="T88" fmla="*/ 62 w 134"/>
                    <a:gd name="T89" fmla="*/ 70 h 82"/>
                    <a:gd name="T90" fmla="*/ 62 w 134"/>
                    <a:gd name="T91" fmla="*/ 65 h 82"/>
                    <a:gd name="T92" fmla="*/ 54 w 134"/>
                    <a:gd name="T93" fmla="*/ 63 h 82"/>
                    <a:gd name="T94" fmla="*/ 50 w 134"/>
                    <a:gd name="T95" fmla="*/ 61 h 82"/>
                    <a:gd name="T96" fmla="*/ 53 w 134"/>
                    <a:gd name="T97" fmla="*/ 53 h 82"/>
                    <a:gd name="T98" fmla="*/ 59 w 134"/>
                    <a:gd name="T99" fmla="*/ 55 h 82"/>
                    <a:gd name="T100" fmla="*/ 66 w 134"/>
                    <a:gd name="T101" fmla="*/ 57 h 82"/>
                    <a:gd name="T102" fmla="*/ 73 w 134"/>
                    <a:gd name="T103" fmla="*/ 55 h 82"/>
                    <a:gd name="T104" fmla="*/ 75 w 134"/>
                    <a:gd name="T105" fmla="*/ 52 h 82"/>
                    <a:gd name="T106" fmla="*/ 73 w 134"/>
                    <a:gd name="T107" fmla="*/ 4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4" h="82">
                      <a:moveTo>
                        <a:pt x="129" y="0"/>
                      </a:moveTo>
                      <a:cubicBezTo>
                        <a:pt x="5" y="0"/>
                        <a:pt x="5" y="0"/>
                        <a:pt x="5" y="0"/>
                      </a:cubicBezTo>
                      <a:cubicBezTo>
                        <a:pt x="2" y="0"/>
                        <a:pt x="0" y="3"/>
                        <a:pt x="0" y="6"/>
                      </a:cubicBezTo>
                      <a:cubicBezTo>
                        <a:pt x="0" y="77"/>
                        <a:pt x="0" y="77"/>
                        <a:pt x="0" y="77"/>
                      </a:cubicBezTo>
                      <a:cubicBezTo>
                        <a:pt x="0" y="80"/>
                        <a:pt x="2" y="82"/>
                        <a:pt x="5" y="82"/>
                      </a:cubicBezTo>
                      <a:cubicBezTo>
                        <a:pt x="129" y="82"/>
                        <a:pt x="129" y="82"/>
                        <a:pt x="129" y="82"/>
                      </a:cubicBezTo>
                      <a:cubicBezTo>
                        <a:pt x="132" y="82"/>
                        <a:pt x="134" y="80"/>
                        <a:pt x="134" y="77"/>
                      </a:cubicBezTo>
                      <a:cubicBezTo>
                        <a:pt x="134" y="6"/>
                        <a:pt x="134" y="6"/>
                        <a:pt x="134" y="6"/>
                      </a:cubicBezTo>
                      <a:cubicBezTo>
                        <a:pt x="134" y="3"/>
                        <a:pt x="132" y="0"/>
                        <a:pt x="129" y="0"/>
                      </a:cubicBezTo>
                      <a:close/>
                      <a:moveTo>
                        <a:pt x="73" y="49"/>
                      </a:moveTo>
                      <a:cubicBezTo>
                        <a:pt x="73" y="49"/>
                        <a:pt x="72" y="48"/>
                        <a:pt x="71" y="48"/>
                      </a:cubicBezTo>
                      <a:cubicBezTo>
                        <a:pt x="70" y="47"/>
                        <a:pt x="69" y="46"/>
                        <a:pt x="68" y="46"/>
                      </a:cubicBezTo>
                      <a:cubicBezTo>
                        <a:pt x="67" y="46"/>
                        <a:pt x="65" y="45"/>
                        <a:pt x="63" y="44"/>
                      </a:cubicBezTo>
                      <a:cubicBezTo>
                        <a:pt x="62" y="44"/>
                        <a:pt x="60" y="43"/>
                        <a:pt x="59" y="42"/>
                      </a:cubicBezTo>
                      <a:cubicBezTo>
                        <a:pt x="57" y="42"/>
                        <a:pt x="56" y="41"/>
                        <a:pt x="55" y="40"/>
                      </a:cubicBezTo>
                      <a:cubicBezTo>
                        <a:pt x="54" y="39"/>
                        <a:pt x="53" y="38"/>
                        <a:pt x="52" y="36"/>
                      </a:cubicBezTo>
                      <a:cubicBezTo>
                        <a:pt x="51" y="35"/>
                        <a:pt x="51" y="33"/>
                        <a:pt x="51" y="31"/>
                      </a:cubicBezTo>
                      <a:cubicBezTo>
                        <a:pt x="51" y="29"/>
                        <a:pt x="51" y="28"/>
                        <a:pt x="52" y="26"/>
                      </a:cubicBezTo>
                      <a:cubicBezTo>
                        <a:pt x="52" y="25"/>
                        <a:pt x="53" y="24"/>
                        <a:pt x="53" y="22"/>
                      </a:cubicBezTo>
                      <a:cubicBezTo>
                        <a:pt x="54" y="21"/>
                        <a:pt x="56" y="20"/>
                        <a:pt x="57" y="19"/>
                      </a:cubicBezTo>
                      <a:cubicBezTo>
                        <a:pt x="59" y="18"/>
                        <a:pt x="60" y="18"/>
                        <a:pt x="62" y="17"/>
                      </a:cubicBezTo>
                      <a:cubicBezTo>
                        <a:pt x="62" y="9"/>
                        <a:pt x="62" y="9"/>
                        <a:pt x="62" y="9"/>
                      </a:cubicBezTo>
                      <a:cubicBezTo>
                        <a:pt x="72" y="9"/>
                        <a:pt x="72" y="9"/>
                        <a:pt x="72" y="9"/>
                      </a:cubicBezTo>
                      <a:cubicBezTo>
                        <a:pt x="72" y="17"/>
                        <a:pt x="72" y="17"/>
                        <a:pt x="72" y="17"/>
                      </a:cubicBezTo>
                      <a:cubicBezTo>
                        <a:pt x="74" y="17"/>
                        <a:pt x="76" y="17"/>
                        <a:pt x="78" y="18"/>
                      </a:cubicBezTo>
                      <a:cubicBezTo>
                        <a:pt x="80" y="19"/>
                        <a:pt x="82" y="19"/>
                        <a:pt x="83" y="19"/>
                      </a:cubicBezTo>
                      <a:cubicBezTo>
                        <a:pt x="81" y="28"/>
                        <a:pt x="81" y="28"/>
                        <a:pt x="81" y="28"/>
                      </a:cubicBezTo>
                      <a:cubicBezTo>
                        <a:pt x="79" y="27"/>
                        <a:pt x="77" y="27"/>
                        <a:pt x="75" y="26"/>
                      </a:cubicBezTo>
                      <a:cubicBezTo>
                        <a:pt x="73" y="26"/>
                        <a:pt x="71" y="25"/>
                        <a:pt x="68" y="25"/>
                      </a:cubicBezTo>
                      <a:cubicBezTo>
                        <a:pt x="66" y="25"/>
                        <a:pt x="64" y="26"/>
                        <a:pt x="63" y="27"/>
                      </a:cubicBezTo>
                      <a:cubicBezTo>
                        <a:pt x="62" y="27"/>
                        <a:pt x="62" y="29"/>
                        <a:pt x="62" y="30"/>
                      </a:cubicBezTo>
                      <a:cubicBezTo>
                        <a:pt x="62" y="31"/>
                        <a:pt x="62" y="32"/>
                        <a:pt x="62" y="32"/>
                      </a:cubicBezTo>
                      <a:cubicBezTo>
                        <a:pt x="62" y="33"/>
                        <a:pt x="63" y="33"/>
                        <a:pt x="64" y="33"/>
                      </a:cubicBezTo>
                      <a:cubicBezTo>
                        <a:pt x="65" y="34"/>
                        <a:pt x="65" y="34"/>
                        <a:pt x="66" y="35"/>
                      </a:cubicBezTo>
                      <a:cubicBezTo>
                        <a:pt x="68" y="35"/>
                        <a:pt x="69" y="36"/>
                        <a:pt x="70" y="36"/>
                      </a:cubicBezTo>
                      <a:cubicBezTo>
                        <a:pt x="72" y="37"/>
                        <a:pt x="74" y="38"/>
                        <a:pt x="76" y="39"/>
                      </a:cubicBezTo>
                      <a:cubicBezTo>
                        <a:pt x="78" y="39"/>
                        <a:pt x="79" y="41"/>
                        <a:pt x="81" y="42"/>
                      </a:cubicBezTo>
                      <a:cubicBezTo>
                        <a:pt x="82" y="43"/>
                        <a:pt x="83" y="44"/>
                        <a:pt x="84" y="46"/>
                      </a:cubicBezTo>
                      <a:cubicBezTo>
                        <a:pt x="84" y="48"/>
                        <a:pt x="85" y="49"/>
                        <a:pt x="85" y="51"/>
                      </a:cubicBezTo>
                      <a:cubicBezTo>
                        <a:pt x="85" y="53"/>
                        <a:pt x="85" y="54"/>
                        <a:pt x="84" y="56"/>
                      </a:cubicBezTo>
                      <a:cubicBezTo>
                        <a:pt x="84" y="57"/>
                        <a:pt x="83" y="59"/>
                        <a:pt x="82" y="60"/>
                      </a:cubicBezTo>
                      <a:cubicBezTo>
                        <a:pt x="81" y="61"/>
                        <a:pt x="80" y="62"/>
                        <a:pt x="78" y="63"/>
                      </a:cubicBezTo>
                      <a:cubicBezTo>
                        <a:pt x="76" y="64"/>
                        <a:pt x="74" y="64"/>
                        <a:pt x="72" y="65"/>
                      </a:cubicBezTo>
                      <a:cubicBezTo>
                        <a:pt x="72" y="70"/>
                        <a:pt x="72" y="70"/>
                        <a:pt x="72" y="70"/>
                      </a:cubicBezTo>
                      <a:cubicBezTo>
                        <a:pt x="62" y="70"/>
                        <a:pt x="62" y="70"/>
                        <a:pt x="62" y="70"/>
                      </a:cubicBezTo>
                      <a:cubicBezTo>
                        <a:pt x="62" y="65"/>
                        <a:pt x="62" y="65"/>
                        <a:pt x="62" y="65"/>
                      </a:cubicBezTo>
                      <a:cubicBezTo>
                        <a:pt x="59" y="65"/>
                        <a:pt x="56" y="64"/>
                        <a:pt x="54" y="63"/>
                      </a:cubicBezTo>
                      <a:cubicBezTo>
                        <a:pt x="52" y="63"/>
                        <a:pt x="50" y="62"/>
                        <a:pt x="50" y="61"/>
                      </a:cubicBezTo>
                      <a:cubicBezTo>
                        <a:pt x="53" y="53"/>
                        <a:pt x="53" y="53"/>
                        <a:pt x="53" y="53"/>
                      </a:cubicBezTo>
                      <a:cubicBezTo>
                        <a:pt x="55" y="54"/>
                        <a:pt x="56" y="55"/>
                        <a:pt x="59" y="55"/>
                      </a:cubicBezTo>
                      <a:cubicBezTo>
                        <a:pt x="61" y="56"/>
                        <a:pt x="64" y="57"/>
                        <a:pt x="66" y="57"/>
                      </a:cubicBezTo>
                      <a:cubicBezTo>
                        <a:pt x="69" y="57"/>
                        <a:pt x="72" y="56"/>
                        <a:pt x="73" y="55"/>
                      </a:cubicBezTo>
                      <a:cubicBezTo>
                        <a:pt x="74" y="55"/>
                        <a:pt x="75" y="53"/>
                        <a:pt x="75" y="52"/>
                      </a:cubicBezTo>
                      <a:cubicBezTo>
                        <a:pt x="74" y="51"/>
                        <a:pt x="74" y="50"/>
                        <a:pt x="73"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800"/>
                </a:p>
              </p:txBody>
            </p:sp>
            <p:sp>
              <p:nvSpPr>
                <p:cNvPr id="78" name="Freeform 16">
                  <a:extLst>
                    <a:ext uri="{FF2B5EF4-FFF2-40B4-BE49-F238E27FC236}">
                      <a16:creationId xmlns:a16="http://schemas.microsoft.com/office/drawing/2014/main" id="{A939B296-AF74-45F5-BEA1-0C6BB9F8E187}"/>
                    </a:ext>
                  </a:extLst>
                </p:cNvPr>
                <p:cNvSpPr>
                  <a:spLocks/>
                </p:cNvSpPr>
                <p:nvPr/>
              </p:nvSpPr>
              <p:spPr bwMode="auto">
                <a:xfrm>
                  <a:off x="3579164" y="2085941"/>
                  <a:ext cx="407456" cy="194595"/>
                </a:xfrm>
                <a:custGeom>
                  <a:avLst/>
                  <a:gdLst>
                    <a:gd name="T0" fmla="*/ 12 w 90"/>
                    <a:gd name="T1" fmla="*/ 49 h 49"/>
                    <a:gd name="T2" fmla="*/ 12 w 90"/>
                    <a:gd name="T3" fmla="*/ 45 h 49"/>
                    <a:gd name="T4" fmla="*/ 45 w 90"/>
                    <a:gd name="T5" fmla="*/ 13 h 49"/>
                    <a:gd name="T6" fmla="*/ 78 w 90"/>
                    <a:gd name="T7" fmla="*/ 45 h 49"/>
                    <a:gd name="T8" fmla="*/ 78 w 90"/>
                    <a:gd name="T9" fmla="*/ 49 h 49"/>
                    <a:gd name="T10" fmla="*/ 90 w 90"/>
                    <a:gd name="T11" fmla="*/ 49 h 49"/>
                    <a:gd name="T12" fmla="*/ 90 w 90"/>
                    <a:gd name="T13" fmla="*/ 45 h 49"/>
                    <a:gd name="T14" fmla="*/ 45 w 90"/>
                    <a:gd name="T15" fmla="*/ 0 h 49"/>
                    <a:gd name="T16" fmla="*/ 45 w 90"/>
                    <a:gd name="T17" fmla="*/ 0 h 49"/>
                    <a:gd name="T18" fmla="*/ 0 w 90"/>
                    <a:gd name="T19" fmla="*/ 45 h 49"/>
                    <a:gd name="T20" fmla="*/ 0 w 90"/>
                    <a:gd name="T21" fmla="*/ 49 h 49"/>
                    <a:gd name="T22" fmla="*/ 12 w 90"/>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49">
                      <a:moveTo>
                        <a:pt x="12" y="49"/>
                      </a:moveTo>
                      <a:cubicBezTo>
                        <a:pt x="12" y="45"/>
                        <a:pt x="12" y="45"/>
                        <a:pt x="12" y="45"/>
                      </a:cubicBezTo>
                      <a:cubicBezTo>
                        <a:pt x="12" y="27"/>
                        <a:pt x="27" y="13"/>
                        <a:pt x="45" y="13"/>
                      </a:cubicBezTo>
                      <a:cubicBezTo>
                        <a:pt x="63" y="13"/>
                        <a:pt x="78" y="27"/>
                        <a:pt x="78" y="45"/>
                      </a:cubicBezTo>
                      <a:cubicBezTo>
                        <a:pt x="78" y="49"/>
                        <a:pt x="78" y="49"/>
                        <a:pt x="78" y="49"/>
                      </a:cubicBezTo>
                      <a:cubicBezTo>
                        <a:pt x="90" y="49"/>
                        <a:pt x="90" y="49"/>
                        <a:pt x="90" y="49"/>
                      </a:cubicBezTo>
                      <a:cubicBezTo>
                        <a:pt x="90" y="45"/>
                        <a:pt x="90" y="45"/>
                        <a:pt x="90" y="45"/>
                      </a:cubicBezTo>
                      <a:cubicBezTo>
                        <a:pt x="90" y="20"/>
                        <a:pt x="70" y="0"/>
                        <a:pt x="45" y="0"/>
                      </a:cubicBezTo>
                      <a:cubicBezTo>
                        <a:pt x="45" y="0"/>
                        <a:pt x="45" y="0"/>
                        <a:pt x="45" y="0"/>
                      </a:cubicBezTo>
                      <a:cubicBezTo>
                        <a:pt x="20" y="0"/>
                        <a:pt x="0" y="20"/>
                        <a:pt x="0" y="45"/>
                      </a:cubicBezTo>
                      <a:cubicBezTo>
                        <a:pt x="0" y="49"/>
                        <a:pt x="0" y="49"/>
                        <a:pt x="0" y="49"/>
                      </a:cubicBezTo>
                      <a:lnTo>
                        <a:pt x="12" y="4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800"/>
                </a:p>
              </p:txBody>
            </p:sp>
          </p:grpSp>
          <p:sp>
            <p:nvSpPr>
              <p:cNvPr id="5" name="Rectangle 4">
                <a:extLst>
                  <a:ext uri="{FF2B5EF4-FFF2-40B4-BE49-F238E27FC236}">
                    <a16:creationId xmlns:a16="http://schemas.microsoft.com/office/drawing/2014/main" id="{6C9D8699-AF5D-4C94-A8DC-34C325355402}"/>
                  </a:ext>
                </a:extLst>
              </p:cNvPr>
              <p:cNvSpPr/>
              <p:nvPr/>
            </p:nvSpPr>
            <p:spPr>
              <a:xfrm>
                <a:off x="4412474" y="3073059"/>
                <a:ext cx="319052" cy="375536"/>
              </a:xfrm>
              <a:prstGeom prst="rect">
                <a:avLst/>
              </a:prstGeom>
              <a:solidFill>
                <a:schemeClr val="accent1"/>
              </a:solidFill>
              <a:ln w="12700">
                <a:noFill/>
                <a:miter lim="800000"/>
                <a:headEnd/>
                <a:tailEnd/>
              </a:ln>
            </p:spPr>
            <p:txBody>
              <a:bodyPr wrap="square" rtlCol="0" anchor="ctr"/>
              <a:lstStyle/>
              <a:p>
                <a:pPr algn="ctr"/>
                <a:endParaRPr lang="en-US" kern="0" dirty="0">
                  <a:solidFill>
                    <a:schemeClr val="bg1"/>
                  </a:solidFill>
                </a:endParaRPr>
              </a:p>
            </p:txBody>
          </p:sp>
          <p:sp>
            <p:nvSpPr>
              <p:cNvPr id="79" name="Rectangle 78">
                <a:extLst>
                  <a:ext uri="{FF2B5EF4-FFF2-40B4-BE49-F238E27FC236}">
                    <a16:creationId xmlns:a16="http://schemas.microsoft.com/office/drawing/2014/main" id="{5EA788F1-F911-4D21-BBAC-0483F8790C2F}"/>
                  </a:ext>
                </a:extLst>
              </p:cNvPr>
              <p:cNvSpPr/>
              <p:nvPr/>
            </p:nvSpPr>
            <p:spPr>
              <a:xfrm>
                <a:off x="4484783" y="2675850"/>
                <a:ext cx="244136" cy="139311"/>
              </a:xfrm>
              <a:prstGeom prst="rect">
                <a:avLst/>
              </a:prstGeom>
              <a:solidFill>
                <a:schemeClr val="bg1"/>
              </a:solidFill>
              <a:ln w="12700">
                <a:noFill/>
                <a:miter lim="800000"/>
                <a:headEnd/>
                <a:tailEnd/>
              </a:ln>
            </p:spPr>
            <p:txBody>
              <a:bodyPr wrap="square" rtlCol="0" anchor="ctr"/>
              <a:lstStyle/>
              <a:p>
                <a:pPr algn="ctr"/>
                <a:endParaRPr lang="en-US" kern="0" dirty="0">
                  <a:solidFill>
                    <a:schemeClr val="bg1"/>
                  </a:solidFill>
                </a:endParaRPr>
              </a:p>
            </p:txBody>
          </p:sp>
        </p:grpSp>
        <p:sp>
          <p:nvSpPr>
            <p:cNvPr id="80" name="Freeform 5">
              <a:extLst>
                <a:ext uri="{FF2B5EF4-FFF2-40B4-BE49-F238E27FC236}">
                  <a16:creationId xmlns:a16="http://schemas.microsoft.com/office/drawing/2014/main" id="{29915240-13C1-492F-BAD4-4C786A75D4EF}"/>
                </a:ext>
              </a:extLst>
            </p:cNvPr>
            <p:cNvSpPr>
              <a:spLocks noEditPoints="1"/>
            </p:cNvSpPr>
            <p:nvPr/>
          </p:nvSpPr>
          <p:spPr bwMode="auto">
            <a:xfrm>
              <a:off x="4980810" y="2309595"/>
              <a:ext cx="1035851" cy="1022605"/>
            </a:xfrm>
            <a:custGeom>
              <a:avLst/>
              <a:gdLst>
                <a:gd name="T0" fmla="*/ 113 w 1212"/>
                <a:gd name="T1" fmla="*/ 114 h 1209"/>
                <a:gd name="T2" fmla="*/ 387 w 1212"/>
                <a:gd name="T3" fmla="*/ 0 h 1209"/>
                <a:gd name="T4" fmla="*/ 660 w 1212"/>
                <a:gd name="T5" fmla="*/ 114 h 1209"/>
                <a:gd name="T6" fmla="*/ 774 w 1212"/>
                <a:gd name="T7" fmla="*/ 387 h 1209"/>
                <a:gd name="T8" fmla="*/ 708 w 1212"/>
                <a:gd name="T9" fmla="*/ 604 h 1209"/>
                <a:gd name="T10" fmla="*/ 709 w 1212"/>
                <a:gd name="T11" fmla="*/ 622 h 1209"/>
                <a:gd name="T12" fmla="*/ 715 w 1212"/>
                <a:gd name="T13" fmla="*/ 627 h 1209"/>
                <a:gd name="T14" fmla="*/ 733 w 1212"/>
                <a:gd name="T15" fmla="*/ 628 h 1209"/>
                <a:gd name="T16" fmla="*/ 782 w 1212"/>
                <a:gd name="T17" fmla="*/ 632 h 1209"/>
                <a:gd name="T18" fmla="*/ 1183 w 1212"/>
                <a:gd name="T19" fmla="*/ 1033 h 1209"/>
                <a:gd name="T20" fmla="*/ 1188 w 1212"/>
                <a:gd name="T21" fmla="*/ 1080 h 1209"/>
                <a:gd name="T22" fmla="*/ 1191 w 1212"/>
                <a:gd name="T23" fmla="*/ 1098 h 1209"/>
                <a:gd name="T24" fmla="*/ 1212 w 1212"/>
                <a:gd name="T25" fmla="*/ 1145 h 1209"/>
                <a:gd name="T26" fmla="*/ 1149 w 1212"/>
                <a:gd name="T27" fmla="*/ 1209 h 1209"/>
                <a:gd name="T28" fmla="*/ 1102 w 1212"/>
                <a:gd name="T29" fmla="*/ 1188 h 1209"/>
                <a:gd name="T30" fmla="*/ 1082 w 1212"/>
                <a:gd name="T31" fmla="*/ 1187 h 1209"/>
                <a:gd name="T32" fmla="*/ 1033 w 1212"/>
                <a:gd name="T33" fmla="*/ 1184 h 1209"/>
                <a:gd name="T34" fmla="*/ 631 w 1212"/>
                <a:gd name="T35" fmla="*/ 783 h 1209"/>
                <a:gd name="T36" fmla="*/ 628 w 1212"/>
                <a:gd name="T37" fmla="*/ 734 h 1209"/>
                <a:gd name="T38" fmla="*/ 626 w 1212"/>
                <a:gd name="T39" fmla="*/ 716 h 1209"/>
                <a:gd name="T40" fmla="*/ 621 w 1212"/>
                <a:gd name="T41" fmla="*/ 710 h 1209"/>
                <a:gd name="T42" fmla="*/ 603 w 1212"/>
                <a:gd name="T43" fmla="*/ 708 h 1209"/>
                <a:gd name="T44" fmla="*/ 387 w 1212"/>
                <a:gd name="T45" fmla="*/ 774 h 1209"/>
                <a:gd name="T46" fmla="*/ 113 w 1212"/>
                <a:gd name="T47" fmla="*/ 661 h 1209"/>
                <a:gd name="T48" fmla="*/ 0 w 1212"/>
                <a:gd name="T49" fmla="*/ 387 h 1209"/>
                <a:gd name="T50" fmla="*/ 113 w 1212"/>
                <a:gd name="T51" fmla="*/ 114 h 1209"/>
                <a:gd name="T52" fmla="*/ 235 w 1212"/>
                <a:gd name="T53" fmla="*/ 400 h 1209"/>
                <a:gd name="T54" fmla="*/ 300 w 1212"/>
                <a:gd name="T55" fmla="*/ 243 h 1209"/>
                <a:gd name="T56" fmla="*/ 367 w 1212"/>
                <a:gd name="T57" fmla="*/ 197 h 1209"/>
                <a:gd name="T58" fmla="*/ 376 w 1212"/>
                <a:gd name="T59" fmla="*/ 178 h 1209"/>
                <a:gd name="T60" fmla="*/ 358 w 1212"/>
                <a:gd name="T61" fmla="*/ 166 h 1209"/>
                <a:gd name="T62" fmla="*/ 229 w 1212"/>
                <a:gd name="T63" fmla="*/ 230 h 1209"/>
                <a:gd name="T64" fmla="*/ 164 w 1212"/>
                <a:gd name="T65" fmla="*/ 387 h 1209"/>
                <a:gd name="T66" fmla="*/ 229 w 1212"/>
                <a:gd name="T67" fmla="*/ 545 h 1209"/>
                <a:gd name="T68" fmla="*/ 284 w 1212"/>
                <a:gd name="T69" fmla="*/ 585 h 1209"/>
                <a:gd name="T70" fmla="*/ 304 w 1212"/>
                <a:gd name="T71" fmla="*/ 580 h 1209"/>
                <a:gd name="T72" fmla="*/ 303 w 1212"/>
                <a:gd name="T73" fmla="*/ 560 h 1209"/>
                <a:gd name="T74" fmla="*/ 300 w 1212"/>
                <a:gd name="T75" fmla="*/ 558 h 1209"/>
                <a:gd name="T76" fmla="*/ 235 w 1212"/>
                <a:gd name="T77" fmla="*/ 400 h 1209"/>
                <a:gd name="T78" fmla="*/ 387 w 1212"/>
                <a:gd name="T79" fmla="*/ 104 h 1209"/>
                <a:gd name="T80" fmla="*/ 187 w 1212"/>
                <a:gd name="T81" fmla="*/ 187 h 1209"/>
                <a:gd name="T82" fmla="*/ 104 w 1212"/>
                <a:gd name="T83" fmla="*/ 387 h 1209"/>
                <a:gd name="T84" fmla="*/ 187 w 1212"/>
                <a:gd name="T85" fmla="*/ 587 h 1209"/>
                <a:gd name="T86" fmla="*/ 387 w 1212"/>
                <a:gd name="T87" fmla="*/ 670 h 1209"/>
                <a:gd name="T88" fmla="*/ 587 w 1212"/>
                <a:gd name="T89" fmla="*/ 587 h 1209"/>
                <a:gd name="T90" fmla="*/ 669 w 1212"/>
                <a:gd name="T91" fmla="*/ 387 h 1209"/>
                <a:gd name="T92" fmla="*/ 587 w 1212"/>
                <a:gd name="T93" fmla="*/ 187 h 1209"/>
                <a:gd name="T94" fmla="*/ 387 w 1212"/>
                <a:gd name="T95" fmla="*/ 104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2" h="1209">
                  <a:moveTo>
                    <a:pt x="113" y="114"/>
                  </a:moveTo>
                  <a:cubicBezTo>
                    <a:pt x="188" y="38"/>
                    <a:pt x="288" y="0"/>
                    <a:pt x="387" y="0"/>
                  </a:cubicBezTo>
                  <a:cubicBezTo>
                    <a:pt x="486" y="0"/>
                    <a:pt x="585" y="38"/>
                    <a:pt x="660" y="114"/>
                  </a:cubicBezTo>
                  <a:cubicBezTo>
                    <a:pt x="736" y="189"/>
                    <a:pt x="774" y="288"/>
                    <a:pt x="774" y="387"/>
                  </a:cubicBezTo>
                  <a:cubicBezTo>
                    <a:pt x="774" y="463"/>
                    <a:pt x="752" y="539"/>
                    <a:pt x="708" y="604"/>
                  </a:cubicBezTo>
                  <a:cubicBezTo>
                    <a:pt x="704" y="609"/>
                    <a:pt x="704" y="617"/>
                    <a:pt x="709" y="622"/>
                  </a:cubicBezTo>
                  <a:cubicBezTo>
                    <a:pt x="715" y="627"/>
                    <a:pt x="715" y="627"/>
                    <a:pt x="715" y="627"/>
                  </a:cubicBezTo>
                  <a:cubicBezTo>
                    <a:pt x="720" y="632"/>
                    <a:pt x="728" y="633"/>
                    <a:pt x="733" y="628"/>
                  </a:cubicBezTo>
                  <a:cubicBezTo>
                    <a:pt x="748" y="618"/>
                    <a:pt x="769" y="619"/>
                    <a:pt x="782" y="632"/>
                  </a:cubicBezTo>
                  <a:cubicBezTo>
                    <a:pt x="1183" y="1033"/>
                    <a:pt x="1183" y="1033"/>
                    <a:pt x="1183" y="1033"/>
                  </a:cubicBezTo>
                  <a:cubicBezTo>
                    <a:pt x="1196" y="1046"/>
                    <a:pt x="1198" y="1065"/>
                    <a:pt x="1188" y="1080"/>
                  </a:cubicBezTo>
                  <a:cubicBezTo>
                    <a:pt x="1185" y="1086"/>
                    <a:pt x="1186" y="1093"/>
                    <a:pt x="1191" y="1098"/>
                  </a:cubicBezTo>
                  <a:cubicBezTo>
                    <a:pt x="1204" y="1110"/>
                    <a:pt x="1212" y="1127"/>
                    <a:pt x="1212" y="1145"/>
                  </a:cubicBezTo>
                  <a:cubicBezTo>
                    <a:pt x="1212" y="1181"/>
                    <a:pt x="1184" y="1209"/>
                    <a:pt x="1149" y="1209"/>
                  </a:cubicBezTo>
                  <a:cubicBezTo>
                    <a:pt x="1130" y="1209"/>
                    <a:pt x="1113" y="1201"/>
                    <a:pt x="1102" y="1188"/>
                  </a:cubicBezTo>
                  <a:cubicBezTo>
                    <a:pt x="1097" y="1183"/>
                    <a:pt x="1088" y="1182"/>
                    <a:pt x="1082" y="1187"/>
                  </a:cubicBezTo>
                  <a:cubicBezTo>
                    <a:pt x="1068" y="1199"/>
                    <a:pt x="1046" y="1198"/>
                    <a:pt x="1033" y="1184"/>
                  </a:cubicBezTo>
                  <a:cubicBezTo>
                    <a:pt x="631" y="783"/>
                    <a:pt x="631" y="783"/>
                    <a:pt x="631" y="783"/>
                  </a:cubicBezTo>
                  <a:cubicBezTo>
                    <a:pt x="618" y="770"/>
                    <a:pt x="617" y="749"/>
                    <a:pt x="628" y="734"/>
                  </a:cubicBezTo>
                  <a:cubicBezTo>
                    <a:pt x="632" y="728"/>
                    <a:pt x="631" y="721"/>
                    <a:pt x="626" y="716"/>
                  </a:cubicBezTo>
                  <a:cubicBezTo>
                    <a:pt x="621" y="710"/>
                    <a:pt x="621" y="710"/>
                    <a:pt x="621" y="710"/>
                  </a:cubicBezTo>
                  <a:cubicBezTo>
                    <a:pt x="616" y="705"/>
                    <a:pt x="609" y="705"/>
                    <a:pt x="603" y="708"/>
                  </a:cubicBezTo>
                  <a:cubicBezTo>
                    <a:pt x="538" y="752"/>
                    <a:pt x="462" y="774"/>
                    <a:pt x="387" y="774"/>
                  </a:cubicBezTo>
                  <a:cubicBezTo>
                    <a:pt x="288" y="774"/>
                    <a:pt x="188" y="737"/>
                    <a:pt x="113" y="661"/>
                  </a:cubicBezTo>
                  <a:cubicBezTo>
                    <a:pt x="37" y="585"/>
                    <a:pt x="0" y="486"/>
                    <a:pt x="0" y="387"/>
                  </a:cubicBezTo>
                  <a:cubicBezTo>
                    <a:pt x="0" y="288"/>
                    <a:pt x="37" y="189"/>
                    <a:pt x="113" y="114"/>
                  </a:cubicBezTo>
                  <a:close/>
                  <a:moveTo>
                    <a:pt x="235" y="400"/>
                  </a:moveTo>
                  <a:cubicBezTo>
                    <a:pt x="235" y="343"/>
                    <a:pt x="257" y="286"/>
                    <a:pt x="300" y="243"/>
                  </a:cubicBezTo>
                  <a:cubicBezTo>
                    <a:pt x="320" y="223"/>
                    <a:pt x="343" y="208"/>
                    <a:pt x="367" y="197"/>
                  </a:cubicBezTo>
                  <a:cubicBezTo>
                    <a:pt x="374" y="193"/>
                    <a:pt x="378" y="186"/>
                    <a:pt x="376" y="178"/>
                  </a:cubicBezTo>
                  <a:cubicBezTo>
                    <a:pt x="374" y="170"/>
                    <a:pt x="366" y="165"/>
                    <a:pt x="358" y="166"/>
                  </a:cubicBezTo>
                  <a:cubicBezTo>
                    <a:pt x="311" y="172"/>
                    <a:pt x="265" y="194"/>
                    <a:pt x="229" y="230"/>
                  </a:cubicBezTo>
                  <a:cubicBezTo>
                    <a:pt x="186" y="273"/>
                    <a:pt x="164" y="330"/>
                    <a:pt x="164" y="387"/>
                  </a:cubicBezTo>
                  <a:cubicBezTo>
                    <a:pt x="164" y="444"/>
                    <a:pt x="186" y="501"/>
                    <a:pt x="229" y="545"/>
                  </a:cubicBezTo>
                  <a:cubicBezTo>
                    <a:pt x="246" y="562"/>
                    <a:pt x="264" y="575"/>
                    <a:pt x="284" y="585"/>
                  </a:cubicBezTo>
                  <a:cubicBezTo>
                    <a:pt x="291" y="589"/>
                    <a:pt x="300" y="587"/>
                    <a:pt x="304" y="580"/>
                  </a:cubicBezTo>
                  <a:cubicBezTo>
                    <a:pt x="309" y="574"/>
                    <a:pt x="308" y="565"/>
                    <a:pt x="303" y="560"/>
                  </a:cubicBezTo>
                  <a:cubicBezTo>
                    <a:pt x="302" y="559"/>
                    <a:pt x="301" y="558"/>
                    <a:pt x="300" y="558"/>
                  </a:cubicBezTo>
                  <a:cubicBezTo>
                    <a:pt x="257" y="514"/>
                    <a:pt x="235" y="457"/>
                    <a:pt x="235" y="400"/>
                  </a:cubicBezTo>
                  <a:close/>
                  <a:moveTo>
                    <a:pt x="387" y="104"/>
                  </a:moveTo>
                  <a:cubicBezTo>
                    <a:pt x="314" y="104"/>
                    <a:pt x="242" y="132"/>
                    <a:pt x="187" y="187"/>
                  </a:cubicBezTo>
                  <a:cubicBezTo>
                    <a:pt x="131" y="243"/>
                    <a:pt x="104" y="315"/>
                    <a:pt x="104" y="387"/>
                  </a:cubicBezTo>
                  <a:cubicBezTo>
                    <a:pt x="104" y="460"/>
                    <a:pt x="131" y="532"/>
                    <a:pt x="187" y="587"/>
                  </a:cubicBezTo>
                  <a:cubicBezTo>
                    <a:pt x="242" y="643"/>
                    <a:pt x="314" y="670"/>
                    <a:pt x="387" y="670"/>
                  </a:cubicBezTo>
                  <a:cubicBezTo>
                    <a:pt x="459" y="670"/>
                    <a:pt x="531" y="643"/>
                    <a:pt x="587" y="587"/>
                  </a:cubicBezTo>
                  <a:cubicBezTo>
                    <a:pt x="642" y="532"/>
                    <a:pt x="669" y="460"/>
                    <a:pt x="669" y="387"/>
                  </a:cubicBezTo>
                  <a:cubicBezTo>
                    <a:pt x="669" y="315"/>
                    <a:pt x="642" y="243"/>
                    <a:pt x="587" y="187"/>
                  </a:cubicBezTo>
                  <a:cubicBezTo>
                    <a:pt x="531" y="132"/>
                    <a:pt x="459" y="104"/>
                    <a:pt x="387" y="10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74" name="Straight Connector 73"/>
          <p:cNvCxnSpPr/>
          <p:nvPr/>
        </p:nvCxnSpPr>
        <p:spPr>
          <a:xfrm>
            <a:off x="4060535" y="1739180"/>
            <a:ext cx="0" cy="4147740"/>
          </a:xfrm>
          <a:prstGeom prst="line">
            <a:avLst/>
          </a:prstGeom>
          <a:noFill/>
          <a:ln w="12700">
            <a:solidFill>
              <a:schemeClr val="bg1">
                <a:lumMod val="85000"/>
              </a:schemeClr>
            </a:solidFill>
            <a:miter lim="800000"/>
            <a:headEnd/>
            <a:tailEnd/>
          </a:ln>
        </p:spPr>
      </p:cxnSp>
      <p:cxnSp>
        <p:nvCxnSpPr>
          <p:cNvPr id="82" name="Straight Connector 81"/>
          <p:cNvCxnSpPr/>
          <p:nvPr/>
        </p:nvCxnSpPr>
        <p:spPr>
          <a:xfrm>
            <a:off x="8169870" y="1700775"/>
            <a:ext cx="0" cy="4147740"/>
          </a:xfrm>
          <a:prstGeom prst="line">
            <a:avLst/>
          </a:prstGeom>
          <a:noFill/>
          <a:ln w="12700">
            <a:solidFill>
              <a:schemeClr val="bg1">
                <a:lumMod val="85000"/>
              </a:schemeClr>
            </a:solidFill>
            <a:miter lim="800000"/>
            <a:headEnd/>
            <a:tailEnd/>
          </a:ln>
        </p:spPr>
      </p:cxnSp>
      <p:sp>
        <p:nvSpPr>
          <p:cNvPr id="2" name="TextBox 1"/>
          <p:cNvSpPr txBox="1"/>
          <p:nvPr/>
        </p:nvSpPr>
        <p:spPr>
          <a:xfrm>
            <a:off x="4367776" y="4033706"/>
            <a:ext cx="3456450" cy="1938992"/>
          </a:xfrm>
          <a:prstGeom prst="rect">
            <a:avLst/>
          </a:prstGeom>
          <a:noFill/>
        </p:spPr>
        <p:txBody>
          <a:bodyPr wrap="square" rtlCol="0">
            <a:spAutoFit/>
          </a:bodyPr>
          <a:lstStyle/>
          <a:p>
            <a:pPr algn="ctr"/>
            <a:r>
              <a:rPr lang="en-US" sz="2400" b="1" dirty="0"/>
              <a:t>Security training is ineffective; 10% median click rate for phishing attacks</a:t>
            </a:r>
          </a:p>
          <a:p>
            <a:pPr algn="ctr"/>
            <a:endParaRPr lang="en-US" sz="2400" b="1" dirty="0"/>
          </a:p>
        </p:txBody>
      </p:sp>
      <p:sp>
        <p:nvSpPr>
          <p:cNvPr id="66" name="TextBox 65"/>
          <p:cNvSpPr txBox="1"/>
          <p:nvPr/>
        </p:nvSpPr>
        <p:spPr>
          <a:xfrm>
            <a:off x="8669137" y="4033710"/>
            <a:ext cx="3036518" cy="1846659"/>
          </a:xfrm>
          <a:prstGeom prst="rect">
            <a:avLst/>
          </a:prstGeom>
          <a:noFill/>
        </p:spPr>
        <p:txBody>
          <a:bodyPr wrap="square" rtlCol="0">
            <a:spAutoFit/>
          </a:bodyPr>
          <a:lstStyle/>
          <a:p>
            <a:pPr algn="ctr"/>
            <a:r>
              <a:rPr lang="en-US" sz="2400" b="1" dirty="0"/>
              <a:t>Current hardening solutions negatively impact end user productivity</a:t>
            </a:r>
          </a:p>
          <a:p>
            <a:pPr marL="285750" indent="-285750" algn="ctr">
              <a:buFont typeface="Arial"/>
              <a:buChar char="•"/>
            </a:pPr>
            <a:endParaRPr lang="en-US" dirty="0" err="1">
              <a:solidFill>
                <a:schemeClr val="bg1"/>
              </a:solidFill>
              <a:latin typeface="Symantec Sans" panose="02000503080000020004" pitchFamily="50" charset="0"/>
            </a:endParaRPr>
          </a:p>
        </p:txBody>
      </p:sp>
      <p:grpSp>
        <p:nvGrpSpPr>
          <p:cNvPr id="43" name="Group 42"/>
          <p:cNvGrpSpPr/>
          <p:nvPr/>
        </p:nvGrpSpPr>
        <p:grpSpPr>
          <a:xfrm>
            <a:off x="5575620" y="2405724"/>
            <a:ext cx="1002354" cy="991186"/>
            <a:chOff x="5590951" y="5472121"/>
            <a:chExt cx="1002354" cy="991186"/>
          </a:xfrm>
        </p:grpSpPr>
        <p:sp>
          <p:nvSpPr>
            <p:cNvPr id="41" name="Freeform 5">
              <a:extLst>
                <a:ext uri="{FF2B5EF4-FFF2-40B4-BE49-F238E27FC236}">
                  <a16:creationId xmlns:a16="http://schemas.microsoft.com/office/drawing/2014/main" id="{BE61BEEF-12CD-4B2F-98D9-1A4C05740C5B}"/>
                </a:ext>
              </a:extLst>
            </p:cNvPr>
            <p:cNvSpPr>
              <a:spLocks/>
            </p:cNvSpPr>
            <p:nvPr/>
          </p:nvSpPr>
          <p:spPr bwMode="auto">
            <a:xfrm>
              <a:off x="5861782" y="5775061"/>
              <a:ext cx="731523" cy="688246"/>
            </a:xfrm>
            <a:custGeom>
              <a:avLst/>
              <a:gdLst>
                <a:gd name="T0" fmla="*/ 526 w 658"/>
                <a:gd name="T1" fmla="*/ 291 h 596"/>
                <a:gd name="T2" fmla="*/ 465 w 658"/>
                <a:gd name="T3" fmla="*/ 360 h 596"/>
                <a:gd name="T4" fmla="*/ 438 w 658"/>
                <a:gd name="T5" fmla="*/ 118 h 596"/>
                <a:gd name="T6" fmla="*/ 441 w 658"/>
                <a:gd name="T7" fmla="*/ 115 h 596"/>
                <a:gd name="T8" fmla="*/ 504 w 658"/>
                <a:gd name="T9" fmla="*/ 165 h 596"/>
                <a:gd name="T10" fmla="*/ 618 w 658"/>
                <a:gd name="T11" fmla="*/ 351 h 596"/>
                <a:gd name="T12" fmla="*/ 432 w 658"/>
                <a:gd name="T13" fmla="*/ 587 h 596"/>
                <a:gd name="T14" fmla="*/ 297 w 658"/>
                <a:gd name="T15" fmla="*/ 502 h 596"/>
                <a:gd name="T16" fmla="*/ 190 w 658"/>
                <a:gd name="T17" fmla="*/ 325 h 596"/>
                <a:gd name="T18" fmla="*/ 160 w 658"/>
                <a:gd name="T19" fmla="*/ 274 h 596"/>
                <a:gd name="T20" fmla="*/ 139 w 658"/>
                <a:gd name="T21" fmla="*/ 262 h 596"/>
                <a:gd name="T22" fmla="*/ 61 w 658"/>
                <a:gd name="T23" fmla="*/ 241 h 596"/>
                <a:gd name="T24" fmla="*/ 114 w 658"/>
                <a:gd name="T25" fmla="*/ 207 h 596"/>
                <a:gd name="T26" fmla="*/ 129 w 658"/>
                <a:gd name="T27" fmla="*/ 206 h 596"/>
                <a:gd name="T28" fmla="*/ 189 w 658"/>
                <a:gd name="T29" fmla="*/ 170 h 596"/>
                <a:gd name="T30" fmla="*/ 186 w 658"/>
                <a:gd name="T31" fmla="*/ 97 h 596"/>
                <a:gd name="T32" fmla="*/ 126 w 658"/>
                <a:gd name="T33" fmla="*/ 70 h 596"/>
                <a:gd name="T34" fmla="*/ 67 w 658"/>
                <a:gd name="T35" fmla="*/ 112 h 596"/>
                <a:gd name="T36" fmla="*/ 44 w 658"/>
                <a:gd name="T37" fmla="*/ 138 h 596"/>
                <a:gd name="T38" fmla="*/ 7 w 658"/>
                <a:gd name="T39" fmla="*/ 158 h 596"/>
                <a:gd name="T40" fmla="*/ 55 w 658"/>
                <a:gd name="T41" fmla="*/ 37 h 596"/>
                <a:gd name="T42" fmla="*/ 191 w 658"/>
                <a:gd name="T43" fmla="*/ 25 h 596"/>
                <a:gd name="T44" fmla="*/ 238 w 658"/>
                <a:gd name="T45" fmla="*/ 205 h 596"/>
                <a:gd name="T46" fmla="*/ 237 w 658"/>
                <a:gd name="T47" fmla="*/ 244 h 596"/>
                <a:gd name="T48" fmla="*/ 349 w 658"/>
                <a:gd name="T49" fmla="*/ 435 h 596"/>
                <a:gd name="T50" fmla="*/ 375 w 658"/>
                <a:gd name="T51" fmla="*/ 470 h 596"/>
                <a:gd name="T52" fmla="*/ 505 w 658"/>
                <a:gd name="T53" fmla="*/ 484 h 596"/>
                <a:gd name="T54" fmla="*/ 552 w 658"/>
                <a:gd name="T55" fmla="*/ 348 h 596"/>
                <a:gd name="T56" fmla="*/ 526 w 658"/>
                <a:gd name="T57" fmla="*/ 29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8" h="596">
                  <a:moveTo>
                    <a:pt x="526" y="291"/>
                  </a:moveTo>
                  <a:cubicBezTo>
                    <a:pt x="505" y="315"/>
                    <a:pt x="486" y="336"/>
                    <a:pt x="465" y="360"/>
                  </a:cubicBezTo>
                  <a:cubicBezTo>
                    <a:pt x="466" y="276"/>
                    <a:pt x="458" y="196"/>
                    <a:pt x="438" y="118"/>
                  </a:cubicBezTo>
                  <a:cubicBezTo>
                    <a:pt x="439" y="117"/>
                    <a:pt x="440" y="116"/>
                    <a:pt x="441" y="115"/>
                  </a:cubicBezTo>
                  <a:cubicBezTo>
                    <a:pt x="463" y="131"/>
                    <a:pt x="485" y="146"/>
                    <a:pt x="504" y="165"/>
                  </a:cubicBezTo>
                  <a:cubicBezTo>
                    <a:pt x="558" y="217"/>
                    <a:pt x="595" y="281"/>
                    <a:pt x="618" y="351"/>
                  </a:cubicBezTo>
                  <a:cubicBezTo>
                    <a:pt x="658" y="472"/>
                    <a:pt x="559" y="596"/>
                    <a:pt x="432" y="587"/>
                  </a:cubicBezTo>
                  <a:cubicBezTo>
                    <a:pt x="373" y="582"/>
                    <a:pt x="328" y="551"/>
                    <a:pt x="297" y="502"/>
                  </a:cubicBezTo>
                  <a:cubicBezTo>
                    <a:pt x="259" y="444"/>
                    <a:pt x="225" y="384"/>
                    <a:pt x="190" y="325"/>
                  </a:cubicBezTo>
                  <a:cubicBezTo>
                    <a:pt x="180" y="308"/>
                    <a:pt x="170" y="291"/>
                    <a:pt x="160" y="274"/>
                  </a:cubicBezTo>
                  <a:cubicBezTo>
                    <a:pt x="156" y="265"/>
                    <a:pt x="150" y="262"/>
                    <a:pt x="139" y="262"/>
                  </a:cubicBezTo>
                  <a:cubicBezTo>
                    <a:pt x="112" y="264"/>
                    <a:pt x="87" y="256"/>
                    <a:pt x="61" y="241"/>
                  </a:cubicBezTo>
                  <a:cubicBezTo>
                    <a:pt x="80" y="229"/>
                    <a:pt x="96" y="218"/>
                    <a:pt x="114" y="207"/>
                  </a:cubicBezTo>
                  <a:cubicBezTo>
                    <a:pt x="118" y="205"/>
                    <a:pt x="124" y="206"/>
                    <a:pt x="129" y="206"/>
                  </a:cubicBezTo>
                  <a:cubicBezTo>
                    <a:pt x="156" y="205"/>
                    <a:pt x="176" y="194"/>
                    <a:pt x="189" y="170"/>
                  </a:cubicBezTo>
                  <a:cubicBezTo>
                    <a:pt x="203" y="145"/>
                    <a:pt x="201" y="120"/>
                    <a:pt x="186" y="97"/>
                  </a:cubicBezTo>
                  <a:cubicBezTo>
                    <a:pt x="172" y="76"/>
                    <a:pt x="151" y="67"/>
                    <a:pt x="126" y="70"/>
                  </a:cubicBezTo>
                  <a:cubicBezTo>
                    <a:pt x="99" y="73"/>
                    <a:pt x="77" y="86"/>
                    <a:pt x="67" y="112"/>
                  </a:cubicBezTo>
                  <a:cubicBezTo>
                    <a:pt x="62" y="125"/>
                    <a:pt x="56" y="133"/>
                    <a:pt x="44" y="138"/>
                  </a:cubicBezTo>
                  <a:cubicBezTo>
                    <a:pt x="32" y="144"/>
                    <a:pt x="21" y="151"/>
                    <a:pt x="7" y="158"/>
                  </a:cubicBezTo>
                  <a:cubicBezTo>
                    <a:pt x="0" y="107"/>
                    <a:pt x="16" y="66"/>
                    <a:pt x="55" y="37"/>
                  </a:cubicBezTo>
                  <a:cubicBezTo>
                    <a:pt x="97" y="5"/>
                    <a:pt x="143" y="0"/>
                    <a:pt x="191" y="25"/>
                  </a:cubicBezTo>
                  <a:cubicBezTo>
                    <a:pt x="258" y="59"/>
                    <a:pt x="280" y="142"/>
                    <a:pt x="238" y="205"/>
                  </a:cubicBezTo>
                  <a:cubicBezTo>
                    <a:pt x="228" y="220"/>
                    <a:pt x="229" y="230"/>
                    <a:pt x="237" y="244"/>
                  </a:cubicBezTo>
                  <a:cubicBezTo>
                    <a:pt x="275" y="307"/>
                    <a:pt x="312" y="371"/>
                    <a:pt x="349" y="435"/>
                  </a:cubicBezTo>
                  <a:cubicBezTo>
                    <a:pt x="357" y="447"/>
                    <a:pt x="365" y="459"/>
                    <a:pt x="375" y="470"/>
                  </a:cubicBezTo>
                  <a:cubicBezTo>
                    <a:pt x="409" y="510"/>
                    <a:pt x="457" y="510"/>
                    <a:pt x="505" y="484"/>
                  </a:cubicBezTo>
                  <a:cubicBezTo>
                    <a:pt x="554" y="457"/>
                    <a:pt x="573" y="399"/>
                    <a:pt x="552" y="348"/>
                  </a:cubicBezTo>
                  <a:cubicBezTo>
                    <a:pt x="545" y="330"/>
                    <a:pt x="536" y="312"/>
                    <a:pt x="526" y="29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6">
              <a:extLst>
                <a:ext uri="{FF2B5EF4-FFF2-40B4-BE49-F238E27FC236}">
                  <a16:creationId xmlns:a16="http://schemas.microsoft.com/office/drawing/2014/main" id="{FA5DE4F2-3DFC-4192-86E1-237EF0B585C6}"/>
                </a:ext>
              </a:extLst>
            </p:cNvPr>
            <p:cNvSpPr>
              <a:spLocks/>
            </p:cNvSpPr>
            <p:nvPr/>
          </p:nvSpPr>
          <p:spPr bwMode="auto">
            <a:xfrm>
              <a:off x="5590951" y="5472121"/>
              <a:ext cx="428583" cy="591920"/>
            </a:xfrm>
            <a:custGeom>
              <a:avLst/>
              <a:gdLst>
                <a:gd name="T0" fmla="*/ 315 w 386"/>
                <a:gd name="T1" fmla="*/ 424 h 513"/>
                <a:gd name="T2" fmla="*/ 332 w 386"/>
                <a:gd name="T3" fmla="*/ 448 h 513"/>
                <a:gd name="T4" fmla="*/ 96 w 386"/>
                <a:gd name="T5" fmla="*/ 473 h 513"/>
                <a:gd name="T6" fmla="*/ 44 w 386"/>
                <a:gd name="T7" fmla="*/ 280 h 513"/>
                <a:gd name="T8" fmla="*/ 146 w 386"/>
                <a:gd name="T9" fmla="*/ 199 h 513"/>
                <a:gd name="T10" fmla="*/ 247 w 386"/>
                <a:gd name="T11" fmla="*/ 158 h 513"/>
                <a:gd name="T12" fmla="*/ 334 w 386"/>
                <a:gd name="T13" fmla="*/ 82 h 513"/>
                <a:gd name="T14" fmla="*/ 348 w 386"/>
                <a:gd name="T15" fmla="*/ 1 h 513"/>
                <a:gd name="T16" fmla="*/ 358 w 386"/>
                <a:gd name="T17" fmla="*/ 0 h 513"/>
                <a:gd name="T18" fmla="*/ 384 w 386"/>
                <a:gd name="T19" fmla="*/ 29 h 513"/>
                <a:gd name="T20" fmla="*/ 306 w 386"/>
                <a:gd name="T21" fmla="*/ 162 h 513"/>
                <a:gd name="T22" fmla="*/ 177 w 386"/>
                <a:gd name="T23" fmla="*/ 224 h 513"/>
                <a:gd name="T24" fmla="*/ 93 w 386"/>
                <a:gd name="T25" fmla="*/ 273 h 513"/>
                <a:gd name="T26" fmla="*/ 102 w 386"/>
                <a:gd name="T27" fmla="*/ 436 h 513"/>
                <a:gd name="T28" fmla="*/ 200 w 386"/>
                <a:gd name="T29" fmla="*/ 462 h 513"/>
                <a:gd name="T30" fmla="*/ 315 w 386"/>
                <a:gd name="T31" fmla="*/ 42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6" h="513">
                  <a:moveTo>
                    <a:pt x="315" y="424"/>
                  </a:moveTo>
                  <a:cubicBezTo>
                    <a:pt x="321" y="432"/>
                    <a:pt x="326" y="440"/>
                    <a:pt x="332" y="448"/>
                  </a:cubicBezTo>
                  <a:cubicBezTo>
                    <a:pt x="257" y="493"/>
                    <a:pt x="179" y="513"/>
                    <a:pt x="96" y="473"/>
                  </a:cubicBezTo>
                  <a:cubicBezTo>
                    <a:pt x="24" y="439"/>
                    <a:pt x="0" y="347"/>
                    <a:pt x="44" y="280"/>
                  </a:cubicBezTo>
                  <a:cubicBezTo>
                    <a:pt x="68" y="241"/>
                    <a:pt x="104" y="216"/>
                    <a:pt x="146" y="199"/>
                  </a:cubicBezTo>
                  <a:cubicBezTo>
                    <a:pt x="180" y="186"/>
                    <a:pt x="214" y="174"/>
                    <a:pt x="247" y="158"/>
                  </a:cubicBezTo>
                  <a:cubicBezTo>
                    <a:pt x="283" y="141"/>
                    <a:pt x="314" y="117"/>
                    <a:pt x="334" y="82"/>
                  </a:cubicBezTo>
                  <a:cubicBezTo>
                    <a:pt x="348" y="57"/>
                    <a:pt x="350" y="29"/>
                    <a:pt x="348" y="1"/>
                  </a:cubicBezTo>
                  <a:cubicBezTo>
                    <a:pt x="352" y="1"/>
                    <a:pt x="355" y="0"/>
                    <a:pt x="358" y="0"/>
                  </a:cubicBezTo>
                  <a:cubicBezTo>
                    <a:pt x="385" y="0"/>
                    <a:pt x="386" y="1"/>
                    <a:pt x="384" y="29"/>
                  </a:cubicBezTo>
                  <a:cubicBezTo>
                    <a:pt x="380" y="86"/>
                    <a:pt x="349" y="128"/>
                    <a:pt x="306" y="162"/>
                  </a:cubicBezTo>
                  <a:cubicBezTo>
                    <a:pt x="267" y="192"/>
                    <a:pt x="222" y="207"/>
                    <a:pt x="177" y="224"/>
                  </a:cubicBezTo>
                  <a:cubicBezTo>
                    <a:pt x="146" y="235"/>
                    <a:pt x="116" y="248"/>
                    <a:pt x="93" y="273"/>
                  </a:cubicBezTo>
                  <a:cubicBezTo>
                    <a:pt x="44" y="323"/>
                    <a:pt x="48" y="397"/>
                    <a:pt x="102" y="436"/>
                  </a:cubicBezTo>
                  <a:cubicBezTo>
                    <a:pt x="131" y="457"/>
                    <a:pt x="164" y="463"/>
                    <a:pt x="200" y="462"/>
                  </a:cubicBezTo>
                  <a:cubicBezTo>
                    <a:pt x="241" y="460"/>
                    <a:pt x="278" y="445"/>
                    <a:pt x="315" y="424"/>
                  </a:cubicBezTo>
                  <a:close/>
                </a:path>
              </a:pathLst>
            </a:custGeom>
            <a:solidFill>
              <a:schemeClr val="accent1"/>
            </a:solidFill>
            <a:ln>
              <a:solidFill>
                <a:schemeClr val="accent1"/>
              </a:solid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55" name="Group 54"/>
          <p:cNvGrpSpPr/>
          <p:nvPr/>
        </p:nvGrpSpPr>
        <p:grpSpPr>
          <a:xfrm>
            <a:off x="9572915" y="2286839"/>
            <a:ext cx="1228958" cy="1228956"/>
            <a:chOff x="10166932" y="2430473"/>
            <a:chExt cx="998528" cy="998526"/>
          </a:xfrm>
        </p:grpSpPr>
        <p:pic>
          <p:nvPicPr>
            <p:cNvPr id="2054" name="Picture 6" descr="C:\Users\morgan\AppData\Local\Microsoft\Windows\Temporary Internet Files\Content.IE5\PL3M0XVJ\1412356667[1].png"/>
            <p:cNvPicPr>
              <a:picLocks noChangeAspect="1" noChangeArrowheads="1"/>
            </p:cNvPicPr>
            <p:nvPr/>
          </p:nvPicPr>
          <p:blipFill>
            <a:blip r:embed="rId3">
              <a:duotone>
                <a:schemeClr val="accent1">
                  <a:shade val="45000"/>
                  <a:satMod val="135000"/>
                </a:schemeClr>
                <a:prstClr val="white"/>
              </a:duotone>
              <a:lum bright="10000" contrast="40000"/>
            </a:blip>
            <a:srcRect/>
            <a:stretch>
              <a:fillRect/>
            </a:stretch>
          </p:blipFill>
          <p:spPr bwMode="auto">
            <a:xfrm rot="20781325">
              <a:off x="10417081" y="2680101"/>
              <a:ext cx="498231" cy="499269"/>
            </a:xfrm>
            <a:prstGeom prst="rect">
              <a:avLst/>
            </a:prstGeom>
            <a:noFill/>
          </p:spPr>
        </p:pic>
        <p:grpSp>
          <p:nvGrpSpPr>
            <p:cNvPr id="50" name="Group 49"/>
            <p:cNvGrpSpPr/>
            <p:nvPr/>
          </p:nvGrpSpPr>
          <p:grpSpPr>
            <a:xfrm>
              <a:off x="10166932" y="2430473"/>
              <a:ext cx="998528" cy="998526"/>
              <a:chOff x="10243740" y="2507281"/>
              <a:chExt cx="844912" cy="844910"/>
            </a:xfrm>
          </p:grpSpPr>
          <p:sp>
            <p:nvSpPr>
              <p:cNvPr id="46" name="Arc 45"/>
              <p:cNvSpPr/>
              <p:nvPr/>
            </p:nvSpPr>
            <p:spPr>
              <a:xfrm>
                <a:off x="10243740" y="2507281"/>
                <a:ext cx="844912" cy="844910"/>
              </a:xfrm>
              <a:prstGeom prst="arc">
                <a:avLst>
                  <a:gd name="adj1" fmla="val 10910913"/>
                  <a:gd name="adj2" fmla="val 5301531"/>
                </a:avLst>
              </a:prstGeom>
              <a:ln w="101600" cap="rnd">
                <a:gradFill flip="none" rotWithShape="1">
                  <a:gsLst>
                    <a:gs pos="0">
                      <a:schemeClr val="accent1"/>
                    </a:gs>
                    <a:gs pos="100000">
                      <a:schemeClr val="bg1"/>
                    </a:gs>
                  </a:gsLst>
                  <a:lin ang="5400000" scaled="1"/>
                  <a:tileRect/>
                </a:gradFill>
                <a:roun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p:cNvSpPr/>
              <p:nvPr/>
            </p:nvSpPr>
            <p:spPr>
              <a:xfrm>
                <a:off x="10243740" y="2507281"/>
                <a:ext cx="844912" cy="844910"/>
              </a:xfrm>
              <a:prstGeom prst="arc">
                <a:avLst>
                  <a:gd name="adj1" fmla="val 10910913"/>
                  <a:gd name="adj2" fmla="val 13115592"/>
                </a:avLst>
              </a:prstGeom>
              <a:ln w="101600" cap="rnd">
                <a:solidFill>
                  <a:schemeClr val="tx1"/>
                </a:solidFill>
                <a:roun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Oval 47"/>
              <p:cNvSpPr/>
              <p:nvPr/>
            </p:nvSpPr>
            <p:spPr>
              <a:xfrm>
                <a:off x="10589384" y="2852925"/>
                <a:ext cx="153624" cy="153622"/>
              </a:xfrm>
              <a:prstGeom prst="ellipse">
                <a:avLst/>
              </a:prstGeom>
              <a:solidFill>
                <a:schemeClr val="tx1"/>
              </a:solidFill>
              <a:ln w="12700">
                <a:noFill/>
                <a:miter lim="800000"/>
                <a:headEnd/>
                <a:tailEnd/>
              </a:ln>
            </p:spPr>
            <p:txBody>
              <a:bodyPr wrap="square" rtlCol="0" anchor="ctr"/>
              <a:lstStyle/>
              <a:p>
                <a:pPr algn="ctr"/>
                <a:endParaRPr lang="en-US" kern="0" dirty="0">
                  <a:solidFill>
                    <a:schemeClr val="bg1"/>
                  </a:solidFill>
                </a:endParaRPr>
              </a:p>
            </p:txBody>
          </p:sp>
          <p:sp>
            <p:nvSpPr>
              <p:cNvPr id="49" name="Rounded Rectangle 48"/>
              <p:cNvSpPr/>
              <p:nvPr/>
            </p:nvSpPr>
            <p:spPr>
              <a:xfrm rot="18900000">
                <a:off x="10515612" y="2625043"/>
                <a:ext cx="57202" cy="367657"/>
              </a:xfrm>
              <a:prstGeom prst="roundRect">
                <a:avLst>
                  <a:gd name="adj" fmla="val 50000"/>
                </a:avLst>
              </a:prstGeom>
              <a:solidFill>
                <a:schemeClr val="tx1"/>
              </a:solidFill>
              <a:ln w="12700">
                <a:noFill/>
                <a:miter lim="800000"/>
                <a:headEnd/>
                <a:tailEnd/>
              </a:ln>
            </p:spPr>
            <p:txBody>
              <a:bodyPr wrap="square" rtlCol="0" anchor="ctr"/>
              <a:lstStyle/>
              <a:p>
                <a:pPr algn="ctr"/>
                <a:endParaRPr lang="en-US" kern="0" dirty="0">
                  <a:solidFill>
                    <a:schemeClr val="bg1"/>
                  </a:solidFill>
                </a:endParaRPr>
              </a:p>
            </p:txBody>
          </p:sp>
        </p:grpSp>
      </p:grpSp>
    </p:spTree>
    <p:extLst>
      <p:ext uri="{BB962C8B-B14F-4D97-AF65-F5344CB8AC3E}">
        <p14:creationId xmlns:p14="http://schemas.microsoft.com/office/powerpoint/2010/main" val="3723035227"/>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a:t>SEP Hardening – Application Isolation</a:t>
            </a:r>
            <a:br>
              <a:rPr lang="en-US" dirty="0"/>
            </a:br>
            <a:endParaRPr lang="en-US" dirty="0"/>
          </a:p>
        </p:txBody>
      </p:sp>
      <p:sp>
        <p:nvSpPr>
          <p:cNvPr id="33" name="Content Placeholder 2"/>
          <p:cNvSpPr txBox="1">
            <a:spLocks/>
          </p:cNvSpPr>
          <p:nvPr/>
        </p:nvSpPr>
        <p:spPr bwMode="auto">
          <a:xfrm>
            <a:off x="132457" y="4974076"/>
            <a:ext cx="4146029" cy="603881"/>
          </a:xfrm>
          <a:prstGeom prst="rect">
            <a:avLst/>
          </a:prstGeom>
          <a:noFill/>
          <a:ln w="9525">
            <a:noFill/>
            <a:miter lim="800000"/>
            <a:headEnd/>
            <a:tailEnd/>
          </a:ln>
        </p:spPr>
        <p:txBody>
          <a:bodyPr lIns="91395" tIns="45698" rIns="91395" bIns="45698" anchor="t"/>
          <a:lstStyle/>
          <a:p>
            <a:pPr algn="ctr">
              <a:lnSpc>
                <a:spcPct val="90000"/>
              </a:lnSpc>
              <a:spcBef>
                <a:spcPts val="1200"/>
              </a:spcBef>
            </a:pPr>
            <a:r>
              <a:rPr lang="en-US" altLang="en-US" sz="1600" dirty="0">
                <a:latin typeface="Calibri" charset="0"/>
                <a:ea typeface="Calibri" charset="0"/>
                <a:cs typeface="Calibri" charset="0"/>
              </a:rPr>
              <a:t>“I want to know what applications are running in my environment. I want to know how much risk I’m taking on </a:t>
            </a:r>
            <a:r>
              <a:rPr lang="en-US" altLang="en-US" sz="1600" dirty="0">
                <a:ea typeface="Calibri" charset="0"/>
                <a:cs typeface="Calibri" charset="0"/>
              </a:rPr>
              <a:t>due to app </a:t>
            </a:r>
            <a:r>
              <a:rPr lang="en-US" altLang="en-US" sz="1600" dirty="0">
                <a:latin typeface="Calibri" charset="0"/>
                <a:ea typeface="Calibri" charset="0"/>
                <a:cs typeface="Calibri" charset="0"/>
              </a:rPr>
              <a:t>vulnerabilities”</a:t>
            </a:r>
          </a:p>
        </p:txBody>
      </p:sp>
      <p:sp>
        <p:nvSpPr>
          <p:cNvPr id="34" name="Content Placeholder 2"/>
          <p:cNvSpPr txBox="1">
            <a:spLocks/>
          </p:cNvSpPr>
          <p:nvPr/>
        </p:nvSpPr>
        <p:spPr bwMode="auto">
          <a:xfrm>
            <a:off x="265686" y="4367542"/>
            <a:ext cx="3737757" cy="660276"/>
          </a:xfrm>
          <a:prstGeom prst="rect">
            <a:avLst/>
          </a:prstGeom>
          <a:noFill/>
          <a:ln w="9525">
            <a:noFill/>
            <a:miter lim="800000"/>
            <a:headEnd/>
            <a:tailEnd/>
          </a:ln>
        </p:spPr>
        <p:txBody>
          <a:bodyPr lIns="91395" tIns="45698" rIns="91395" bIns="45698" anchor="ctr">
            <a:noAutofit/>
          </a:bodyPr>
          <a:lstStyle/>
          <a:p>
            <a:pPr marL="233240" indent="-233240" algn="ctr">
              <a:lnSpc>
                <a:spcPct val="90000"/>
              </a:lnSpc>
              <a:spcAft>
                <a:spcPts val="1200"/>
              </a:spcAft>
              <a:buClr>
                <a:srgbClr val="C4C4C4">
                  <a:lumMod val="50000"/>
                </a:srgbClr>
              </a:buClr>
              <a:defRPr/>
            </a:pPr>
            <a:r>
              <a:rPr lang="en-US" sz="2000" b="1" kern="0" dirty="0"/>
              <a:t>Assess &amp; Auto-classify Every App</a:t>
            </a:r>
          </a:p>
        </p:txBody>
      </p:sp>
      <p:cxnSp>
        <p:nvCxnSpPr>
          <p:cNvPr id="46" name="Straight Connector 45"/>
          <p:cNvCxnSpPr/>
          <p:nvPr/>
        </p:nvCxnSpPr>
        <p:spPr>
          <a:xfrm>
            <a:off x="172338" y="4282967"/>
            <a:ext cx="11565082"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6" name="Content Placeholder 2"/>
          <p:cNvSpPr txBox="1">
            <a:spLocks/>
          </p:cNvSpPr>
          <p:nvPr/>
        </p:nvSpPr>
        <p:spPr bwMode="auto">
          <a:xfrm>
            <a:off x="8643230" y="4974076"/>
            <a:ext cx="3311872" cy="603881"/>
          </a:xfrm>
          <a:prstGeom prst="rect">
            <a:avLst/>
          </a:prstGeom>
          <a:noFill/>
          <a:ln w="9525">
            <a:noFill/>
            <a:miter lim="800000"/>
            <a:headEnd/>
            <a:tailEnd/>
          </a:ln>
        </p:spPr>
        <p:txBody>
          <a:bodyPr lIns="91395" tIns="45698" rIns="91395" bIns="45698" anchor="t"/>
          <a:lstStyle/>
          <a:p>
            <a:pPr marL="168207" lvl="1" algn="ctr">
              <a:lnSpc>
                <a:spcPct val="90000"/>
              </a:lnSpc>
              <a:spcBef>
                <a:spcPts val="600"/>
              </a:spcBef>
            </a:pPr>
            <a:r>
              <a:rPr lang="en-US" sz="1600" kern="0" dirty="0">
                <a:latin typeface="Calibri" panose="020F0502020204030204" pitchFamily="34" charset="0"/>
                <a:cs typeface="Calibri"/>
              </a:rPr>
              <a:t>“I want to allow end users to safely download and use applications without risk of infection”</a:t>
            </a:r>
          </a:p>
        </p:txBody>
      </p:sp>
      <p:sp>
        <p:nvSpPr>
          <p:cNvPr id="43" name="Content Placeholder 2"/>
          <p:cNvSpPr txBox="1">
            <a:spLocks/>
          </p:cNvSpPr>
          <p:nvPr/>
        </p:nvSpPr>
        <p:spPr bwMode="auto">
          <a:xfrm>
            <a:off x="8775563" y="4367542"/>
            <a:ext cx="3047206" cy="660276"/>
          </a:xfrm>
          <a:prstGeom prst="rect">
            <a:avLst/>
          </a:prstGeom>
          <a:noFill/>
          <a:ln w="9525">
            <a:noFill/>
            <a:miter lim="800000"/>
            <a:headEnd/>
            <a:tailEnd/>
          </a:ln>
        </p:spPr>
        <p:txBody>
          <a:bodyPr lIns="91395" tIns="45698" rIns="91395" bIns="45698" anchor="ctr">
            <a:normAutofit/>
          </a:bodyPr>
          <a:lstStyle/>
          <a:p>
            <a:pPr marL="233240" indent="-233240" algn="ctr">
              <a:lnSpc>
                <a:spcPct val="90000"/>
              </a:lnSpc>
              <a:spcAft>
                <a:spcPts val="1200"/>
              </a:spcAft>
              <a:buClr>
                <a:srgbClr val="9A918C">
                  <a:lumMod val="50000"/>
                </a:srgbClr>
              </a:buClr>
              <a:defRPr/>
            </a:pPr>
            <a:r>
              <a:rPr lang="en-US" sz="1999" b="1" kern="0" dirty="0"/>
              <a:t>Isolate Suspicious Apps</a:t>
            </a:r>
          </a:p>
        </p:txBody>
      </p:sp>
      <p:sp>
        <p:nvSpPr>
          <p:cNvPr id="52" name="Donut 51"/>
          <p:cNvSpPr/>
          <p:nvPr/>
        </p:nvSpPr>
        <p:spPr bwMode="gray">
          <a:xfrm>
            <a:off x="9083085" y="1893693"/>
            <a:ext cx="2094979" cy="2041700"/>
          </a:xfrm>
          <a:prstGeom prst="donut">
            <a:avLst>
              <a:gd name="adj" fmla="val 3974"/>
            </a:avLst>
          </a:prstGeom>
          <a:solidFill>
            <a:srgbClr val="FFC000"/>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grpSp>
        <p:nvGrpSpPr>
          <p:cNvPr id="8" name="Group 7"/>
          <p:cNvGrpSpPr/>
          <p:nvPr/>
        </p:nvGrpSpPr>
        <p:grpSpPr>
          <a:xfrm>
            <a:off x="9429645" y="2183852"/>
            <a:ext cx="1444292" cy="1443916"/>
            <a:chOff x="9394365" y="2289674"/>
            <a:chExt cx="1444292" cy="1443916"/>
          </a:xfrm>
        </p:grpSpPr>
        <p:pic>
          <p:nvPicPr>
            <p:cNvPr id="51" name="Picture 2" descr="https://www.wifipineapple.com/assets/img/icons/flat/interce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4365" y="2289674"/>
              <a:ext cx="1444292" cy="1443916"/>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52"/>
            <p:cNvPicPr>
              <a:picLocks noChangeAspect="1"/>
            </p:cNvPicPr>
            <p:nvPr/>
          </p:nvPicPr>
          <p:blipFill rotWithShape="1">
            <a:blip r:embed="rId4"/>
            <a:srcRect l="4056" t="3613" r="5631" b="2816"/>
            <a:stretch/>
          </p:blipFill>
          <p:spPr>
            <a:xfrm>
              <a:off x="9551351" y="2510273"/>
              <a:ext cx="1130320" cy="1002717"/>
            </a:xfrm>
            <a:prstGeom prst="rect">
              <a:avLst/>
            </a:prstGeom>
          </p:spPr>
        </p:pic>
      </p:grpSp>
      <p:sp>
        <p:nvSpPr>
          <p:cNvPr id="35" name="Content Placeholder 2"/>
          <p:cNvSpPr txBox="1">
            <a:spLocks/>
          </p:cNvSpPr>
          <p:nvPr/>
        </p:nvSpPr>
        <p:spPr bwMode="auto">
          <a:xfrm>
            <a:off x="4380249" y="4974071"/>
            <a:ext cx="3987942" cy="607110"/>
          </a:xfrm>
          <a:prstGeom prst="rect">
            <a:avLst/>
          </a:prstGeom>
          <a:noFill/>
          <a:ln w="9525">
            <a:noFill/>
            <a:miter lim="800000"/>
            <a:headEnd/>
            <a:tailEnd/>
          </a:ln>
        </p:spPr>
        <p:txBody>
          <a:bodyPr lIns="91395" tIns="45698" rIns="91395" bIns="45698" anchor="t"/>
          <a:lstStyle/>
          <a:p>
            <a:pPr marL="0" lvl="1" algn="ctr">
              <a:lnSpc>
                <a:spcPct val="90000"/>
              </a:lnSpc>
              <a:spcAft>
                <a:spcPts val="1000"/>
              </a:spcAft>
              <a:buClr>
                <a:srgbClr val="9A918C">
                  <a:lumMod val="50000"/>
                </a:srgbClr>
              </a:buClr>
              <a:defRPr/>
            </a:pPr>
            <a:r>
              <a:rPr lang="en-US" sz="1600" kern="0" dirty="0">
                <a:latin typeface="Calibri" panose="020F0502020204030204" pitchFamily="34" charset="0"/>
                <a:cs typeface="Calibri"/>
              </a:rPr>
              <a:t>“I want to prevent zero day attacks from compromising trusted applications and gaining privileged system control”</a:t>
            </a:r>
          </a:p>
        </p:txBody>
      </p:sp>
      <p:sp>
        <p:nvSpPr>
          <p:cNvPr id="45" name="Content Placeholder 2"/>
          <p:cNvSpPr txBox="1">
            <a:spLocks/>
          </p:cNvSpPr>
          <p:nvPr/>
        </p:nvSpPr>
        <p:spPr bwMode="auto">
          <a:xfrm>
            <a:off x="4517438" y="4367542"/>
            <a:ext cx="3511313" cy="660276"/>
          </a:xfrm>
          <a:prstGeom prst="rect">
            <a:avLst/>
          </a:prstGeom>
          <a:noFill/>
          <a:ln w="9525">
            <a:noFill/>
            <a:miter lim="800000"/>
            <a:headEnd/>
            <a:tailEnd/>
          </a:ln>
        </p:spPr>
        <p:txBody>
          <a:bodyPr lIns="91395" tIns="45698" rIns="91395" bIns="45698" anchor="ctr">
            <a:normAutofit/>
          </a:bodyPr>
          <a:lstStyle/>
          <a:p>
            <a:pPr marL="233240" indent="-233240" algn="ctr">
              <a:lnSpc>
                <a:spcPct val="90000"/>
              </a:lnSpc>
              <a:spcAft>
                <a:spcPts val="1200"/>
              </a:spcAft>
              <a:buClr>
                <a:srgbClr val="C4C4C4">
                  <a:lumMod val="50000"/>
                </a:srgbClr>
              </a:buClr>
              <a:defRPr/>
            </a:pPr>
            <a:r>
              <a:rPr lang="en-US" sz="1999" b="1" kern="0" dirty="0"/>
              <a:t>Defend Known-good Apps</a:t>
            </a:r>
          </a:p>
        </p:txBody>
      </p:sp>
      <p:sp>
        <p:nvSpPr>
          <p:cNvPr id="29" name="Rounded Rectangle 5">
            <a:extLst>
              <a:ext uri="{FF2B5EF4-FFF2-40B4-BE49-F238E27FC236}">
                <a16:creationId xmlns:a16="http://schemas.microsoft.com/office/drawing/2014/main" id="{C877D448-83E4-4D86-A3B4-75153772D7D7}"/>
              </a:ext>
            </a:extLst>
          </p:cNvPr>
          <p:cNvSpPr/>
          <p:nvPr/>
        </p:nvSpPr>
        <p:spPr bwMode="gray">
          <a:xfrm>
            <a:off x="-125611" y="6139064"/>
            <a:ext cx="12443220" cy="702489"/>
          </a:xfrm>
          <a:prstGeom prst="roundRect">
            <a:avLst>
              <a:gd name="adj" fmla="val 0"/>
            </a:avLst>
          </a:prstGeom>
          <a:solidFill>
            <a:schemeClr val="accent1">
              <a:lumMod val="75000"/>
            </a:schemeClr>
          </a:solidFill>
          <a:ln w="508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kern="0" dirty="0">
                <a:solidFill>
                  <a:schemeClr val="bg1"/>
                </a:solidFill>
              </a:rPr>
              <a:t>1 Click Isolation</a:t>
            </a:r>
            <a:r>
              <a:rPr lang="en-US" kern="0" dirty="0">
                <a:solidFill>
                  <a:schemeClr val="bg1"/>
                </a:solidFill>
              </a:rPr>
              <a:t>: Browsers (IE, Edge, Chrome, Firefox); Office Apps (Word, Excel, PowerPoint); Adobe Apps (Acrobat)</a:t>
            </a:r>
          </a:p>
        </p:txBody>
      </p:sp>
      <p:sp>
        <p:nvSpPr>
          <p:cNvPr id="25" name="Content Placeholder 2"/>
          <p:cNvSpPr txBox="1">
            <a:spLocks/>
          </p:cNvSpPr>
          <p:nvPr/>
        </p:nvSpPr>
        <p:spPr bwMode="auto">
          <a:xfrm>
            <a:off x="832969" y="1209378"/>
            <a:ext cx="2588592"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#1</a:t>
            </a:r>
          </a:p>
        </p:txBody>
      </p:sp>
      <p:sp>
        <p:nvSpPr>
          <p:cNvPr id="26" name="Content Placeholder 2"/>
          <p:cNvSpPr txBox="1">
            <a:spLocks/>
          </p:cNvSpPr>
          <p:nvPr/>
        </p:nvSpPr>
        <p:spPr bwMode="auto">
          <a:xfrm>
            <a:off x="8702272" y="1209378"/>
            <a:ext cx="2578404"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#3</a:t>
            </a:r>
          </a:p>
        </p:txBody>
      </p:sp>
      <p:sp>
        <p:nvSpPr>
          <p:cNvPr id="27" name="Content Placeholder 2"/>
          <p:cNvSpPr txBox="1">
            <a:spLocks/>
          </p:cNvSpPr>
          <p:nvPr/>
        </p:nvSpPr>
        <p:spPr bwMode="auto">
          <a:xfrm>
            <a:off x="5107567" y="1209378"/>
            <a:ext cx="2190310" cy="483230"/>
          </a:xfrm>
          <a:prstGeom prst="rect">
            <a:avLst/>
          </a:prstGeom>
          <a:noFill/>
          <a:ln w="9525">
            <a:noFill/>
            <a:miter lim="800000"/>
            <a:headEnd/>
            <a:tailEnd/>
          </a:ln>
        </p:spPr>
        <p:txBody>
          <a:bodyPr lIns="0" tIns="0" rIns="0" bIns="0" anchor="b" anchorCtr="0">
            <a:noAutofit/>
          </a:bodyPr>
          <a:lstStyle/>
          <a:p>
            <a:pPr algn="ctr">
              <a:lnSpc>
                <a:spcPct val="85000"/>
              </a:lnSpc>
              <a:spcAft>
                <a:spcPts val="1200"/>
              </a:spcAft>
              <a:buClr>
                <a:srgbClr val="C4C4C4">
                  <a:lumMod val="50000"/>
                </a:srgbClr>
              </a:buClr>
              <a:defRPr/>
            </a:pPr>
            <a:r>
              <a:rPr lang="en-US" sz="2400" kern="0" dirty="0">
                <a:solidFill>
                  <a:schemeClr val="accent1"/>
                </a:solidFill>
              </a:rPr>
              <a:t>USE CASE #2</a:t>
            </a:r>
          </a:p>
        </p:txBody>
      </p:sp>
      <p:cxnSp>
        <p:nvCxnSpPr>
          <p:cNvPr id="30" name="Straight Connector 29"/>
          <p:cNvCxnSpPr/>
          <p:nvPr/>
        </p:nvCxnSpPr>
        <p:spPr>
          <a:xfrm>
            <a:off x="265686" y="4296304"/>
            <a:ext cx="11565082" cy="0"/>
          </a:xfrm>
          <a:prstGeom prst="line">
            <a:avLst/>
          </a:prstGeom>
          <a:noFill/>
          <a:ln w="12700">
            <a:solidFill>
              <a:schemeClr val="bg1">
                <a:lumMod val="85000"/>
              </a:schemeClr>
            </a:solidFill>
            <a:miter lim="800000"/>
            <a:headEnd/>
            <a:tailEnd/>
          </a:ln>
        </p:spPr>
      </p:cxnSp>
      <p:grpSp>
        <p:nvGrpSpPr>
          <p:cNvPr id="4" name="Group 3"/>
          <p:cNvGrpSpPr/>
          <p:nvPr/>
        </p:nvGrpSpPr>
        <p:grpSpPr>
          <a:xfrm>
            <a:off x="1132964" y="1822696"/>
            <a:ext cx="2094979" cy="2097247"/>
            <a:chOff x="1132962" y="2210706"/>
            <a:chExt cx="2094979" cy="2097247"/>
          </a:xfrm>
        </p:grpSpPr>
        <p:pic>
          <p:nvPicPr>
            <p:cNvPr id="48" name="Picture 47" descr="C:\Users\Adam\AppData\Local\Temp\VMwareDnD\9589e5da\ICONS_ILLUSTRATIONS_1_machine_learning_engine.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91775" y="2416946"/>
              <a:ext cx="1229243" cy="717562"/>
            </a:xfrm>
            <a:prstGeom prst="rect">
              <a:avLst/>
            </a:prstGeom>
            <a:noFill/>
          </p:spPr>
        </p:pic>
        <p:pic>
          <p:nvPicPr>
            <p:cNvPr id="49" name="Picture 48" descr="C:\Users\Lana\Norton Zone\Scott\01_ICONS_ILLUSTRATIONS\ICONS_ILLUSTRATIONS_2_reputation_mobil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7690" y="3011634"/>
              <a:ext cx="1284377" cy="1296319"/>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Box 49"/>
            <p:cNvSpPr txBox="1"/>
            <p:nvPr/>
          </p:nvSpPr>
          <p:spPr bwMode="ltGray">
            <a:xfrm>
              <a:off x="1964892" y="2619726"/>
              <a:ext cx="435429" cy="668715"/>
            </a:xfrm>
            <a:prstGeom prst="rect">
              <a:avLst/>
            </a:prstGeom>
            <a:noFill/>
            <a:ln w="9525">
              <a:noFill/>
              <a:miter lim="800000"/>
              <a:headEnd/>
              <a:tailEnd/>
            </a:ln>
          </p:spPr>
          <p:txBody>
            <a:bodyPr wrap="square" lIns="91395" tIns="45698" rIns="91395" bIns="45698" rtlCol="0" anchor="t" anchorCtr="0">
              <a:noAutofit/>
            </a:bodyPr>
            <a:lstStyle/>
            <a:p>
              <a:pPr>
                <a:lnSpc>
                  <a:spcPct val="90000"/>
                </a:lnSpc>
                <a:spcAft>
                  <a:spcPts val="800"/>
                </a:spcAft>
              </a:pPr>
              <a:r>
                <a:rPr lang="en-US" sz="800" dirty="0">
                  <a:solidFill>
                    <a:schemeClr val="bg1">
                      <a:lumMod val="75000"/>
                    </a:schemeClr>
                  </a:solidFill>
                  <a:latin typeface="Calibri" pitchFamily="34" charset="0"/>
                </a:rPr>
                <a:t>010101010101010101010101010101101010101010</a:t>
              </a:r>
            </a:p>
          </p:txBody>
        </p:sp>
        <p:sp>
          <p:nvSpPr>
            <p:cNvPr id="31" name="Donut 30"/>
            <p:cNvSpPr/>
            <p:nvPr/>
          </p:nvSpPr>
          <p:spPr bwMode="gray">
            <a:xfrm>
              <a:off x="1132962" y="2210706"/>
              <a:ext cx="2094979" cy="2041700"/>
            </a:xfrm>
            <a:prstGeom prst="donut">
              <a:avLst>
                <a:gd name="adj" fmla="val 3974"/>
              </a:avLst>
            </a:prstGeom>
            <a:solidFill>
              <a:srgbClr val="FFC000"/>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grpSp>
      <p:sp>
        <p:nvSpPr>
          <p:cNvPr id="37" name="Donut 36"/>
          <p:cNvSpPr/>
          <p:nvPr/>
        </p:nvSpPr>
        <p:spPr bwMode="gray">
          <a:xfrm>
            <a:off x="5225384" y="1869719"/>
            <a:ext cx="2094979" cy="2041700"/>
          </a:xfrm>
          <a:prstGeom prst="donut">
            <a:avLst>
              <a:gd name="adj" fmla="val 3974"/>
            </a:avLst>
          </a:prstGeom>
          <a:solidFill>
            <a:srgbClr val="FFC000"/>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dirty="0">
              <a:solidFill>
                <a:schemeClr val="tx1"/>
              </a:solidFill>
            </a:endParaRPr>
          </a:p>
        </p:txBody>
      </p:sp>
      <p:pic>
        <p:nvPicPr>
          <p:cNvPr id="9" name="Picture 8" descr="castle_icon.png"/>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378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590389" y="2135488"/>
            <a:ext cx="1383189" cy="1383189"/>
          </a:xfrm>
          <a:prstGeom prst="rect">
            <a:avLst/>
          </a:prstGeom>
        </p:spPr>
      </p:pic>
    </p:spTree>
    <p:extLst>
      <p:ext uri="{BB962C8B-B14F-4D97-AF65-F5344CB8AC3E}">
        <p14:creationId xmlns:p14="http://schemas.microsoft.com/office/powerpoint/2010/main" val="9173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96717" y="2842430"/>
            <a:ext cx="914400" cy="914162"/>
          </a:xfrm>
          <a:prstGeom prst="rect">
            <a:avLst/>
          </a:prstGeom>
          <a:noFill/>
        </p:spPr>
        <p:txBody>
          <a:bodyPr wrap="none" lIns="0" tIns="0" rIns="0" bIns="0" rtlCol="0">
            <a:noAutofit/>
          </a:bodyPr>
          <a:lstStyle/>
          <a:p>
            <a:pPr>
              <a:lnSpc>
                <a:spcPct val="90000"/>
              </a:lnSpc>
            </a:pPr>
            <a:endParaRPr lang="en-US" sz="1799" dirty="0">
              <a:latin typeface="Arial" panose="020B0604020202020204" pitchFamily="34" charset="0"/>
            </a:endParaRPr>
          </a:p>
        </p:txBody>
      </p:sp>
      <p:sp>
        <p:nvSpPr>
          <p:cNvPr id="13" name="Title 5"/>
          <p:cNvSpPr txBox="1">
            <a:spLocks/>
          </p:cNvSpPr>
          <p:nvPr/>
        </p:nvSpPr>
        <p:spPr>
          <a:xfrm>
            <a:off x="498081" y="119311"/>
            <a:ext cx="10969625" cy="45959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r>
              <a:rPr lang="en-US" kern="0" dirty="0">
                <a:latin typeface="Symantec Sans" charset="0"/>
                <a:ea typeface="Symantec Sans" charset="0"/>
                <a:cs typeface="Symantec Sans" charset="0"/>
              </a:rPr>
              <a:t>Assess &amp; Classify Every Application</a:t>
            </a:r>
          </a:p>
        </p:txBody>
      </p:sp>
      <p:pic>
        <p:nvPicPr>
          <p:cNvPr id="3" name="Picture 2"/>
          <p:cNvPicPr>
            <a:picLocks noChangeAspect="1"/>
          </p:cNvPicPr>
          <p:nvPr/>
        </p:nvPicPr>
        <p:blipFill>
          <a:blip r:embed="rId3"/>
          <a:stretch>
            <a:fillRect/>
          </a:stretch>
        </p:blipFill>
        <p:spPr>
          <a:xfrm>
            <a:off x="1475203" y="1372688"/>
            <a:ext cx="6357428" cy="449615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91109" y="1719240"/>
            <a:ext cx="1427961" cy="78197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91109" y="2657593"/>
            <a:ext cx="1438483" cy="80679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91109" y="4668152"/>
            <a:ext cx="7511769" cy="634522"/>
          </a:xfrm>
          <a:prstGeom prst="rect">
            <a:avLst/>
          </a:prstGeom>
          <a:ln>
            <a:noFill/>
          </a:ln>
          <a:effectLst>
            <a:outerShdw blurRad="292100" dist="139700" dir="2700000" algn="tl" rotWithShape="0">
              <a:srgbClr val="333333">
                <a:alpha val="65000"/>
              </a:srgbClr>
            </a:outerShdw>
          </a:effectLst>
        </p:spPr>
      </p:pic>
      <p:cxnSp>
        <p:nvCxnSpPr>
          <p:cNvPr id="12" name="Elbow Connector 11"/>
          <p:cNvCxnSpPr/>
          <p:nvPr/>
        </p:nvCxnSpPr>
        <p:spPr>
          <a:xfrm>
            <a:off x="1529592" y="1858851"/>
            <a:ext cx="923678" cy="384666"/>
          </a:xfrm>
          <a:prstGeom prst="bentConnector3">
            <a:avLst>
              <a:gd name="adj1" fmla="val 50000"/>
            </a:avLst>
          </a:prstGeom>
          <a:ln>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flipV="1">
            <a:off x="1540114" y="2243518"/>
            <a:ext cx="1504171" cy="598912"/>
          </a:xfrm>
          <a:prstGeom prst="bentConnector3">
            <a:avLst>
              <a:gd name="adj1" fmla="val 78540"/>
            </a:avLst>
          </a:prstGeom>
          <a:ln>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182519" y="3464389"/>
            <a:ext cx="2" cy="1184359"/>
          </a:xfrm>
          <a:prstGeom prst="line">
            <a:avLst/>
          </a:prstGeom>
          <a:ln>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half" idx="2"/>
          </p:nvPr>
        </p:nvSpPr>
        <p:spPr>
          <a:xfrm>
            <a:off x="8154296" y="1197864"/>
            <a:ext cx="3710602" cy="5120640"/>
          </a:xfrm>
        </p:spPr>
        <p:txBody>
          <a:bodyPr>
            <a:noAutofit/>
          </a:bodyPr>
          <a:lstStyle/>
          <a:p>
            <a:pPr>
              <a:buFont typeface="Arial" charset="0"/>
              <a:buChar char="•"/>
            </a:pPr>
            <a:endParaRPr lang="en-US" dirty="0"/>
          </a:p>
          <a:p>
            <a:pPr>
              <a:buFont typeface="Arial" charset="0"/>
              <a:buChar char="•"/>
            </a:pPr>
            <a:endParaRPr lang="en-US" dirty="0"/>
          </a:p>
          <a:p>
            <a:pPr>
              <a:buFont typeface="Arial" charset="0"/>
              <a:buChar char="•"/>
            </a:pPr>
            <a:endParaRPr lang="en-US" dirty="0"/>
          </a:p>
          <a:p>
            <a:pPr>
              <a:buFont typeface="Arial" charset="0"/>
              <a:buChar char="•"/>
            </a:pPr>
            <a:r>
              <a:rPr lang="en-US" dirty="0"/>
              <a:t>Auto-classify all installed and running apps</a:t>
            </a:r>
          </a:p>
          <a:p>
            <a:pPr>
              <a:buFont typeface="Arial" charset="0"/>
              <a:buChar char="•"/>
            </a:pPr>
            <a:endParaRPr lang="en-US" dirty="0"/>
          </a:p>
          <a:p>
            <a:pPr>
              <a:buFont typeface="Arial" charset="0"/>
              <a:buChar char="•"/>
            </a:pPr>
            <a:r>
              <a:rPr lang="en-US" dirty="0"/>
              <a:t>Identify Suspicious Apps</a:t>
            </a:r>
          </a:p>
          <a:p>
            <a:pPr>
              <a:buFont typeface="Arial" charset="0"/>
              <a:buChar char="•"/>
            </a:pPr>
            <a:endParaRPr lang="en-US" dirty="0"/>
          </a:p>
          <a:p>
            <a:pPr>
              <a:buFont typeface="Arial" charset="0"/>
              <a:buChar char="•"/>
            </a:pPr>
            <a:r>
              <a:rPr lang="en-US" dirty="0"/>
              <a:t>Analyze attack surface for Known Good Apps</a:t>
            </a:r>
          </a:p>
        </p:txBody>
      </p:sp>
    </p:spTree>
    <p:extLst>
      <p:ext uri="{BB962C8B-B14F-4D97-AF65-F5344CB8AC3E}">
        <p14:creationId xmlns:p14="http://schemas.microsoft.com/office/powerpoint/2010/main" val="28019003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Group 176"/>
          <p:cNvGrpSpPr/>
          <p:nvPr/>
        </p:nvGrpSpPr>
        <p:grpSpPr>
          <a:xfrm>
            <a:off x="3485786" y="1639035"/>
            <a:ext cx="499264" cy="1881845"/>
            <a:chOff x="3485786" y="1639031"/>
            <a:chExt cx="499264" cy="1881845"/>
          </a:xfrm>
        </p:grpSpPr>
        <p:sp>
          <p:nvSpPr>
            <p:cNvPr id="172" name="Right Bracket 171"/>
            <p:cNvSpPr/>
            <p:nvPr/>
          </p:nvSpPr>
          <p:spPr>
            <a:xfrm flipH="1">
              <a:off x="3793026" y="1639031"/>
              <a:ext cx="192024" cy="1881845"/>
            </a:xfrm>
            <a:prstGeom prst="rightBracket">
              <a:avLst>
                <a:gd name="adj" fmla="val 0"/>
              </a:avLst>
            </a:prstGeom>
            <a:ln w="25400">
              <a:gradFill flip="none" rotWithShape="1">
                <a:gsLst>
                  <a:gs pos="50000">
                    <a:schemeClr val="accent5">
                      <a:lumMod val="75000"/>
                    </a:schemeClr>
                  </a:gs>
                  <a:gs pos="100000">
                    <a:schemeClr val="bg1">
                      <a:alpha val="0"/>
                    </a:schemeClr>
                  </a:gs>
                </a:gsLst>
                <a:lin ang="10800000" scaled="1"/>
                <a:tileRect/>
              </a:gra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1" name="Straight Connector 290"/>
            <p:cNvCxnSpPr/>
            <p:nvPr/>
          </p:nvCxnSpPr>
          <p:spPr>
            <a:xfrm>
              <a:off x="3485786" y="2637561"/>
              <a:ext cx="307240" cy="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74" name="Right Arrow 173"/>
          <p:cNvSpPr/>
          <p:nvPr/>
        </p:nvSpPr>
        <p:spPr>
          <a:xfrm>
            <a:off x="5673545" y="3352190"/>
            <a:ext cx="3456450" cy="344622"/>
          </a:xfrm>
          <a:prstGeom prst="rightArrow">
            <a:avLst>
              <a:gd name="adj1" fmla="val 68299"/>
              <a:gd name="adj2" fmla="val 50000"/>
            </a:avLst>
          </a:prstGeom>
          <a:gradFill flip="none" rotWithShape="1">
            <a:gsLst>
              <a:gs pos="0">
                <a:srgbClr val="FFFFFF"/>
              </a:gs>
              <a:gs pos="50000">
                <a:srgbClr val="FB4928"/>
              </a:gs>
            </a:gsLst>
            <a:lin ang="0" scaled="1"/>
            <a:tileRect/>
          </a:gradFill>
          <a:ln w="9525">
            <a:noFill/>
            <a:miter lim="800000"/>
            <a:headEnd/>
            <a:tailEnd/>
          </a:ln>
        </p:spPr>
        <p:txBody>
          <a:bodyPr/>
          <a:lstStyle/>
          <a:p>
            <a:pPr fontAlgn="auto">
              <a:spcBef>
                <a:spcPts val="0"/>
              </a:spcBef>
              <a:spcAft>
                <a:spcPts val="0"/>
              </a:spcAft>
            </a:pPr>
            <a:endParaRPr lang="en-US" kern="0" dirty="0">
              <a:solidFill>
                <a:srgbClr val="000000"/>
              </a:solidFill>
              <a:latin typeface="Calibri"/>
              <a:ea typeface="+mn-ea"/>
              <a:cs typeface="+mn-cs"/>
            </a:endParaRPr>
          </a:p>
        </p:txBody>
      </p:sp>
      <p:cxnSp>
        <p:nvCxnSpPr>
          <p:cNvPr id="148" name="Straight Connector 147"/>
          <p:cNvCxnSpPr/>
          <p:nvPr/>
        </p:nvCxnSpPr>
        <p:spPr>
          <a:xfrm>
            <a:off x="9168400" y="1124701"/>
            <a:ext cx="0" cy="291878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6096001" y="1124701"/>
            <a:ext cx="0" cy="291878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409120" y="1124701"/>
            <a:ext cx="0" cy="291878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5302" y="381000"/>
            <a:ext cx="10938995" cy="382588"/>
          </a:xfrm>
        </p:spPr>
        <p:txBody>
          <a:bodyPr/>
          <a:lstStyle/>
          <a:p>
            <a:r>
              <a:rPr lang="en-US" sz="3200" dirty="0"/>
              <a:t>Isolate Suspicious Apps and Defend Known Good Apps</a:t>
            </a:r>
          </a:p>
        </p:txBody>
      </p:sp>
      <p:grpSp>
        <p:nvGrpSpPr>
          <p:cNvPr id="302" name="Group 301"/>
          <p:cNvGrpSpPr/>
          <p:nvPr/>
        </p:nvGrpSpPr>
        <p:grpSpPr>
          <a:xfrm>
            <a:off x="6249622" y="1554698"/>
            <a:ext cx="1190555" cy="1148393"/>
            <a:chOff x="6249620" y="1384882"/>
            <a:chExt cx="1190555" cy="1148393"/>
          </a:xfrm>
        </p:grpSpPr>
        <p:pic>
          <p:nvPicPr>
            <p:cNvPr id="36" name="Picture 35"/>
            <p:cNvPicPr>
              <a:picLocks noChangeAspect="1"/>
            </p:cNvPicPr>
            <p:nvPr/>
          </p:nvPicPr>
          <p:blipFill>
            <a:blip r:embed="rId3" cstate="print">
              <a:duotone>
                <a:schemeClr val="accent3">
                  <a:shade val="45000"/>
                  <a:satMod val="135000"/>
                </a:schemeClr>
                <a:prstClr val="white"/>
              </a:duotone>
              <a:lum bright="-20000" contrast="50000"/>
              <a:extLst>
                <a:ext uri="{28A0092B-C50C-407E-A947-70E740481C1C}">
                  <a14:useLocalDpi xmlns:a14="http://schemas.microsoft.com/office/drawing/2010/main" val="0"/>
                </a:ext>
              </a:extLst>
            </a:blip>
            <a:stretch>
              <a:fillRect/>
            </a:stretch>
          </p:blipFill>
          <p:spPr>
            <a:xfrm>
              <a:off x="6545255" y="1384882"/>
              <a:ext cx="553564" cy="553276"/>
            </a:xfrm>
            <a:prstGeom prst="rect">
              <a:avLst/>
            </a:prstGeom>
          </p:spPr>
        </p:pic>
        <p:sp>
          <p:nvSpPr>
            <p:cNvPr id="38" name="TextBox 37"/>
            <p:cNvSpPr txBox="1"/>
            <p:nvPr/>
          </p:nvSpPr>
          <p:spPr>
            <a:xfrm>
              <a:off x="6249620" y="2161635"/>
              <a:ext cx="1190555" cy="371640"/>
            </a:xfrm>
            <a:prstGeom prst="rect">
              <a:avLst/>
            </a:prstGeom>
            <a:noFill/>
          </p:spPr>
          <p:txBody>
            <a:bodyPr wrap="square" lIns="0" tIns="0" rIns="0" bIns="0" rtlCol="0">
              <a:spAutoFit/>
            </a:bodyPr>
            <a:lstStyle/>
            <a:p>
              <a:pPr algn="ctr" defTabSz="914126">
                <a:lnSpc>
                  <a:spcPct val="85000"/>
                </a:lnSpc>
                <a:defRPr/>
              </a:pPr>
              <a:r>
                <a:rPr lang="en-US" sz="1400" kern="0" dirty="0">
                  <a:solidFill>
                    <a:schemeClr val="accent4">
                      <a:lumMod val="75000"/>
                    </a:schemeClr>
                  </a:solidFill>
                </a:rPr>
                <a:t> Suspicious -&gt; </a:t>
              </a:r>
              <a:br>
                <a:rPr lang="en-US" sz="1400" kern="0" dirty="0">
                  <a:solidFill>
                    <a:schemeClr val="accent4">
                      <a:lumMod val="75000"/>
                    </a:schemeClr>
                  </a:solidFill>
                </a:rPr>
              </a:br>
              <a:r>
                <a:rPr lang="en-US" sz="1400" kern="0" dirty="0">
                  <a:solidFill>
                    <a:schemeClr val="accent4">
                      <a:lumMod val="75000"/>
                    </a:schemeClr>
                  </a:solidFill>
                </a:rPr>
                <a:t>Full Isolation</a:t>
              </a:r>
            </a:p>
          </p:txBody>
        </p:sp>
      </p:grpSp>
      <p:sp>
        <p:nvSpPr>
          <p:cNvPr id="9" name="Right Arrow 8"/>
          <p:cNvSpPr/>
          <p:nvPr/>
        </p:nvSpPr>
        <p:spPr>
          <a:xfrm>
            <a:off x="5174282" y="1509773"/>
            <a:ext cx="883315" cy="344622"/>
          </a:xfrm>
          <a:prstGeom prst="rightArrow">
            <a:avLst>
              <a:gd name="adj1" fmla="val 68299"/>
              <a:gd name="adj2" fmla="val 50000"/>
            </a:avLst>
          </a:prstGeom>
          <a:gradFill flip="none" rotWithShape="1">
            <a:gsLst>
              <a:gs pos="0">
                <a:srgbClr val="FFFFFF"/>
              </a:gs>
              <a:gs pos="50000">
                <a:srgbClr val="FB4928"/>
              </a:gs>
            </a:gsLst>
            <a:lin ang="0" scaled="1"/>
            <a:tileRect/>
          </a:gradFill>
          <a:ln w="9525">
            <a:noFill/>
            <a:miter lim="800000"/>
            <a:headEnd/>
            <a:tailEnd/>
          </a:ln>
        </p:spPr>
        <p:txBody>
          <a:bodyPr/>
          <a:lstStyle/>
          <a:p>
            <a:pPr fontAlgn="auto">
              <a:spcBef>
                <a:spcPts val="0"/>
              </a:spcBef>
              <a:spcAft>
                <a:spcPts val="0"/>
              </a:spcAft>
            </a:pPr>
            <a:endParaRPr lang="en-US" kern="0" dirty="0">
              <a:solidFill>
                <a:srgbClr val="000000"/>
              </a:solidFill>
              <a:latin typeface="Calibri"/>
              <a:ea typeface="+mn-ea"/>
              <a:cs typeface="+mn-cs"/>
            </a:endParaRPr>
          </a:p>
        </p:txBody>
      </p:sp>
      <p:grpSp>
        <p:nvGrpSpPr>
          <p:cNvPr id="54" name="Group 53"/>
          <p:cNvGrpSpPr/>
          <p:nvPr/>
        </p:nvGrpSpPr>
        <p:grpSpPr>
          <a:xfrm>
            <a:off x="0" y="6145217"/>
            <a:ext cx="12461705" cy="714375"/>
            <a:chOff x="0" y="6145213"/>
            <a:chExt cx="12461705" cy="714375"/>
          </a:xfrm>
        </p:grpSpPr>
        <p:sp>
          <p:nvSpPr>
            <p:cNvPr id="50" name="Rectangle 12"/>
            <p:cNvSpPr>
              <a:spLocks noChangeArrowheads="1"/>
            </p:cNvSpPr>
            <p:nvPr/>
          </p:nvSpPr>
          <p:spPr bwMode="auto">
            <a:xfrm flipV="1">
              <a:off x="0" y="6781800"/>
              <a:ext cx="12192000" cy="76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a:solidFill>
                  <a:schemeClr val="bg1"/>
                </a:solidFill>
              </a:endParaRPr>
            </a:p>
          </p:txBody>
        </p:sp>
        <p:sp>
          <p:nvSpPr>
            <p:cNvPr id="51" name="Freeform: Shape 82"/>
            <p:cNvSpPr>
              <a:spLocks/>
            </p:cNvSpPr>
            <p:nvPr/>
          </p:nvSpPr>
          <p:spPr bwMode="auto">
            <a:xfrm>
              <a:off x="11666538" y="6145213"/>
              <a:ext cx="525462" cy="714375"/>
            </a:xfrm>
            <a:custGeom>
              <a:avLst/>
              <a:gdLst>
                <a:gd name="T0" fmla="*/ 357725 w 525233"/>
                <a:gd name="T1" fmla="*/ 0 h 714826"/>
                <a:gd name="T2" fmla="*/ 496967 w 525233"/>
                <a:gd name="T3" fmla="*/ 28052 h 714826"/>
                <a:gd name="T4" fmla="*/ 525691 w 525233"/>
                <a:gd name="T5" fmla="*/ 43609 h 714826"/>
                <a:gd name="T6" fmla="*/ 525691 w 525233"/>
                <a:gd name="T7" fmla="*/ 136537 h 714826"/>
                <a:gd name="T8" fmla="*/ 513521 w 525233"/>
                <a:gd name="T9" fmla="*/ 126516 h 714826"/>
                <a:gd name="T10" fmla="*/ 357048 w 525233"/>
                <a:gd name="T11" fmla="*/ 78821 h 714826"/>
                <a:gd name="T12" fmla="*/ 77186 w 525233"/>
                <a:gd name="T13" fmla="*/ 358087 h 714826"/>
                <a:gd name="T14" fmla="*/ 357048 w 525233"/>
                <a:gd name="T15" fmla="*/ 637351 h 714826"/>
                <a:gd name="T16" fmla="*/ 513521 w 525233"/>
                <a:gd name="T17" fmla="*/ 589658 h 714826"/>
                <a:gd name="T18" fmla="*/ 525691 w 525233"/>
                <a:gd name="T19" fmla="*/ 579637 h 714826"/>
                <a:gd name="T20" fmla="*/ 525691 w 525233"/>
                <a:gd name="T21" fmla="*/ 670316 h 714826"/>
                <a:gd name="T22" fmla="*/ 496967 w 525233"/>
                <a:gd name="T23" fmla="*/ 685873 h 714826"/>
                <a:gd name="T24" fmla="*/ 357725 w 525233"/>
                <a:gd name="T25" fmla="*/ 713924 h 714826"/>
                <a:gd name="T26" fmla="*/ 0 w 525233"/>
                <a:gd name="T27" fmla="*/ 356963 h 714826"/>
                <a:gd name="T28" fmla="*/ 357725 w 525233"/>
                <a:gd name="T29" fmla="*/ 0 h 7148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5233" h="714826">
                  <a:moveTo>
                    <a:pt x="357413" y="0"/>
                  </a:moveTo>
                  <a:cubicBezTo>
                    <a:pt x="406762" y="0"/>
                    <a:pt x="453774" y="10001"/>
                    <a:pt x="496534" y="28088"/>
                  </a:cubicBezTo>
                  <a:lnTo>
                    <a:pt x="525233" y="43665"/>
                  </a:lnTo>
                  <a:lnTo>
                    <a:pt x="525233" y="136709"/>
                  </a:lnTo>
                  <a:lnTo>
                    <a:pt x="513073" y="126676"/>
                  </a:lnTo>
                  <a:cubicBezTo>
                    <a:pt x="468446" y="96526"/>
                    <a:pt x="414647" y="78921"/>
                    <a:pt x="356736" y="78921"/>
                  </a:cubicBezTo>
                  <a:cubicBezTo>
                    <a:pt x="202307" y="78921"/>
                    <a:pt x="77118" y="204110"/>
                    <a:pt x="77118" y="358539"/>
                  </a:cubicBezTo>
                  <a:cubicBezTo>
                    <a:pt x="77118" y="512968"/>
                    <a:pt x="202307" y="638156"/>
                    <a:pt x="356736" y="638156"/>
                  </a:cubicBezTo>
                  <a:cubicBezTo>
                    <a:pt x="414647" y="638156"/>
                    <a:pt x="468446" y="620552"/>
                    <a:pt x="513073" y="590402"/>
                  </a:cubicBezTo>
                  <a:lnTo>
                    <a:pt x="525233" y="580369"/>
                  </a:lnTo>
                  <a:lnTo>
                    <a:pt x="525233" y="671162"/>
                  </a:lnTo>
                  <a:lnTo>
                    <a:pt x="496534" y="686739"/>
                  </a:lnTo>
                  <a:cubicBezTo>
                    <a:pt x="453774" y="704825"/>
                    <a:pt x="406762" y="714826"/>
                    <a:pt x="357413" y="714826"/>
                  </a:cubicBezTo>
                  <a:cubicBezTo>
                    <a:pt x="160019" y="714826"/>
                    <a:pt x="0" y="554807"/>
                    <a:pt x="0" y="357413"/>
                  </a:cubicBezTo>
                  <a:cubicBezTo>
                    <a:pt x="0" y="160019"/>
                    <a:pt x="160019" y="0"/>
                    <a:pt x="357413" y="0"/>
                  </a:cubicBezTo>
                  <a:close/>
                </a:path>
              </a:pathLst>
            </a:cu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endParaRPr lang="en-US"/>
            </a:p>
          </p:txBody>
        </p:sp>
        <p:sp>
          <p:nvSpPr>
            <p:cNvPr id="53" name="TextBox 52"/>
            <p:cNvSpPr txBox="1"/>
            <p:nvPr/>
          </p:nvSpPr>
          <p:spPr>
            <a:xfrm>
              <a:off x="11539985" y="6349141"/>
              <a:ext cx="921720" cy="276999"/>
            </a:xfrm>
            <a:prstGeom prst="rect">
              <a:avLst/>
            </a:prstGeom>
          </p:spPr>
          <p:txBody>
            <a:bodyPr vert="horz" lIns="91440" tIns="45720" rIns="91440" bIns="45720" rtlCol="0" anchor="ctr"/>
            <a:lstStyle/>
            <a:p>
              <a:pPr algn="ctr" rtl="0" fontAlgn="auto">
                <a:spcBef>
                  <a:spcPts val="0"/>
                </a:spcBef>
                <a:spcAft>
                  <a:spcPts val="0"/>
                </a:spcAft>
                <a:defRPr/>
              </a:pPr>
              <a:fld id="{0895F6D4-EE60-4990-850A-E771673D6795}" type="slidenum">
                <a:rPr lang="en-US" sz="1200" b="1" kern="1200" smtClean="0">
                  <a:solidFill>
                    <a:schemeClr val="tx1">
                      <a:tint val="75000"/>
                    </a:schemeClr>
                  </a:solidFill>
                  <a:latin typeface="+mn-lt"/>
                  <a:ea typeface="+mn-ea"/>
                  <a:cs typeface="+mn-cs"/>
                </a:rPr>
                <a:pPr algn="ctr" rtl="0" fontAlgn="auto">
                  <a:spcBef>
                    <a:spcPts val="0"/>
                  </a:spcBef>
                  <a:spcAft>
                    <a:spcPts val="0"/>
                  </a:spcAft>
                  <a:defRPr/>
                </a:pPr>
                <a:t>86</a:t>
              </a:fld>
              <a:endParaRPr lang="en-US" sz="1200" b="1" kern="1200" dirty="0" err="1">
                <a:solidFill>
                  <a:schemeClr val="tx1">
                    <a:tint val="75000"/>
                  </a:schemeClr>
                </a:solidFill>
                <a:latin typeface="+mn-lt"/>
                <a:ea typeface="+mn-ea"/>
                <a:cs typeface="+mn-cs"/>
              </a:endParaRPr>
            </a:p>
          </p:txBody>
        </p:sp>
      </p:grpSp>
      <p:grpSp>
        <p:nvGrpSpPr>
          <p:cNvPr id="94" name="Group 93"/>
          <p:cNvGrpSpPr/>
          <p:nvPr/>
        </p:nvGrpSpPr>
        <p:grpSpPr>
          <a:xfrm>
            <a:off x="10325100" y="433388"/>
            <a:ext cx="1333500" cy="354012"/>
            <a:chOff x="10325100" y="433388"/>
            <a:chExt cx="1333500" cy="354012"/>
          </a:xfrm>
        </p:grpSpPr>
        <p:sp>
          <p:nvSpPr>
            <p:cNvPr id="95" name="Freeform 5"/>
            <p:cNvSpPr>
              <a:spLocks/>
            </p:cNvSpPr>
            <p:nvPr/>
          </p:nvSpPr>
          <p:spPr bwMode="auto">
            <a:xfrm>
              <a:off x="10655300" y="549275"/>
              <a:ext cx="119062" cy="171449"/>
            </a:xfrm>
            <a:custGeom>
              <a:avLst/>
              <a:gdLst>
                <a:gd name="T0" fmla="*/ 2147483647 w 119"/>
                <a:gd name="T1" fmla="*/ 2147483647 h 171"/>
                <a:gd name="T2" fmla="*/ 2147483647 w 119"/>
                <a:gd name="T3" fmla="*/ 2147483647 h 171"/>
                <a:gd name="T4" fmla="*/ 0 w 119"/>
                <a:gd name="T5" fmla="*/ 2147483647 h 171"/>
                <a:gd name="T6" fmla="*/ 2147483647 w 119"/>
                <a:gd name="T7" fmla="*/ 2147483647 h 171"/>
                <a:gd name="T8" fmla="*/ 2147483647 w 119"/>
                <a:gd name="T9" fmla="*/ 2147483647 h 171"/>
                <a:gd name="T10" fmla="*/ 2147483647 w 119"/>
                <a:gd name="T11" fmla="*/ 2147483647 h 171"/>
                <a:gd name="T12" fmla="*/ 2147483647 w 119"/>
                <a:gd name="T13" fmla="*/ 2147483647 h 171"/>
                <a:gd name="T14" fmla="*/ 2147483647 w 119"/>
                <a:gd name="T15" fmla="*/ 2147483647 h 171"/>
                <a:gd name="T16" fmla="*/ 2147483647 w 119"/>
                <a:gd name="T17" fmla="*/ 2147483647 h 171"/>
                <a:gd name="T18" fmla="*/ 2147483647 w 119"/>
                <a:gd name="T19" fmla="*/ 2147483647 h 171"/>
                <a:gd name="T20" fmla="*/ 2147483647 w 119"/>
                <a:gd name="T21" fmla="*/ 2147483647 h 171"/>
                <a:gd name="T22" fmla="*/ 2147483647 w 119"/>
                <a:gd name="T23" fmla="*/ 2147483647 h 171"/>
                <a:gd name="T24" fmla="*/ 2147483647 w 119"/>
                <a:gd name="T25" fmla="*/ 0 h 171"/>
                <a:gd name="T26" fmla="*/ 2147483647 w 119"/>
                <a:gd name="T27" fmla="*/ 2147483647 h 171"/>
                <a:gd name="T28" fmla="*/ 2147483647 w 119"/>
                <a:gd name="T29" fmla="*/ 2147483647 h 171"/>
                <a:gd name="T30" fmla="*/ 2147483647 w 119"/>
                <a:gd name="T31" fmla="*/ 2147483647 h 171"/>
                <a:gd name="T32" fmla="*/ 2147483647 w 119"/>
                <a:gd name="T33" fmla="*/ 2147483647 h 171"/>
                <a:gd name="T34" fmla="*/ 2147483647 w 119"/>
                <a:gd name="T35" fmla="*/ 2147483647 h 171"/>
                <a:gd name="T36" fmla="*/ 2147483647 w 119"/>
                <a:gd name="T37" fmla="*/ 2147483647 h 171"/>
                <a:gd name="T38" fmla="*/ 2147483647 w 119"/>
                <a:gd name="T39" fmla="*/ 2147483647 h 171"/>
                <a:gd name="T40" fmla="*/ 2147483647 w 119"/>
                <a:gd name="T41" fmla="*/ 2147483647 h 171"/>
                <a:gd name="T42" fmla="*/ 2147483647 w 119"/>
                <a:gd name="T43" fmla="*/ 2147483647 h 171"/>
                <a:gd name="T44" fmla="*/ 2147483647 w 119"/>
                <a:gd name="T45" fmla="*/ 2147483647 h 171"/>
                <a:gd name="T46" fmla="*/ 2147483647 w 119"/>
                <a:gd name="T47" fmla="*/ 2147483647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9" h="171">
                  <a:moveTo>
                    <a:pt x="61" y="171"/>
                  </a:moveTo>
                  <a:cubicBezTo>
                    <a:pt x="30" y="171"/>
                    <a:pt x="10" y="160"/>
                    <a:pt x="1" y="153"/>
                  </a:cubicBezTo>
                  <a:cubicBezTo>
                    <a:pt x="0" y="152"/>
                    <a:pt x="0" y="152"/>
                    <a:pt x="0" y="152"/>
                  </a:cubicBezTo>
                  <a:cubicBezTo>
                    <a:pt x="1" y="151"/>
                    <a:pt x="1" y="151"/>
                    <a:pt x="1" y="151"/>
                  </a:cubicBezTo>
                  <a:cubicBezTo>
                    <a:pt x="14" y="131"/>
                    <a:pt x="14" y="131"/>
                    <a:pt x="14" y="131"/>
                  </a:cubicBezTo>
                  <a:cubicBezTo>
                    <a:pt x="14" y="130"/>
                    <a:pt x="14" y="130"/>
                    <a:pt x="14" y="130"/>
                  </a:cubicBezTo>
                  <a:cubicBezTo>
                    <a:pt x="15" y="130"/>
                    <a:pt x="15" y="130"/>
                    <a:pt x="15" y="130"/>
                  </a:cubicBezTo>
                  <a:cubicBezTo>
                    <a:pt x="23" y="136"/>
                    <a:pt x="39" y="145"/>
                    <a:pt x="60" y="145"/>
                  </a:cubicBezTo>
                  <a:cubicBezTo>
                    <a:pt x="78" y="145"/>
                    <a:pt x="89" y="137"/>
                    <a:pt x="89" y="123"/>
                  </a:cubicBezTo>
                  <a:cubicBezTo>
                    <a:pt x="89" y="108"/>
                    <a:pt x="77" y="104"/>
                    <a:pt x="54" y="96"/>
                  </a:cubicBezTo>
                  <a:cubicBezTo>
                    <a:pt x="52" y="95"/>
                    <a:pt x="52" y="95"/>
                    <a:pt x="52" y="95"/>
                  </a:cubicBezTo>
                  <a:cubicBezTo>
                    <a:pt x="29" y="87"/>
                    <a:pt x="8" y="75"/>
                    <a:pt x="8" y="45"/>
                  </a:cubicBezTo>
                  <a:cubicBezTo>
                    <a:pt x="8" y="17"/>
                    <a:pt x="29" y="0"/>
                    <a:pt x="62" y="0"/>
                  </a:cubicBezTo>
                  <a:cubicBezTo>
                    <a:pt x="81" y="0"/>
                    <a:pt x="97" y="3"/>
                    <a:pt x="109" y="11"/>
                  </a:cubicBezTo>
                  <a:cubicBezTo>
                    <a:pt x="110" y="11"/>
                    <a:pt x="110" y="11"/>
                    <a:pt x="110" y="11"/>
                  </a:cubicBezTo>
                  <a:cubicBezTo>
                    <a:pt x="110" y="12"/>
                    <a:pt x="110" y="12"/>
                    <a:pt x="110" y="12"/>
                  </a:cubicBezTo>
                  <a:cubicBezTo>
                    <a:pt x="100" y="34"/>
                    <a:pt x="100" y="34"/>
                    <a:pt x="100" y="34"/>
                  </a:cubicBezTo>
                  <a:cubicBezTo>
                    <a:pt x="99" y="35"/>
                    <a:pt x="99" y="35"/>
                    <a:pt x="99" y="35"/>
                  </a:cubicBezTo>
                  <a:cubicBezTo>
                    <a:pt x="98" y="34"/>
                    <a:pt x="98" y="34"/>
                    <a:pt x="98" y="34"/>
                  </a:cubicBezTo>
                  <a:cubicBezTo>
                    <a:pt x="87" y="29"/>
                    <a:pt x="75" y="26"/>
                    <a:pt x="62" y="26"/>
                  </a:cubicBezTo>
                  <a:cubicBezTo>
                    <a:pt x="51" y="26"/>
                    <a:pt x="37" y="29"/>
                    <a:pt x="37" y="44"/>
                  </a:cubicBezTo>
                  <a:cubicBezTo>
                    <a:pt x="37" y="59"/>
                    <a:pt x="48" y="63"/>
                    <a:pt x="70" y="70"/>
                  </a:cubicBezTo>
                  <a:cubicBezTo>
                    <a:pt x="93" y="78"/>
                    <a:pt x="119" y="89"/>
                    <a:pt x="119" y="123"/>
                  </a:cubicBezTo>
                  <a:cubicBezTo>
                    <a:pt x="119" y="153"/>
                    <a:pt x="97" y="171"/>
                    <a:pt x="61" y="17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6" name="Freeform 6"/>
            <p:cNvSpPr>
              <a:spLocks/>
            </p:cNvSpPr>
            <p:nvPr/>
          </p:nvSpPr>
          <p:spPr bwMode="auto">
            <a:xfrm>
              <a:off x="10774363" y="596900"/>
              <a:ext cx="109537" cy="166687"/>
            </a:xfrm>
            <a:custGeom>
              <a:avLst/>
              <a:gdLst>
                <a:gd name="T0" fmla="*/ 2147483647 w 110"/>
                <a:gd name="T1" fmla="*/ 2147483647 h 166"/>
                <a:gd name="T2" fmla="*/ 2147483647 w 110"/>
                <a:gd name="T3" fmla="*/ 2147483647 h 166"/>
                <a:gd name="T4" fmla="*/ 2147483647 w 110"/>
                <a:gd name="T5" fmla="*/ 2147483647 h 166"/>
                <a:gd name="T6" fmla="*/ 2147483647 w 110"/>
                <a:gd name="T7" fmla="*/ 2147483647 h 166"/>
                <a:gd name="T8" fmla="*/ 2147483647 w 110"/>
                <a:gd name="T9" fmla="*/ 2147483647 h 166"/>
                <a:gd name="T10" fmla="*/ 2147483647 w 110"/>
                <a:gd name="T11" fmla="*/ 2147483647 h 166"/>
                <a:gd name="T12" fmla="*/ 2147483647 w 110"/>
                <a:gd name="T13" fmla="*/ 2147483647 h 166"/>
                <a:gd name="T14" fmla="*/ 2147483647 w 110"/>
                <a:gd name="T15" fmla="*/ 2147483647 h 166"/>
                <a:gd name="T16" fmla="*/ 2147483647 w 110"/>
                <a:gd name="T17" fmla="*/ 2147483647 h 166"/>
                <a:gd name="T18" fmla="*/ 2147483647 w 110"/>
                <a:gd name="T19" fmla="*/ 2147483647 h 166"/>
                <a:gd name="T20" fmla="*/ 2147483647 w 110"/>
                <a:gd name="T21" fmla="*/ 2147483647 h 166"/>
                <a:gd name="T22" fmla="*/ 0 w 110"/>
                <a:gd name="T23" fmla="*/ 0 h 166"/>
                <a:gd name="T24" fmla="*/ 2147483647 w 110"/>
                <a:gd name="T25" fmla="*/ 0 h 166"/>
                <a:gd name="T26" fmla="*/ 2147483647 w 110"/>
                <a:gd name="T27" fmla="*/ 0 h 166"/>
                <a:gd name="T28" fmla="*/ 2147483647 w 110"/>
                <a:gd name="T29" fmla="*/ 0 h 166"/>
                <a:gd name="T30" fmla="*/ 2147483647 w 110"/>
                <a:gd name="T31" fmla="*/ 2147483647 h 166"/>
                <a:gd name="T32" fmla="*/ 2147483647 w 110"/>
                <a:gd name="T33" fmla="*/ 2147483647 h 166"/>
                <a:gd name="T34" fmla="*/ 2147483647 w 110"/>
                <a:gd name="T35" fmla="*/ 2147483647 h 166"/>
                <a:gd name="T36" fmla="*/ 2147483647 w 110"/>
                <a:gd name="T37" fmla="*/ 0 h 166"/>
                <a:gd name="T38" fmla="*/ 2147483647 w 110"/>
                <a:gd name="T39" fmla="*/ 0 h 166"/>
                <a:gd name="T40" fmla="*/ 2147483647 w 110"/>
                <a:gd name="T41" fmla="*/ 0 h 166"/>
                <a:gd name="T42" fmla="*/ 2147483647 w 110"/>
                <a:gd name="T43" fmla="*/ 0 h 166"/>
                <a:gd name="T44" fmla="*/ 2147483647 w 110"/>
                <a:gd name="T45" fmla="*/ 2147483647 h 166"/>
                <a:gd name="T46" fmla="*/ 2147483647 w 110"/>
                <a:gd name="T47" fmla="*/ 2147483647 h 166"/>
                <a:gd name="T48" fmla="*/ 2147483647 w 110"/>
                <a:gd name="T49" fmla="*/ 2147483647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 h="166">
                  <a:moveTo>
                    <a:pt x="23" y="166"/>
                  </a:moveTo>
                  <a:cubicBezTo>
                    <a:pt x="17" y="166"/>
                    <a:pt x="12" y="165"/>
                    <a:pt x="6" y="164"/>
                  </a:cubicBezTo>
                  <a:cubicBezTo>
                    <a:pt x="4" y="163"/>
                    <a:pt x="4" y="163"/>
                    <a:pt x="4" y="163"/>
                  </a:cubicBezTo>
                  <a:cubicBezTo>
                    <a:pt x="5" y="162"/>
                    <a:pt x="5" y="162"/>
                    <a:pt x="5" y="162"/>
                  </a:cubicBezTo>
                  <a:cubicBezTo>
                    <a:pt x="8" y="142"/>
                    <a:pt x="8" y="142"/>
                    <a:pt x="8" y="142"/>
                  </a:cubicBezTo>
                  <a:cubicBezTo>
                    <a:pt x="8" y="141"/>
                    <a:pt x="8" y="141"/>
                    <a:pt x="8" y="141"/>
                  </a:cubicBezTo>
                  <a:cubicBezTo>
                    <a:pt x="9" y="141"/>
                    <a:pt x="9" y="141"/>
                    <a:pt x="9" y="141"/>
                  </a:cubicBezTo>
                  <a:cubicBezTo>
                    <a:pt x="11" y="141"/>
                    <a:pt x="11" y="141"/>
                    <a:pt x="11" y="141"/>
                  </a:cubicBezTo>
                  <a:cubicBezTo>
                    <a:pt x="14" y="142"/>
                    <a:pt x="17" y="142"/>
                    <a:pt x="20" y="142"/>
                  </a:cubicBezTo>
                  <a:cubicBezTo>
                    <a:pt x="31" y="142"/>
                    <a:pt x="39" y="138"/>
                    <a:pt x="44" y="128"/>
                  </a:cubicBezTo>
                  <a:cubicBezTo>
                    <a:pt x="1" y="2"/>
                    <a:pt x="1" y="2"/>
                    <a:pt x="1" y="2"/>
                  </a:cubicBezTo>
                  <a:cubicBezTo>
                    <a:pt x="0" y="0"/>
                    <a:pt x="0" y="0"/>
                    <a:pt x="0" y="0"/>
                  </a:cubicBezTo>
                  <a:cubicBezTo>
                    <a:pt x="2" y="0"/>
                    <a:pt x="2" y="0"/>
                    <a:pt x="2" y="0"/>
                  </a:cubicBezTo>
                  <a:cubicBezTo>
                    <a:pt x="31" y="0"/>
                    <a:pt x="31" y="0"/>
                    <a:pt x="31" y="0"/>
                  </a:cubicBezTo>
                  <a:cubicBezTo>
                    <a:pt x="32" y="0"/>
                    <a:pt x="32" y="0"/>
                    <a:pt x="32" y="0"/>
                  </a:cubicBezTo>
                  <a:cubicBezTo>
                    <a:pt x="32" y="1"/>
                    <a:pt x="32" y="1"/>
                    <a:pt x="32" y="1"/>
                  </a:cubicBezTo>
                  <a:cubicBezTo>
                    <a:pt x="57" y="90"/>
                    <a:pt x="57" y="90"/>
                    <a:pt x="57" y="90"/>
                  </a:cubicBezTo>
                  <a:cubicBezTo>
                    <a:pt x="79" y="1"/>
                    <a:pt x="79" y="1"/>
                    <a:pt x="79" y="1"/>
                  </a:cubicBezTo>
                  <a:cubicBezTo>
                    <a:pt x="80" y="0"/>
                    <a:pt x="80" y="0"/>
                    <a:pt x="80" y="0"/>
                  </a:cubicBezTo>
                  <a:cubicBezTo>
                    <a:pt x="81" y="0"/>
                    <a:pt x="81" y="0"/>
                    <a:pt x="81" y="0"/>
                  </a:cubicBezTo>
                  <a:cubicBezTo>
                    <a:pt x="108" y="0"/>
                    <a:pt x="108" y="0"/>
                    <a:pt x="108" y="0"/>
                  </a:cubicBezTo>
                  <a:cubicBezTo>
                    <a:pt x="110" y="0"/>
                    <a:pt x="110" y="0"/>
                    <a:pt x="110" y="0"/>
                  </a:cubicBezTo>
                  <a:cubicBezTo>
                    <a:pt x="109" y="2"/>
                    <a:pt x="109" y="2"/>
                    <a:pt x="109" y="2"/>
                  </a:cubicBezTo>
                  <a:cubicBezTo>
                    <a:pt x="71" y="127"/>
                    <a:pt x="71" y="127"/>
                    <a:pt x="71" y="127"/>
                  </a:cubicBezTo>
                  <a:cubicBezTo>
                    <a:pt x="63" y="153"/>
                    <a:pt x="48" y="166"/>
                    <a:pt x="23" y="16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7" name="Freeform 7"/>
            <p:cNvSpPr>
              <a:spLocks/>
            </p:cNvSpPr>
            <p:nvPr/>
          </p:nvSpPr>
          <p:spPr bwMode="auto">
            <a:xfrm>
              <a:off x="10895013" y="595313"/>
              <a:ext cx="163512" cy="123824"/>
            </a:xfrm>
            <a:custGeom>
              <a:avLst/>
              <a:gdLst>
                <a:gd name="T0" fmla="*/ 2147483647 w 164"/>
                <a:gd name="T1" fmla="*/ 2147483647 h 124"/>
                <a:gd name="T2" fmla="*/ 2147483647 w 164"/>
                <a:gd name="T3" fmla="*/ 2147483647 h 124"/>
                <a:gd name="T4" fmla="*/ 2147483647 w 164"/>
                <a:gd name="T5" fmla="*/ 2147483647 h 124"/>
                <a:gd name="T6" fmla="*/ 2147483647 w 164"/>
                <a:gd name="T7" fmla="*/ 2147483647 h 124"/>
                <a:gd name="T8" fmla="*/ 2147483647 w 164"/>
                <a:gd name="T9" fmla="*/ 2147483647 h 124"/>
                <a:gd name="T10" fmla="*/ 2147483647 w 164"/>
                <a:gd name="T11" fmla="*/ 2147483647 h 124"/>
                <a:gd name="T12" fmla="*/ 2147483647 w 164"/>
                <a:gd name="T13" fmla="*/ 2147483647 h 124"/>
                <a:gd name="T14" fmla="*/ 2147483647 w 164"/>
                <a:gd name="T15" fmla="*/ 2147483647 h 124"/>
                <a:gd name="T16" fmla="*/ 2147483647 w 164"/>
                <a:gd name="T17" fmla="*/ 2147483647 h 124"/>
                <a:gd name="T18" fmla="*/ 2147483647 w 164"/>
                <a:gd name="T19" fmla="*/ 2147483647 h 124"/>
                <a:gd name="T20" fmla="*/ 2147483647 w 164"/>
                <a:gd name="T21" fmla="*/ 2147483647 h 124"/>
                <a:gd name="T22" fmla="*/ 2147483647 w 164"/>
                <a:gd name="T23" fmla="*/ 2147483647 h 124"/>
                <a:gd name="T24" fmla="*/ 2147483647 w 164"/>
                <a:gd name="T25" fmla="*/ 2147483647 h 124"/>
                <a:gd name="T26" fmla="*/ 2147483647 w 164"/>
                <a:gd name="T27" fmla="*/ 2147483647 h 124"/>
                <a:gd name="T28" fmla="*/ 2147483647 w 164"/>
                <a:gd name="T29" fmla="*/ 2147483647 h 124"/>
                <a:gd name="T30" fmla="*/ 2147483647 w 164"/>
                <a:gd name="T31" fmla="*/ 2147483647 h 124"/>
                <a:gd name="T32" fmla="*/ 2147483647 w 164"/>
                <a:gd name="T33" fmla="*/ 2147483647 h 124"/>
                <a:gd name="T34" fmla="*/ 2147483647 w 164"/>
                <a:gd name="T35" fmla="*/ 2147483647 h 124"/>
                <a:gd name="T36" fmla="*/ 2147483647 w 164"/>
                <a:gd name="T37" fmla="*/ 2147483647 h 124"/>
                <a:gd name="T38" fmla="*/ 2147483647 w 164"/>
                <a:gd name="T39" fmla="*/ 2147483647 h 124"/>
                <a:gd name="T40" fmla="*/ 2147483647 w 164"/>
                <a:gd name="T41" fmla="*/ 2147483647 h 124"/>
                <a:gd name="T42" fmla="*/ 0 w 164"/>
                <a:gd name="T43" fmla="*/ 2147483647 h 124"/>
                <a:gd name="T44" fmla="*/ 0 w 164"/>
                <a:gd name="T45" fmla="*/ 2147483647 h 124"/>
                <a:gd name="T46" fmla="*/ 0 w 164"/>
                <a:gd name="T47" fmla="*/ 2147483647 h 124"/>
                <a:gd name="T48" fmla="*/ 0 w 164"/>
                <a:gd name="T49" fmla="*/ 2147483647 h 124"/>
                <a:gd name="T50" fmla="*/ 2147483647 w 164"/>
                <a:gd name="T51" fmla="*/ 2147483647 h 124"/>
                <a:gd name="T52" fmla="*/ 2147483647 w 164"/>
                <a:gd name="T53" fmla="*/ 2147483647 h 124"/>
                <a:gd name="T54" fmla="*/ 2147483647 w 164"/>
                <a:gd name="T55" fmla="*/ 2147483647 h 124"/>
                <a:gd name="T56" fmla="*/ 2147483647 w 164"/>
                <a:gd name="T57" fmla="*/ 2147483647 h 124"/>
                <a:gd name="T58" fmla="*/ 2147483647 w 164"/>
                <a:gd name="T59" fmla="*/ 2147483647 h 124"/>
                <a:gd name="T60" fmla="*/ 2147483647 w 164"/>
                <a:gd name="T61" fmla="*/ 0 h 124"/>
                <a:gd name="T62" fmla="*/ 2147483647 w 164"/>
                <a:gd name="T63" fmla="*/ 2147483647 h 124"/>
                <a:gd name="T64" fmla="*/ 2147483647 w 164"/>
                <a:gd name="T65" fmla="*/ 0 h 124"/>
                <a:gd name="T66" fmla="*/ 2147483647 w 164"/>
                <a:gd name="T67" fmla="*/ 2147483647 h 124"/>
                <a:gd name="T68" fmla="*/ 2147483647 w 164"/>
                <a:gd name="T69" fmla="*/ 2147483647 h 124"/>
                <a:gd name="T70" fmla="*/ 2147483647 w 164"/>
                <a:gd name="T71" fmla="*/ 2147483647 h 1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4" h="124">
                  <a:moveTo>
                    <a:pt x="164" y="124"/>
                  </a:moveTo>
                  <a:cubicBezTo>
                    <a:pt x="163" y="124"/>
                    <a:pt x="163" y="124"/>
                    <a:pt x="163" y="124"/>
                  </a:cubicBezTo>
                  <a:cubicBezTo>
                    <a:pt x="135" y="124"/>
                    <a:pt x="135" y="124"/>
                    <a:pt x="135" y="124"/>
                  </a:cubicBezTo>
                  <a:cubicBezTo>
                    <a:pt x="134" y="124"/>
                    <a:pt x="134" y="124"/>
                    <a:pt x="134" y="124"/>
                  </a:cubicBezTo>
                  <a:cubicBezTo>
                    <a:pt x="134" y="123"/>
                    <a:pt x="134" y="123"/>
                    <a:pt x="134" y="123"/>
                  </a:cubicBezTo>
                  <a:cubicBezTo>
                    <a:pt x="134" y="43"/>
                    <a:pt x="134" y="43"/>
                    <a:pt x="134" y="43"/>
                  </a:cubicBezTo>
                  <a:cubicBezTo>
                    <a:pt x="134" y="33"/>
                    <a:pt x="132" y="26"/>
                    <a:pt x="121" y="26"/>
                  </a:cubicBezTo>
                  <a:cubicBezTo>
                    <a:pt x="114" y="26"/>
                    <a:pt x="106" y="30"/>
                    <a:pt x="98" y="38"/>
                  </a:cubicBezTo>
                  <a:cubicBezTo>
                    <a:pt x="98" y="123"/>
                    <a:pt x="98" y="123"/>
                    <a:pt x="98" y="123"/>
                  </a:cubicBezTo>
                  <a:cubicBezTo>
                    <a:pt x="98" y="124"/>
                    <a:pt x="98" y="124"/>
                    <a:pt x="98" y="124"/>
                  </a:cubicBezTo>
                  <a:cubicBezTo>
                    <a:pt x="96" y="124"/>
                    <a:pt x="96" y="124"/>
                    <a:pt x="96" y="124"/>
                  </a:cubicBezTo>
                  <a:cubicBezTo>
                    <a:pt x="68" y="124"/>
                    <a:pt x="68" y="124"/>
                    <a:pt x="68" y="124"/>
                  </a:cubicBezTo>
                  <a:cubicBezTo>
                    <a:pt x="67" y="124"/>
                    <a:pt x="67" y="124"/>
                    <a:pt x="67" y="124"/>
                  </a:cubicBezTo>
                  <a:cubicBezTo>
                    <a:pt x="67" y="123"/>
                    <a:pt x="67" y="123"/>
                    <a:pt x="67" y="123"/>
                  </a:cubicBezTo>
                  <a:cubicBezTo>
                    <a:pt x="67" y="43"/>
                    <a:pt x="67" y="43"/>
                    <a:pt x="67" y="43"/>
                  </a:cubicBezTo>
                  <a:cubicBezTo>
                    <a:pt x="67" y="33"/>
                    <a:pt x="65" y="26"/>
                    <a:pt x="55" y="26"/>
                  </a:cubicBezTo>
                  <a:cubicBezTo>
                    <a:pt x="47" y="26"/>
                    <a:pt x="39" y="30"/>
                    <a:pt x="31" y="38"/>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5" y="0"/>
                  </a:cubicBezTo>
                  <a:cubicBezTo>
                    <a:pt x="82" y="0"/>
                    <a:pt x="89" y="9"/>
                    <a:pt x="93" y="18"/>
                  </a:cubicBezTo>
                  <a:cubicBezTo>
                    <a:pt x="102" y="9"/>
                    <a:pt x="115" y="0"/>
                    <a:pt x="131" y="0"/>
                  </a:cubicBezTo>
                  <a:cubicBezTo>
                    <a:pt x="159" y="0"/>
                    <a:pt x="164" y="23"/>
                    <a:pt x="164" y="43"/>
                  </a:cubicBezTo>
                  <a:cubicBezTo>
                    <a:pt x="164" y="123"/>
                    <a:pt x="164" y="123"/>
                    <a:pt x="164" y="123"/>
                  </a:cubicBezTo>
                  <a:cubicBezTo>
                    <a:pt x="164" y="124"/>
                    <a:pt x="164" y="124"/>
                    <a:pt x="164"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8" name="Freeform 8"/>
            <p:cNvSpPr>
              <a:spLocks noEditPoints="1"/>
            </p:cNvSpPr>
            <p:nvPr/>
          </p:nvSpPr>
          <p:spPr bwMode="auto">
            <a:xfrm>
              <a:off x="11074400" y="595313"/>
              <a:ext cx="96837" cy="125412"/>
            </a:xfrm>
            <a:custGeom>
              <a:avLst/>
              <a:gdLst>
                <a:gd name="T0" fmla="*/ 2147483647 w 98"/>
                <a:gd name="T1" fmla="*/ 2147483647 h 126"/>
                <a:gd name="T2" fmla="*/ 0 w 98"/>
                <a:gd name="T3" fmla="*/ 2147483647 h 126"/>
                <a:gd name="T4" fmla="*/ 2147483647 w 98"/>
                <a:gd name="T5" fmla="*/ 2147483647 h 126"/>
                <a:gd name="T6" fmla="*/ 2147483647 w 98"/>
                <a:gd name="T7" fmla="*/ 2147483647 h 126"/>
                <a:gd name="T8" fmla="*/ 2147483647 w 98"/>
                <a:gd name="T9" fmla="*/ 2147483647 h 126"/>
                <a:gd name="T10" fmla="*/ 2147483647 w 98"/>
                <a:gd name="T11" fmla="*/ 2147483647 h 126"/>
                <a:gd name="T12" fmla="*/ 2147483647 w 98"/>
                <a:gd name="T13" fmla="*/ 2147483647 h 126"/>
                <a:gd name="T14" fmla="*/ 2147483647 w 98"/>
                <a:gd name="T15" fmla="*/ 2147483647 h 126"/>
                <a:gd name="T16" fmla="*/ 2147483647 w 98"/>
                <a:gd name="T17" fmla="*/ 2147483647 h 126"/>
                <a:gd name="T18" fmla="*/ 2147483647 w 98"/>
                <a:gd name="T19" fmla="*/ 2147483647 h 126"/>
                <a:gd name="T20" fmla="*/ 2147483647 w 98"/>
                <a:gd name="T21" fmla="*/ 2147483647 h 126"/>
                <a:gd name="T22" fmla="*/ 2147483647 w 98"/>
                <a:gd name="T23" fmla="*/ 2147483647 h 126"/>
                <a:gd name="T24" fmla="*/ 2147483647 w 98"/>
                <a:gd name="T25" fmla="*/ 0 h 126"/>
                <a:gd name="T26" fmla="*/ 2147483647 w 98"/>
                <a:gd name="T27" fmla="*/ 2147483647 h 126"/>
                <a:gd name="T28" fmla="*/ 2147483647 w 98"/>
                <a:gd name="T29" fmla="*/ 2147483647 h 126"/>
                <a:gd name="T30" fmla="*/ 2147483647 w 98"/>
                <a:gd name="T31" fmla="*/ 2147483647 h 126"/>
                <a:gd name="T32" fmla="*/ 2147483647 w 98"/>
                <a:gd name="T33" fmla="*/ 2147483647 h 126"/>
                <a:gd name="T34" fmla="*/ 2147483647 w 98"/>
                <a:gd name="T35" fmla="*/ 2147483647 h 126"/>
                <a:gd name="T36" fmla="*/ 2147483647 w 98"/>
                <a:gd name="T37" fmla="*/ 2147483647 h 126"/>
                <a:gd name="T38" fmla="*/ 2147483647 w 98"/>
                <a:gd name="T39" fmla="*/ 2147483647 h 126"/>
                <a:gd name="T40" fmla="*/ 2147483647 w 98"/>
                <a:gd name="T41" fmla="*/ 2147483647 h 126"/>
                <a:gd name="T42" fmla="*/ 2147483647 w 98"/>
                <a:gd name="T43" fmla="*/ 2147483647 h 126"/>
                <a:gd name="T44" fmla="*/ 2147483647 w 98"/>
                <a:gd name="T45" fmla="*/ 2147483647 h 126"/>
                <a:gd name="T46" fmla="*/ 2147483647 w 98"/>
                <a:gd name="T47" fmla="*/ 2147483647 h 126"/>
                <a:gd name="T48" fmla="*/ 2147483647 w 98"/>
                <a:gd name="T49" fmla="*/ 2147483647 h 126"/>
                <a:gd name="T50" fmla="*/ 2147483647 w 98"/>
                <a:gd name="T51" fmla="*/ 2147483647 h 126"/>
                <a:gd name="T52" fmla="*/ 2147483647 w 98"/>
                <a:gd name="T53" fmla="*/ 2147483647 h 126"/>
                <a:gd name="T54" fmla="*/ 2147483647 w 98"/>
                <a:gd name="T55" fmla="*/ 2147483647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8" h="126">
                  <a:moveTo>
                    <a:pt x="38" y="126"/>
                  </a:moveTo>
                  <a:cubicBezTo>
                    <a:pt x="16" y="126"/>
                    <a:pt x="0" y="112"/>
                    <a:pt x="0" y="91"/>
                  </a:cubicBezTo>
                  <a:cubicBezTo>
                    <a:pt x="0" y="78"/>
                    <a:pt x="5" y="68"/>
                    <a:pt x="15" y="62"/>
                  </a:cubicBezTo>
                  <a:cubicBezTo>
                    <a:pt x="25" y="55"/>
                    <a:pt x="42" y="50"/>
                    <a:pt x="68" y="46"/>
                  </a:cubicBezTo>
                  <a:cubicBezTo>
                    <a:pt x="68" y="43"/>
                    <a:pt x="68" y="43"/>
                    <a:pt x="68" y="43"/>
                  </a:cubicBezTo>
                  <a:cubicBezTo>
                    <a:pt x="68" y="30"/>
                    <a:pt x="63" y="25"/>
                    <a:pt x="50" y="25"/>
                  </a:cubicBezTo>
                  <a:cubicBezTo>
                    <a:pt x="39" y="25"/>
                    <a:pt x="27" y="29"/>
                    <a:pt x="17" y="34"/>
                  </a:cubicBezTo>
                  <a:cubicBezTo>
                    <a:pt x="16" y="35"/>
                    <a:pt x="16" y="35"/>
                    <a:pt x="16" y="35"/>
                  </a:cubicBezTo>
                  <a:cubicBezTo>
                    <a:pt x="15" y="34"/>
                    <a:pt x="15" y="34"/>
                    <a:pt x="15" y="34"/>
                  </a:cubicBezTo>
                  <a:cubicBezTo>
                    <a:pt x="5" y="15"/>
                    <a:pt x="5" y="15"/>
                    <a:pt x="5" y="15"/>
                  </a:cubicBezTo>
                  <a:cubicBezTo>
                    <a:pt x="5" y="14"/>
                    <a:pt x="5" y="14"/>
                    <a:pt x="5" y="14"/>
                  </a:cubicBezTo>
                  <a:cubicBezTo>
                    <a:pt x="6" y="14"/>
                    <a:pt x="6" y="14"/>
                    <a:pt x="6" y="14"/>
                  </a:cubicBezTo>
                  <a:cubicBezTo>
                    <a:pt x="21" y="4"/>
                    <a:pt x="36" y="0"/>
                    <a:pt x="52" y="0"/>
                  </a:cubicBezTo>
                  <a:cubicBezTo>
                    <a:pt x="82" y="0"/>
                    <a:pt x="98" y="15"/>
                    <a:pt x="98" y="45"/>
                  </a:cubicBezTo>
                  <a:cubicBezTo>
                    <a:pt x="98" y="123"/>
                    <a:pt x="98" y="123"/>
                    <a:pt x="98" y="123"/>
                  </a:cubicBezTo>
                  <a:cubicBezTo>
                    <a:pt x="98" y="124"/>
                    <a:pt x="98" y="124"/>
                    <a:pt x="98" y="124"/>
                  </a:cubicBezTo>
                  <a:cubicBezTo>
                    <a:pt x="97" y="124"/>
                    <a:pt x="97" y="124"/>
                    <a:pt x="97" y="124"/>
                  </a:cubicBezTo>
                  <a:cubicBezTo>
                    <a:pt x="80" y="124"/>
                    <a:pt x="80" y="124"/>
                    <a:pt x="80" y="124"/>
                  </a:cubicBezTo>
                  <a:cubicBezTo>
                    <a:pt x="79" y="124"/>
                    <a:pt x="79" y="124"/>
                    <a:pt x="79" y="124"/>
                  </a:cubicBezTo>
                  <a:cubicBezTo>
                    <a:pt x="79" y="123"/>
                    <a:pt x="79" y="123"/>
                    <a:pt x="79" y="123"/>
                  </a:cubicBezTo>
                  <a:cubicBezTo>
                    <a:pt x="74" y="112"/>
                    <a:pt x="74" y="112"/>
                    <a:pt x="74" y="112"/>
                  </a:cubicBezTo>
                  <a:cubicBezTo>
                    <a:pt x="66" y="119"/>
                    <a:pt x="54" y="126"/>
                    <a:pt x="38" y="126"/>
                  </a:cubicBezTo>
                  <a:close/>
                  <a:moveTo>
                    <a:pt x="68" y="67"/>
                  </a:moveTo>
                  <a:cubicBezTo>
                    <a:pt x="48" y="70"/>
                    <a:pt x="38" y="74"/>
                    <a:pt x="34" y="79"/>
                  </a:cubicBezTo>
                  <a:cubicBezTo>
                    <a:pt x="31" y="82"/>
                    <a:pt x="31" y="84"/>
                    <a:pt x="31" y="89"/>
                  </a:cubicBezTo>
                  <a:cubicBezTo>
                    <a:pt x="31" y="98"/>
                    <a:pt x="35" y="103"/>
                    <a:pt x="45" y="103"/>
                  </a:cubicBezTo>
                  <a:cubicBezTo>
                    <a:pt x="52" y="103"/>
                    <a:pt x="61" y="100"/>
                    <a:pt x="68" y="94"/>
                  </a:cubicBezTo>
                  <a:cubicBezTo>
                    <a:pt x="68" y="67"/>
                    <a:pt x="68" y="67"/>
                    <a:pt x="68" y="6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9" name="Freeform 9"/>
            <p:cNvSpPr>
              <a:spLocks/>
            </p:cNvSpPr>
            <p:nvPr/>
          </p:nvSpPr>
          <p:spPr bwMode="auto">
            <a:xfrm>
              <a:off x="11198225" y="595313"/>
              <a:ext cx="100012" cy="123824"/>
            </a:xfrm>
            <a:custGeom>
              <a:avLst/>
              <a:gdLst>
                <a:gd name="T0" fmla="*/ 2147483647 w 101"/>
                <a:gd name="T1" fmla="*/ 2147483647 h 124"/>
                <a:gd name="T2" fmla="*/ 2147483647 w 101"/>
                <a:gd name="T3" fmla="*/ 2147483647 h 124"/>
                <a:gd name="T4" fmla="*/ 2147483647 w 101"/>
                <a:gd name="T5" fmla="*/ 2147483647 h 124"/>
                <a:gd name="T6" fmla="*/ 2147483647 w 101"/>
                <a:gd name="T7" fmla="*/ 2147483647 h 124"/>
                <a:gd name="T8" fmla="*/ 2147483647 w 101"/>
                <a:gd name="T9" fmla="*/ 2147483647 h 124"/>
                <a:gd name="T10" fmla="*/ 2147483647 w 101"/>
                <a:gd name="T11" fmla="*/ 2147483647 h 124"/>
                <a:gd name="T12" fmla="*/ 2147483647 w 101"/>
                <a:gd name="T13" fmla="*/ 2147483647 h 124"/>
                <a:gd name="T14" fmla="*/ 2147483647 w 101"/>
                <a:gd name="T15" fmla="*/ 2147483647 h 124"/>
                <a:gd name="T16" fmla="*/ 2147483647 w 101"/>
                <a:gd name="T17" fmla="*/ 2147483647 h 124"/>
                <a:gd name="T18" fmla="*/ 2147483647 w 101"/>
                <a:gd name="T19" fmla="*/ 2147483647 h 124"/>
                <a:gd name="T20" fmla="*/ 2147483647 w 101"/>
                <a:gd name="T21" fmla="*/ 2147483647 h 124"/>
                <a:gd name="T22" fmla="*/ 2147483647 w 101"/>
                <a:gd name="T23" fmla="*/ 2147483647 h 124"/>
                <a:gd name="T24" fmla="*/ 0 w 101"/>
                <a:gd name="T25" fmla="*/ 2147483647 h 124"/>
                <a:gd name="T26" fmla="*/ 0 w 101"/>
                <a:gd name="T27" fmla="*/ 2147483647 h 124"/>
                <a:gd name="T28" fmla="*/ 0 w 101"/>
                <a:gd name="T29" fmla="*/ 2147483647 h 124"/>
                <a:gd name="T30" fmla="*/ 0 w 101"/>
                <a:gd name="T31" fmla="*/ 2147483647 h 124"/>
                <a:gd name="T32" fmla="*/ 2147483647 w 101"/>
                <a:gd name="T33" fmla="*/ 2147483647 h 124"/>
                <a:gd name="T34" fmla="*/ 2147483647 w 101"/>
                <a:gd name="T35" fmla="*/ 2147483647 h 124"/>
                <a:gd name="T36" fmla="*/ 2147483647 w 101"/>
                <a:gd name="T37" fmla="*/ 2147483647 h 124"/>
                <a:gd name="T38" fmla="*/ 2147483647 w 101"/>
                <a:gd name="T39" fmla="*/ 2147483647 h 124"/>
                <a:gd name="T40" fmla="*/ 2147483647 w 101"/>
                <a:gd name="T41" fmla="*/ 2147483647 h 124"/>
                <a:gd name="T42" fmla="*/ 2147483647 w 101"/>
                <a:gd name="T43" fmla="*/ 0 h 124"/>
                <a:gd name="T44" fmla="*/ 2147483647 w 101"/>
                <a:gd name="T45" fmla="*/ 2147483647 h 124"/>
                <a:gd name="T46" fmla="*/ 2147483647 w 101"/>
                <a:gd name="T47" fmla="*/ 2147483647 h 124"/>
                <a:gd name="T48" fmla="*/ 2147483647 w 101"/>
                <a:gd name="T49" fmla="*/ 2147483647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124">
                  <a:moveTo>
                    <a:pt x="101" y="124"/>
                  </a:moveTo>
                  <a:cubicBezTo>
                    <a:pt x="99" y="124"/>
                    <a:pt x="99" y="124"/>
                    <a:pt x="99" y="124"/>
                  </a:cubicBezTo>
                  <a:cubicBezTo>
                    <a:pt x="71" y="124"/>
                    <a:pt x="71" y="124"/>
                    <a:pt x="71" y="124"/>
                  </a:cubicBezTo>
                  <a:cubicBezTo>
                    <a:pt x="70" y="124"/>
                    <a:pt x="70" y="124"/>
                    <a:pt x="70" y="124"/>
                  </a:cubicBezTo>
                  <a:cubicBezTo>
                    <a:pt x="70" y="123"/>
                    <a:pt x="70" y="123"/>
                    <a:pt x="70" y="123"/>
                  </a:cubicBezTo>
                  <a:cubicBezTo>
                    <a:pt x="70" y="43"/>
                    <a:pt x="70" y="43"/>
                    <a:pt x="70" y="43"/>
                  </a:cubicBezTo>
                  <a:cubicBezTo>
                    <a:pt x="70" y="31"/>
                    <a:pt x="66" y="26"/>
                    <a:pt x="56" y="26"/>
                  </a:cubicBezTo>
                  <a:cubicBezTo>
                    <a:pt x="48" y="26"/>
                    <a:pt x="38" y="31"/>
                    <a:pt x="31" y="39"/>
                  </a:cubicBezTo>
                  <a:cubicBezTo>
                    <a:pt x="31" y="123"/>
                    <a:pt x="31" y="123"/>
                    <a:pt x="31" y="123"/>
                  </a:cubicBezTo>
                  <a:cubicBezTo>
                    <a:pt x="31" y="124"/>
                    <a:pt x="31" y="124"/>
                    <a:pt x="31" y="124"/>
                  </a:cubicBezTo>
                  <a:cubicBezTo>
                    <a:pt x="30" y="124"/>
                    <a:pt x="30" y="124"/>
                    <a:pt x="30" y="124"/>
                  </a:cubicBezTo>
                  <a:cubicBezTo>
                    <a:pt x="2" y="124"/>
                    <a:pt x="2" y="124"/>
                    <a:pt x="2" y="124"/>
                  </a:cubicBezTo>
                  <a:cubicBezTo>
                    <a:pt x="0" y="124"/>
                    <a:pt x="0" y="124"/>
                    <a:pt x="0" y="124"/>
                  </a:cubicBezTo>
                  <a:cubicBezTo>
                    <a:pt x="0" y="123"/>
                    <a:pt x="0" y="123"/>
                    <a:pt x="0" y="123"/>
                  </a:cubicBezTo>
                  <a:cubicBezTo>
                    <a:pt x="0" y="4"/>
                    <a:pt x="0" y="4"/>
                    <a:pt x="0" y="4"/>
                  </a:cubicBezTo>
                  <a:cubicBezTo>
                    <a:pt x="0" y="2"/>
                    <a:pt x="0" y="2"/>
                    <a:pt x="0" y="2"/>
                  </a:cubicBezTo>
                  <a:cubicBezTo>
                    <a:pt x="2" y="2"/>
                    <a:pt x="2" y="2"/>
                    <a:pt x="2" y="2"/>
                  </a:cubicBezTo>
                  <a:cubicBezTo>
                    <a:pt x="19" y="2"/>
                    <a:pt x="19" y="2"/>
                    <a:pt x="19" y="2"/>
                  </a:cubicBezTo>
                  <a:cubicBezTo>
                    <a:pt x="20" y="2"/>
                    <a:pt x="20" y="2"/>
                    <a:pt x="20" y="2"/>
                  </a:cubicBezTo>
                  <a:cubicBezTo>
                    <a:pt x="20" y="3"/>
                    <a:pt x="20" y="3"/>
                    <a:pt x="20" y="3"/>
                  </a:cubicBezTo>
                  <a:cubicBezTo>
                    <a:pt x="25" y="20"/>
                    <a:pt x="25" y="20"/>
                    <a:pt x="25" y="20"/>
                  </a:cubicBezTo>
                  <a:cubicBezTo>
                    <a:pt x="38" y="6"/>
                    <a:pt x="51" y="0"/>
                    <a:pt x="66" y="0"/>
                  </a:cubicBezTo>
                  <a:cubicBezTo>
                    <a:pt x="89" y="0"/>
                    <a:pt x="101" y="14"/>
                    <a:pt x="101" y="43"/>
                  </a:cubicBezTo>
                  <a:cubicBezTo>
                    <a:pt x="101" y="123"/>
                    <a:pt x="101" y="123"/>
                    <a:pt x="101" y="123"/>
                  </a:cubicBezTo>
                  <a:cubicBezTo>
                    <a:pt x="101" y="124"/>
                    <a:pt x="101" y="124"/>
                    <a:pt x="101" y="1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0" name="Freeform 10"/>
            <p:cNvSpPr>
              <a:spLocks/>
            </p:cNvSpPr>
            <p:nvPr/>
          </p:nvSpPr>
          <p:spPr bwMode="auto">
            <a:xfrm>
              <a:off x="11309350" y="561975"/>
              <a:ext cx="77787" cy="158749"/>
            </a:xfrm>
            <a:custGeom>
              <a:avLst/>
              <a:gdLst>
                <a:gd name="T0" fmla="*/ 2147483647 w 78"/>
                <a:gd name="T1" fmla="*/ 2147483647 h 158"/>
                <a:gd name="T2" fmla="*/ 2147483647 w 78"/>
                <a:gd name="T3" fmla="*/ 2147483647 h 158"/>
                <a:gd name="T4" fmla="*/ 2147483647 w 78"/>
                <a:gd name="T5" fmla="*/ 2147483647 h 158"/>
                <a:gd name="T6" fmla="*/ 2147483647 w 78"/>
                <a:gd name="T7" fmla="*/ 2147483647 h 158"/>
                <a:gd name="T8" fmla="*/ 0 w 78"/>
                <a:gd name="T9" fmla="*/ 2147483647 h 158"/>
                <a:gd name="T10" fmla="*/ 0 w 78"/>
                <a:gd name="T11" fmla="*/ 2147483647 h 158"/>
                <a:gd name="T12" fmla="*/ 0 w 78"/>
                <a:gd name="T13" fmla="*/ 2147483647 h 158"/>
                <a:gd name="T14" fmla="*/ 0 w 78"/>
                <a:gd name="T15" fmla="*/ 2147483647 h 158"/>
                <a:gd name="T16" fmla="*/ 2147483647 w 78"/>
                <a:gd name="T17" fmla="*/ 2147483647 h 158"/>
                <a:gd name="T18" fmla="*/ 2147483647 w 78"/>
                <a:gd name="T19" fmla="*/ 2147483647 h 158"/>
                <a:gd name="T20" fmla="*/ 2147483647 w 78"/>
                <a:gd name="T21" fmla="*/ 2147483647 h 158"/>
                <a:gd name="T22" fmla="*/ 2147483647 w 78"/>
                <a:gd name="T23" fmla="*/ 0 h 158"/>
                <a:gd name="T24" fmla="*/ 2147483647 w 78"/>
                <a:gd name="T25" fmla="*/ 0 h 158"/>
                <a:gd name="T26" fmla="*/ 2147483647 w 78"/>
                <a:gd name="T27" fmla="*/ 0 h 158"/>
                <a:gd name="T28" fmla="*/ 2147483647 w 78"/>
                <a:gd name="T29" fmla="*/ 0 h 158"/>
                <a:gd name="T30" fmla="*/ 2147483647 w 78"/>
                <a:gd name="T31" fmla="*/ 2147483647 h 158"/>
                <a:gd name="T32" fmla="*/ 2147483647 w 78"/>
                <a:gd name="T33" fmla="*/ 2147483647 h 158"/>
                <a:gd name="T34" fmla="*/ 2147483647 w 78"/>
                <a:gd name="T35" fmla="*/ 2147483647 h 158"/>
                <a:gd name="T36" fmla="*/ 2147483647 w 78"/>
                <a:gd name="T37" fmla="*/ 2147483647 h 158"/>
                <a:gd name="T38" fmla="*/ 2147483647 w 78"/>
                <a:gd name="T39" fmla="*/ 2147483647 h 158"/>
                <a:gd name="T40" fmla="*/ 2147483647 w 78"/>
                <a:gd name="T41" fmla="*/ 2147483647 h 158"/>
                <a:gd name="T42" fmla="*/ 2147483647 w 78"/>
                <a:gd name="T43" fmla="*/ 2147483647 h 158"/>
                <a:gd name="T44" fmla="*/ 2147483647 w 78"/>
                <a:gd name="T45" fmla="*/ 2147483647 h 158"/>
                <a:gd name="T46" fmla="*/ 2147483647 w 78"/>
                <a:gd name="T47" fmla="*/ 2147483647 h 158"/>
                <a:gd name="T48" fmla="*/ 2147483647 w 78"/>
                <a:gd name="T49" fmla="*/ 2147483647 h 158"/>
                <a:gd name="T50" fmla="*/ 2147483647 w 78"/>
                <a:gd name="T51" fmla="*/ 2147483647 h 158"/>
                <a:gd name="T52" fmla="*/ 2147483647 w 78"/>
                <a:gd name="T53" fmla="*/ 2147483647 h 158"/>
                <a:gd name="T54" fmla="*/ 2147483647 w 78"/>
                <a:gd name="T55" fmla="*/ 2147483647 h 158"/>
                <a:gd name="T56" fmla="*/ 2147483647 w 78"/>
                <a:gd name="T57" fmla="*/ 2147483647 h 158"/>
                <a:gd name="T58" fmla="*/ 2147483647 w 78"/>
                <a:gd name="T59" fmla="*/ 2147483647 h 158"/>
                <a:gd name="T60" fmla="*/ 2147483647 w 78"/>
                <a:gd name="T61" fmla="*/ 2147483647 h 158"/>
                <a:gd name="T62" fmla="*/ 2147483647 w 78"/>
                <a:gd name="T63" fmla="*/ 2147483647 h 158"/>
                <a:gd name="T64" fmla="*/ 2147483647 w 78"/>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158">
                  <a:moveTo>
                    <a:pt x="54" y="158"/>
                  </a:moveTo>
                  <a:cubicBezTo>
                    <a:pt x="30" y="158"/>
                    <a:pt x="18" y="146"/>
                    <a:pt x="18" y="122"/>
                  </a:cubicBezTo>
                  <a:cubicBezTo>
                    <a:pt x="18" y="56"/>
                    <a:pt x="18" y="56"/>
                    <a:pt x="18" y="56"/>
                  </a:cubicBezTo>
                  <a:cubicBezTo>
                    <a:pt x="2" y="56"/>
                    <a:pt x="2" y="56"/>
                    <a:pt x="2" y="56"/>
                  </a:cubicBezTo>
                  <a:cubicBezTo>
                    <a:pt x="0" y="56"/>
                    <a:pt x="0" y="56"/>
                    <a:pt x="0" y="56"/>
                  </a:cubicBezTo>
                  <a:cubicBezTo>
                    <a:pt x="0" y="55"/>
                    <a:pt x="0" y="55"/>
                    <a:pt x="0" y="55"/>
                  </a:cubicBezTo>
                  <a:cubicBezTo>
                    <a:pt x="0" y="36"/>
                    <a:pt x="0" y="36"/>
                    <a:pt x="0" y="36"/>
                  </a:cubicBezTo>
                  <a:cubicBezTo>
                    <a:pt x="0" y="34"/>
                    <a:pt x="0" y="34"/>
                    <a:pt x="0" y="34"/>
                  </a:cubicBezTo>
                  <a:cubicBezTo>
                    <a:pt x="2" y="34"/>
                    <a:pt x="2" y="34"/>
                    <a:pt x="2" y="34"/>
                  </a:cubicBezTo>
                  <a:cubicBezTo>
                    <a:pt x="19" y="34"/>
                    <a:pt x="19" y="34"/>
                    <a:pt x="19" y="34"/>
                  </a:cubicBezTo>
                  <a:cubicBezTo>
                    <a:pt x="24" y="1"/>
                    <a:pt x="24" y="1"/>
                    <a:pt x="24" y="1"/>
                  </a:cubicBezTo>
                  <a:cubicBezTo>
                    <a:pt x="24" y="0"/>
                    <a:pt x="24" y="0"/>
                    <a:pt x="24" y="0"/>
                  </a:cubicBezTo>
                  <a:cubicBezTo>
                    <a:pt x="25" y="0"/>
                    <a:pt x="25" y="0"/>
                    <a:pt x="25" y="0"/>
                  </a:cubicBezTo>
                  <a:cubicBezTo>
                    <a:pt x="47" y="0"/>
                    <a:pt x="47" y="0"/>
                    <a:pt x="47" y="0"/>
                  </a:cubicBezTo>
                  <a:cubicBezTo>
                    <a:pt x="49" y="0"/>
                    <a:pt x="49" y="0"/>
                    <a:pt x="49" y="0"/>
                  </a:cubicBezTo>
                  <a:cubicBezTo>
                    <a:pt x="49" y="1"/>
                    <a:pt x="49" y="1"/>
                    <a:pt x="49" y="1"/>
                  </a:cubicBezTo>
                  <a:cubicBezTo>
                    <a:pt x="49" y="34"/>
                    <a:pt x="49" y="34"/>
                    <a:pt x="49" y="34"/>
                  </a:cubicBezTo>
                  <a:cubicBezTo>
                    <a:pt x="73" y="34"/>
                    <a:pt x="73" y="34"/>
                    <a:pt x="73" y="34"/>
                  </a:cubicBezTo>
                  <a:cubicBezTo>
                    <a:pt x="74" y="34"/>
                    <a:pt x="74" y="34"/>
                    <a:pt x="74" y="34"/>
                  </a:cubicBezTo>
                  <a:cubicBezTo>
                    <a:pt x="74" y="36"/>
                    <a:pt x="74" y="36"/>
                    <a:pt x="74" y="36"/>
                  </a:cubicBezTo>
                  <a:cubicBezTo>
                    <a:pt x="74" y="55"/>
                    <a:pt x="74" y="55"/>
                    <a:pt x="74" y="55"/>
                  </a:cubicBezTo>
                  <a:cubicBezTo>
                    <a:pt x="74" y="56"/>
                    <a:pt x="74" y="56"/>
                    <a:pt x="74" y="56"/>
                  </a:cubicBezTo>
                  <a:cubicBezTo>
                    <a:pt x="73" y="56"/>
                    <a:pt x="73" y="56"/>
                    <a:pt x="73" y="56"/>
                  </a:cubicBezTo>
                  <a:cubicBezTo>
                    <a:pt x="49" y="56"/>
                    <a:pt x="49" y="56"/>
                    <a:pt x="49" y="56"/>
                  </a:cubicBezTo>
                  <a:cubicBezTo>
                    <a:pt x="49" y="120"/>
                    <a:pt x="49" y="120"/>
                    <a:pt x="49" y="120"/>
                  </a:cubicBezTo>
                  <a:cubicBezTo>
                    <a:pt x="49" y="131"/>
                    <a:pt x="50" y="134"/>
                    <a:pt x="61" y="134"/>
                  </a:cubicBezTo>
                  <a:cubicBezTo>
                    <a:pt x="64" y="134"/>
                    <a:pt x="68" y="134"/>
                    <a:pt x="73" y="132"/>
                  </a:cubicBezTo>
                  <a:cubicBezTo>
                    <a:pt x="74" y="132"/>
                    <a:pt x="74" y="132"/>
                    <a:pt x="74" y="132"/>
                  </a:cubicBezTo>
                  <a:cubicBezTo>
                    <a:pt x="75" y="133"/>
                    <a:pt x="75" y="133"/>
                    <a:pt x="75" y="133"/>
                  </a:cubicBezTo>
                  <a:cubicBezTo>
                    <a:pt x="78" y="153"/>
                    <a:pt x="78" y="153"/>
                    <a:pt x="78" y="153"/>
                  </a:cubicBezTo>
                  <a:cubicBezTo>
                    <a:pt x="78" y="154"/>
                    <a:pt x="78" y="154"/>
                    <a:pt x="78" y="154"/>
                  </a:cubicBezTo>
                  <a:cubicBezTo>
                    <a:pt x="77" y="154"/>
                    <a:pt x="77" y="154"/>
                    <a:pt x="77" y="154"/>
                  </a:cubicBezTo>
                  <a:cubicBezTo>
                    <a:pt x="74" y="155"/>
                    <a:pt x="66" y="158"/>
                    <a:pt x="54" y="158"/>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1" name="Freeform 11"/>
            <p:cNvSpPr>
              <a:spLocks noEditPoints="1"/>
            </p:cNvSpPr>
            <p:nvPr/>
          </p:nvSpPr>
          <p:spPr bwMode="auto">
            <a:xfrm>
              <a:off x="11391900" y="595313"/>
              <a:ext cx="104775" cy="125412"/>
            </a:xfrm>
            <a:custGeom>
              <a:avLst/>
              <a:gdLst>
                <a:gd name="T0" fmla="*/ 2147483647 w 105"/>
                <a:gd name="T1" fmla="*/ 2147483647 h 126"/>
                <a:gd name="T2" fmla="*/ 0 w 105"/>
                <a:gd name="T3" fmla="*/ 2147483647 h 126"/>
                <a:gd name="T4" fmla="*/ 2147483647 w 105"/>
                <a:gd name="T5" fmla="*/ 0 h 126"/>
                <a:gd name="T6" fmla="*/ 2147483647 w 105"/>
                <a:gd name="T7" fmla="*/ 2147483647 h 126"/>
                <a:gd name="T8" fmla="*/ 2147483647 w 105"/>
                <a:gd name="T9" fmla="*/ 2147483647 h 126"/>
                <a:gd name="T10" fmla="*/ 2147483647 w 105"/>
                <a:gd name="T11" fmla="*/ 2147483647 h 126"/>
                <a:gd name="T12" fmla="*/ 2147483647 w 105"/>
                <a:gd name="T13" fmla="*/ 2147483647 h 126"/>
                <a:gd name="T14" fmla="*/ 2147483647 w 105"/>
                <a:gd name="T15" fmla="*/ 2147483647 h 126"/>
                <a:gd name="T16" fmla="*/ 2147483647 w 105"/>
                <a:gd name="T17" fmla="*/ 2147483647 h 126"/>
                <a:gd name="T18" fmla="*/ 2147483647 w 105"/>
                <a:gd name="T19" fmla="*/ 2147483647 h 126"/>
                <a:gd name="T20" fmla="*/ 2147483647 w 105"/>
                <a:gd name="T21" fmla="*/ 2147483647 h 126"/>
                <a:gd name="T22" fmla="*/ 2147483647 w 105"/>
                <a:gd name="T23" fmla="*/ 2147483647 h 126"/>
                <a:gd name="T24" fmla="*/ 2147483647 w 105"/>
                <a:gd name="T25" fmla="*/ 2147483647 h 126"/>
                <a:gd name="T26" fmla="*/ 2147483647 w 105"/>
                <a:gd name="T27" fmla="*/ 2147483647 h 126"/>
                <a:gd name="T28" fmla="*/ 2147483647 w 105"/>
                <a:gd name="T29" fmla="*/ 2147483647 h 126"/>
                <a:gd name="T30" fmla="*/ 2147483647 w 105"/>
                <a:gd name="T31" fmla="*/ 2147483647 h 126"/>
                <a:gd name="T32" fmla="*/ 2147483647 w 105"/>
                <a:gd name="T33" fmla="*/ 2147483647 h 126"/>
                <a:gd name="T34" fmla="*/ 2147483647 w 105"/>
                <a:gd name="T35" fmla="*/ 2147483647 h 126"/>
                <a:gd name="T36" fmla="*/ 2147483647 w 105"/>
                <a:gd name="T37" fmla="*/ 2147483647 h 126"/>
                <a:gd name="T38" fmla="*/ 2147483647 w 105"/>
                <a:gd name="T39" fmla="*/ 2147483647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26">
                  <a:moveTo>
                    <a:pt x="55" y="126"/>
                  </a:moveTo>
                  <a:cubicBezTo>
                    <a:pt x="21" y="126"/>
                    <a:pt x="0" y="102"/>
                    <a:pt x="0" y="64"/>
                  </a:cubicBezTo>
                  <a:cubicBezTo>
                    <a:pt x="0" y="25"/>
                    <a:pt x="21" y="0"/>
                    <a:pt x="53" y="0"/>
                  </a:cubicBezTo>
                  <a:cubicBezTo>
                    <a:pt x="86" y="0"/>
                    <a:pt x="105" y="23"/>
                    <a:pt x="105" y="64"/>
                  </a:cubicBezTo>
                  <a:cubicBezTo>
                    <a:pt x="105" y="71"/>
                    <a:pt x="105" y="71"/>
                    <a:pt x="105" y="71"/>
                  </a:cubicBezTo>
                  <a:cubicBezTo>
                    <a:pt x="105" y="73"/>
                    <a:pt x="105" y="73"/>
                    <a:pt x="105" y="73"/>
                  </a:cubicBezTo>
                  <a:cubicBezTo>
                    <a:pt x="104" y="73"/>
                    <a:pt x="104" y="73"/>
                    <a:pt x="104" y="73"/>
                  </a:cubicBezTo>
                  <a:cubicBezTo>
                    <a:pt x="32" y="73"/>
                    <a:pt x="32" y="73"/>
                    <a:pt x="32" y="73"/>
                  </a:cubicBezTo>
                  <a:cubicBezTo>
                    <a:pt x="33" y="92"/>
                    <a:pt x="41" y="101"/>
                    <a:pt x="58" y="101"/>
                  </a:cubicBezTo>
                  <a:cubicBezTo>
                    <a:pt x="71" y="101"/>
                    <a:pt x="79" y="96"/>
                    <a:pt x="89" y="91"/>
                  </a:cubicBezTo>
                  <a:cubicBezTo>
                    <a:pt x="90" y="90"/>
                    <a:pt x="90" y="90"/>
                    <a:pt x="90" y="90"/>
                  </a:cubicBezTo>
                  <a:cubicBezTo>
                    <a:pt x="90" y="91"/>
                    <a:pt x="90" y="91"/>
                    <a:pt x="90" y="91"/>
                  </a:cubicBezTo>
                  <a:cubicBezTo>
                    <a:pt x="102" y="108"/>
                    <a:pt x="102" y="108"/>
                    <a:pt x="102" y="108"/>
                  </a:cubicBezTo>
                  <a:cubicBezTo>
                    <a:pt x="102" y="109"/>
                    <a:pt x="102" y="109"/>
                    <a:pt x="102" y="109"/>
                  </a:cubicBezTo>
                  <a:cubicBezTo>
                    <a:pt x="101" y="110"/>
                    <a:pt x="101" y="110"/>
                    <a:pt x="101" y="110"/>
                  </a:cubicBezTo>
                  <a:cubicBezTo>
                    <a:pt x="90" y="119"/>
                    <a:pt x="79" y="126"/>
                    <a:pt x="55" y="126"/>
                  </a:cubicBezTo>
                  <a:close/>
                  <a:moveTo>
                    <a:pt x="32" y="53"/>
                  </a:moveTo>
                  <a:cubicBezTo>
                    <a:pt x="74" y="53"/>
                    <a:pt x="74" y="53"/>
                    <a:pt x="74" y="53"/>
                  </a:cubicBezTo>
                  <a:cubicBezTo>
                    <a:pt x="73" y="33"/>
                    <a:pt x="66" y="23"/>
                    <a:pt x="53" y="23"/>
                  </a:cubicBezTo>
                  <a:cubicBezTo>
                    <a:pt x="41" y="23"/>
                    <a:pt x="34" y="33"/>
                    <a:pt x="32" y="53"/>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 name="Freeform 12"/>
            <p:cNvSpPr>
              <a:spLocks/>
            </p:cNvSpPr>
            <p:nvPr/>
          </p:nvSpPr>
          <p:spPr bwMode="auto">
            <a:xfrm>
              <a:off x="11509375" y="595313"/>
              <a:ext cx="96837" cy="125412"/>
            </a:xfrm>
            <a:custGeom>
              <a:avLst/>
              <a:gdLst>
                <a:gd name="T0" fmla="*/ 2147483647 w 97"/>
                <a:gd name="T1" fmla="*/ 2147483647 h 126"/>
                <a:gd name="T2" fmla="*/ 0 w 97"/>
                <a:gd name="T3" fmla="*/ 2147483647 h 126"/>
                <a:gd name="T4" fmla="*/ 2147483647 w 97"/>
                <a:gd name="T5" fmla="*/ 0 h 126"/>
                <a:gd name="T6" fmla="*/ 2147483647 w 97"/>
                <a:gd name="T7" fmla="*/ 2147483647 h 126"/>
                <a:gd name="T8" fmla="*/ 2147483647 w 97"/>
                <a:gd name="T9" fmla="*/ 2147483647 h 126"/>
                <a:gd name="T10" fmla="*/ 2147483647 w 97"/>
                <a:gd name="T11" fmla="*/ 2147483647 h 126"/>
                <a:gd name="T12" fmla="*/ 2147483647 w 97"/>
                <a:gd name="T13" fmla="*/ 2147483647 h 126"/>
                <a:gd name="T14" fmla="*/ 2147483647 w 97"/>
                <a:gd name="T15" fmla="*/ 2147483647 h 126"/>
                <a:gd name="T16" fmla="*/ 2147483647 w 97"/>
                <a:gd name="T17" fmla="*/ 2147483647 h 126"/>
                <a:gd name="T18" fmla="*/ 2147483647 w 97"/>
                <a:gd name="T19" fmla="*/ 2147483647 h 126"/>
                <a:gd name="T20" fmla="*/ 2147483647 w 97"/>
                <a:gd name="T21" fmla="*/ 2147483647 h 126"/>
                <a:gd name="T22" fmla="*/ 2147483647 w 97"/>
                <a:gd name="T23" fmla="*/ 2147483647 h 126"/>
                <a:gd name="T24" fmla="*/ 2147483647 w 97"/>
                <a:gd name="T25" fmla="*/ 2147483647 h 126"/>
                <a:gd name="T26" fmla="*/ 2147483647 w 97"/>
                <a:gd name="T27" fmla="*/ 2147483647 h 126"/>
                <a:gd name="T28" fmla="*/ 2147483647 w 97"/>
                <a:gd name="T29" fmla="*/ 2147483647 h 126"/>
                <a:gd name="T30" fmla="*/ 2147483647 w 97"/>
                <a:gd name="T31" fmla="*/ 2147483647 h 126"/>
                <a:gd name="T32" fmla="*/ 2147483647 w 97"/>
                <a:gd name="T33" fmla="*/ 2147483647 h 126"/>
                <a:gd name="T34" fmla="*/ 2147483647 w 97"/>
                <a:gd name="T35" fmla="*/ 2147483647 h 126"/>
                <a:gd name="T36" fmla="*/ 2147483647 w 97"/>
                <a:gd name="T37" fmla="*/ 2147483647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126">
                  <a:moveTo>
                    <a:pt x="55" y="126"/>
                  </a:moveTo>
                  <a:cubicBezTo>
                    <a:pt x="14" y="126"/>
                    <a:pt x="0" y="94"/>
                    <a:pt x="0" y="64"/>
                  </a:cubicBezTo>
                  <a:cubicBezTo>
                    <a:pt x="0" y="34"/>
                    <a:pt x="14" y="0"/>
                    <a:pt x="55" y="0"/>
                  </a:cubicBezTo>
                  <a:cubicBezTo>
                    <a:pt x="72" y="0"/>
                    <a:pt x="83" y="4"/>
                    <a:pt x="94" y="13"/>
                  </a:cubicBezTo>
                  <a:cubicBezTo>
                    <a:pt x="95" y="14"/>
                    <a:pt x="95" y="14"/>
                    <a:pt x="95" y="14"/>
                  </a:cubicBezTo>
                  <a:cubicBezTo>
                    <a:pt x="94" y="15"/>
                    <a:pt x="94" y="15"/>
                    <a:pt x="94" y="15"/>
                  </a:cubicBezTo>
                  <a:cubicBezTo>
                    <a:pt x="81" y="33"/>
                    <a:pt x="81" y="33"/>
                    <a:pt x="81" y="33"/>
                  </a:cubicBezTo>
                  <a:cubicBezTo>
                    <a:pt x="81" y="34"/>
                    <a:pt x="81" y="34"/>
                    <a:pt x="81" y="34"/>
                  </a:cubicBezTo>
                  <a:cubicBezTo>
                    <a:pt x="80" y="34"/>
                    <a:pt x="80" y="34"/>
                    <a:pt x="80" y="34"/>
                  </a:cubicBezTo>
                  <a:cubicBezTo>
                    <a:pt x="73" y="29"/>
                    <a:pt x="66" y="25"/>
                    <a:pt x="55" y="25"/>
                  </a:cubicBezTo>
                  <a:cubicBezTo>
                    <a:pt x="39" y="25"/>
                    <a:pt x="31" y="38"/>
                    <a:pt x="31" y="64"/>
                  </a:cubicBezTo>
                  <a:cubicBezTo>
                    <a:pt x="31" y="89"/>
                    <a:pt x="39" y="101"/>
                    <a:pt x="56" y="101"/>
                  </a:cubicBezTo>
                  <a:cubicBezTo>
                    <a:pt x="67" y="101"/>
                    <a:pt x="74" y="97"/>
                    <a:pt x="81" y="91"/>
                  </a:cubicBezTo>
                  <a:cubicBezTo>
                    <a:pt x="82" y="90"/>
                    <a:pt x="82" y="90"/>
                    <a:pt x="82" y="90"/>
                  </a:cubicBezTo>
                  <a:cubicBezTo>
                    <a:pt x="83" y="91"/>
                    <a:pt x="83" y="91"/>
                    <a:pt x="83" y="91"/>
                  </a:cubicBezTo>
                  <a:cubicBezTo>
                    <a:pt x="96" y="108"/>
                    <a:pt x="96" y="108"/>
                    <a:pt x="96" y="108"/>
                  </a:cubicBezTo>
                  <a:cubicBezTo>
                    <a:pt x="97" y="109"/>
                    <a:pt x="97" y="109"/>
                    <a:pt x="97" y="109"/>
                  </a:cubicBezTo>
                  <a:cubicBezTo>
                    <a:pt x="96" y="110"/>
                    <a:pt x="96" y="110"/>
                    <a:pt x="96" y="110"/>
                  </a:cubicBezTo>
                  <a:cubicBezTo>
                    <a:pt x="85" y="121"/>
                    <a:pt x="72" y="126"/>
                    <a:pt x="55" y="126"/>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 name="Freeform 13"/>
            <p:cNvSpPr>
              <a:spLocks noEditPoints="1"/>
            </p:cNvSpPr>
            <p:nvPr/>
          </p:nvSpPr>
          <p:spPr bwMode="auto">
            <a:xfrm>
              <a:off x="10325100" y="481014"/>
              <a:ext cx="304800" cy="306386"/>
            </a:xfrm>
            <a:custGeom>
              <a:avLst/>
              <a:gdLst>
                <a:gd name="T0" fmla="*/ 2147483647 w 305"/>
                <a:gd name="T1" fmla="*/ 2147483647 h 305"/>
                <a:gd name="T2" fmla="*/ 0 w 305"/>
                <a:gd name="T3" fmla="*/ 2147483647 h 305"/>
                <a:gd name="T4" fmla="*/ 2147483647 w 305"/>
                <a:gd name="T5" fmla="*/ 0 h 305"/>
                <a:gd name="T6" fmla="*/ 2147483647 w 305"/>
                <a:gd name="T7" fmla="*/ 2147483647 h 305"/>
                <a:gd name="T8" fmla="*/ 2147483647 w 305"/>
                <a:gd name="T9" fmla="*/ 2147483647 h 305"/>
                <a:gd name="T10" fmla="*/ 2147483647 w 305"/>
                <a:gd name="T11" fmla="*/ 2147483647 h 305"/>
                <a:gd name="T12" fmla="*/ 2147483647 w 305"/>
                <a:gd name="T13" fmla="*/ 2147483647 h 305"/>
                <a:gd name="T14" fmla="*/ 2147483647 w 305"/>
                <a:gd name="T15" fmla="*/ 2147483647 h 305"/>
                <a:gd name="T16" fmla="*/ 2147483647 w 305"/>
                <a:gd name="T17" fmla="*/ 2147483647 h 305"/>
                <a:gd name="T18" fmla="*/ 2147483647 w 305"/>
                <a:gd name="T19" fmla="*/ 2147483647 h 305"/>
                <a:gd name="T20" fmla="*/ 2147483647 w 305"/>
                <a:gd name="T21" fmla="*/ 2147483647 h 305"/>
                <a:gd name="T22" fmla="*/ 2147483647 w 305"/>
                <a:gd name="T23" fmla="*/ 2147483647 h 305"/>
                <a:gd name="T24" fmla="*/ 2147483647 w 305"/>
                <a:gd name="T25" fmla="*/ 2147483647 h 305"/>
                <a:gd name="T26" fmla="*/ 2147483647 w 305"/>
                <a:gd name="T27" fmla="*/ 2147483647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305">
                  <a:moveTo>
                    <a:pt x="153" y="305"/>
                  </a:moveTo>
                  <a:cubicBezTo>
                    <a:pt x="69" y="305"/>
                    <a:pt x="0" y="237"/>
                    <a:pt x="0" y="153"/>
                  </a:cubicBezTo>
                  <a:cubicBezTo>
                    <a:pt x="0" y="69"/>
                    <a:pt x="69" y="0"/>
                    <a:pt x="153" y="0"/>
                  </a:cubicBezTo>
                  <a:cubicBezTo>
                    <a:pt x="237" y="0"/>
                    <a:pt x="305" y="69"/>
                    <a:pt x="305" y="153"/>
                  </a:cubicBezTo>
                  <a:cubicBezTo>
                    <a:pt x="305" y="237"/>
                    <a:pt x="237" y="305"/>
                    <a:pt x="153" y="305"/>
                  </a:cubicBezTo>
                  <a:close/>
                  <a:moveTo>
                    <a:pt x="153" y="49"/>
                  </a:moveTo>
                  <a:cubicBezTo>
                    <a:pt x="125" y="49"/>
                    <a:pt x="99" y="59"/>
                    <a:pt x="79" y="79"/>
                  </a:cubicBezTo>
                  <a:cubicBezTo>
                    <a:pt x="59" y="99"/>
                    <a:pt x="49" y="125"/>
                    <a:pt x="49" y="153"/>
                  </a:cubicBezTo>
                  <a:cubicBezTo>
                    <a:pt x="49" y="181"/>
                    <a:pt x="59" y="207"/>
                    <a:pt x="79" y="226"/>
                  </a:cubicBezTo>
                  <a:cubicBezTo>
                    <a:pt x="99" y="246"/>
                    <a:pt x="125" y="257"/>
                    <a:pt x="153" y="257"/>
                  </a:cubicBezTo>
                  <a:cubicBezTo>
                    <a:pt x="181" y="257"/>
                    <a:pt x="207" y="246"/>
                    <a:pt x="226" y="226"/>
                  </a:cubicBezTo>
                  <a:cubicBezTo>
                    <a:pt x="246" y="207"/>
                    <a:pt x="257" y="181"/>
                    <a:pt x="257" y="153"/>
                  </a:cubicBezTo>
                  <a:cubicBezTo>
                    <a:pt x="257" y="125"/>
                    <a:pt x="246" y="99"/>
                    <a:pt x="226" y="79"/>
                  </a:cubicBezTo>
                  <a:cubicBezTo>
                    <a:pt x="207" y="59"/>
                    <a:pt x="180" y="49"/>
                    <a:pt x="153" y="49"/>
                  </a:cubicBezTo>
                  <a:close/>
                </a:path>
              </a:pathLst>
            </a:custGeom>
            <a:solidFill>
              <a:srgbClr val="FFC20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 name="Freeform 14"/>
            <p:cNvSpPr>
              <a:spLocks noEditPoints="1"/>
            </p:cNvSpPr>
            <p:nvPr/>
          </p:nvSpPr>
          <p:spPr bwMode="auto">
            <a:xfrm>
              <a:off x="11623675" y="698499"/>
              <a:ext cx="34925" cy="19050"/>
            </a:xfrm>
            <a:custGeom>
              <a:avLst/>
              <a:gdLst>
                <a:gd name="T0" fmla="*/ 2147483647 w 22"/>
                <a:gd name="T1" fmla="*/ 2147483647 h 12"/>
                <a:gd name="T2" fmla="*/ 0 w 22"/>
                <a:gd name="T3" fmla="*/ 2147483647 h 12"/>
                <a:gd name="T4" fmla="*/ 0 w 22"/>
                <a:gd name="T5" fmla="*/ 0 h 12"/>
                <a:gd name="T6" fmla="*/ 2147483647 w 22"/>
                <a:gd name="T7" fmla="*/ 0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0 h 12"/>
                <a:gd name="T20" fmla="*/ 2147483647 w 22"/>
                <a:gd name="T21" fmla="*/ 0 h 12"/>
                <a:gd name="T22" fmla="*/ 2147483647 w 22"/>
                <a:gd name="T23" fmla="*/ 2147483647 h 12"/>
                <a:gd name="T24" fmla="*/ 2147483647 w 22"/>
                <a:gd name="T25" fmla="*/ 0 h 12"/>
                <a:gd name="T26" fmla="*/ 2147483647 w 22"/>
                <a:gd name="T27" fmla="*/ 0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 h="12">
                  <a:moveTo>
                    <a:pt x="3" y="2"/>
                  </a:moveTo>
                  <a:lnTo>
                    <a:pt x="0" y="2"/>
                  </a:lnTo>
                  <a:lnTo>
                    <a:pt x="0" y="0"/>
                  </a:lnTo>
                  <a:lnTo>
                    <a:pt x="8" y="0"/>
                  </a:lnTo>
                  <a:lnTo>
                    <a:pt x="8" y="2"/>
                  </a:lnTo>
                  <a:lnTo>
                    <a:pt x="6" y="2"/>
                  </a:lnTo>
                  <a:lnTo>
                    <a:pt x="6" y="12"/>
                  </a:lnTo>
                  <a:lnTo>
                    <a:pt x="3" y="12"/>
                  </a:lnTo>
                  <a:lnTo>
                    <a:pt x="3" y="2"/>
                  </a:lnTo>
                  <a:close/>
                  <a:moveTo>
                    <a:pt x="11" y="0"/>
                  </a:moveTo>
                  <a:lnTo>
                    <a:pt x="14" y="0"/>
                  </a:lnTo>
                  <a:lnTo>
                    <a:pt x="16" y="9"/>
                  </a:lnTo>
                  <a:lnTo>
                    <a:pt x="19" y="0"/>
                  </a:lnTo>
                  <a:lnTo>
                    <a:pt x="22" y="0"/>
                  </a:lnTo>
                  <a:lnTo>
                    <a:pt x="22" y="12"/>
                  </a:lnTo>
                  <a:lnTo>
                    <a:pt x="20" y="12"/>
                  </a:lnTo>
                  <a:lnTo>
                    <a:pt x="20" y="3"/>
                  </a:lnTo>
                  <a:lnTo>
                    <a:pt x="18" y="12"/>
                  </a:lnTo>
                  <a:lnTo>
                    <a:pt x="15" y="12"/>
                  </a:lnTo>
                  <a:lnTo>
                    <a:pt x="13" y="3"/>
                  </a:lnTo>
                  <a:lnTo>
                    <a:pt x="13" y="12"/>
                  </a:lnTo>
                  <a:lnTo>
                    <a:pt x="11" y="12"/>
                  </a:lnTo>
                  <a:lnTo>
                    <a:pt x="11"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5" name="Rectangle 15"/>
            <p:cNvSpPr>
              <a:spLocks noChangeArrowheads="1"/>
            </p:cNvSpPr>
            <p:nvPr/>
          </p:nvSpPr>
          <p:spPr bwMode="auto">
            <a:xfrm>
              <a:off x="10644188" y="458788"/>
              <a:ext cx="11112" cy="11113"/>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6" name="Rectangle 16"/>
            <p:cNvSpPr>
              <a:spLocks noChangeArrowheads="1"/>
            </p:cNvSpPr>
            <p:nvPr/>
          </p:nvSpPr>
          <p:spPr bwMode="auto">
            <a:xfrm>
              <a:off x="10644188" y="433388"/>
              <a:ext cx="11112" cy="12700"/>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7" name="Rectangle 17"/>
            <p:cNvSpPr>
              <a:spLocks noChangeArrowheads="1"/>
            </p:cNvSpPr>
            <p:nvPr/>
          </p:nvSpPr>
          <p:spPr bwMode="auto">
            <a:xfrm>
              <a:off x="10609263" y="469901"/>
              <a:ext cx="11112" cy="11113"/>
            </a:xfrm>
            <a:prstGeom prst="rect">
              <a:avLst/>
            </a:prstGeom>
            <a:solidFill>
              <a:srgbClr val="FFC20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8" name="Rectangle 18"/>
            <p:cNvSpPr>
              <a:spLocks noChangeArrowheads="1"/>
            </p:cNvSpPr>
            <p:nvPr/>
          </p:nvSpPr>
          <p:spPr bwMode="auto">
            <a:xfrm>
              <a:off x="10587038" y="493714"/>
              <a:ext cx="11112" cy="111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9" name="Rectangle 19"/>
            <p:cNvSpPr>
              <a:spLocks noChangeArrowheads="1"/>
            </p:cNvSpPr>
            <p:nvPr/>
          </p:nvSpPr>
          <p:spPr bwMode="auto">
            <a:xfrm>
              <a:off x="10620375" y="481014"/>
              <a:ext cx="12700" cy="12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0" name="Rectangle 20"/>
            <p:cNvSpPr>
              <a:spLocks noChangeArrowheads="1"/>
            </p:cNvSpPr>
            <p:nvPr/>
          </p:nvSpPr>
          <p:spPr bwMode="auto">
            <a:xfrm>
              <a:off x="10575925" y="482601"/>
              <a:ext cx="11112" cy="111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1" name="Rectangle 21"/>
            <p:cNvSpPr>
              <a:spLocks noChangeArrowheads="1"/>
            </p:cNvSpPr>
            <p:nvPr/>
          </p:nvSpPr>
          <p:spPr bwMode="auto">
            <a:xfrm>
              <a:off x="10609263" y="493714"/>
              <a:ext cx="11112" cy="111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2" name="Rectangle 22"/>
            <p:cNvSpPr>
              <a:spLocks noChangeArrowheads="1"/>
            </p:cNvSpPr>
            <p:nvPr/>
          </p:nvSpPr>
          <p:spPr bwMode="auto">
            <a:xfrm>
              <a:off x="10631488" y="446088"/>
              <a:ext cx="12700" cy="12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3" name="Rectangle 23"/>
            <p:cNvSpPr>
              <a:spLocks noChangeArrowheads="1"/>
            </p:cNvSpPr>
            <p:nvPr/>
          </p:nvSpPr>
          <p:spPr bwMode="auto">
            <a:xfrm>
              <a:off x="10609263" y="458788"/>
              <a:ext cx="22225" cy="111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4" name="Rectangle 24"/>
            <p:cNvSpPr>
              <a:spLocks noChangeArrowheads="1"/>
            </p:cNvSpPr>
            <p:nvPr/>
          </p:nvSpPr>
          <p:spPr bwMode="auto">
            <a:xfrm>
              <a:off x="10598150" y="469901"/>
              <a:ext cx="11112" cy="238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5" name="Freeform 25"/>
            <p:cNvSpPr>
              <a:spLocks/>
            </p:cNvSpPr>
            <p:nvPr/>
          </p:nvSpPr>
          <p:spPr bwMode="auto">
            <a:xfrm>
              <a:off x="10402888" y="504826"/>
              <a:ext cx="206375" cy="196849"/>
            </a:xfrm>
            <a:custGeom>
              <a:avLst/>
              <a:gdLst>
                <a:gd name="T0" fmla="*/ 2147483647 w 206"/>
                <a:gd name="T1" fmla="*/ 0 h 197"/>
                <a:gd name="T2" fmla="*/ 2147483647 w 206"/>
                <a:gd name="T3" fmla="*/ 2147483647 h 197"/>
                <a:gd name="T4" fmla="*/ 2147483647 w 206"/>
                <a:gd name="T5" fmla="*/ 2147483647 h 197"/>
                <a:gd name="T6" fmla="*/ 2147483647 w 206"/>
                <a:gd name="T7" fmla="*/ 0 h 197"/>
                <a:gd name="T8" fmla="*/ 2147483647 w 206"/>
                <a:gd name="T9" fmla="*/ 0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0 h 197"/>
                <a:gd name="T88" fmla="*/ 2147483647 w 206"/>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97">
                  <a:moveTo>
                    <a:pt x="195" y="0"/>
                  </a:moveTo>
                  <a:cubicBezTo>
                    <a:pt x="195" y="11"/>
                    <a:pt x="195" y="11"/>
                    <a:pt x="195" y="11"/>
                  </a:cubicBezTo>
                  <a:cubicBezTo>
                    <a:pt x="184" y="11"/>
                    <a:pt x="184" y="11"/>
                    <a:pt x="184" y="11"/>
                  </a:cubicBezTo>
                  <a:cubicBezTo>
                    <a:pt x="184" y="0"/>
                    <a:pt x="184" y="0"/>
                    <a:pt x="184" y="0"/>
                  </a:cubicBezTo>
                  <a:cubicBezTo>
                    <a:pt x="166" y="0"/>
                    <a:pt x="166" y="0"/>
                    <a:pt x="166" y="0"/>
                  </a:cubicBezTo>
                  <a:cubicBezTo>
                    <a:pt x="166" y="8"/>
                    <a:pt x="166" y="8"/>
                    <a:pt x="166" y="8"/>
                  </a:cubicBezTo>
                  <a:cubicBezTo>
                    <a:pt x="156" y="8"/>
                    <a:pt x="156" y="8"/>
                    <a:pt x="156" y="8"/>
                  </a:cubicBezTo>
                  <a:cubicBezTo>
                    <a:pt x="156" y="18"/>
                    <a:pt x="156" y="18"/>
                    <a:pt x="156" y="18"/>
                  </a:cubicBezTo>
                  <a:cubicBezTo>
                    <a:pt x="167" y="18"/>
                    <a:pt x="167" y="18"/>
                    <a:pt x="167" y="18"/>
                  </a:cubicBezTo>
                  <a:cubicBezTo>
                    <a:pt x="167" y="29"/>
                    <a:pt x="167" y="29"/>
                    <a:pt x="167" y="29"/>
                  </a:cubicBezTo>
                  <a:cubicBezTo>
                    <a:pt x="156" y="29"/>
                    <a:pt x="156" y="29"/>
                    <a:pt x="156" y="29"/>
                  </a:cubicBezTo>
                  <a:cubicBezTo>
                    <a:pt x="156" y="18"/>
                    <a:pt x="156" y="18"/>
                    <a:pt x="156" y="18"/>
                  </a:cubicBezTo>
                  <a:cubicBezTo>
                    <a:pt x="144" y="18"/>
                    <a:pt x="144" y="18"/>
                    <a:pt x="144" y="18"/>
                  </a:cubicBezTo>
                  <a:cubicBezTo>
                    <a:pt x="144" y="35"/>
                    <a:pt x="144" y="35"/>
                    <a:pt x="144" y="35"/>
                  </a:cubicBezTo>
                  <a:cubicBezTo>
                    <a:pt x="133" y="35"/>
                    <a:pt x="133" y="35"/>
                    <a:pt x="133" y="35"/>
                  </a:cubicBezTo>
                  <a:cubicBezTo>
                    <a:pt x="133" y="46"/>
                    <a:pt x="133" y="46"/>
                    <a:pt x="133" y="46"/>
                  </a:cubicBezTo>
                  <a:cubicBezTo>
                    <a:pt x="125" y="46"/>
                    <a:pt x="125" y="46"/>
                    <a:pt x="125" y="46"/>
                  </a:cubicBezTo>
                  <a:cubicBezTo>
                    <a:pt x="125" y="57"/>
                    <a:pt x="125" y="57"/>
                    <a:pt x="125" y="57"/>
                  </a:cubicBezTo>
                  <a:cubicBezTo>
                    <a:pt x="117" y="57"/>
                    <a:pt x="117" y="57"/>
                    <a:pt x="117" y="57"/>
                  </a:cubicBezTo>
                  <a:cubicBezTo>
                    <a:pt x="108" y="71"/>
                    <a:pt x="85" y="113"/>
                    <a:pt x="78" y="130"/>
                  </a:cubicBezTo>
                  <a:cubicBezTo>
                    <a:pt x="53" y="96"/>
                    <a:pt x="34" y="82"/>
                    <a:pt x="19" y="77"/>
                  </a:cubicBezTo>
                  <a:cubicBezTo>
                    <a:pt x="10" y="74"/>
                    <a:pt x="0" y="83"/>
                    <a:pt x="14" y="98"/>
                  </a:cubicBezTo>
                  <a:cubicBezTo>
                    <a:pt x="46" y="132"/>
                    <a:pt x="55" y="161"/>
                    <a:pt x="65" y="184"/>
                  </a:cubicBezTo>
                  <a:cubicBezTo>
                    <a:pt x="70" y="196"/>
                    <a:pt x="93" y="197"/>
                    <a:pt x="97" y="185"/>
                  </a:cubicBezTo>
                  <a:cubicBezTo>
                    <a:pt x="107" y="159"/>
                    <a:pt x="121" y="130"/>
                    <a:pt x="138" y="106"/>
                  </a:cubicBezTo>
                  <a:cubicBezTo>
                    <a:pt x="138" y="94"/>
                    <a:pt x="138" y="94"/>
                    <a:pt x="138" y="94"/>
                  </a:cubicBezTo>
                  <a:cubicBezTo>
                    <a:pt x="146" y="94"/>
                    <a:pt x="146" y="94"/>
                    <a:pt x="146" y="94"/>
                  </a:cubicBezTo>
                  <a:cubicBezTo>
                    <a:pt x="146" y="83"/>
                    <a:pt x="146" y="83"/>
                    <a:pt x="146" y="83"/>
                  </a:cubicBezTo>
                  <a:cubicBezTo>
                    <a:pt x="156" y="83"/>
                    <a:pt x="156" y="83"/>
                    <a:pt x="156" y="83"/>
                  </a:cubicBezTo>
                  <a:cubicBezTo>
                    <a:pt x="156" y="70"/>
                    <a:pt x="156" y="70"/>
                    <a:pt x="156" y="70"/>
                  </a:cubicBezTo>
                  <a:cubicBezTo>
                    <a:pt x="167" y="70"/>
                    <a:pt x="167" y="70"/>
                    <a:pt x="167" y="70"/>
                  </a:cubicBezTo>
                  <a:cubicBezTo>
                    <a:pt x="167" y="57"/>
                    <a:pt x="167" y="57"/>
                    <a:pt x="167" y="57"/>
                  </a:cubicBezTo>
                  <a:cubicBezTo>
                    <a:pt x="156" y="57"/>
                    <a:pt x="156" y="57"/>
                    <a:pt x="156" y="57"/>
                  </a:cubicBezTo>
                  <a:cubicBezTo>
                    <a:pt x="156" y="46"/>
                    <a:pt x="156" y="46"/>
                    <a:pt x="156" y="46"/>
                  </a:cubicBezTo>
                  <a:cubicBezTo>
                    <a:pt x="167" y="46"/>
                    <a:pt x="167" y="46"/>
                    <a:pt x="167" y="46"/>
                  </a:cubicBezTo>
                  <a:cubicBezTo>
                    <a:pt x="167" y="57"/>
                    <a:pt x="167" y="57"/>
                    <a:pt x="167" y="57"/>
                  </a:cubicBezTo>
                  <a:cubicBezTo>
                    <a:pt x="178" y="57"/>
                    <a:pt x="178" y="57"/>
                    <a:pt x="178" y="57"/>
                  </a:cubicBezTo>
                  <a:cubicBezTo>
                    <a:pt x="178" y="46"/>
                    <a:pt x="178" y="46"/>
                    <a:pt x="178" y="46"/>
                  </a:cubicBezTo>
                  <a:cubicBezTo>
                    <a:pt x="187" y="46"/>
                    <a:pt x="187" y="46"/>
                    <a:pt x="187" y="46"/>
                  </a:cubicBezTo>
                  <a:cubicBezTo>
                    <a:pt x="187" y="33"/>
                    <a:pt x="187" y="33"/>
                    <a:pt x="187" y="33"/>
                  </a:cubicBezTo>
                  <a:cubicBezTo>
                    <a:pt x="197" y="33"/>
                    <a:pt x="197" y="33"/>
                    <a:pt x="197" y="33"/>
                  </a:cubicBezTo>
                  <a:cubicBezTo>
                    <a:pt x="197" y="23"/>
                    <a:pt x="197" y="23"/>
                    <a:pt x="197" y="23"/>
                  </a:cubicBezTo>
                  <a:cubicBezTo>
                    <a:pt x="206" y="23"/>
                    <a:pt x="206" y="23"/>
                    <a:pt x="206" y="23"/>
                  </a:cubicBezTo>
                  <a:cubicBezTo>
                    <a:pt x="206" y="0"/>
                    <a:pt x="206" y="0"/>
                    <a:pt x="206" y="0"/>
                  </a:cubicBezTo>
                  <a:lnTo>
                    <a:pt x="195"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303" name="Group 302"/>
          <p:cNvGrpSpPr/>
          <p:nvPr/>
        </p:nvGrpSpPr>
        <p:grpSpPr>
          <a:xfrm>
            <a:off x="7747417" y="1289801"/>
            <a:ext cx="1190555" cy="1413289"/>
            <a:chOff x="7747415" y="1119986"/>
            <a:chExt cx="1190555" cy="1413289"/>
          </a:xfrm>
        </p:grpSpPr>
        <p:pic>
          <p:nvPicPr>
            <p:cNvPr id="40" name="Picture 39"/>
            <p:cNvPicPr>
              <a:picLocks noChangeAspect="1"/>
            </p:cNvPicPr>
            <p:nvPr/>
          </p:nvPicPr>
          <p:blipFill>
            <a:blip r:embed="rId3" cstate="print">
              <a:duotone>
                <a:schemeClr val="accent1">
                  <a:shade val="45000"/>
                  <a:satMod val="135000"/>
                </a:schemeClr>
                <a:prstClr val="white"/>
              </a:duotone>
              <a:lum contrast="30000"/>
              <a:extLst>
                <a:ext uri="{28A0092B-C50C-407E-A947-70E740481C1C}">
                  <a14:useLocalDpi xmlns:a14="http://schemas.microsoft.com/office/drawing/2010/main" val="0"/>
                </a:ext>
              </a:extLst>
            </a:blip>
            <a:stretch>
              <a:fillRect/>
            </a:stretch>
          </p:blipFill>
          <p:spPr>
            <a:xfrm>
              <a:off x="7977845" y="1384882"/>
              <a:ext cx="553564" cy="553276"/>
            </a:xfrm>
            <a:prstGeom prst="rect">
              <a:avLst/>
            </a:prstGeom>
          </p:spPr>
        </p:pic>
        <p:sp>
          <p:nvSpPr>
            <p:cNvPr id="42" name="TextBox 41"/>
            <p:cNvSpPr txBox="1"/>
            <p:nvPr/>
          </p:nvSpPr>
          <p:spPr>
            <a:xfrm>
              <a:off x="7747415" y="2161635"/>
              <a:ext cx="1075340" cy="371640"/>
            </a:xfrm>
            <a:prstGeom prst="rect">
              <a:avLst/>
            </a:prstGeom>
            <a:noFill/>
          </p:spPr>
          <p:txBody>
            <a:bodyPr wrap="square" lIns="0" tIns="0" rIns="0" bIns="0" rtlCol="0">
              <a:spAutoFit/>
            </a:bodyPr>
            <a:lstStyle/>
            <a:p>
              <a:pPr algn="ctr" defTabSz="914126">
                <a:lnSpc>
                  <a:spcPct val="85000"/>
                </a:lnSpc>
                <a:defRPr/>
              </a:pPr>
              <a:r>
                <a:rPr lang="en-US" sz="1400" kern="0" dirty="0">
                  <a:solidFill>
                    <a:schemeClr val="accent1">
                      <a:lumMod val="75000"/>
                    </a:schemeClr>
                  </a:solidFill>
                </a:rPr>
                <a:t>Good File -&gt; </a:t>
              </a:r>
              <a:br>
                <a:rPr lang="en-US" sz="1400" kern="0" dirty="0">
                  <a:solidFill>
                    <a:schemeClr val="accent1">
                      <a:lumMod val="75000"/>
                    </a:schemeClr>
                  </a:solidFill>
                </a:rPr>
              </a:br>
              <a:r>
                <a:rPr lang="en-US" sz="1400" kern="0" dirty="0">
                  <a:solidFill>
                    <a:schemeClr val="accent1">
                      <a:lumMod val="75000"/>
                    </a:schemeClr>
                  </a:solidFill>
                </a:rPr>
                <a:t>No Restriction</a:t>
              </a:r>
            </a:p>
          </p:txBody>
        </p:sp>
        <p:sp>
          <p:nvSpPr>
            <p:cNvPr id="194" name="Rounded Rectangle 193"/>
            <p:cNvSpPr/>
            <p:nvPr/>
          </p:nvSpPr>
          <p:spPr bwMode="gray">
            <a:xfrm>
              <a:off x="7862630" y="1278319"/>
              <a:ext cx="768100" cy="768101"/>
            </a:xfrm>
            <a:prstGeom prst="roundRect">
              <a:avLst/>
            </a:prstGeom>
            <a:noFill/>
            <a:ln w="28575">
              <a:solidFill>
                <a:schemeClr val="accent1"/>
              </a:solidFill>
              <a:prstDash val="sysDot"/>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200" dirty="0">
                <a:latin typeface="Arial" panose="020B0604020202020204" pitchFamily="34" charset="0"/>
                <a:cs typeface="Arial" panose="020B0604020202020204" pitchFamily="34" charset="0"/>
              </a:endParaRPr>
            </a:p>
          </p:txBody>
        </p:sp>
        <p:pic>
          <p:nvPicPr>
            <p:cNvPr id="196" name="Picture 1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3920" y="1119986"/>
              <a:ext cx="384050" cy="384050"/>
            </a:xfrm>
            <a:prstGeom prst="rect">
              <a:avLst/>
            </a:prstGeom>
          </p:spPr>
        </p:pic>
      </p:grpSp>
      <p:grpSp>
        <p:nvGrpSpPr>
          <p:cNvPr id="10" name="Group 9"/>
          <p:cNvGrpSpPr/>
          <p:nvPr/>
        </p:nvGrpSpPr>
        <p:grpSpPr>
          <a:xfrm>
            <a:off x="4078249" y="3083359"/>
            <a:ext cx="1748918" cy="866941"/>
            <a:chOff x="4078247" y="3083355"/>
            <a:chExt cx="1748918" cy="866941"/>
          </a:xfrm>
        </p:grpSpPr>
        <p:sp>
          <p:nvSpPr>
            <p:cNvPr id="33" name="TextBox 32"/>
            <p:cNvSpPr txBox="1"/>
            <p:nvPr/>
          </p:nvSpPr>
          <p:spPr>
            <a:xfrm>
              <a:off x="4078247" y="3420897"/>
              <a:ext cx="698629" cy="371640"/>
            </a:xfrm>
            <a:prstGeom prst="rect">
              <a:avLst/>
            </a:prstGeom>
            <a:noFill/>
          </p:spPr>
          <p:txBody>
            <a:bodyPr wrap="square" lIns="0" tIns="0" rIns="0" bIns="0" rtlCol="0">
              <a:spAutoFit/>
            </a:bodyPr>
            <a:lstStyle/>
            <a:p>
              <a:pPr algn="ctr" defTabSz="914126">
                <a:lnSpc>
                  <a:spcPct val="85000"/>
                </a:lnSpc>
                <a:defRPr/>
              </a:pPr>
              <a:r>
                <a:rPr lang="en-US" sz="1400" kern="0" dirty="0">
                  <a:solidFill>
                    <a:srgbClr val="404040"/>
                  </a:solidFill>
                </a:rPr>
                <a:t>Content Files</a:t>
              </a:r>
            </a:p>
          </p:txBody>
        </p:sp>
        <p:grpSp>
          <p:nvGrpSpPr>
            <p:cNvPr id="8" name="Group 7"/>
            <p:cNvGrpSpPr/>
            <p:nvPr/>
          </p:nvGrpSpPr>
          <p:grpSpPr>
            <a:xfrm>
              <a:off x="4859463" y="3083355"/>
              <a:ext cx="967702" cy="866941"/>
              <a:chOff x="4859463" y="3083355"/>
              <a:chExt cx="967702" cy="866941"/>
            </a:xfrm>
          </p:grpSpPr>
          <p:pic>
            <p:nvPicPr>
              <p:cNvPr id="161" name="Picture 160"/>
              <p:cNvPicPr>
                <a:picLocks noChangeAspect="1"/>
              </p:cNvPicPr>
              <p:nvPr/>
            </p:nvPicPr>
            <p:blipFill>
              <a:blip r:embed="rId5" cstate="print">
                <a:extLst>
                  <a:ext uri="{28A0092B-C50C-407E-A947-70E740481C1C}">
                    <a14:useLocalDpi xmlns:a14="http://schemas.microsoft.com/office/drawing/2010/main" val="0"/>
                  </a:ext>
                </a:extLst>
              </a:blip>
              <a:srcRect l="6622" t="6543" r="7297" b="14937"/>
              <a:stretch>
                <a:fillRect/>
              </a:stretch>
            </p:blipFill>
            <p:spPr>
              <a:xfrm>
                <a:off x="4859463" y="3083355"/>
                <a:ext cx="499265" cy="496311"/>
              </a:xfrm>
              <a:prstGeom prst="roundRect">
                <a:avLst/>
              </a:prstGeom>
              <a:ln>
                <a:noFill/>
              </a:ln>
            </p:spPr>
          </p:pic>
          <p:pic>
            <p:nvPicPr>
              <p:cNvPr id="165" name="Picture 1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9893" y="3259006"/>
                <a:ext cx="506842" cy="499265"/>
              </a:xfrm>
              <a:prstGeom prst="roundRect">
                <a:avLst/>
              </a:prstGeom>
            </p:spPr>
          </p:pic>
          <p:pic>
            <p:nvPicPr>
              <p:cNvPr id="169" name="Picture 1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0323" y="3451031"/>
                <a:ext cx="506842" cy="499265"/>
              </a:xfrm>
              <a:prstGeom prst="roundRect">
                <a:avLst/>
              </a:prstGeom>
            </p:spPr>
          </p:pic>
        </p:grpSp>
      </p:grpSp>
      <p:grpSp>
        <p:nvGrpSpPr>
          <p:cNvPr id="301" name="Group 300"/>
          <p:cNvGrpSpPr/>
          <p:nvPr/>
        </p:nvGrpSpPr>
        <p:grpSpPr>
          <a:xfrm>
            <a:off x="6352035" y="1287427"/>
            <a:ext cx="1241762" cy="967210"/>
            <a:chOff x="6352033" y="1117615"/>
            <a:chExt cx="1241762" cy="967210"/>
          </a:xfrm>
        </p:grpSpPr>
        <p:grpSp>
          <p:nvGrpSpPr>
            <p:cNvPr id="203" name="Group 202"/>
            <p:cNvGrpSpPr/>
            <p:nvPr/>
          </p:nvGrpSpPr>
          <p:grpSpPr>
            <a:xfrm>
              <a:off x="6352033" y="1239915"/>
              <a:ext cx="985728" cy="844910"/>
              <a:chOff x="6249620" y="1201510"/>
              <a:chExt cx="1075340" cy="921720"/>
            </a:xfrm>
          </p:grpSpPr>
          <p:grpSp>
            <p:nvGrpSpPr>
              <p:cNvPr id="189" name="Group 188"/>
              <p:cNvGrpSpPr/>
              <p:nvPr/>
            </p:nvGrpSpPr>
            <p:grpSpPr>
              <a:xfrm>
                <a:off x="6326430" y="1285875"/>
                <a:ext cx="921720" cy="748402"/>
                <a:chOff x="6326430" y="1361229"/>
                <a:chExt cx="921720" cy="597694"/>
              </a:xfrm>
            </p:grpSpPr>
            <p:cxnSp>
              <p:nvCxnSpPr>
                <p:cNvPr id="141" name="Straight Connector 140"/>
                <p:cNvCxnSpPr/>
                <p:nvPr/>
              </p:nvCxnSpPr>
              <p:spPr>
                <a:xfrm>
                  <a:off x="6326430" y="1361229"/>
                  <a:ext cx="0" cy="597694"/>
                </a:xfrm>
                <a:prstGeom prst="line">
                  <a:avLst/>
                </a:prstGeom>
                <a:ln w="38100" cap="rnd">
                  <a:solidFill>
                    <a:srgbClr val="48545E"/>
                  </a:solidFill>
                  <a:round/>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6556860" y="1361229"/>
                  <a:ext cx="0" cy="597694"/>
                </a:xfrm>
                <a:prstGeom prst="line">
                  <a:avLst/>
                </a:prstGeom>
                <a:ln w="38100" cap="rnd">
                  <a:solidFill>
                    <a:srgbClr val="48545E"/>
                  </a:solidFill>
                  <a:round/>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7017720" y="1361229"/>
                  <a:ext cx="0" cy="597694"/>
                </a:xfrm>
                <a:prstGeom prst="line">
                  <a:avLst/>
                </a:prstGeom>
                <a:ln w="38100" cap="rnd">
                  <a:solidFill>
                    <a:srgbClr val="48545E"/>
                  </a:solidFill>
                  <a:round/>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248150" y="1361229"/>
                  <a:ext cx="0" cy="597694"/>
                </a:xfrm>
                <a:prstGeom prst="line">
                  <a:avLst/>
                </a:prstGeom>
                <a:ln w="38100" cap="rnd">
                  <a:solidFill>
                    <a:srgbClr val="48545E"/>
                  </a:solidFill>
                  <a:round/>
                  <a:tailEnd type="none"/>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p:nvGrpSpPr>
            <p:grpSpPr>
              <a:xfrm>
                <a:off x="6249620" y="1201510"/>
                <a:ext cx="1075340" cy="921720"/>
                <a:chOff x="6249620" y="1201510"/>
                <a:chExt cx="1075340" cy="921720"/>
              </a:xfrm>
            </p:grpSpPr>
            <p:sp>
              <p:nvSpPr>
                <p:cNvPr id="133" name="Rounded Rectangle 132"/>
                <p:cNvSpPr/>
                <p:nvPr/>
              </p:nvSpPr>
              <p:spPr>
                <a:xfrm>
                  <a:off x="6249620" y="1201510"/>
                  <a:ext cx="1075340" cy="76811"/>
                </a:xfrm>
                <a:prstGeom prst="roundRect">
                  <a:avLst/>
                </a:prstGeom>
                <a:noFill/>
                <a:ln w="38100">
                  <a:solidFill>
                    <a:srgbClr val="48545E"/>
                  </a:solidFill>
                  <a:miter lim="800000"/>
                  <a:headEnd/>
                  <a:tailEnd/>
                </a:ln>
              </p:spPr>
              <p:txBody>
                <a:bodyPr wrap="square" rtlCol="0" anchor="ctr"/>
                <a:lstStyle/>
                <a:p>
                  <a:pPr algn="ctr"/>
                  <a:endParaRPr lang="en-US" kern="0" dirty="0">
                    <a:solidFill>
                      <a:schemeClr val="bg1"/>
                    </a:solidFill>
                  </a:endParaRPr>
                </a:p>
              </p:txBody>
            </p:sp>
            <p:sp>
              <p:nvSpPr>
                <p:cNvPr id="138" name="Rounded Rectangle 137"/>
                <p:cNvSpPr/>
                <p:nvPr/>
              </p:nvSpPr>
              <p:spPr>
                <a:xfrm>
                  <a:off x="6249620" y="2046419"/>
                  <a:ext cx="1075340" cy="76811"/>
                </a:xfrm>
                <a:prstGeom prst="roundRect">
                  <a:avLst/>
                </a:prstGeom>
                <a:noFill/>
                <a:ln w="38100">
                  <a:solidFill>
                    <a:srgbClr val="48545E"/>
                  </a:solidFill>
                  <a:miter lim="800000"/>
                  <a:headEnd/>
                  <a:tailEnd/>
                </a:ln>
              </p:spPr>
              <p:txBody>
                <a:bodyPr wrap="square" rtlCol="0" anchor="ctr"/>
                <a:lstStyle/>
                <a:p>
                  <a:pPr algn="ctr"/>
                  <a:endParaRPr lang="en-US" kern="0" dirty="0">
                    <a:solidFill>
                      <a:schemeClr val="bg1"/>
                    </a:solidFill>
                  </a:endParaRPr>
                </a:p>
              </p:txBody>
            </p:sp>
            <p:cxnSp>
              <p:nvCxnSpPr>
                <p:cNvPr id="145" name="Straight Connector 144"/>
                <p:cNvCxnSpPr/>
                <p:nvPr/>
              </p:nvCxnSpPr>
              <p:spPr>
                <a:xfrm flipH="1">
                  <a:off x="6329365" y="1670744"/>
                  <a:ext cx="382585" cy="0"/>
                </a:xfrm>
                <a:prstGeom prst="line">
                  <a:avLst/>
                </a:prstGeom>
                <a:ln w="38100" cap="rnd">
                  <a:solidFill>
                    <a:srgbClr val="48545E"/>
                  </a:solidFill>
                  <a:round/>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6787290" y="1285875"/>
                  <a:ext cx="0" cy="327025"/>
                </a:xfrm>
                <a:prstGeom prst="line">
                  <a:avLst/>
                </a:prstGeom>
                <a:ln w="38100" cap="rnd">
                  <a:solidFill>
                    <a:srgbClr val="48545E"/>
                  </a:solidFill>
                  <a:round/>
                  <a:tailEnd type="none"/>
                </a:ln>
              </p:spPr>
              <p:style>
                <a:lnRef idx="1">
                  <a:schemeClr val="accent1"/>
                </a:lnRef>
                <a:fillRef idx="0">
                  <a:schemeClr val="accent1"/>
                </a:fillRef>
                <a:effectRef idx="0">
                  <a:schemeClr val="accent1"/>
                </a:effectRef>
                <a:fontRef idx="minor">
                  <a:schemeClr val="tx1"/>
                </a:fontRef>
              </p:style>
            </p:cxnSp>
            <p:sp>
              <p:nvSpPr>
                <p:cNvPr id="151" name="Oval 150"/>
                <p:cNvSpPr/>
                <p:nvPr/>
              </p:nvSpPr>
              <p:spPr>
                <a:xfrm>
                  <a:off x="6705766" y="1619250"/>
                  <a:ext cx="163048" cy="163048"/>
                </a:xfrm>
                <a:prstGeom prst="ellipse">
                  <a:avLst/>
                </a:prstGeom>
                <a:noFill/>
                <a:ln w="38100">
                  <a:solidFill>
                    <a:srgbClr val="48545E"/>
                  </a:solidFill>
                  <a:miter lim="800000"/>
                  <a:headEnd/>
                  <a:tailEnd/>
                </a:ln>
              </p:spPr>
              <p:txBody>
                <a:bodyPr wrap="square" rtlCol="0" anchor="ctr"/>
                <a:lstStyle/>
                <a:p>
                  <a:pPr algn="ctr"/>
                  <a:endParaRPr lang="en-US" kern="0" dirty="0">
                    <a:solidFill>
                      <a:schemeClr val="bg1"/>
                    </a:solidFill>
                  </a:endParaRPr>
                </a:p>
              </p:txBody>
            </p:sp>
            <p:grpSp>
              <p:nvGrpSpPr>
                <p:cNvPr id="178" name="Group 177"/>
                <p:cNvGrpSpPr/>
                <p:nvPr/>
              </p:nvGrpSpPr>
              <p:grpSpPr>
                <a:xfrm>
                  <a:off x="6759442" y="1660621"/>
                  <a:ext cx="55696" cy="80308"/>
                  <a:chOff x="6748885" y="2929735"/>
                  <a:chExt cx="76810" cy="110753"/>
                </a:xfrm>
              </p:grpSpPr>
              <p:sp>
                <p:nvSpPr>
                  <p:cNvPr id="171" name="Oval 170"/>
                  <p:cNvSpPr/>
                  <p:nvPr/>
                </p:nvSpPr>
                <p:spPr>
                  <a:xfrm>
                    <a:off x="6755020" y="2929735"/>
                    <a:ext cx="64540" cy="64540"/>
                  </a:xfrm>
                  <a:prstGeom prst="ellipse">
                    <a:avLst/>
                  </a:prstGeom>
                  <a:solidFill>
                    <a:srgbClr val="48545E"/>
                  </a:solidFill>
                  <a:ln w="12700">
                    <a:noFill/>
                    <a:miter lim="800000"/>
                    <a:headEnd/>
                    <a:tailEnd/>
                  </a:ln>
                </p:spPr>
                <p:txBody>
                  <a:bodyPr wrap="square" rtlCol="0" anchor="ctr"/>
                  <a:lstStyle/>
                  <a:p>
                    <a:pPr algn="ctr"/>
                    <a:endParaRPr lang="en-US" kern="0" dirty="0">
                      <a:solidFill>
                        <a:schemeClr val="bg1"/>
                      </a:solidFill>
                    </a:endParaRPr>
                  </a:p>
                </p:txBody>
              </p:sp>
              <p:sp>
                <p:nvSpPr>
                  <p:cNvPr id="173" name="Isosceles Triangle 172"/>
                  <p:cNvSpPr/>
                  <p:nvPr/>
                </p:nvSpPr>
                <p:spPr>
                  <a:xfrm>
                    <a:off x="6748885" y="2963678"/>
                    <a:ext cx="76810" cy="76810"/>
                  </a:xfrm>
                  <a:prstGeom prst="triangle">
                    <a:avLst/>
                  </a:prstGeom>
                  <a:solidFill>
                    <a:srgbClr val="48545E"/>
                  </a:solidFill>
                  <a:ln w="12700">
                    <a:noFill/>
                    <a:miter lim="800000"/>
                    <a:headEnd/>
                    <a:tailEnd/>
                  </a:ln>
                </p:spPr>
                <p:txBody>
                  <a:bodyPr wrap="square" rtlCol="0" anchor="ctr"/>
                  <a:lstStyle/>
                  <a:p>
                    <a:pPr algn="ctr"/>
                    <a:endParaRPr lang="en-US" kern="0" dirty="0">
                      <a:solidFill>
                        <a:schemeClr val="bg1"/>
                      </a:solidFill>
                    </a:endParaRPr>
                  </a:p>
                </p:txBody>
              </p:sp>
            </p:grpSp>
            <p:cxnSp>
              <p:nvCxnSpPr>
                <p:cNvPr id="180" name="Straight Connector 179"/>
                <p:cNvCxnSpPr/>
                <p:nvPr/>
              </p:nvCxnSpPr>
              <p:spPr>
                <a:xfrm>
                  <a:off x="6787290" y="1778000"/>
                  <a:ext cx="0" cy="260350"/>
                </a:xfrm>
                <a:prstGeom prst="line">
                  <a:avLst/>
                </a:prstGeom>
                <a:ln w="38100" cap="rnd">
                  <a:solidFill>
                    <a:srgbClr val="48545E"/>
                  </a:solidFill>
                  <a:round/>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a:off x="6858000" y="1670744"/>
                  <a:ext cx="390162" cy="0"/>
                </a:xfrm>
                <a:prstGeom prst="line">
                  <a:avLst/>
                </a:prstGeom>
                <a:ln w="38100" cap="rnd">
                  <a:solidFill>
                    <a:srgbClr val="48545E"/>
                  </a:solidFill>
                  <a:round/>
                  <a:tailEnd type="none"/>
                </a:ln>
              </p:spPr>
              <p:style>
                <a:lnRef idx="1">
                  <a:schemeClr val="accent1"/>
                </a:lnRef>
                <a:fillRef idx="0">
                  <a:schemeClr val="accent1"/>
                </a:fillRef>
                <a:effectRef idx="0">
                  <a:schemeClr val="accent1"/>
                </a:effectRef>
                <a:fontRef idx="minor">
                  <a:schemeClr val="tx1"/>
                </a:fontRef>
              </p:style>
            </p:cxnSp>
          </p:grpSp>
        </p:grpSp>
        <p:grpSp>
          <p:nvGrpSpPr>
            <p:cNvPr id="214" name="Group 213"/>
            <p:cNvGrpSpPr/>
            <p:nvPr/>
          </p:nvGrpSpPr>
          <p:grpSpPr>
            <a:xfrm>
              <a:off x="7171340" y="1117615"/>
              <a:ext cx="422455" cy="388792"/>
              <a:chOff x="7171340" y="1047890"/>
              <a:chExt cx="499265" cy="459482"/>
            </a:xfrm>
          </p:grpSpPr>
          <p:sp>
            <p:nvSpPr>
              <p:cNvPr id="211" name="Freeform 11"/>
              <p:cNvSpPr>
                <a:spLocks/>
              </p:cNvSpPr>
              <p:nvPr/>
            </p:nvSpPr>
            <p:spPr bwMode="auto">
              <a:xfrm>
                <a:off x="7171340" y="1047890"/>
                <a:ext cx="499265" cy="459482"/>
              </a:xfrm>
              <a:custGeom>
                <a:avLst/>
                <a:gdLst>
                  <a:gd name="T0" fmla="*/ 329 w 667"/>
                  <a:gd name="T1" fmla="*/ 574 h 575"/>
                  <a:gd name="T2" fmla="*/ 59 w 667"/>
                  <a:gd name="T3" fmla="*/ 574 h 575"/>
                  <a:gd name="T4" fmla="*/ 9 w 667"/>
                  <a:gd name="T5" fmla="*/ 549 h 575"/>
                  <a:gd name="T6" fmla="*/ 11 w 667"/>
                  <a:gd name="T7" fmla="*/ 499 h 575"/>
                  <a:gd name="T8" fmla="*/ 280 w 667"/>
                  <a:gd name="T9" fmla="*/ 39 h 575"/>
                  <a:gd name="T10" fmla="*/ 369 w 667"/>
                  <a:gd name="T11" fmla="*/ 41 h 575"/>
                  <a:gd name="T12" fmla="*/ 634 w 667"/>
                  <a:gd name="T13" fmla="*/ 478 h 575"/>
                  <a:gd name="T14" fmla="*/ 646 w 667"/>
                  <a:gd name="T15" fmla="*/ 499 h 575"/>
                  <a:gd name="T16" fmla="*/ 607 w 667"/>
                  <a:gd name="T17" fmla="*/ 573 h 575"/>
                  <a:gd name="T18" fmla="*/ 505 w 667"/>
                  <a:gd name="T19" fmla="*/ 574 h 575"/>
                  <a:gd name="T20" fmla="*/ 329 w 667"/>
                  <a:gd name="T21" fmla="*/ 574 h 575"/>
                  <a:gd name="T22" fmla="*/ 329 w 667"/>
                  <a:gd name="T23" fmla="*/ 574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7" h="575">
                    <a:moveTo>
                      <a:pt x="329" y="574"/>
                    </a:moveTo>
                    <a:cubicBezTo>
                      <a:pt x="239" y="574"/>
                      <a:pt x="149" y="574"/>
                      <a:pt x="59" y="574"/>
                    </a:cubicBezTo>
                    <a:cubicBezTo>
                      <a:pt x="38" y="574"/>
                      <a:pt x="20" y="569"/>
                      <a:pt x="9" y="549"/>
                    </a:cubicBezTo>
                    <a:cubicBezTo>
                      <a:pt x="0" y="532"/>
                      <a:pt x="2" y="515"/>
                      <a:pt x="11" y="499"/>
                    </a:cubicBezTo>
                    <a:cubicBezTo>
                      <a:pt x="101" y="346"/>
                      <a:pt x="190" y="192"/>
                      <a:pt x="280" y="39"/>
                    </a:cubicBezTo>
                    <a:cubicBezTo>
                      <a:pt x="303" y="0"/>
                      <a:pt x="345" y="1"/>
                      <a:pt x="369" y="41"/>
                    </a:cubicBezTo>
                    <a:cubicBezTo>
                      <a:pt x="458" y="187"/>
                      <a:pt x="546" y="333"/>
                      <a:pt x="634" y="478"/>
                    </a:cubicBezTo>
                    <a:cubicBezTo>
                      <a:pt x="638" y="485"/>
                      <a:pt x="642" y="492"/>
                      <a:pt x="646" y="499"/>
                    </a:cubicBezTo>
                    <a:cubicBezTo>
                      <a:pt x="667" y="534"/>
                      <a:pt x="647" y="572"/>
                      <a:pt x="607" y="573"/>
                    </a:cubicBezTo>
                    <a:cubicBezTo>
                      <a:pt x="573" y="575"/>
                      <a:pt x="539" y="574"/>
                      <a:pt x="505" y="574"/>
                    </a:cubicBezTo>
                    <a:cubicBezTo>
                      <a:pt x="446" y="574"/>
                      <a:pt x="388" y="574"/>
                      <a:pt x="329" y="574"/>
                    </a:cubicBezTo>
                    <a:cubicBezTo>
                      <a:pt x="329" y="574"/>
                      <a:pt x="329" y="574"/>
                      <a:pt x="329" y="574"/>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2A2C2B"/>
                  </a:solidFill>
                </a:endParaRPr>
              </a:p>
            </p:txBody>
          </p:sp>
          <p:sp>
            <p:nvSpPr>
              <p:cNvPr id="212" name="Freeform 5"/>
              <p:cNvSpPr>
                <a:spLocks noChangeAspect="1" noEditPoints="1"/>
              </p:cNvSpPr>
              <p:nvPr/>
            </p:nvSpPr>
            <p:spPr bwMode="auto">
              <a:xfrm>
                <a:off x="7385231" y="1163105"/>
                <a:ext cx="71483" cy="306323"/>
              </a:xfrm>
              <a:custGeom>
                <a:avLst/>
                <a:gdLst>
                  <a:gd name="T0" fmla="*/ 0 w 35"/>
                  <a:gd name="T1" fmla="*/ 187 h 204"/>
                  <a:gd name="T2" fmla="*/ 17 w 35"/>
                  <a:gd name="T3" fmla="*/ 170 h 204"/>
                  <a:gd name="T4" fmla="*/ 35 w 35"/>
                  <a:gd name="T5" fmla="*/ 187 h 204"/>
                  <a:gd name="T6" fmla="*/ 17 w 35"/>
                  <a:gd name="T7" fmla="*/ 204 h 204"/>
                  <a:gd name="T8" fmla="*/ 0 w 35"/>
                  <a:gd name="T9" fmla="*/ 187 h 204"/>
                  <a:gd name="T10" fmla="*/ 3 w 35"/>
                  <a:gd name="T11" fmla="*/ 0 h 204"/>
                  <a:gd name="T12" fmla="*/ 32 w 35"/>
                  <a:gd name="T13" fmla="*/ 0 h 204"/>
                  <a:gd name="T14" fmla="*/ 27 w 35"/>
                  <a:gd name="T15" fmla="*/ 141 h 204"/>
                  <a:gd name="T16" fmla="*/ 8 w 35"/>
                  <a:gd name="T17" fmla="*/ 141 h 204"/>
                  <a:gd name="T18" fmla="*/ 3 w 35"/>
                  <a:gd name="T1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04">
                    <a:moveTo>
                      <a:pt x="0" y="187"/>
                    </a:moveTo>
                    <a:cubicBezTo>
                      <a:pt x="0" y="178"/>
                      <a:pt x="8" y="170"/>
                      <a:pt x="17" y="170"/>
                    </a:cubicBezTo>
                    <a:cubicBezTo>
                      <a:pt x="27" y="170"/>
                      <a:pt x="35" y="178"/>
                      <a:pt x="35" y="187"/>
                    </a:cubicBezTo>
                    <a:cubicBezTo>
                      <a:pt x="35" y="197"/>
                      <a:pt x="27" y="204"/>
                      <a:pt x="17" y="204"/>
                    </a:cubicBezTo>
                    <a:cubicBezTo>
                      <a:pt x="8" y="204"/>
                      <a:pt x="0" y="197"/>
                      <a:pt x="0" y="187"/>
                    </a:cubicBezTo>
                    <a:close/>
                    <a:moveTo>
                      <a:pt x="3" y="0"/>
                    </a:moveTo>
                    <a:cubicBezTo>
                      <a:pt x="32" y="0"/>
                      <a:pt x="32" y="0"/>
                      <a:pt x="32" y="0"/>
                    </a:cubicBezTo>
                    <a:cubicBezTo>
                      <a:pt x="27" y="141"/>
                      <a:pt x="27" y="141"/>
                      <a:pt x="27" y="141"/>
                    </a:cubicBezTo>
                    <a:cubicBezTo>
                      <a:pt x="8" y="141"/>
                      <a:pt x="8" y="141"/>
                      <a:pt x="8" y="141"/>
                    </a:cubicBezTo>
                    <a:lnTo>
                      <a:pt x="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2A2C2B"/>
                  </a:solidFill>
                </a:endParaRPr>
              </a:p>
            </p:txBody>
          </p:sp>
        </p:grpSp>
      </p:grpSp>
      <p:grpSp>
        <p:nvGrpSpPr>
          <p:cNvPr id="290" name="Group 289"/>
          <p:cNvGrpSpPr/>
          <p:nvPr/>
        </p:nvGrpSpPr>
        <p:grpSpPr>
          <a:xfrm>
            <a:off x="2" y="4372499"/>
            <a:ext cx="2409120" cy="1706449"/>
            <a:chOff x="0" y="4372495"/>
            <a:chExt cx="2409120" cy="1706449"/>
          </a:xfrm>
        </p:grpSpPr>
        <p:sp>
          <p:nvSpPr>
            <p:cNvPr id="221" name="TextBox 220"/>
            <p:cNvSpPr txBox="1"/>
            <p:nvPr/>
          </p:nvSpPr>
          <p:spPr>
            <a:xfrm>
              <a:off x="0" y="4522123"/>
              <a:ext cx="2409120" cy="1556821"/>
            </a:xfrm>
            <a:prstGeom prst="rect">
              <a:avLst/>
            </a:prstGeom>
            <a:solidFill>
              <a:schemeClr val="accent1"/>
            </a:solidFill>
          </p:spPr>
          <p:txBody>
            <a:bodyPr wrap="square" tIns="182880" bIns="182880" rtlCol="0" anchor="t" anchorCtr="0">
              <a:noAutofit/>
            </a:bodyPr>
            <a:lstStyle/>
            <a:p>
              <a:pPr lvl="0" algn="ctr">
                <a:lnSpc>
                  <a:spcPct val="85000"/>
                </a:lnSpc>
              </a:pPr>
              <a:r>
                <a:rPr lang="en-US" sz="1600" b="1" dirty="0">
                  <a:solidFill>
                    <a:srgbClr val="000000"/>
                  </a:solidFill>
                </a:rPr>
                <a:t>Shield browsers and </a:t>
              </a:r>
              <a:br>
                <a:rPr lang="en-US" sz="1600" b="1" dirty="0">
                  <a:solidFill>
                    <a:srgbClr val="000000"/>
                  </a:solidFill>
                </a:rPr>
              </a:br>
              <a:r>
                <a:rPr lang="en-US" sz="1600" b="1" dirty="0">
                  <a:solidFill>
                    <a:srgbClr val="000000"/>
                  </a:solidFill>
                </a:rPr>
                <a:t>email clients from </a:t>
              </a:r>
              <a:br>
                <a:rPr lang="en-US" sz="1600" b="1" dirty="0">
                  <a:solidFill>
                    <a:srgbClr val="000000"/>
                  </a:solidFill>
                </a:rPr>
              </a:br>
              <a:r>
                <a:rPr lang="en-US" sz="1600" b="1" dirty="0">
                  <a:solidFill>
                    <a:srgbClr val="000000"/>
                  </a:solidFill>
                </a:rPr>
                <a:t>attacks</a:t>
              </a:r>
              <a:endParaRPr lang="en-US" sz="1600" dirty="0">
                <a:solidFill>
                  <a:srgbClr val="000000">
                    <a:lumMod val="65000"/>
                    <a:lumOff val="35000"/>
                  </a:srgbClr>
                </a:solidFill>
                <a:latin typeface="Calibri"/>
              </a:endParaRPr>
            </a:p>
          </p:txBody>
        </p:sp>
        <p:sp>
          <p:nvSpPr>
            <p:cNvPr id="222" name="Isosceles Triangle 221">
              <a:extLst>
                <a:ext uri="{FF2B5EF4-FFF2-40B4-BE49-F238E27FC236}">
                  <a16:creationId xmlns:a16="http://schemas.microsoft.com/office/drawing/2014/main" id="{CB9F7BD5-5CA5-4A22-8525-4D68250BC2CC}"/>
                </a:ext>
              </a:extLst>
            </p:cNvPr>
            <p:cNvSpPr/>
            <p:nvPr/>
          </p:nvSpPr>
          <p:spPr>
            <a:xfrm>
              <a:off x="1004819" y="4372495"/>
              <a:ext cx="399483" cy="203708"/>
            </a:xfrm>
            <a:prstGeom prst="triangle">
              <a:avLst/>
            </a:prstGeom>
            <a:solidFill>
              <a:schemeClr val="accent1"/>
            </a:solidFill>
            <a:ln w="12700">
              <a:noFill/>
              <a:miter lim="800000"/>
              <a:headEnd/>
              <a:tailEnd/>
            </a:ln>
          </p:spPr>
          <p:txBody>
            <a:bodyPr wrap="square" rtlCol="0" anchor="ctr"/>
            <a:lstStyle/>
            <a:p>
              <a:pPr algn="ctr" fontAlgn="auto">
                <a:spcBef>
                  <a:spcPts val="0"/>
                </a:spcBef>
                <a:spcAft>
                  <a:spcPts val="0"/>
                </a:spcAft>
              </a:pPr>
              <a:endParaRPr lang="en-US" kern="0" dirty="0">
                <a:solidFill>
                  <a:srgbClr val="FFFFFF"/>
                </a:solidFill>
                <a:latin typeface="Calibri"/>
                <a:ea typeface="+mn-ea"/>
                <a:cs typeface="+mn-cs"/>
              </a:endParaRPr>
            </a:p>
          </p:txBody>
        </p:sp>
      </p:grpSp>
      <p:grpSp>
        <p:nvGrpSpPr>
          <p:cNvPr id="223" name="Group 349"/>
          <p:cNvGrpSpPr/>
          <p:nvPr/>
        </p:nvGrpSpPr>
        <p:grpSpPr>
          <a:xfrm>
            <a:off x="2485932" y="4372499"/>
            <a:ext cx="3571669" cy="1706449"/>
            <a:chOff x="-398494" y="4372495"/>
            <a:chExt cx="3383688" cy="1706449"/>
          </a:xfrm>
        </p:grpSpPr>
        <p:sp>
          <p:nvSpPr>
            <p:cNvPr id="224" name="TextBox 223"/>
            <p:cNvSpPr txBox="1"/>
            <p:nvPr/>
          </p:nvSpPr>
          <p:spPr>
            <a:xfrm>
              <a:off x="-398494" y="4522123"/>
              <a:ext cx="3383688" cy="1556821"/>
            </a:xfrm>
            <a:prstGeom prst="rect">
              <a:avLst/>
            </a:prstGeom>
            <a:solidFill>
              <a:schemeClr val="accent1"/>
            </a:solidFill>
          </p:spPr>
          <p:txBody>
            <a:bodyPr wrap="square" tIns="182880" bIns="182880" rtlCol="0" anchor="t" anchorCtr="0">
              <a:noAutofit/>
            </a:bodyPr>
            <a:lstStyle/>
            <a:p>
              <a:pPr lvl="0" algn="ctr">
                <a:lnSpc>
                  <a:spcPct val="85000"/>
                </a:lnSpc>
              </a:pPr>
              <a:r>
                <a:rPr lang="en-US" sz="1600" b="1" dirty="0">
                  <a:solidFill>
                    <a:srgbClr val="000000"/>
                  </a:solidFill>
                </a:rPr>
                <a:t>Monitor download activity and auto classify downloaded files</a:t>
              </a:r>
              <a:endParaRPr lang="en-US" sz="1600" dirty="0">
                <a:solidFill>
                  <a:srgbClr val="000000">
                    <a:lumMod val="65000"/>
                    <a:lumOff val="35000"/>
                  </a:srgbClr>
                </a:solidFill>
                <a:latin typeface="Calibri"/>
              </a:endParaRPr>
            </a:p>
          </p:txBody>
        </p:sp>
        <p:sp>
          <p:nvSpPr>
            <p:cNvPr id="225" name="Isosceles Triangle 224">
              <a:extLst>
                <a:ext uri="{FF2B5EF4-FFF2-40B4-BE49-F238E27FC236}">
                  <a16:creationId xmlns:a16="http://schemas.microsoft.com/office/drawing/2014/main" id="{CB9F7BD5-5CA5-4A22-8525-4D68250BC2CC}"/>
                </a:ext>
              </a:extLst>
            </p:cNvPr>
            <p:cNvSpPr/>
            <p:nvPr/>
          </p:nvSpPr>
          <p:spPr>
            <a:xfrm>
              <a:off x="1104121" y="4372495"/>
              <a:ext cx="378458" cy="203708"/>
            </a:xfrm>
            <a:prstGeom prst="triangle">
              <a:avLst/>
            </a:prstGeom>
            <a:solidFill>
              <a:schemeClr val="accent1"/>
            </a:solidFill>
            <a:ln w="12700">
              <a:noFill/>
              <a:miter lim="800000"/>
              <a:headEnd/>
              <a:tailEnd/>
            </a:ln>
          </p:spPr>
          <p:txBody>
            <a:bodyPr wrap="square" rtlCol="0" anchor="ctr"/>
            <a:lstStyle/>
            <a:p>
              <a:pPr algn="ctr" fontAlgn="auto">
                <a:spcBef>
                  <a:spcPts val="0"/>
                </a:spcBef>
                <a:spcAft>
                  <a:spcPts val="0"/>
                </a:spcAft>
              </a:pPr>
              <a:endParaRPr lang="en-US" kern="0" dirty="0">
                <a:solidFill>
                  <a:srgbClr val="FFFFFF"/>
                </a:solidFill>
                <a:latin typeface="Calibri"/>
                <a:ea typeface="+mn-ea"/>
                <a:cs typeface="+mn-cs"/>
              </a:endParaRPr>
            </a:p>
          </p:txBody>
        </p:sp>
      </p:grpSp>
      <p:grpSp>
        <p:nvGrpSpPr>
          <p:cNvPr id="226" name="Group 349"/>
          <p:cNvGrpSpPr/>
          <p:nvPr/>
        </p:nvGrpSpPr>
        <p:grpSpPr>
          <a:xfrm>
            <a:off x="6134415" y="4372499"/>
            <a:ext cx="2995580" cy="1706449"/>
            <a:chOff x="220039" y="4372495"/>
            <a:chExt cx="2837919" cy="1706449"/>
          </a:xfrm>
        </p:grpSpPr>
        <p:sp>
          <p:nvSpPr>
            <p:cNvPr id="227" name="TextBox 226"/>
            <p:cNvSpPr txBox="1"/>
            <p:nvPr/>
          </p:nvSpPr>
          <p:spPr>
            <a:xfrm>
              <a:off x="220039" y="4522123"/>
              <a:ext cx="2837919" cy="1556821"/>
            </a:xfrm>
            <a:prstGeom prst="rect">
              <a:avLst/>
            </a:prstGeom>
            <a:solidFill>
              <a:schemeClr val="accent1"/>
            </a:solidFill>
          </p:spPr>
          <p:txBody>
            <a:bodyPr wrap="square" tIns="182880" bIns="182880" rtlCol="0" anchor="t" anchorCtr="0">
              <a:noAutofit/>
            </a:bodyPr>
            <a:lstStyle/>
            <a:p>
              <a:pPr lvl="0" algn="ctr">
                <a:lnSpc>
                  <a:spcPct val="85000"/>
                </a:lnSpc>
              </a:pPr>
              <a:r>
                <a:rPr lang="en-US" sz="1600" dirty="0">
                  <a:solidFill>
                    <a:srgbClr val="000000"/>
                  </a:solidFill>
                </a:rPr>
                <a:t> </a:t>
              </a:r>
              <a:r>
                <a:rPr lang="en-US" sz="1600" b="1" dirty="0">
                  <a:solidFill>
                    <a:srgbClr val="000000"/>
                  </a:solidFill>
                </a:rPr>
                <a:t>Automatically isolate </a:t>
              </a:r>
              <a:br>
                <a:rPr lang="en-US" sz="1600" b="1" dirty="0">
                  <a:solidFill>
                    <a:srgbClr val="000000"/>
                  </a:solidFill>
                </a:rPr>
              </a:br>
              <a:r>
                <a:rPr lang="en-US" sz="1600" b="1" dirty="0">
                  <a:solidFill>
                    <a:srgbClr val="000000"/>
                  </a:solidFill>
                </a:rPr>
                <a:t>suspicious executable files</a:t>
              </a:r>
              <a:endParaRPr lang="en-US" sz="1600" dirty="0">
                <a:solidFill>
                  <a:srgbClr val="000000">
                    <a:lumMod val="65000"/>
                    <a:lumOff val="35000"/>
                  </a:srgbClr>
                </a:solidFill>
                <a:latin typeface="Calibri"/>
              </a:endParaRPr>
            </a:p>
          </p:txBody>
        </p:sp>
        <p:sp>
          <p:nvSpPr>
            <p:cNvPr id="228" name="Isosceles Triangle 227">
              <a:extLst>
                <a:ext uri="{FF2B5EF4-FFF2-40B4-BE49-F238E27FC236}">
                  <a16:creationId xmlns:a16="http://schemas.microsoft.com/office/drawing/2014/main" id="{CB9F7BD5-5CA5-4A22-8525-4D68250BC2CC}"/>
                </a:ext>
              </a:extLst>
            </p:cNvPr>
            <p:cNvSpPr/>
            <p:nvPr/>
          </p:nvSpPr>
          <p:spPr>
            <a:xfrm>
              <a:off x="1449770" y="4372495"/>
              <a:ext cx="378458" cy="203708"/>
            </a:xfrm>
            <a:prstGeom prst="triangle">
              <a:avLst/>
            </a:prstGeom>
            <a:solidFill>
              <a:schemeClr val="accent1"/>
            </a:solidFill>
            <a:ln w="12700">
              <a:noFill/>
              <a:miter lim="800000"/>
              <a:headEnd/>
              <a:tailEnd/>
            </a:ln>
          </p:spPr>
          <p:txBody>
            <a:bodyPr wrap="square" rtlCol="0" anchor="ctr"/>
            <a:lstStyle/>
            <a:p>
              <a:pPr algn="ctr" fontAlgn="auto">
                <a:spcBef>
                  <a:spcPts val="0"/>
                </a:spcBef>
                <a:spcAft>
                  <a:spcPts val="0"/>
                </a:spcAft>
              </a:pPr>
              <a:endParaRPr lang="en-US" kern="0" dirty="0">
                <a:solidFill>
                  <a:srgbClr val="FFFFFF"/>
                </a:solidFill>
                <a:latin typeface="Calibri"/>
                <a:ea typeface="+mn-ea"/>
                <a:cs typeface="+mn-cs"/>
              </a:endParaRPr>
            </a:p>
          </p:txBody>
        </p:sp>
      </p:grpSp>
      <p:grpSp>
        <p:nvGrpSpPr>
          <p:cNvPr id="229" name="Group 349"/>
          <p:cNvGrpSpPr/>
          <p:nvPr/>
        </p:nvGrpSpPr>
        <p:grpSpPr>
          <a:xfrm>
            <a:off x="9206807" y="4372499"/>
            <a:ext cx="2985195" cy="1706449"/>
            <a:chOff x="157114" y="4372495"/>
            <a:chExt cx="2828081" cy="1706449"/>
          </a:xfrm>
        </p:grpSpPr>
        <p:sp>
          <p:nvSpPr>
            <p:cNvPr id="230" name="TextBox 229"/>
            <p:cNvSpPr txBox="1"/>
            <p:nvPr/>
          </p:nvSpPr>
          <p:spPr>
            <a:xfrm>
              <a:off x="157114" y="4522123"/>
              <a:ext cx="2828081" cy="1556821"/>
            </a:xfrm>
            <a:prstGeom prst="rect">
              <a:avLst/>
            </a:prstGeom>
            <a:solidFill>
              <a:schemeClr val="accent1"/>
            </a:solidFill>
          </p:spPr>
          <p:txBody>
            <a:bodyPr wrap="square" tIns="182880" bIns="182880" rtlCol="0" anchor="t" anchorCtr="0">
              <a:noAutofit/>
            </a:bodyPr>
            <a:lstStyle/>
            <a:p>
              <a:pPr lvl="0" algn="ctr">
                <a:lnSpc>
                  <a:spcPct val="85000"/>
                </a:lnSpc>
              </a:pPr>
              <a:r>
                <a:rPr lang="en-US" sz="1600" b="1" dirty="0">
                  <a:solidFill>
                    <a:srgbClr val="000000"/>
                  </a:solidFill>
                </a:rPr>
                <a:t>Shield applications from weaponized content </a:t>
              </a:r>
              <a:endParaRPr lang="en-US" sz="1600" dirty="0">
                <a:solidFill>
                  <a:srgbClr val="000000">
                    <a:lumMod val="65000"/>
                    <a:lumOff val="35000"/>
                  </a:srgbClr>
                </a:solidFill>
                <a:latin typeface="Calibri"/>
              </a:endParaRPr>
            </a:p>
          </p:txBody>
        </p:sp>
        <p:sp>
          <p:nvSpPr>
            <p:cNvPr id="231" name="Isosceles Triangle 230">
              <a:extLst>
                <a:ext uri="{FF2B5EF4-FFF2-40B4-BE49-F238E27FC236}">
                  <a16:creationId xmlns:a16="http://schemas.microsoft.com/office/drawing/2014/main" id="{CB9F7BD5-5CA5-4A22-8525-4D68250BC2CC}"/>
                </a:ext>
              </a:extLst>
            </p:cNvPr>
            <p:cNvSpPr/>
            <p:nvPr/>
          </p:nvSpPr>
          <p:spPr>
            <a:xfrm>
              <a:off x="1381926" y="4372495"/>
              <a:ext cx="378458" cy="203708"/>
            </a:xfrm>
            <a:prstGeom prst="triangle">
              <a:avLst/>
            </a:prstGeom>
            <a:solidFill>
              <a:schemeClr val="accent1"/>
            </a:solidFill>
            <a:ln w="12700">
              <a:noFill/>
              <a:miter lim="800000"/>
              <a:headEnd/>
              <a:tailEnd/>
            </a:ln>
          </p:spPr>
          <p:txBody>
            <a:bodyPr wrap="square" rtlCol="0" anchor="ctr"/>
            <a:lstStyle/>
            <a:p>
              <a:pPr algn="ctr" fontAlgn="auto">
                <a:spcBef>
                  <a:spcPts val="0"/>
                </a:spcBef>
                <a:spcAft>
                  <a:spcPts val="0"/>
                </a:spcAft>
              </a:pPr>
              <a:endParaRPr lang="en-US" kern="0" dirty="0">
                <a:solidFill>
                  <a:srgbClr val="FFFFFF"/>
                </a:solidFill>
                <a:latin typeface="Calibri"/>
                <a:ea typeface="+mn-ea"/>
                <a:cs typeface="+mn-cs"/>
              </a:endParaRPr>
            </a:p>
          </p:txBody>
        </p:sp>
      </p:grpSp>
      <p:grpSp>
        <p:nvGrpSpPr>
          <p:cNvPr id="299" name="Group 298"/>
          <p:cNvGrpSpPr/>
          <p:nvPr/>
        </p:nvGrpSpPr>
        <p:grpSpPr>
          <a:xfrm>
            <a:off x="3995662" y="1470349"/>
            <a:ext cx="1316989" cy="423479"/>
            <a:chOff x="3772807" y="1470345"/>
            <a:chExt cx="1316989" cy="423479"/>
          </a:xfrm>
        </p:grpSpPr>
        <p:sp>
          <p:nvSpPr>
            <p:cNvPr id="32" name="TextBox 31"/>
            <p:cNvSpPr txBox="1"/>
            <p:nvPr/>
          </p:nvSpPr>
          <p:spPr>
            <a:xfrm>
              <a:off x="3772807" y="1508750"/>
              <a:ext cx="863804" cy="371640"/>
            </a:xfrm>
            <a:prstGeom prst="rect">
              <a:avLst/>
            </a:prstGeom>
            <a:noFill/>
          </p:spPr>
          <p:txBody>
            <a:bodyPr wrap="square" lIns="0" tIns="0" rIns="0" bIns="0" rtlCol="0">
              <a:spAutoFit/>
            </a:bodyPr>
            <a:lstStyle/>
            <a:p>
              <a:pPr algn="ctr" defTabSz="914126">
                <a:lnSpc>
                  <a:spcPct val="85000"/>
                </a:lnSpc>
                <a:defRPr/>
              </a:pPr>
              <a:r>
                <a:rPr lang="en-US" sz="1400" kern="0" dirty="0">
                  <a:solidFill>
                    <a:srgbClr val="404040"/>
                  </a:solidFill>
                </a:rPr>
                <a:t>Executable Files</a:t>
              </a:r>
            </a:p>
          </p:txBody>
        </p:sp>
        <p:pic>
          <p:nvPicPr>
            <p:cNvPr id="35" name="Picture 34"/>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666096" y="1470345"/>
              <a:ext cx="423700" cy="423479"/>
            </a:xfrm>
            <a:prstGeom prst="rect">
              <a:avLst/>
            </a:prstGeom>
          </p:spPr>
        </p:pic>
      </p:grpSp>
      <p:sp>
        <p:nvSpPr>
          <p:cNvPr id="153" name="Right Arrow 152"/>
          <p:cNvSpPr/>
          <p:nvPr/>
        </p:nvSpPr>
        <p:spPr>
          <a:xfrm>
            <a:off x="1766235" y="2410289"/>
            <a:ext cx="883315" cy="344622"/>
          </a:xfrm>
          <a:prstGeom prst="rightArrow">
            <a:avLst>
              <a:gd name="adj1" fmla="val 68299"/>
              <a:gd name="adj2" fmla="val 50000"/>
            </a:avLst>
          </a:prstGeom>
          <a:gradFill flip="none" rotWithShape="1">
            <a:gsLst>
              <a:gs pos="0">
                <a:srgbClr val="FFFFFF"/>
              </a:gs>
              <a:gs pos="50000">
                <a:srgbClr val="FB4928"/>
              </a:gs>
            </a:gsLst>
            <a:lin ang="0" scaled="1"/>
            <a:tileRect/>
          </a:gradFill>
          <a:ln w="9525">
            <a:noFill/>
            <a:miter lim="800000"/>
            <a:headEnd/>
            <a:tailEnd/>
          </a:ln>
        </p:spPr>
        <p:txBody>
          <a:bodyPr/>
          <a:lstStyle/>
          <a:p>
            <a:pPr fontAlgn="auto">
              <a:spcBef>
                <a:spcPts val="0"/>
              </a:spcBef>
              <a:spcAft>
                <a:spcPts val="0"/>
              </a:spcAft>
            </a:pPr>
            <a:endParaRPr lang="en-US" kern="0" dirty="0">
              <a:solidFill>
                <a:srgbClr val="000000"/>
              </a:solidFill>
              <a:latin typeface="Calibri"/>
              <a:ea typeface="+mn-ea"/>
              <a:cs typeface="+mn-cs"/>
            </a:endParaRPr>
          </a:p>
        </p:txBody>
      </p:sp>
      <p:grpSp>
        <p:nvGrpSpPr>
          <p:cNvPr id="6" name="Group 5"/>
          <p:cNvGrpSpPr/>
          <p:nvPr/>
        </p:nvGrpSpPr>
        <p:grpSpPr>
          <a:xfrm>
            <a:off x="258442" y="1047890"/>
            <a:ext cx="1651415" cy="939000"/>
            <a:chOff x="258440" y="1047890"/>
            <a:chExt cx="1651415" cy="939000"/>
          </a:xfrm>
        </p:grpSpPr>
        <p:grpSp>
          <p:nvGrpSpPr>
            <p:cNvPr id="157" name="Group 156"/>
            <p:cNvGrpSpPr/>
            <p:nvPr/>
          </p:nvGrpSpPr>
          <p:grpSpPr>
            <a:xfrm>
              <a:off x="954711" y="1479595"/>
              <a:ext cx="955144" cy="507295"/>
              <a:chOff x="1707356" y="2221341"/>
              <a:chExt cx="1059657" cy="562804"/>
            </a:xfrm>
          </p:grpSpPr>
          <p:grpSp>
            <p:nvGrpSpPr>
              <p:cNvPr id="156" name="Group 155"/>
              <p:cNvGrpSpPr/>
              <p:nvPr/>
            </p:nvGrpSpPr>
            <p:grpSpPr>
              <a:xfrm>
                <a:off x="1707356" y="2221341"/>
                <a:ext cx="1059657" cy="562804"/>
                <a:chOff x="1707356" y="2221341"/>
                <a:chExt cx="1059657" cy="562804"/>
              </a:xfrm>
            </p:grpSpPr>
            <p:pic>
              <p:nvPicPr>
                <p:cNvPr id="1032" name="Picture 8" descr="C:\Users\morgan\AppData\Local\Microsoft\Windows\Temporary Internet Files\Content.IE5\ZCAOPJ42\1397106589[1].png"/>
                <p:cNvPicPr>
                  <a:picLocks noChangeAspect="1" noChangeArrowheads="1"/>
                </p:cNvPicPr>
                <p:nvPr/>
              </p:nvPicPr>
              <p:blipFill>
                <a:blip r:embed="rId9">
                  <a:lum bright="30000" contrast="-10000"/>
                </a:blip>
                <a:srcRect l="4075" t="21921" r="3995" b="43868"/>
                <a:stretch>
                  <a:fillRect/>
                </a:stretch>
              </p:blipFill>
              <p:spPr bwMode="auto">
                <a:xfrm>
                  <a:off x="1717830" y="2238445"/>
                  <a:ext cx="1036936" cy="545700"/>
                </a:xfrm>
                <a:prstGeom prst="rect">
                  <a:avLst/>
                </a:prstGeom>
                <a:noFill/>
                <a:ln w="38100">
                  <a:solidFill>
                    <a:srgbClr val="48545E"/>
                  </a:solidFill>
                </a:ln>
              </p:spPr>
            </p:pic>
            <p:sp>
              <p:nvSpPr>
                <p:cNvPr id="154" name="Freeform 153"/>
                <p:cNvSpPr/>
                <p:nvPr/>
              </p:nvSpPr>
              <p:spPr>
                <a:xfrm>
                  <a:off x="1707356" y="2221341"/>
                  <a:ext cx="1059657" cy="357187"/>
                </a:xfrm>
                <a:custGeom>
                  <a:avLst/>
                  <a:gdLst>
                    <a:gd name="connsiteX0" fmla="*/ 0 w 1059657"/>
                    <a:gd name="connsiteY0" fmla="*/ 0 h 357187"/>
                    <a:gd name="connsiteX1" fmla="*/ 511969 w 1059657"/>
                    <a:gd name="connsiteY1" fmla="*/ 357187 h 357187"/>
                    <a:gd name="connsiteX2" fmla="*/ 1059657 w 1059657"/>
                    <a:gd name="connsiteY2" fmla="*/ 7143 h 357187"/>
                  </a:gdLst>
                  <a:ahLst/>
                  <a:cxnLst>
                    <a:cxn ang="0">
                      <a:pos x="connsiteX0" y="connsiteY0"/>
                    </a:cxn>
                    <a:cxn ang="0">
                      <a:pos x="connsiteX1" y="connsiteY1"/>
                    </a:cxn>
                    <a:cxn ang="0">
                      <a:pos x="connsiteX2" y="connsiteY2"/>
                    </a:cxn>
                  </a:cxnLst>
                  <a:rect l="l" t="t" r="r" b="b"/>
                  <a:pathLst>
                    <a:path w="1059657" h="357187">
                      <a:moveTo>
                        <a:pt x="0" y="0"/>
                      </a:moveTo>
                      <a:lnTo>
                        <a:pt x="511969" y="357187"/>
                      </a:lnTo>
                      <a:lnTo>
                        <a:pt x="1059657" y="7143"/>
                      </a:lnTo>
                    </a:path>
                  </a:pathLst>
                </a:custGeom>
                <a:ln w="25400" cap="rnd">
                  <a:solidFill>
                    <a:srgbClr val="48545E"/>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33" name="Picture 9" descr="C:\Users\morgan\AppData\Local\Microsoft\Windows\Temporary Internet Files\Content.IE5\KX69X063\1024px-(at).svg[1].png"/>
              <p:cNvPicPr>
                <a:picLocks noChangeAspect="1" noChangeArrowheads="1"/>
              </p:cNvPicPr>
              <p:nvPr/>
            </p:nvPicPr>
            <p:blipFill>
              <a:blip r:embed="rId10">
                <a:duotone>
                  <a:schemeClr val="accent1">
                    <a:shade val="45000"/>
                    <a:satMod val="135000"/>
                  </a:schemeClr>
                  <a:prstClr val="white"/>
                </a:duotone>
                <a:lum contrast="70000"/>
              </a:blip>
              <a:srcRect/>
              <a:stretch>
                <a:fillRect/>
              </a:stretch>
            </p:blipFill>
            <p:spPr bwMode="auto">
              <a:xfrm>
                <a:off x="2087778" y="2253997"/>
                <a:ext cx="267062" cy="267062"/>
              </a:xfrm>
              <a:prstGeom prst="rect">
                <a:avLst/>
              </a:prstGeom>
              <a:noFill/>
            </p:spPr>
          </p:pic>
        </p:grpSp>
        <p:pic>
          <p:nvPicPr>
            <p:cNvPr id="155" name="Picture 154" descr="SEP Hardening Icon-0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440" y="1047890"/>
              <a:ext cx="844931" cy="844931"/>
            </a:xfrm>
            <a:prstGeom prst="rect">
              <a:avLst/>
            </a:prstGeom>
          </p:spPr>
        </p:pic>
      </p:grpSp>
      <p:grpSp>
        <p:nvGrpSpPr>
          <p:cNvPr id="7" name="Group 6"/>
          <p:cNvGrpSpPr/>
          <p:nvPr/>
        </p:nvGrpSpPr>
        <p:grpSpPr>
          <a:xfrm>
            <a:off x="258442" y="2507280"/>
            <a:ext cx="1574605" cy="1228960"/>
            <a:chOff x="258440" y="2507280"/>
            <a:chExt cx="1574605" cy="1228960"/>
          </a:xfrm>
        </p:grpSpPr>
        <p:grpSp>
          <p:nvGrpSpPr>
            <p:cNvPr id="158" name="Group 157"/>
            <p:cNvGrpSpPr/>
            <p:nvPr/>
          </p:nvGrpSpPr>
          <p:grpSpPr>
            <a:xfrm>
              <a:off x="872252" y="3049243"/>
              <a:ext cx="960793" cy="686997"/>
              <a:chOff x="450465" y="2123230"/>
              <a:chExt cx="1029253" cy="857711"/>
            </a:xfrm>
          </p:grpSpPr>
          <p:sp>
            <p:nvSpPr>
              <p:cNvPr id="129" name="Rounded Rectangle 128"/>
              <p:cNvSpPr/>
              <p:nvPr/>
            </p:nvSpPr>
            <p:spPr>
              <a:xfrm>
                <a:off x="450465" y="2123230"/>
                <a:ext cx="1029253" cy="857711"/>
              </a:xfrm>
              <a:prstGeom prst="roundRect">
                <a:avLst>
                  <a:gd name="adj" fmla="val 4682"/>
                </a:avLst>
              </a:prstGeom>
              <a:solidFill>
                <a:schemeClr val="bg1"/>
              </a:solidFill>
              <a:ln w="38100">
                <a:solidFill>
                  <a:srgbClr val="48545E"/>
                </a:solidFill>
                <a:miter lim="800000"/>
                <a:headEnd/>
                <a:tailEnd/>
              </a:ln>
            </p:spPr>
            <p:txBody>
              <a:bodyPr wrap="square" rtlCol="0" anchor="ctr"/>
              <a:lstStyle/>
              <a:p>
                <a:pPr algn="ctr"/>
                <a:endParaRPr lang="en-US" sz="1100" kern="0" dirty="0">
                  <a:solidFill>
                    <a:schemeClr val="bg1"/>
                  </a:solidFill>
                </a:endParaRPr>
              </a:p>
            </p:txBody>
          </p:sp>
          <p:sp>
            <p:nvSpPr>
              <p:cNvPr id="130" name="Round Same Side Corner Rectangle 129"/>
              <p:cNvSpPr/>
              <p:nvPr/>
            </p:nvSpPr>
            <p:spPr>
              <a:xfrm>
                <a:off x="450465" y="2123230"/>
                <a:ext cx="1029253" cy="171542"/>
              </a:xfrm>
              <a:prstGeom prst="round2SameRect">
                <a:avLst>
                  <a:gd name="adj1" fmla="val 30566"/>
                  <a:gd name="adj2" fmla="val 0"/>
                </a:avLst>
              </a:prstGeom>
              <a:solidFill>
                <a:srgbClr val="48545E"/>
              </a:solidFill>
              <a:ln w="12700">
                <a:noFill/>
                <a:miter lim="800000"/>
                <a:headEnd/>
                <a:tailEnd/>
              </a:ln>
            </p:spPr>
            <p:txBody>
              <a:bodyPr wrap="square" rtlCol="0" anchor="ctr"/>
              <a:lstStyle/>
              <a:p>
                <a:pPr algn="ctr"/>
                <a:endParaRPr lang="en-US" sz="1100" kern="0" dirty="0">
                  <a:solidFill>
                    <a:schemeClr val="bg1"/>
                  </a:solidFill>
                </a:endParaRPr>
              </a:p>
            </p:txBody>
          </p:sp>
          <p:sp>
            <p:nvSpPr>
              <p:cNvPr id="131" name="Rectangle 130"/>
              <p:cNvSpPr/>
              <p:nvPr/>
            </p:nvSpPr>
            <p:spPr bwMode="gray">
              <a:xfrm>
                <a:off x="776395" y="2191847"/>
                <a:ext cx="686169" cy="343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nSpc>
                    <a:spcPct val="90000"/>
                  </a:lnSpc>
                </a:pPr>
                <a:endParaRPr lang="en-US" sz="500" dirty="0">
                  <a:solidFill>
                    <a:schemeClr val="bg1"/>
                  </a:solidFill>
                  <a:cs typeface="Arial" panose="020B0604020202020204" pitchFamily="34" charset="0"/>
                </a:endParaRPr>
              </a:p>
            </p:txBody>
          </p:sp>
          <p:sp>
            <p:nvSpPr>
              <p:cNvPr id="134" name="Oval 133"/>
              <p:cNvSpPr/>
              <p:nvPr/>
            </p:nvSpPr>
            <p:spPr>
              <a:xfrm>
                <a:off x="474377" y="2181451"/>
                <a:ext cx="55101" cy="55101"/>
              </a:xfrm>
              <a:prstGeom prst="ellipse">
                <a:avLst/>
              </a:prstGeom>
              <a:solidFill>
                <a:schemeClr val="accent1"/>
              </a:solidFill>
              <a:ln w="12700">
                <a:noFill/>
                <a:miter lim="800000"/>
                <a:headEnd/>
                <a:tailEnd/>
              </a:ln>
            </p:spPr>
            <p:txBody>
              <a:bodyPr wrap="square" rtlCol="0" anchor="ctr"/>
              <a:lstStyle/>
              <a:p>
                <a:pPr algn="ctr"/>
                <a:endParaRPr lang="en-US" sz="1100" kern="0" dirty="0">
                  <a:solidFill>
                    <a:schemeClr val="bg1"/>
                  </a:solidFill>
                </a:endParaRPr>
              </a:p>
            </p:txBody>
          </p:sp>
          <p:sp>
            <p:nvSpPr>
              <p:cNvPr id="135" name="Oval 134"/>
              <p:cNvSpPr/>
              <p:nvPr/>
            </p:nvSpPr>
            <p:spPr>
              <a:xfrm>
                <a:off x="560148" y="2181451"/>
                <a:ext cx="55101" cy="55101"/>
              </a:xfrm>
              <a:prstGeom prst="ellipse">
                <a:avLst/>
              </a:prstGeom>
              <a:solidFill>
                <a:schemeClr val="accent1"/>
              </a:solidFill>
              <a:ln w="12700">
                <a:noFill/>
                <a:miter lim="800000"/>
                <a:headEnd/>
                <a:tailEnd/>
              </a:ln>
            </p:spPr>
            <p:txBody>
              <a:bodyPr wrap="square" rtlCol="0" anchor="ctr"/>
              <a:lstStyle/>
              <a:p>
                <a:pPr algn="ctr"/>
                <a:endParaRPr lang="en-US" sz="1100" kern="0" dirty="0">
                  <a:solidFill>
                    <a:schemeClr val="bg1"/>
                  </a:solidFill>
                </a:endParaRPr>
              </a:p>
            </p:txBody>
          </p:sp>
          <p:sp>
            <p:nvSpPr>
              <p:cNvPr id="136" name="Oval 135"/>
              <p:cNvSpPr/>
              <p:nvPr/>
            </p:nvSpPr>
            <p:spPr>
              <a:xfrm>
                <a:off x="652678" y="2181451"/>
                <a:ext cx="55101" cy="55101"/>
              </a:xfrm>
              <a:prstGeom prst="ellipse">
                <a:avLst/>
              </a:prstGeom>
              <a:solidFill>
                <a:schemeClr val="accent1"/>
              </a:solidFill>
              <a:ln w="12700">
                <a:noFill/>
                <a:miter lim="800000"/>
                <a:headEnd/>
                <a:tailEnd/>
              </a:ln>
            </p:spPr>
            <p:txBody>
              <a:bodyPr wrap="square" rtlCol="0" anchor="ctr"/>
              <a:lstStyle/>
              <a:p>
                <a:pPr algn="ctr"/>
                <a:endParaRPr lang="en-US" sz="1100" kern="0" dirty="0">
                  <a:solidFill>
                    <a:schemeClr val="bg1"/>
                  </a:solidFill>
                </a:endParaRPr>
              </a:p>
            </p:txBody>
          </p:sp>
          <p:grpSp>
            <p:nvGrpSpPr>
              <p:cNvPr id="84" name="Group 849"/>
              <p:cNvGrpSpPr>
                <a:grpSpLocks noChangeAspect="1"/>
              </p:cNvGrpSpPr>
              <p:nvPr/>
            </p:nvGrpSpPr>
            <p:grpSpPr bwMode="auto">
              <a:xfrm>
                <a:off x="763039" y="2431706"/>
                <a:ext cx="376570" cy="377006"/>
                <a:chOff x="2977" y="1297"/>
                <a:chExt cx="1724" cy="1726"/>
              </a:xfrm>
            </p:grpSpPr>
            <p:sp>
              <p:nvSpPr>
                <p:cNvPr id="85" name="AutoShape 848"/>
                <p:cNvSpPr>
                  <a:spLocks noChangeAspect="1" noChangeArrowheads="1" noTextEdit="1"/>
                </p:cNvSpPr>
                <p:nvPr/>
              </p:nvSpPr>
              <p:spPr bwMode="auto">
                <a:xfrm>
                  <a:off x="2977" y="1297"/>
                  <a:ext cx="1724" cy="1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86" name="Freeform 850"/>
                <p:cNvSpPr>
                  <a:spLocks/>
                </p:cNvSpPr>
                <p:nvPr/>
              </p:nvSpPr>
              <p:spPr bwMode="auto">
                <a:xfrm>
                  <a:off x="3019" y="1339"/>
                  <a:ext cx="1640" cy="1642"/>
                </a:xfrm>
                <a:custGeom>
                  <a:avLst/>
                  <a:gdLst>
                    <a:gd name="T0" fmla="*/ 1640 w 1640"/>
                    <a:gd name="T1" fmla="*/ 864 h 1642"/>
                    <a:gd name="T2" fmla="*/ 1624 w 1640"/>
                    <a:gd name="T3" fmla="*/ 986 h 1642"/>
                    <a:gd name="T4" fmla="*/ 1590 w 1640"/>
                    <a:gd name="T5" fmla="*/ 1102 h 1642"/>
                    <a:gd name="T6" fmla="*/ 1542 w 1640"/>
                    <a:gd name="T7" fmla="*/ 1212 h 1642"/>
                    <a:gd name="T8" fmla="*/ 1478 w 1640"/>
                    <a:gd name="T9" fmla="*/ 1312 h 1642"/>
                    <a:gd name="T10" fmla="*/ 1400 w 1640"/>
                    <a:gd name="T11" fmla="*/ 1400 h 1642"/>
                    <a:gd name="T12" fmla="*/ 1310 w 1640"/>
                    <a:gd name="T13" fmla="*/ 1478 h 1642"/>
                    <a:gd name="T14" fmla="*/ 1210 w 1640"/>
                    <a:gd name="T15" fmla="*/ 1542 h 1642"/>
                    <a:gd name="T16" fmla="*/ 1102 w 1640"/>
                    <a:gd name="T17" fmla="*/ 1592 h 1642"/>
                    <a:gd name="T18" fmla="*/ 986 w 1640"/>
                    <a:gd name="T19" fmla="*/ 1624 h 1642"/>
                    <a:gd name="T20" fmla="*/ 862 w 1640"/>
                    <a:gd name="T21" fmla="*/ 1640 h 1642"/>
                    <a:gd name="T22" fmla="*/ 778 w 1640"/>
                    <a:gd name="T23" fmla="*/ 1640 h 1642"/>
                    <a:gd name="T24" fmla="*/ 654 w 1640"/>
                    <a:gd name="T25" fmla="*/ 1624 h 1642"/>
                    <a:gd name="T26" fmla="*/ 538 w 1640"/>
                    <a:gd name="T27" fmla="*/ 1592 h 1642"/>
                    <a:gd name="T28" fmla="*/ 430 w 1640"/>
                    <a:gd name="T29" fmla="*/ 1542 h 1642"/>
                    <a:gd name="T30" fmla="*/ 330 w 1640"/>
                    <a:gd name="T31" fmla="*/ 1478 h 1642"/>
                    <a:gd name="T32" fmla="*/ 240 w 1640"/>
                    <a:gd name="T33" fmla="*/ 1400 h 1642"/>
                    <a:gd name="T34" fmla="*/ 162 w 1640"/>
                    <a:gd name="T35" fmla="*/ 1312 h 1642"/>
                    <a:gd name="T36" fmla="*/ 98 w 1640"/>
                    <a:gd name="T37" fmla="*/ 1212 h 1642"/>
                    <a:gd name="T38" fmla="*/ 50 w 1640"/>
                    <a:gd name="T39" fmla="*/ 1102 h 1642"/>
                    <a:gd name="T40" fmla="*/ 16 w 1640"/>
                    <a:gd name="T41" fmla="*/ 986 h 1642"/>
                    <a:gd name="T42" fmla="*/ 0 w 1640"/>
                    <a:gd name="T43" fmla="*/ 864 h 1642"/>
                    <a:gd name="T44" fmla="*/ 0 w 1640"/>
                    <a:gd name="T45" fmla="*/ 778 h 1642"/>
                    <a:gd name="T46" fmla="*/ 16 w 1640"/>
                    <a:gd name="T47" fmla="*/ 656 h 1642"/>
                    <a:gd name="T48" fmla="*/ 50 w 1640"/>
                    <a:gd name="T49" fmla="*/ 540 h 1642"/>
                    <a:gd name="T50" fmla="*/ 98 w 1640"/>
                    <a:gd name="T51" fmla="*/ 430 h 1642"/>
                    <a:gd name="T52" fmla="*/ 162 w 1640"/>
                    <a:gd name="T53" fmla="*/ 330 h 1642"/>
                    <a:gd name="T54" fmla="*/ 240 w 1640"/>
                    <a:gd name="T55" fmla="*/ 242 h 1642"/>
                    <a:gd name="T56" fmla="*/ 330 w 1640"/>
                    <a:gd name="T57" fmla="*/ 164 h 1642"/>
                    <a:gd name="T58" fmla="*/ 430 w 1640"/>
                    <a:gd name="T59" fmla="*/ 100 h 1642"/>
                    <a:gd name="T60" fmla="*/ 538 w 1640"/>
                    <a:gd name="T61" fmla="*/ 50 h 1642"/>
                    <a:gd name="T62" fmla="*/ 654 w 1640"/>
                    <a:gd name="T63" fmla="*/ 18 h 1642"/>
                    <a:gd name="T64" fmla="*/ 778 w 1640"/>
                    <a:gd name="T65" fmla="*/ 2 h 1642"/>
                    <a:gd name="T66" fmla="*/ 862 w 1640"/>
                    <a:gd name="T67" fmla="*/ 2 h 1642"/>
                    <a:gd name="T68" fmla="*/ 986 w 1640"/>
                    <a:gd name="T69" fmla="*/ 18 h 1642"/>
                    <a:gd name="T70" fmla="*/ 1102 w 1640"/>
                    <a:gd name="T71" fmla="*/ 50 h 1642"/>
                    <a:gd name="T72" fmla="*/ 1210 w 1640"/>
                    <a:gd name="T73" fmla="*/ 100 h 1642"/>
                    <a:gd name="T74" fmla="*/ 1310 w 1640"/>
                    <a:gd name="T75" fmla="*/ 164 h 1642"/>
                    <a:gd name="T76" fmla="*/ 1400 w 1640"/>
                    <a:gd name="T77" fmla="*/ 242 h 1642"/>
                    <a:gd name="T78" fmla="*/ 1478 w 1640"/>
                    <a:gd name="T79" fmla="*/ 330 h 1642"/>
                    <a:gd name="T80" fmla="*/ 1542 w 1640"/>
                    <a:gd name="T81" fmla="*/ 430 h 1642"/>
                    <a:gd name="T82" fmla="*/ 1590 w 1640"/>
                    <a:gd name="T83" fmla="*/ 540 h 1642"/>
                    <a:gd name="T84" fmla="*/ 1624 w 1640"/>
                    <a:gd name="T85" fmla="*/ 656 h 1642"/>
                    <a:gd name="T86" fmla="*/ 1640 w 1640"/>
                    <a:gd name="T87" fmla="*/ 778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0" h="1642">
                      <a:moveTo>
                        <a:pt x="1640" y="820"/>
                      </a:moveTo>
                      <a:lnTo>
                        <a:pt x="1640" y="820"/>
                      </a:lnTo>
                      <a:lnTo>
                        <a:pt x="1640" y="864"/>
                      </a:lnTo>
                      <a:lnTo>
                        <a:pt x="1636" y="904"/>
                      </a:lnTo>
                      <a:lnTo>
                        <a:pt x="1630" y="946"/>
                      </a:lnTo>
                      <a:lnTo>
                        <a:pt x="1624" y="986"/>
                      </a:lnTo>
                      <a:lnTo>
                        <a:pt x="1614" y="1026"/>
                      </a:lnTo>
                      <a:lnTo>
                        <a:pt x="1604" y="1064"/>
                      </a:lnTo>
                      <a:lnTo>
                        <a:pt x="1590" y="1102"/>
                      </a:lnTo>
                      <a:lnTo>
                        <a:pt x="1576" y="1140"/>
                      </a:lnTo>
                      <a:lnTo>
                        <a:pt x="1560" y="1176"/>
                      </a:lnTo>
                      <a:lnTo>
                        <a:pt x="1542" y="1212"/>
                      </a:lnTo>
                      <a:lnTo>
                        <a:pt x="1522" y="1246"/>
                      </a:lnTo>
                      <a:lnTo>
                        <a:pt x="1500" y="1280"/>
                      </a:lnTo>
                      <a:lnTo>
                        <a:pt x="1478" y="1312"/>
                      </a:lnTo>
                      <a:lnTo>
                        <a:pt x="1452" y="1342"/>
                      </a:lnTo>
                      <a:lnTo>
                        <a:pt x="1428" y="1372"/>
                      </a:lnTo>
                      <a:lnTo>
                        <a:pt x="1400" y="1400"/>
                      </a:lnTo>
                      <a:lnTo>
                        <a:pt x="1372" y="1428"/>
                      </a:lnTo>
                      <a:lnTo>
                        <a:pt x="1342" y="1454"/>
                      </a:lnTo>
                      <a:lnTo>
                        <a:pt x="1310" y="1478"/>
                      </a:lnTo>
                      <a:lnTo>
                        <a:pt x="1278" y="1502"/>
                      </a:lnTo>
                      <a:lnTo>
                        <a:pt x="1246" y="1522"/>
                      </a:lnTo>
                      <a:lnTo>
                        <a:pt x="1210" y="1542"/>
                      </a:lnTo>
                      <a:lnTo>
                        <a:pt x="1176" y="1560"/>
                      </a:lnTo>
                      <a:lnTo>
                        <a:pt x="1140" y="1576"/>
                      </a:lnTo>
                      <a:lnTo>
                        <a:pt x="1102" y="1592"/>
                      </a:lnTo>
                      <a:lnTo>
                        <a:pt x="1064" y="1604"/>
                      </a:lnTo>
                      <a:lnTo>
                        <a:pt x="1024" y="1616"/>
                      </a:lnTo>
                      <a:lnTo>
                        <a:pt x="986" y="1624"/>
                      </a:lnTo>
                      <a:lnTo>
                        <a:pt x="944" y="1632"/>
                      </a:lnTo>
                      <a:lnTo>
                        <a:pt x="904" y="1636"/>
                      </a:lnTo>
                      <a:lnTo>
                        <a:pt x="862" y="1640"/>
                      </a:lnTo>
                      <a:lnTo>
                        <a:pt x="820" y="1642"/>
                      </a:lnTo>
                      <a:lnTo>
                        <a:pt x="820" y="1642"/>
                      </a:lnTo>
                      <a:lnTo>
                        <a:pt x="778" y="1640"/>
                      </a:lnTo>
                      <a:lnTo>
                        <a:pt x="736" y="1636"/>
                      </a:lnTo>
                      <a:lnTo>
                        <a:pt x="696" y="1632"/>
                      </a:lnTo>
                      <a:lnTo>
                        <a:pt x="654" y="1624"/>
                      </a:lnTo>
                      <a:lnTo>
                        <a:pt x="616" y="1616"/>
                      </a:lnTo>
                      <a:lnTo>
                        <a:pt x="576" y="1604"/>
                      </a:lnTo>
                      <a:lnTo>
                        <a:pt x="538" y="1592"/>
                      </a:lnTo>
                      <a:lnTo>
                        <a:pt x="500" y="1576"/>
                      </a:lnTo>
                      <a:lnTo>
                        <a:pt x="464" y="1560"/>
                      </a:lnTo>
                      <a:lnTo>
                        <a:pt x="430" y="1542"/>
                      </a:lnTo>
                      <a:lnTo>
                        <a:pt x="394" y="1522"/>
                      </a:lnTo>
                      <a:lnTo>
                        <a:pt x="362" y="1502"/>
                      </a:lnTo>
                      <a:lnTo>
                        <a:pt x="330" y="1478"/>
                      </a:lnTo>
                      <a:lnTo>
                        <a:pt x="298" y="1454"/>
                      </a:lnTo>
                      <a:lnTo>
                        <a:pt x="268" y="1428"/>
                      </a:lnTo>
                      <a:lnTo>
                        <a:pt x="240" y="1400"/>
                      </a:lnTo>
                      <a:lnTo>
                        <a:pt x="212" y="1372"/>
                      </a:lnTo>
                      <a:lnTo>
                        <a:pt x="188" y="1342"/>
                      </a:lnTo>
                      <a:lnTo>
                        <a:pt x="162" y="1312"/>
                      </a:lnTo>
                      <a:lnTo>
                        <a:pt x="140" y="1280"/>
                      </a:lnTo>
                      <a:lnTo>
                        <a:pt x="118" y="1246"/>
                      </a:lnTo>
                      <a:lnTo>
                        <a:pt x="98" y="1212"/>
                      </a:lnTo>
                      <a:lnTo>
                        <a:pt x="80" y="1176"/>
                      </a:lnTo>
                      <a:lnTo>
                        <a:pt x="64" y="1140"/>
                      </a:lnTo>
                      <a:lnTo>
                        <a:pt x="50" y="1102"/>
                      </a:lnTo>
                      <a:lnTo>
                        <a:pt x="36" y="1064"/>
                      </a:lnTo>
                      <a:lnTo>
                        <a:pt x="26" y="1026"/>
                      </a:lnTo>
                      <a:lnTo>
                        <a:pt x="16" y="986"/>
                      </a:lnTo>
                      <a:lnTo>
                        <a:pt x="10" y="946"/>
                      </a:lnTo>
                      <a:lnTo>
                        <a:pt x="4" y="904"/>
                      </a:lnTo>
                      <a:lnTo>
                        <a:pt x="0" y="864"/>
                      </a:lnTo>
                      <a:lnTo>
                        <a:pt x="0" y="820"/>
                      </a:lnTo>
                      <a:lnTo>
                        <a:pt x="0" y="820"/>
                      </a:lnTo>
                      <a:lnTo>
                        <a:pt x="0" y="778"/>
                      </a:lnTo>
                      <a:lnTo>
                        <a:pt x="4" y="738"/>
                      </a:lnTo>
                      <a:lnTo>
                        <a:pt x="10" y="696"/>
                      </a:lnTo>
                      <a:lnTo>
                        <a:pt x="16" y="656"/>
                      </a:lnTo>
                      <a:lnTo>
                        <a:pt x="26" y="616"/>
                      </a:lnTo>
                      <a:lnTo>
                        <a:pt x="36" y="578"/>
                      </a:lnTo>
                      <a:lnTo>
                        <a:pt x="50" y="540"/>
                      </a:lnTo>
                      <a:lnTo>
                        <a:pt x="64" y="502"/>
                      </a:lnTo>
                      <a:lnTo>
                        <a:pt x="80" y="466"/>
                      </a:lnTo>
                      <a:lnTo>
                        <a:pt x="98" y="430"/>
                      </a:lnTo>
                      <a:lnTo>
                        <a:pt x="118" y="396"/>
                      </a:lnTo>
                      <a:lnTo>
                        <a:pt x="140" y="362"/>
                      </a:lnTo>
                      <a:lnTo>
                        <a:pt x="162" y="330"/>
                      </a:lnTo>
                      <a:lnTo>
                        <a:pt x="188" y="300"/>
                      </a:lnTo>
                      <a:lnTo>
                        <a:pt x="212" y="270"/>
                      </a:lnTo>
                      <a:lnTo>
                        <a:pt x="240" y="242"/>
                      </a:lnTo>
                      <a:lnTo>
                        <a:pt x="268" y="214"/>
                      </a:lnTo>
                      <a:lnTo>
                        <a:pt x="298" y="188"/>
                      </a:lnTo>
                      <a:lnTo>
                        <a:pt x="330" y="164"/>
                      </a:lnTo>
                      <a:lnTo>
                        <a:pt x="362" y="140"/>
                      </a:lnTo>
                      <a:lnTo>
                        <a:pt x="394" y="120"/>
                      </a:lnTo>
                      <a:lnTo>
                        <a:pt x="430" y="100"/>
                      </a:lnTo>
                      <a:lnTo>
                        <a:pt x="464" y="82"/>
                      </a:lnTo>
                      <a:lnTo>
                        <a:pt x="500" y="66"/>
                      </a:lnTo>
                      <a:lnTo>
                        <a:pt x="538" y="50"/>
                      </a:lnTo>
                      <a:lnTo>
                        <a:pt x="576" y="38"/>
                      </a:lnTo>
                      <a:lnTo>
                        <a:pt x="616" y="26"/>
                      </a:lnTo>
                      <a:lnTo>
                        <a:pt x="654" y="18"/>
                      </a:lnTo>
                      <a:lnTo>
                        <a:pt x="696" y="10"/>
                      </a:lnTo>
                      <a:lnTo>
                        <a:pt x="736" y="6"/>
                      </a:lnTo>
                      <a:lnTo>
                        <a:pt x="778" y="2"/>
                      </a:lnTo>
                      <a:lnTo>
                        <a:pt x="820" y="0"/>
                      </a:lnTo>
                      <a:lnTo>
                        <a:pt x="820" y="0"/>
                      </a:lnTo>
                      <a:lnTo>
                        <a:pt x="862" y="2"/>
                      </a:lnTo>
                      <a:lnTo>
                        <a:pt x="904" y="6"/>
                      </a:lnTo>
                      <a:lnTo>
                        <a:pt x="944" y="10"/>
                      </a:lnTo>
                      <a:lnTo>
                        <a:pt x="986" y="18"/>
                      </a:lnTo>
                      <a:lnTo>
                        <a:pt x="1024" y="26"/>
                      </a:lnTo>
                      <a:lnTo>
                        <a:pt x="1064" y="38"/>
                      </a:lnTo>
                      <a:lnTo>
                        <a:pt x="1102" y="50"/>
                      </a:lnTo>
                      <a:lnTo>
                        <a:pt x="1140" y="66"/>
                      </a:lnTo>
                      <a:lnTo>
                        <a:pt x="1176" y="82"/>
                      </a:lnTo>
                      <a:lnTo>
                        <a:pt x="1210" y="100"/>
                      </a:lnTo>
                      <a:lnTo>
                        <a:pt x="1246" y="120"/>
                      </a:lnTo>
                      <a:lnTo>
                        <a:pt x="1278" y="140"/>
                      </a:lnTo>
                      <a:lnTo>
                        <a:pt x="1310" y="164"/>
                      </a:lnTo>
                      <a:lnTo>
                        <a:pt x="1342" y="188"/>
                      </a:lnTo>
                      <a:lnTo>
                        <a:pt x="1372" y="214"/>
                      </a:lnTo>
                      <a:lnTo>
                        <a:pt x="1400" y="242"/>
                      </a:lnTo>
                      <a:lnTo>
                        <a:pt x="1428" y="270"/>
                      </a:lnTo>
                      <a:lnTo>
                        <a:pt x="1452" y="300"/>
                      </a:lnTo>
                      <a:lnTo>
                        <a:pt x="1478" y="330"/>
                      </a:lnTo>
                      <a:lnTo>
                        <a:pt x="1500" y="362"/>
                      </a:lnTo>
                      <a:lnTo>
                        <a:pt x="1522" y="396"/>
                      </a:lnTo>
                      <a:lnTo>
                        <a:pt x="1542" y="430"/>
                      </a:lnTo>
                      <a:lnTo>
                        <a:pt x="1560" y="466"/>
                      </a:lnTo>
                      <a:lnTo>
                        <a:pt x="1576" y="502"/>
                      </a:lnTo>
                      <a:lnTo>
                        <a:pt x="1590" y="540"/>
                      </a:lnTo>
                      <a:lnTo>
                        <a:pt x="1604" y="578"/>
                      </a:lnTo>
                      <a:lnTo>
                        <a:pt x="1614" y="616"/>
                      </a:lnTo>
                      <a:lnTo>
                        <a:pt x="1624" y="656"/>
                      </a:lnTo>
                      <a:lnTo>
                        <a:pt x="1630" y="696"/>
                      </a:lnTo>
                      <a:lnTo>
                        <a:pt x="1636" y="738"/>
                      </a:lnTo>
                      <a:lnTo>
                        <a:pt x="1640" y="778"/>
                      </a:lnTo>
                      <a:lnTo>
                        <a:pt x="1640" y="82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87" name="Freeform 851"/>
                <p:cNvSpPr>
                  <a:spLocks/>
                </p:cNvSpPr>
                <p:nvPr/>
              </p:nvSpPr>
              <p:spPr bwMode="auto">
                <a:xfrm>
                  <a:off x="3019" y="1339"/>
                  <a:ext cx="1640" cy="1642"/>
                </a:xfrm>
                <a:custGeom>
                  <a:avLst/>
                  <a:gdLst>
                    <a:gd name="T0" fmla="*/ 1640 w 1640"/>
                    <a:gd name="T1" fmla="*/ 864 h 1642"/>
                    <a:gd name="T2" fmla="*/ 1624 w 1640"/>
                    <a:gd name="T3" fmla="*/ 986 h 1642"/>
                    <a:gd name="T4" fmla="*/ 1590 w 1640"/>
                    <a:gd name="T5" fmla="*/ 1102 h 1642"/>
                    <a:gd name="T6" fmla="*/ 1542 w 1640"/>
                    <a:gd name="T7" fmla="*/ 1212 h 1642"/>
                    <a:gd name="T8" fmla="*/ 1478 w 1640"/>
                    <a:gd name="T9" fmla="*/ 1312 h 1642"/>
                    <a:gd name="T10" fmla="*/ 1400 w 1640"/>
                    <a:gd name="T11" fmla="*/ 1400 h 1642"/>
                    <a:gd name="T12" fmla="*/ 1310 w 1640"/>
                    <a:gd name="T13" fmla="*/ 1478 h 1642"/>
                    <a:gd name="T14" fmla="*/ 1210 w 1640"/>
                    <a:gd name="T15" fmla="*/ 1542 h 1642"/>
                    <a:gd name="T16" fmla="*/ 1102 w 1640"/>
                    <a:gd name="T17" fmla="*/ 1592 h 1642"/>
                    <a:gd name="T18" fmla="*/ 986 w 1640"/>
                    <a:gd name="T19" fmla="*/ 1624 h 1642"/>
                    <a:gd name="T20" fmla="*/ 862 w 1640"/>
                    <a:gd name="T21" fmla="*/ 1640 h 1642"/>
                    <a:gd name="T22" fmla="*/ 778 w 1640"/>
                    <a:gd name="T23" fmla="*/ 1640 h 1642"/>
                    <a:gd name="T24" fmla="*/ 654 w 1640"/>
                    <a:gd name="T25" fmla="*/ 1624 h 1642"/>
                    <a:gd name="T26" fmla="*/ 538 w 1640"/>
                    <a:gd name="T27" fmla="*/ 1592 h 1642"/>
                    <a:gd name="T28" fmla="*/ 430 w 1640"/>
                    <a:gd name="T29" fmla="*/ 1542 h 1642"/>
                    <a:gd name="T30" fmla="*/ 330 w 1640"/>
                    <a:gd name="T31" fmla="*/ 1478 h 1642"/>
                    <a:gd name="T32" fmla="*/ 240 w 1640"/>
                    <a:gd name="T33" fmla="*/ 1400 h 1642"/>
                    <a:gd name="T34" fmla="*/ 162 w 1640"/>
                    <a:gd name="T35" fmla="*/ 1312 h 1642"/>
                    <a:gd name="T36" fmla="*/ 98 w 1640"/>
                    <a:gd name="T37" fmla="*/ 1212 h 1642"/>
                    <a:gd name="T38" fmla="*/ 50 w 1640"/>
                    <a:gd name="T39" fmla="*/ 1102 h 1642"/>
                    <a:gd name="T40" fmla="*/ 16 w 1640"/>
                    <a:gd name="T41" fmla="*/ 986 h 1642"/>
                    <a:gd name="T42" fmla="*/ 0 w 1640"/>
                    <a:gd name="T43" fmla="*/ 864 h 1642"/>
                    <a:gd name="T44" fmla="*/ 0 w 1640"/>
                    <a:gd name="T45" fmla="*/ 778 h 1642"/>
                    <a:gd name="T46" fmla="*/ 16 w 1640"/>
                    <a:gd name="T47" fmla="*/ 656 h 1642"/>
                    <a:gd name="T48" fmla="*/ 50 w 1640"/>
                    <a:gd name="T49" fmla="*/ 540 h 1642"/>
                    <a:gd name="T50" fmla="*/ 98 w 1640"/>
                    <a:gd name="T51" fmla="*/ 430 h 1642"/>
                    <a:gd name="T52" fmla="*/ 162 w 1640"/>
                    <a:gd name="T53" fmla="*/ 330 h 1642"/>
                    <a:gd name="T54" fmla="*/ 240 w 1640"/>
                    <a:gd name="T55" fmla="*/ 242 h 1642"/>
                    <a:gd name="T56" fmla="*/ 330 w 1640"/>
                    <a:gd name="T57" fmla="*/ 164 h 1642"/>
                    <a:gd name="T58" fmla="*/ 430 w 1640"/>
                    <a:gd name="T59" fmla="*/ 100 h 1642"/>
                    <a:gd name="T60" fmla="*/ 538 w 1640"/>
                    <a:gd name="T61" fmla="*/ 50 h 1642"/>
                    <a:gd name="T62" fmla="*/ 654 w 1640"/>
                    <a:gd name="T63" fmla="*/ 18 h 1642"/>
                    <a:gd name="T64" fmla="*/ 778 w 1640"/>
                    <a:gd name="T65" fmla="*/ 2 h 1642"/>
                    <a:gd name="T66" fmla="*/ 862 w 1640"/>
                    <a:gd name="T67" fmla="*/ 2 h 1642"/>
                    <a:gd name="T68" fmla="*/ 986 w 1640"/>
                    <a:gd name="T69" fmla="*/ 18 h 1642"/>
                    <a:gd name="T70" fmla="*/ 1102 w 1640"/>
                    <a:gd name="T71" fmla="*/ 50 h 1642"/>
                    <a:gd name="T72" fmla="*/ 1210 w 1640"/>
                    <a:gd name="T73" fmla="*/ 100 h 1642"/>
                    <a:gd name="T74" fmla="*/ 1310 w 1640"/>
                    <a:gd name="T75" fmla="*/ 164 h 1642"/>
                    <a:gd name="T76" fmla="*/ 1400 w 1640"/>
                    <a:gd name="T77" fmla="*/ 242 h 1642"/>
                    <a:gd name="T78" fmla="*/ 1478 w 1640"/>
                    <a:gd name="T79" fmla="*/ 330 h 1642"/>
                    <a:gd name="T80" fmla="*/ 1542 w 1640"/>
                    <a:gd name="T81" fmla="*/ 430 h 1642"/>
                    <a:gd name="T82" fmla="*/ 1590 w 1640"/>
                    <a:gd name="T83" fmla="*/ 540 h 1642"/>
                    <a:gd name="T84" fmla="*/ 1624 w 1640"/>
                    <a:gd name="T85" fmla="*/ 656 h 1642"/>
                    <a:gd name="T86" fmla="*/ 1640 w 1640"/>
                    <a:gd name="T87" fmla="*/ 778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0" h="1642">
                      <a:moveTo>
                        <a:pt x="1640" y="820"/>
                      </a:moveTo>
                      <a:lnTo>
                        <a:pt x="1640" y="820"/>
                      </a:lnTo>
                      <a:lnTo>
                        <a:pt x="1640" y="864"/>
                      </a:lnTo>
                      <a:lnTo>
                        <a:pt x="1636" y="904"/>
                      </a:lnTo>
                      <a:lnTo>
                        <a:pt x="1630" y="946"/>
                      </a:lnTo>
                      <a:lnTo>
                        <a:pt x="1624" y="986"/>
                      </a:lnTo>
                      <a:lnTo>
                        <a:pt x="1614" y="1026"/>
                      </a:lnTo>
                      <a:lnTo>
                        <a:pt x="1604" y="1064"/>
                      </a:lnTo>
                      <a:lnTo>
                        <a:pt x="1590" y="1102"/>
                      </a:lnTo>
                      <a:lnTo>
                        <a:pt x="1576" y="1140"/>
                      </a:lnTo>
                      <a:lnTo>
                        <a:pt x="1560" y="1176"/>
                      </a:lnTo>
                      <a:lnTo>
                        <a:pt x="1542" y="1212"/>
                      </a:lnTo>
                      <a:lnTo>
                        <a:pt x="1522" y="1246"/>
                      </a:lnTo>
                      <a:lnTo>
                        <a:pt x="1500" y="1280"/>
                      </a:lnTo>
                      <a:lnTo>
                        <a:pt x="1478" y="1312"/>
                      </a:lnTo>
                      <a:lnTo>
                        <a:pt x="1452" y="1342"/>
                      </a:lnTo>
                      <a:lnTo>
                        <a:pt x="1428" y="1372"/>
                      </a:lnTo>
                      <a:lnTo>
                        <a:pt x="1400" y="1400"/>
                      </a:lnTo>
                      <a:lnTo>
                        <a:pt x="1372" y="1428"/>
                      </a:lnTo>
                      <a:lnTo>
                        <a:pt x="1342" y="1454"/>
                      </a:lnTo>
                      <a:lnTo>
                        <a:pt x="1310" y="1478"/>
                      </a:lnTo>
                      <a:lnTo>
                        <a:pt x="1278" y="1502"/>
                      </a:lnTo>
                      <a:lnTo>
                        <a:pt x="1246" y="1522"/>
                      </a:lnTo>
                      <a:lnTo>
                        <a:pt x="1210" y="1542"/>
                      </a:lnTo>
                      <a:lnTo>
                        <a:pt x="1176" y="1560"/>
                      </a:lnTo>
                      <a:lnTo>
                        <a:pt x="1140" y="1576"/>
                      </a:lnTo>
                      <a:lnTo>
                        <a:pt x="1102" y="1592"/>
                      </a:lnTo>
                      <a:lnTo>
                        <a:pt x="1064" y="1604"/>
                      </a:lnTo>
                      <a:lnTo>
                        <a:pt x="1024" y="1616"/>
                      </a:lnTo>
                      <a:lnTo>
                        <a:pt x="986" y="1624"/>
                      </a:lnTo>
                      <a:lnTo>
                        <a:pt x="944" y="1632"/>
                      </a:lnTo>
                      <a:lnTo>
                        <a:pt x="904" y="1636"/>
                      </a:lnTo>
                      <a:lnTo>
                        <a:pt x="862" y="1640"/>
                      </a:lnTo>
                      <a:lnTo>
                        <a:pt x="820" y="1642"/>
                      </a:lnTo>
                      <a:lnTo>
                        <a:pt x="820" y="1642"/>
                      </a:lnTo>
                      <a:lnTo>
                        <a:pt x="778" y="1640"/>
                      </a:lnTo>
                      <a:lnTo>
                        <a:pt x="736" y="1636"/>
                      </a:lnTo>
                      <a:lnTo>
                        <a:pt x="696" y="1632"/>
                      </a:lnTo>
                      <a:lnTo>
                        <a:pt x="654" y="1624"/>
                      </a:lnTo>
                      <a:lnTo>
                        <a:pt x="616" y="1616"/>
                      </a:lnTo>
                      <a:lnTo>
                        <a:pt x="576" y="1604"/>
                      </a:lnTo>
                      <a:lnTo>
                        <a:pt x="538" y="1592"/>
                      </a:lnTo>
                      <a:lnTo>
                        <a:pt x="500" y="1576"/>
                      </a:lnTo>
                      <a:lnTo>
                        <a:pt x="464" y="1560"/>
                      </a:lnTo>
                      <a:lnTo>
                        <a:pt x="430" y="1542"/>
                      </a:lnTo>
                      <a:lnTo>
                        <a:pt x="394" y="1522"/>
                      </a:lnTo>
                      <a:lnTo>
                        <a:pt x="362" y="1502"/>
                      </a:lnTo>
                      <a:lnTo>
                        <a:pt x="330" y="1478"/>
                      </a:lnTo>
                      <a:lnTo>
                        <a:pt x="298" y="1454"/>
                      </a:lnTo>
                      <a:lnTo>
                        <a:pt x="268" y="1428"/>
                      </a:lnTo>
                      <a:lnTo>
                        <a:pt x="240" y="1400"/>
                      </a:lnTo>
                      <a:lnTo>
                        <a:pt x="212" y="1372"/>
                      </a:lnTo>
                      <a:lnTo>
                        <a:pt x="188" y="1342"/>
                      </a:lnTo>
                      <a:lnTo>
                        <a:pt x="162" y="1312"/>
                      </a:lnTo>
                      <a:lnTo>
                        <a:pt x="140" y="1280"/>
                      </a:lnTo>
                      <a:lnTo>
                        <a:pt x="118" y="1246"/>
                      </a:lnTo>
                      <a:lnTo>
                        <a:pt x="98" y="1212"/>
                      </a:lnTo>
                      <a:lnTo>
                        <a:pt x="80" y="1176"/>
                      </a:lnTo>
                      <a:lnTo>
                        <a:pt x="64" y="1140"/>
                      </a:lnTo>
                      <a:lnTo>
                        <a:pt x="50" y="1102"/>
                      </a:lnTo>
                      <a:lnTo>
                        <a:pt x="36" y="1064"/>
                      </a:lnTo>
                      <a:lnTo>
                        <a:pt x="26" y="1026"/>
                      </a:lnTo>
                      <a:lnTo>
                        <a:pt x="16" y="986"/>
                      </a:lnTo>
                      <a:lnTo>
                        <a:pt x="10" y="946"/>
                      </a:lnTo>
                      <a:lnTo>
                        <a:pt x="4" y="904"/>
                      </a:lnTo>
                      <a:lnTo>
                        <a:pt x="0" y="864"/>
                      </a:lnTo>
                      <a:lnTo>
                        <a:pt x="0" y="820"/>
                      </a:lnTo>
                      <a:lnTo>
                        <a:pt x="0" y="820"/>
                      </a:lnTo>
                      <a:lnTo>
                        <a:pt x="0" y="778"/>
                      </a:lnTo>
                      <a:lnTo>
                        <a:pt x="4" y="738"/>
                      </a:lnTo>
                      <a:lnTo>
                        <a:pt x="10" y="696"/>
                      </a:lnTo>
                      <a:lnTo>
                        <a:pt x="16" y="656"/>
                      </a:lnTo>
                      <a:lnTo>
                        <a:pt x="26" y="616"/>
                      </a:lnTo>
                      <a:lnTo>
                        <a:pt x="36" y="578"/>
                      </a:lnTo>
                      <a:lnTo>
                        <a:pt x="50" y="540"/>
                      </a:lnTo>
                      <a:lnTo>
                        <a:pt x="64" y="502"/>
                      </a:lnTo>
                      <a:lnTo>
                        <a:pt x="80" y="466"/>
                      </a:lnTo>
                      <a:lnTo>
                        <a:pt x="98" y="430"/>
                      </a:lnTo>
                      <a:lnTo>
                        <a:pt x="118" y="396"/>
                      </a:lnTo>
                      <a:lnTo>
                        <a:pt x="140" y="362"/>
                      </a:lnTo>
                      <a:lnTo>
                        <a:pt x="162" y="330"/>
                      </a:lnTo>
                      <a:lnTo>
                        <a:pt x="188" y="300"/>
                      </a:lnTo>
                      <a:lnTo>
                        <a:pt x="212" y="270"/>
                      </a:lnTo>
                      <a:lnTo>
                        <a:pt x="240" y="242"/>
                      </a:lnTo>
                      <a:lnTo>
                        <a:pt x="268" y="214"/>
                      </a:lnTo>
                      <a:lnTo>
                        <a:pt x="298" y="188"/>
                      </a:lnTo>
                      <a:lnTo>
                        <a:pt x="330" y="164"/>
                      </a:lnTo>
                      <a:lnTo>
                        <a:pt x="362" y="140"/>
                      </a:lnTo>
                      <a:lnTo>
                        <a:pt x="394" y="120"/>
                      </a:lnTo>
                      <a:lnTo>
                        <a:pt x="430" y="100"/>
                      </a:lnTo>
                      <a:lnTo>
                        <a:pt x="464" y="82"/>
                      </a:lnTo>
                      <a:lnTo>
                        <a:pt x="500" y="66"/>
                      </a:lnTo>
                      <a:lnTo>
                        <a:pt x="538" y="50"/>
                      </a:lnTo>
                      <a:lnTo>
                        <a:pt x="576" y="38"/>
                      </a:lnTo>
                      <a:lnTo>
                        <a:pt x="616" y="26"/>
                      </a:lnTo>
                      <a:lnTo>
                        <a:pt x="654" y="18"/>
                      </a:lnTo>
                      <a:lnTo>
                        <a:pt x="696" y="10"/>
                      </a:lnTo>
                      <a:lnTo>
                        <a:pt x="736" y="6"/>
                      </a:lnTo>
                      <a:lnTo>
                        <a:pt x="778" y="2"/>
                      </a:lnTo>
                      <a:lnTo>
                        <a:pt x="820" y="0"/>
                      </a:lnTo>
                      <a:lnTo>
                        <a:pt x="820" y="0"/>
                      </a:lnTo>
                      <a:lnTo>
                        <a:pt x="862" y="2"/>
                      </a:lnTo>
                      <a:lnTo>
                        <a:pt x="904" y="6"/>
                      </a:lnTo>
                      <a:lnTo>
                        <a:pt x="944" y="10"/>
                      </a:lnTo>
                      <a:lnTo>
                        <a:pt x="986" y="18"/>
                      </a:lnTo>
                      <a:lnTo>
                        <a:pt x="1024" y="26"/>
                      </a:lnTo>
                      <a:lnTo>
                        <a:pt x="1064" y="38"/>
                      </a:lnTo>
                      <a:lnTo>
                        <a:pt x="1102" y="50"/>
                      </a:lnTo>
                      <a:lnTo>
                        <a:pt x="1140" y="66"/>
                      </a:lnTo>
                      <a:lnTo>
                        <a:pt x="1176" y="82"/>
                      </a:lnTo>
                      <a:lnTo>
                        <a:pt x="1210" y="100"/>
                      </a:lnTo>
                      <a:lnTo>
                        <a:pt x="1246" y="120"/>
                      </a:lnTo>
                      <a:lnTo>
                        <a:pt x="1278" y="140"/>
                      </a:lnTo>
                      <a:lnTo>
                        <a:pt x="1310" y="164"/>
                      </a:lnTo>
                      <a:lnTo>
                        <a:pt x="1342" y="188"/>
                      </a:lnTo>
                      <a:lnTo>
                        <a:pt x="1372" y="214"/>
                      </a:lnTo>
                      <a:lnTo>
                        <a:pt x="1400" y="242"/>
                      </a:lnTo>
                      <a:lnTo>
                        <a:pt x="1428" y="270"/>
                      </a:lnTo>
                      <a:lnTo>
                        <a:pt x="1452" y="300"/>
                      </a:lnTo>
                      <a:lnTo>
                        <a:pt x="1478" y="330"/>
                      </a:lnTo>
                      <a:lnTo>
                        <a:pt x="1500" y="362"/>
                      </a:lnTo>
                      <a:lnTo>
                        <a:pt x="1522" y="396"/>
                      </a:lnTo>
                      <a:lnTo>
                        <a:pt x="1542" y="430"/>
                      </a:lnTo>
                      <a:lnTo>
                        <a:pt x="1560" y="466"/>
                      </a:lnTo>
                      <a:lnTo>
                        <a:pt x="1576" y="502"/>
                      </a:lnTo>
                      <a:lnTo>
                        <a:pt x="1590" y="540"/>
                      </a:lnTo>
                      <a:lnTo>
                        <a:pt x="1604" y="578"/>
                      </a:lnTo>
                      <a:lnTo>
                        <a:pt x="1614" y="616"/>
                      </a:lnTo>
                      <a:lnTo>
                        <a:pt x="1624" y="656"/>
                      </a:lnTo>
                      <a:lnTo>
                        <a:pt x="1630" y="696"/>
                      </a:lnTo>
                      <a:lnTo>
                        <a:pt x="1636" y="738"/>
                      </a:lnTo>
                      <a:lnTo>
                        <a:pt x="1640" y="778"/>
                      </a:lnTo>
                      <a:lnTo>
                        <a:pt x="1640" y="82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88" name="Freeform 852"/>
                <p:cNvSpPr>
                  <a:spLocks noEditPoints="1"/>
                </p:cNvSpPr>
                <p:nvPr/>
              </p:nvSpPr>
              <p:spPr bwMode="auto">
                <a:xfrm>
                  <a:off x="2977" y="1297"/>
                  <a:ext cx="1724" cy="1726"/>
                </a:xfrm>
                <a:custGeom>
                  <a:avLst/>
                  <a:gdLst>
                    <a:gd name="T0" fmla="*/ 646 w 1724"/>
                    <a:gd name="T1" fmla="*/ 28 h 1726"/>
                    <a:gd name="T2" fmla="*/ 380 w 1724"/>
                    <a:gd name="T3" fmla="*/ 148 h 1726"/>
                    <a:gd name="T4" fmla="*/ 172 w 1724"/>
                    <a:gd name="T5" fmla="*/ 348 h 1726"/>
                    <a:gd name="T6" fmla="*/ 38 w 1724"/>
                    <a:gd name="T7" fmla="*/ 606 h 1726"/>
                    <a:gd name="T8" fmla="*/ 0 w 1724"/>
                    <a:gd name="T9" fmla="*/ 862 h 1726"/>
                    <a:gd name="T10" fmla="*/ 52 w 1724"/>
                    <a:gd name="T11" fmla="*/ 1160 h 1726"/>
                    <a:gd name="T12" fmla="*/ 196 w 1724"/>
                    <a:gd name="T13" fmla="*/ 1412 h 1726"/>
                    <a:gd name="T14" fmla="*/ 416 w 1724"/>
                    <a:gd name="T15" fmla="*/ 1600 h 1726"/>
                    <a:gd name="T16" fmla="*/ 688 w 1724"/>
                    <a:gd name="T17" fmla="*/ 1708 h 1726"/>
                    <a:gd name="T18" fmla="*/ 950 w 1724"/>
                    <a:gd name="T19" fmla="*/ 1720 h 1726"/>
                    <a:gd name="T20" fmla="*/ 1236 w 1724"/>
                    <a:gd name="T21" fmla="*/ 1640 h 1726"/>
                    <a:gd name="T22" fmla="*/ 1472 w 1724"/>
                    <a:gd name="T23" fmla="*/ 1472 h 1726"/>
                    <a:gd name="T24" fmla="*/ 1640 w 1724"/>
                    <a:gd name="T25" fmla="*/ 1236 h 1726"/>
                    <a:gd name="T26" fmla="*/ 1720 w 1724"/>
                    <a:gd name="T27" fmla="*/ 950 h 1726"/>
                    <a:gd name="T28" fmla="*/ 1706 w 1724"/>
                    <a:gd name="T29" fmla="*/ 690 h 1726"/>
                    <a:gd name="T30" fmla="*/ 1600 w 1724"/>
                    <a:gd name="T31" fmla="*/ 416 h 1726"/>
                    <a:gd name="T32" fmla="*/ 1410 w 1724"/>
                    <a:gd name="T33" fmla="*/ 198 h 1726"/>
                    <a:gd name="T34" fmla="*/ 1158 w 1724"/>
                    <a:gd name="T35" fmla="*/ 54 h 1726"/>
                    <a:gd name="T36" fmla="*/ 862 w 1724"/>
                    <a:gd name="T37" fmla="*/ 0 h 1726"/>
                    <a:gd name="T38" fmla="*/ 1160 w 1724"/>
                    <a:gd name="T39" fmla="*/ 1360 h 1726"/>
                    <a:gd name="T40" fmla="*/ 1018 w 1724"/>
                    <a:gd name="T41" fmla="*/ 1576 h 1726"/>
                    <a:gd name="T42" fmla="*/ 830 w 1724"/>
                    <a:gd name="T43" fmla="*/ 1628 h 1726"/>
                    <a:gd name="T44" fmla="*/ 722 w 1724"/>
                    <a:gd name="T45" fmla="*/ 1590 h 1726"/>
                    <a:gd name="T46" fmla="*/ 588 w 1724"/>
                    <a:gd name="T47" fmla="*/ 1412 h 1726"/>
                    <a:gd name="T48" fmla="*/ 412 w 1724"/>
                    <a:gd name="T49" fmla="*/ 980 h 1726"/>
                    <a:gd name="T50" fmla="*/ 194 w 1724"/>
                    <a:gd name="T51" fmla="*/ 1238 h 1726"/>
                    <a:gd name="T52" fmla="*/ 106 w 1724"/>
                    <a:gd name="T53" fmla="*/ 982 h 1726"/>
                    <a:gd name="T54" fmla="*/ 830 w 1724"/>
                    <a:gd name="T55" fmla="*/ 408 h 1726"/>
                    <a:gd name="T56" fmla="*/ 676 w 1724"/>
                    <a:gd name="T57" fmla="*/ 178 h 1726"/>
                    <a:gd name="T58" fmla="*/ 1178 w 1724"/>
                    <a:gd name="T59" fmla="*/ 408 h 1726"/>
                    <a:gd name="T60" fmla="*/ 984 w 1724"/>
                    <a:gd name="T61" fmla="*/ 122 h 1726"/>
                    <a:gd name="T62" fmla="*/ 1132 w 1724"/>
                    <a:gd name="T63" fmla="*/ 304 h 1726"/>
                    <a:gd name="T64" fmla="*/ 1220 w 1724"/>
                    <a:gd name="T65" fmla="*/ 554 h 1726"/>
                    <a:gd name="T66" fmla="*/ 894 w 1724"/>
                    <a:gd name="T67" fmla="*/ 824 h 1726"/>
                    <a:gd name="T68" fmla="*/ 478 w 1724"/>
                    <a:gd name="T69" fmla="*/ 730 h 1726"/>
                    <a:gd name="T70" fmla="*/ 830 w 1724"/>
                    <a:gd name="T71" fmla="*/ 472 h 1726"/>
                    <a:gd name="T72" fmla="*/ 130 w 1724"/>
                    <a:gd name="T73" fmla="*/ 640 h 1726"/>
                    <a:gd name="T74" fmla="*/ 446 w 1724"/>
                    <a:gd name="T75" fmla="*/ 512 h 1726"/>
                    <a:gd name="T76" fmla="*/ 408 w 1724"/>
                    <a:gd name="T77" fmla="*/ 824 h 1726"/>
                    <a:gd name="T78" fmla="*/ 502 w 1724"/>
                    <a:gd name="T79" fmla="*/ 1156 h 1726"/>
                    <a:gd name="T80" fmla="*/ 894 w 1724"/>
                    <a:gd name="T81" fmla="*/ 1238 h 1726"/>
                    <a:gd name="T82" fmla="*/ 1238 w 1724"/>
                    <a:gd name="T83" fmla="*/ 1070 h 1726"/>
                    <a:gd name="T84" fmla="*/ 1628 w 1724"/>
                    <a:gd name="T85" fmla="*/ 888 h 1726"/>
                    <a:gd name="T86" fmla="*/ 1570 w 1724"/>
                    <a:gd name="T87" fmla="*/ 1158 h 1726"/>
                    <a:gd name="T88" fmla="*/ 1296 w 1724"/>
                    <a:gd name="T89" fmla="*/ 1114 h 1726"/>
                    <a:gd name="T90" fmla="*/ 1316 w 1724"/>
                    <a:gd name="T91" fmla="*/ 824 h 1726"/>
                    <a:gd name="T92" fmla="*/ 1278 w 1724"/>
                    <a:gd name="T93" fmla="*/ 512 h 1726"/>
                    <a:gd name="T94" fmla="*/ 1594 w 1724"/>
                    <a:gd name="T95" fmla="*/ 640 h 1726"/>
                    <a:gd name="T96" fmla="*/ 1248 w 1724"/>
                    <a:gd name="T97" fmla="*/ 408 h 1726"/>
                    <a:gd name="T98" fmla="*/ 1140 w 1724"/>
                    <a:gd name="T99" fmla="*/ 190 h 1726"/>
                    <a:gd name="T100" fmla="*/ 1208 w 1724"/>
                    <a:gd name="T101" fmla="*/ 180 h 1726"/>
                    <a:gd name="T102" fmla="*/ 628 w 1724"/>
                    <a:gd name="T103" fmla="*/ 134 h 1726"/>
                    <a:gd name="T104" fmla="*/ 508 w 1724"/>
                    <a:gd name="T105" fmla="*/ 328 h 1726"/>
                    <a:gd name="T106" fmla="*/ 368 w 1724"/>
                    <a:gd name="T107" fmla="*/ 278 h 1726"/>
                    <a:gd name="T108" fmla="*/ 628 w 1724"/>
                    <a:gd name="T109" fmla="*/ 134 h 1726"/>
                    <a:gd name="T110" fmla="*/ 540 w 1724"/>
                    <a:gd name="T111" fmla="*/ 1466 h 1726"/>
                    <a:gd name="T112" fmla="*/ 570 w 1724"/>
                    <a:gd name="T113" fmla="*/ 1570 h 1726"/>
                    <a:gd name="T114" fmla="*/ 382 w 1724"/>
                    <a:gd name="T115" fmla="*/ 1460 h 1726"/>
                    <a:gd name="T116" fmla="*/ 236 w 1724"/>
                    <a:gd name="T117" fmla="*/ 1302 h 1726"/>
                    <a:gd name="T118" fmla="*/ 1204 w 1724"/>
                    <a:gd name="T119" fmla="*/ 1428 h 1726"/>
                    <a:gd name="T120" fmla="*/ 1452 w 1724"/>
                    <a:gd name="T121" fmla="*/ 1352 h 1726"/>
                    <a:gd name="T122" fmla="*/ 1292 w 1724"/>
                    <a:gd name="T123" fmla="*/ 1496 h 1726"/>
                    <a:gd name="T124" fmla="*/ 1096 w 1724"/>
                    <a:gd name="T125" fmla="*/ 1592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4" h="1726">
                      <a:moveTo>
                        <a:pt x="862" y="0"/>
                      </a:moveTo>
                      <a:lnTo>
                        <a:pt x="862" y="0"/>
                      </a:lnTo>
                      <a:lnTo>
                        <a:pt x="818" y="2"/>
                      </a:lnTo>
                      <a:lnTo>
                        <a:pt x="774" y="6"/>
                      </a:lnTo>
                      <a:lnTo>
                        <a:pt x="730" y="10"/>
                      </a:lnTo>
                      <a:lnTo>
                        <a:pt x="688" y="18"/>
                      </a:lnTo>
                      <a:lnTo>
                        <a:pt x="646" y="28"/>
                      </a:lnTo>
                      <a:lnTo>
                        <a:pt x="606" y="40"/>
                      </a:lnTo>
                      <a:lnTo>
                        <a:pt x="566" y="54"/>
                      </a:lnTo>
                      <a:lnTo>
                        <a:pt x="526" y="68"/>
                      </a:lnTo>
                      <a:lnTo>
                        <a:pt x="488" y="86"/>
                      </a:lnTo>
                      <a:lnTo>
                        <a:pt x="452" y="104"/>
                      </a:lnTo>
                      <a:lnTo>
                        <a:pt x="416" y="126"/>
                      </a:lnTo>
                      <a:lnTo>
                        <a:pt x="380" y="148"/>
                      </a:lnTo>
                      <a:lnTo>
                        <a:pt x="346" y="172"/>
                      </a:lnTo>
                      <a:lnTo>
                        <a:pt x="314" y="198"/>
                      </a:lnTo>
                      <a:lnTo>
                        <a:pt x="282" y="224"/>
                      </a:lnTo>
                      <a:lnTo>
                        <a:pt x="252" y="254"/>
                      </a:lnTo>
                      <a:lnTo>
                        <a:pt x="224" y="284"/>
                      </a:lnTo>
                      <a:lnTo>
                        <a:pt x="196" y="314"/>
                      </a:lnTo>
                      <a:lnTo>
                        <a:pt x="172" y="348"/>
                      </a:lnTo>
                      <a:lnTo>
                        <a:pt x="148" y="382"/>
                      </a:lnTo>
                      <a:lnTo>
                        <a:pt x="124" y="416"/>
                      </a:lnTo>
                      <a:lnTo>
                        <a:pt x="104" y="452"/>
                      </a:lnTo>
                      <a:lnTo>
                        <a:pt x="84" y="490"/>
                      </a:lnTo>
                      <a:lnTo>
                        <a:pt x="68" y="528"/>
                      </a:lnTo>
                      <a:lnTo>
                        <a:pt x="52" y="566"/>
                      </a:lnTo>
                      <a:lnTo>
                        <a:pt x="38" y="606"/>
                      </a:lnTo>
                      <a:lnTo>
                        <a:pt x="26" y="648"/>
                      </a:lnTo>
                      <a:lnTo>
                        <a:pt x="18" y="690"/>
                      </a:lnTo>
                      <a:lnTo>
                        <a:pt x="10" y="732"/>
                      </a:lnTo>
                      <a:lnTo>
                        <a:pt x="4" y="774"/>
                      </a:lnTo>
                      <a:lnTo>
                        <a:pt x="0" y="818"/>
                      </a:lnTo>
                      <a:lnTo>
                        <a:pt x="0" y="862"/>
                      </a:lnTo>
                      <a:lnTo>
                        <a:pt x="0" y="862"/>
                      </a:lnTo>
                      <a:lnTo>
                        <a:pt x="0" y="908"/>
                      </a:lnTo>
                      <a:lnTo>
                        <a:pt x="4" y="950"/>
                      </a:lnTo>
                      <a:lnTo>
                        <a:pt x="10" y="994"/>
                      </a:lnTo>
                      <a:lnTo>
                        <a:pt x="18" y="1036"/>
                      </a:lnTo>
                      <a:lnTo>
                        <a:pt x="26" y="1078"/>
                      </a:lnTo>
                      <a:lnTo>
                        <a:pt x="38" y="1120"/>
                      </a:lnTo>
                      <a:lnTo>
                        <a:pt x="52" y="1160"/>
                      </a:lnTo>
                      <a:lnTo>
                        <a:pt x="68" y="1198"/>
                      </a:lnTo>
                      <a:lnTo>
                        <a:pt x="84" y="1236"/>
                      </a:lnTo>
                      <a:lnTo>
                        <a:pt x="104" y="1274"/>
                      </a:lnTo>
                      <a:lnTo>
                        <a:pt x="124" y="1310"/>
                      </a:lnTo>
                      <a:lnTo>
                        <a:pt x="148" y="1344"/>
                      </a:lnTo>
                      <a:lnTo>
                        <a:pt x="172" y="1378"/>
                      </a:lnTo>
                      <a:lnTo>
                        <a:pt x="196" y="1412"/>
                      </a:lnTo>
                      <a:lnTo>
                        <a:pt x="224" y="1442"/>
                      </a:lnTo>
                      <a:lnTo>
                        <a:pt x="252" y="1472"/>
                      </a:lnTo>
                      <a:lnTo>
                        <a:pt x="282" y="1502"/>
                      </a:lnTo>
                      <a:lnTo>
                        <a:pt x="314" y="1528"/>
                      </a:lnTo>
                      <a:lnTo>
                        <a:pt x="346" y="1554"/>
                      </a:lnTo>
                      <a:lnTo>
                        <a:pt x="380" y="1578"/>
                      </a:lnTo>
                      <a:lnTo>
                        <a:pt x="416" y="1600"/>
                      </a:lnTo>
                      <a:lnTo>
                        <a:pt x="452" y="1622"/>
                      </a:lnTo>
                      <a:lnTo>
                        <a:pt x="488" y="1640"/>
                      </a:lnTo>
                      <a:lnTo>
                        <a:pt x="526" y="1658"/>
                      </a:lnTo>
                      <a:lnTo>
                        <a:pt x="566" y="1672"/>
                      </a:lnTo>
                      <a:lnTo>
                        <a:pt x="606" y="1686"/>
                      </a:lnTo>
                      <a:lnTo>
                        <a:pt x="646" y="1698"/>
                      </a:lnTo>
                      <a:lnTo>
                        <a:pt x="688" y="1708"/>
                      </a:lnTo>
                      <a:lnTo>
                        <a:pt x="730" y="1716"/>
                      </a:lnTo>
                      <a:lnTo>
                        <a:pt x="774" y="1720"/>
                      </a:lnTo>
                      <a:lnTo>
                        <a:pt x="818" y="1724"/>
                      </a:lnTo>
                      <a:lnTo>
                        <a:pt x="862" y="1726"/>
                      </a:lnTo>
                      <a:lnTo>
                        <a:pt x="862" y="1726"/>
                      </a:lnTo>
                      <a:lnTo>
                        <a:pt x="906" y="1724"/>
                      </a:lnTo>
                      <a:lnTo>
                        <a:pt x="950" y="1720"/>
                      </a:lnTo>
                      <a:lnTo>
                        <a:pt x="994" y="1716"/>
                      </a:lnTo>
                      <a:lnTo>
                        <a:pt x="1036" y="1708"/>
                      </a:lnTo>
                      <a:lnTo>
                        <a:pt x="1078" y="1698"/>
                      </a:lnTo>
                      <a:lnTo>
                        <a:pt x="1118" y="1686"/>
                      </a:lnTo>
                      <a:lnTo>
                        <a:pt x="1158" y="1672"/>
                      </a:lnTo>
                      <a:lnTo>
                        <a:pt x="1198" y="1658"/>
                      </a:lnTo>
                      <a:lnTo>
                        <a:pt x="1236" y="1640"/>
                      </a:lnTo>
                      <a:lnTo>
                        <a:pt x="1272" y="1622"/>
                      </a:lnTo>
                      <a:lnTo>
                        <a:pt x="1308" y="1600"/>
                      </a:lnTo>
                      <a:lnTo>
                        <a:pt x="1344" y="1578"/>
                      </a:lnTo>
                      <a:lnTo>
                        <a:pt x="1378" y="1554"/>
                      </a:lnTo>
                      <a:lnTo>
                        <a:pt x="1410" y="1528"/>
                      </a:lnTo>
                      <a:lnTo>
                        <a:pt x="1442" y="1502"/>
                      </a:lnTo>
                      <a:lnTo>
                        <a:pt x="1472" y="1472"/>
                      </a:lnTo>
                      <a:lnTo>
                        <a:pt x="1500" y="1442"/>
                      </a:lnTo>
                      <a:lnTo>
                        <a:pt x="1528" y="1412"/>
                      </a:lnTo>
                      <a:lnTo>
                        <a:pt x="1552" y="1378"/>
                      </a:lnTo>
                      <a:lnTo>
                        <a:pt x="1576" y="1344"/>
                      </a:lnTo>
                      <a:lnTo>
                        <a:pt x="1600" y="1310"/>
                      </a:lnTo>
                      <a:lnTo>
                        <a:pt x="1620" y="1274"/>
                      </a:lnTo>
                      <a:lnTo>
                        <a:pt x="1640" y="1236"/>
                      </a:lnTo>
                      <a:lnTo>
                        <a:pt x="1656" y="1198"/>
                      </a:lnTo>
                      <a:lnTo>
                        <a:pt x="1672" y="1160"/>
                      </a:lnTo>
                      <a:lnTo>
                        <a:pt x="1686" y="1120"/>
                      </a:lnTo>
                      <a:lnTo>
                        <a:pt x="1698" y="1078"/>
                      </a:lnTo>
                      <a:lnTo>
                        <a:pt x="1706" y="1036"/>
                      </a:lnTo>
                      <a:lnTo>
                        <a:pt x="1714" y="994"/>
                      </a:lnTo>
                      <a:lnTo>
                        <a:pt x="1720" y="950"/>
                      </a:lnTo>
                      <a:lnTo>
                        <a:pt x="1724" y="908"/>
                      </a:lnTo>
                      <a:lnTo>
                        <a:pt x="1724" y="862"/>
                      </a:lnTo>
                      <a:lnTo>
                        <a:pt x="1724" y="862"/>
                      </a:lnTo>
                      <a:lnTo>
                        <a:pt x="1724" y="818"/>
                      </a:lnTo>
                      <a:lnTo>
                        <a:pt x="1720" y="774"/>
                      </a:lnTo>
                      <a:lnTo>
                        <a:pt x="1714" y="732"/>
                      </a:lnTo>
                      <a:lnTo>
                        <a:pt x="1706" y="690"/>
                      </a:lnTo>
                      <a:lnTo>
                        <a:pt x="1698" y="648"/>
                      </a:lnTo>
                      <a:lnTo>
                        <a:pt x="1686" y="606"/>
                      </a:lnTo>
                      <a:lnTo>
                        <a:pt x="1672" y="566"/>
                      </a:lnTo>
                      <a:lnTo>
                        <a:pt x="1656" y="528"/>
                      </a:lnTo>
                      <a:lnTo>
                        <a:pt x="1640" y="490"/>
                      </a:lnTo>
                      <a:lnTo>
                        <a:pt x="1620" y="452"/>
                      </a:lnTo>
                      <a:lnTo>
                        <a:pt x="1600" y="416"/>
                      </a:lnTo>
                      <a:lnTo>
                        <a:pt x="1576" y="382"/>
                      </a:lnTo>
                      <a:lnTo>
                        <a:pt x="1552" y="348"/>
                      </a:lnTo>
                      <a:lnTo>
                        <a:pt x="1528" y="314"/>
                      </a:lnTo>
                      <a:lnTo>
                        <a:pt x="1500" y="284"/>
                      </a:lnTo>
                      <a:lnTo>
                        <a:pt x="1472" y="254"/>
                      </a:lnTo>
                      <a:lnTo>
                        <a:pt x="1442" y="224"/>
                      </a:lnTo>
                      <a:lnTo>
                        <a:pt x="1410" y="198"/>
                      </a:lnTo>
                      <a:lnTo>
                        <a:pt x="1378" y="172"/>
                      </a:lnTo>
                      <a:lnTo>
                        <a:pt x="1344" y="148"/>
                      </a:lnTo>
                      <a:lnTo>
                        <a:pt x="1308" y="126"/>
                      </a:lnTo>
                      <a:lnTo>
                        <a:pt x="1272" y="104"/>
                      </a:lnTo>
                      <a:lnTo>
                        <a:pt x="1236" y="86"/>
                      </a:lnTo>
                      <a:lnTo>
                        <a:pt x="1198" y="68"/>
                      </a:lnTo>
                      <a:lnTo>
                        <a:pt x="1158" y="54"/>
                      </a:lnTo>
                      <a:lnTo>
                        <a:pt x="1118" y="40"/>
                      </a:lnTo>
                      <a:lnTo>
                        <a:pt x="1078" y="28"/>
                      </a:lnTo>
                      <a:lnTo>
                        <a:pt x="1036" y="18"/>
                      </a:lnTo>
                      <a:lnTo>
                        <a:pt x="994" y="10"/>
                      </a:lnTo>
                      <a:lnTo>
                        <a:pt x="950" y="6"/>
                      </a:lnTo>
                      <a:lnTo>
                        <a:pt x="906" y="2"/>
                      </a:lnTo>
                      <a:lnTo>
                        <a:pt x="862" y="0"/>
                      </a:lnTo>
                      <a:close/>
                      <a:moveTo>
                        <a:pt x="950" y="1624"/>
                      </a:moveTo>
                      <a:lnTo>
                        <a:pt x="950" y="1624"/>
                      </a:lnTo>
                      <a:lnTo>
                        <a:pt x="894" y="1628"/>
                      </a:lnTo>
                      <a:lnTo>
                        <a:pt x="894" y="1302"/>
                      </a:lnTo>
                      <a:lnTo>
                        <a:pt x="1182" y="1302"/>
                      </a:lnTo>
                      <a:lnTo>
                        <a:pt x="1182" y="1302"/>
                      </a:lnTo>
                      <a:lnTo>
                        <a:pt x="1160" y="1360"/>
                      </a:lnTo>
                      <a:lnTo>
                        <a:pt x="1136" y="1412"/>
                      </a:lnTo>
                      <a:lnTo>
                        <a:pt x="1110" y="1462"/>
                      </a:lnTo>
                      <a:lnTo>
                        <a:pt x="1082" y="1506"/>
                      </a:lnTo>
                      <a:lnTo>
                        <a:pt x="1066" y="1526"/>
                      </a:lnTo>
                      <a:lnTo>
                        <a:pt x="1050" y="1544"/>
                      </a:lnTo>
                      <a:lnTo>
                        <a:pt x="1034" y="1560"/>
                      </a:lnTo>
                      <a:lnTo>
                        <a:pt x="1018" y="1576"/>
                      </a:lnTo>
                      <a:lnTo>
                        <a:pt x="1002" y="1590"/>
                      </a:lnTo>
                      <a:lnTo>
                        <a:pt x="984" y="1604"/>
                      </a:lnTo>
                      <a:lnTo>
                        <a:pt x="968" y="1614"/>
                      </a:lnTo>
                      <a:lnTo>
                        <a:pt x="950" y="1624"/>
                      </a:lnTo>
                      <a:close/>
                      <a:moveTo>
                        <a:pt x="542" y="1302"/>
                      </a:moveTo>
                      <a:lnTo>
                        <a:pt x="830" y="1302"/>
                      </a:lnTo>
                      <a:lnTo>
                        <a:pt x="830" y="1628"/>
                      </a:lnTo>
                      <a:lnTo>
                        <a:pt x="830" y="1628"/>
                      </a:lnTo>
                      <a:lnTo>
                        <a:pt x="802" y="1626"/>
                      </a:lnTo>
                      <a:lnTo>
                        <a:pt x="774" y="1624"/>
                      </a:lnTo>
                      <a:lnTo>
                        <a:pt x="774" y="1624"/>
                      </a:lnTo>
                      <a:lnTo>
                        <a:pt x="758" y="1614"/>
                      </a:lnTo>
                      <a:lnTo>
                        <a:pt x="740" y="1604"/>
                      </a:lnTo>
                      <a:lnTo>
                        <a:pt x="722" y="1590"/>
                      </a:lnTo>
                      <a:lnTo>
                        <a:pt x="706" y="1576"/>
                      </a:lnTo>
                      <a:lnTo>
                        <a:pt x="690" y="1560"/>
                      </a:lnTo>
                      <a:lnTo>
                        <a:pt x="674" y="1544"/>
                      </a:lnTo>
                      <a:lnTo>
                        <a:pt x="658" y="1526"/>
                      </a:lnTo>
                      <a:lnTo>
                        <a:pt x="642" y="1506"/>
                      </a:lnTo>
                      <a:lnTo>
                        <a:pt x="614" y="1462"/>
                      </a:lnTo>
                      <a:lnTo>
                        <a:pt x="588" y="1412"/>
                      </a:lnTo>
                      <a:lnTo>
                        <a:pt x="564" y="1360"/>
                      </a:lnTo>
                      <a:lnTo>
                        <a:pt x="542" y="1302"/>
                      </a:lnTo>
                      <a:close/>
                      <a:moveTo>
                        <a:pt x="96" y="888"/>
                      </a:moveTo>
                      <a:lnTo>
                        <a:pt x="408" y="888"/>
                      </a:lnTo>
                      <a:lnTo>
                        <a:pt x="408" y="888"/>
                      </a:lnTo>
                      <a:lnTo>
                        <a:pt x="410" y="934"/>
                      </a:lnTo>
                      <a:lnTo>
                        <a:pt x="412" y="980"/>
                      </a:lnTo>
                      <a:lnTo>
                        <a:pt x="416" y="1026"/>
                      </a:lnTo>
                      <a:lnTo>
                        <a:pt x="420" y="1070"/>
                      </a:lnTo>
                      <a:lnTo>
                        <a:pt x="428" y="1114"/>
                      </a:lnTo>
                      <a:lnTo>
                        <a:pt x="434" y="1156"/>
                      </a:lnTo>
                      <a:lnTo>
                        <a:pt x="444" y="1198"/>
                      </a:lnTo>
                      <a:lnTo>
                        <a:pt x="454" y="1238"/>
                      </a:lnTo>
                      <a:lnTo>
                        <a:pt x="194" y="1238"/>
                      </a:lnTo>
                      <a:lnTo>
                        <a:pt x="194" y="1238"/>
                      </a:lnTo>
                      <a:lnTo>
                        <a:pt x="174" y="1198"/>
                      </a:lnTo>
                      <a:lnTo>
                        <a:pt x="154" y="1158"/>
                      </a:lnTo>
                      <a:lnTo>
                        <a:pt x="138" y="1114"/>
                      </a:lnTo>
                      <a:lnTo>
                        <a:pt x="126" y="1072"/>
                      </a:lnTo>
                      <a:lnTo>
                        <a:pt x="114" y="1026"/>
                      </a:lnTo>
                      <a:lnTo>
                        <a:pt x="106" y="982"/>
                      </a:lnTo>
                      <a:lnTo>
                        <a:pt x="100" y="934"/>
                      </a:lnTo>
                      <a:lnTo>
                        <a:pt x="96" y="888"/>
                      </a:lnTo>
                      <a:close/>
                      <a:moveTo>
                        <a:pt x="774" y="102"/>
                      </a:moveTo>
                      <a:lnTo>
                        <a:pt x="774" y="102"/>
                      </a:lnTo>
                      <a:lnTo>
                        <a:pt x="802" y="100"/>
                      </a:lnTo>
                      <a:lnTo>
                        <a:pt x="830" y="98"/>
                      </a:lnTo>
                      <a:lnTo>
                        <a:pt x="830" y="408"/>
                      </a:lnTo>
                      <a:lnTo>
                        <a:pt x="546" y="408"/>
                      </a:lnTo>
                      <a:lnTo>
                        <a:pt x="546" y="408"/>
                      </a:lnTo>
                      <a:lnTo>
                        <a:pt x="568" y="354"/>
                      </a:lnTo>
                      <a:lnTo>
                        <a:pt x="592" y="304"/>
                      </a:lnTo>
                      <a:lnTo>
                        <a:pt x="618" y="256"/>
                      </a:lnTo>
                      <a:lnTo>
                        <a:pt x="646" y="216"/>
                      </a:lnTo>
                      <a:lnTo>
                        <a:pt x="676" y="178"/>
                      </a:lnTo>
                      <a:lnTo>
                        <a:pt x="692" y="162"/>
                      </a:lnTo>
                      <a:lnTo>
                        <a:pt x="708" y="148"/>
                      </a:lnTo>
                      <a:lnTo>
                        <a:pt x="724" y="134"/>
                      </a:lnTo>
                      <a:lnTo>
                        <a:pt x="740" y="122"/>
                      </a:lnTo>
                      <a:lnTo>
                        <a:pt x="758" y="110"/>
                      </a:lnTo>
                      <a:lnTo>
                        <a:pt x="774" y="102"/>
                      </a:lnTo>
                      <a:close/>
                      <a:moveTo>
                        <a:pt x="1178" y="408"/>
                      </a:moveTo>
                      <a:lnTo>
                        <a:pt x="894" y="408"/>
                      </a:lnTo>
                      <a:lnTo>
                        <a:pt x="894" y="98"/>
                      </a:lnTo>
                      <a:lnTo>
                        <a:pt x="894" y="98"/>
                      </a:lnTo>
                      <a:lnTo>
                        <a:pt x="950" y="102"/>
                      </a:lnTo>
                      <a:lnTo>
                        <a:pt x="950" y="102"/>
                      </a:lnTo>
                      <a:lnTo>
                        <a:pt x="966" y="110"/>
                      </a:lnTo>
                      <a:lnTo>
                        <a:pt x="984" y="122"/>
                      </a:lnTo>
                      <a:lnTo>
                        <a:pt x="1000" y="134"/>
                      </a:lnTo>
                      <a:lnTo>
                        <a:pt x="1016" y="148"/>
                      </a:lnTo>
                      <a:lnTo>
                        <a:pt x="1032" y="162"/>
                      </a:lnTo>
                      <a:lnTo>
                        <a:pt x="1048" y="178"/>
                      </a:lnTo>
                      <a:lnTo>
                        <a:pt x="1078" y="216"/>
                      </a:lnTo>
                      <a:lnTo>
                        <a:pt x="1106" y="256"/>
                      </a:lnTo>
                      <a:lnTo>
                        <a:pt x="1132" y="304"/>
                      </a:lnTo>
                      <a:lnTo>
                        <a:pt x="1156" y="354"/>
                      </a:lnTo>
                      <a:lnTo>
                        <a:pt x="1178" y="408"/>
                      </a:lnTo>
                      <a:close/>
                      <a:moveTo>
                        <a:pt x="894" y="472"/>
                      </a:moveTo>
                      <a:lnTo>
                        <a:pt x="1198" y="472"/>
                      </a:lnTo>
                      <a:lnTo>
                        <a:pt x="1198" y="472"/>
                      </a:lnTo>
                      <a:lnTo>
                        <a:pt x="1210" y="512"/>
                      </a:lnTo>
                      <a:lnTo>
                        <a:pt x="1220" y="554"/>
                      </a:lnTo>
                      <a:lnTo>
                        <a:pt x="1228" y="596"/>
                      </a:lnTo>
                      <a:lnTo>
                        <a:pt x="1236" y="640"/>
                      </a:lnTo>
                      <a:lnTo>
                        <a:pt x="1242" y="684"/>
                      </a:lnTo>
                      <a:lnTo>
                        <a:pt x="1246" y="730"/>
                      </a:lnTo>
                      <a:lnTo>
                        <a:pt x="1250" y="776"/>
                      </a:lnTo>
                      <a:lnTo>
                        <a:pt x="1252" y="824"/>
                      </a:lnTo>
                      <a:lnTo>
                        <a:pt x="894" y="824"/>
                      </a:lnTo>
                      <a:lnTo>
                        <a:pt x="894" y="472"/>
                      </a:lnTo>
                      <a:close/>
                      <a:moveTo>
                        <a:pt x="830" y="472"/>
                      </a:moveTo>
                      <a:lnTo>
                        <a:pt x="830" y="824"/>
                      </a:lnTo>
                      <a:lnTo>
                        <a:pt x="472" y="824"/>
                      </a:lnTo>
                      <a:lnTo>
                        <a:pt x="472" y="824"/>
                      </a:lnTo>
                      <a:lnTo>
                        <a:pt x="474" y="776"/>
                      </a:lnTo>
                      <a:lnTo>
                        <a:pt x="478" y="730"/>
                      </a:lnTo>
                      <a:lnTo>
                        <a:pt x="482" y="684"/>
                      </a:lnTo>
                      <a:lnTo>
                        <a:pt x="488" y="640"/>
                      </a:lnTo>
                      <a:lnTo>
                        <a:pt x="496" y="596"/>
                      </a:lnTo>
                      <a:lnTo>
                        <a:pt x="504" y="554"/>
                      </a:lnTo>
                      <a:lnTo>
                        <a:pt x="514" y="512"/>
                      </a:lnTo>
                      <a:lnTo>
                        <a:pt x="526" y="472"/>
                      </a:lnTo>
                      <a:lnTo>
                        <a:pt x="830" y="472"/>
                      </a:lnTo>
                      <a:close/>
                      <a:moveTo>
                        <a:pt x="408" y="824"/>
                      </a:moveTo>
                      <a:lnTo>
                        <a:pt x="98" y="824"/>
                      </a:lnTo>
                      <a:lnTo>
                        <a:pt x="98" y="824"/>
                      </a:lnTo>
                      <a:lnTo>
                        <a:pt x="102" y="776"/>
                      </a:lnTo>
                      <a:lnTo>
                        <a:pt x="108" y="730"/>
                      </a:lnTo>
                      <a:lnTo>
                        <a:pt x="118" y="684"/>
                      </a:lnTo>
                      <a:lnTo>
                        <a:pt x="130" y="640"/>
                      </a:lnTo>
                      <a:lnTo>
                        <a:pt x="144" y="596"/>
                      </a:lnTo>
                      <a:lnTo>
                        <a:pt x="162" y="554"/>
                      </a:lnTo>
                      <a:lnTo>
                        <a:pt x="182" y="512"/>
                      </a:lnTo>
                      <a:lnTo>
                        <a:pt x="204" y="472"/>
                      </a:lnTo>
                      <a:lnTo>
                        <a:pt x="458" y="472"/>
                      </a:lnTo>
                      <a:lnTo>
                        <a:pt x="458" y="472"/>
                      </a:lnTo>
                      <a:lnTo>
                        <a:pt x="446" y="512"/>
                      </a:lnTo>
                      <a:lnTo>
                        <a:pt x="438" y="554"/>
                      </a:lnTo>
                      <a:lnTo>
                        <a:pt x="430" y="596"/>
                      </a:lnTo>
                      <a:lnTo>
                        <a:pt x="422" y="640"/>
                      </a:lnTo>
                      <a:lnTo>
                        <a:pt x="418" y="684"/>
                      </a:lnTo>
                      <a:lnTo>
                        <a:pt x="412" y="730"/>
                      </a:lnTo>
                      <a:lnTo>
                        <a:pt x="410" y="776"/>
                      </a:lnTo>
                      <a:lnTo>
                        <a:pt x="408" y="824"/>
                      </a:lnTo>
                      <a:close/>
                      <a:moveTo>
                        <a:pt x="472" y="888"/>
                      </a:moveTo>
                      <a:lnTo>
                        <a:pt x="830" y="888"/>
                      </a:lnTo>
                      <a:lnTo>
                        <a:pt x="830" y="1238"/>
                      </a:lnTo>
                      <a:lnTo>
                        <a:pt x="522" y="1238"/>
                      </a:lnTo>
                      <a:lnTo>
                        <a:pt x="522" y="1238"/>
                      </a:lnTo>
                      <a:lnTo>
                        <a:pt x="510" y="1198"/>
                      </a:lnTo>
                      <a:lnTo>
                        <a:pt x="502" y="1156"/>
                      </a:lnTo>
                      <a:lnTo>
                        <a:pt x="494" y="1114"/>
                      </a:lnTo>
                      <a:lnTo>
                        <a:pt x="486" y="1070"/>
                      </a:lnTo>
                      <a:lnTo>
                        <a:pt x="480" y="1026"/>
                      </a:lnTo>
                      <a:lnTo>
                        <a:pt x="476" y="980"/>
                      </a:lnTo>
                      <a:lnTo>
                        <a:pt x="474" y="934"/>
                      </a:lnTo>
                      <a:lnTo>
                        <a:pt x="472" y="888"/>
                      </a:lnTo>
                      <a:close/>
                      <a:moveTo>
                        <a:pt x="894" y="1238"/>
                      </a:moveTo>
                      <a:lnTo>
                        <a:pt x="894" y="888"/>
                      </a:lnTo>
                      <a:lnTo>
                        <a:pt x="1252" y="888"/>
                      </a:lnTo>
                      <a:lnTo>
                        <a:pt x="1252" y="888"/>
                      </a:lnTo>
                      <a:lnTo>
                        <a:pt x="1250" y="934"/>
                      </a:lnTo>
                      <a:lnTo>
                        <a:pt x="1248" y="980"/>
                      </a:lnTo>
                      <a:lnTo>
                        <a:pt x="1244" y="1026"/>
                      </a:lnTo>
                      <a:lnTo>
                        <a:pt x="1238" y="1070"/>
                      </a:lnTo>
                      <a:lnTo>
                        <a:pt x="1230" y="1114"/>
                      </a:lnTo>
                      <a:lnTo>
                        <a:pt x="1222" y="1156"/>
                      </a:lnTo>
                      <a:lnTo>
                        <a:pt x="1214" y="1198"/>
                      </a:lnTo>
                      <a:lnTo>
                        <a:pt x="1202" y="1238"/>
                      </a:lnTo>
                      <a:lnTo>
                        <a:pt x="894" y="1238"/>
                      </a:lnTo>
                      <a:close/>
                      <a:moveTo>
                        <a:pt x="1316" y="888"/>
                      </a:moveTo>
                      <a:lnTo>
                        <a:pt x="1628" y="888"/>
                      </a:lnTo>
                      <a:lnTo>
                        <a:pt x="1628" y="888"/>
                      </a:lnTo>
                      <a:lnTo>
                        <a:pt x="1624" y="934"/>
                      </a:lnTo>
                      <a:lnTo>
                        <a:pt x="1618" y="982"/>
                      </a:lnTo>
                      <a:lnTo>
                        <a:pt x="1610" y="1026"/>
                      </a:lnTo>
                      <a:lnTo>
                        <a:pt x="1598" y="1072"/>
                      </a:lnTo>
                      <a:lnTo>
                        <a:pt x="1586" y="1114"/>
                      </a:lnTo>
                      <a:lnTo>
                        <a:pt x="1570" y="1158"/>
                      </a:lnTo>
                      <a:lnTo>
                        <a:pt x="1550" y="1198"/>
                      </a:lnTo>
                      <a:lnTo>
                        <a:pt x="1530" y="1238"/>
                      </a:lnTo>
                      <a:lnTo>
                        <a:pt x="1270" y="1238"/>
                      </a:lnTo>
                      <a:lnTo>
                        <a:pt x="1270" y="1238"/>
                      </a:lnTo>
                      <a:lnTo>
                        <a:pt x="1280" y="1198"/>
                      </a:lnTo>
                      <a:lnTo>
                        <a:pt x="1290" y="1156"/>
                      </a:lnTo>
                      <a:lnTo>
                        <a:pt x="1296" y="1114"/>
                      </a:lnTo>
                      <a:lnTo>
                        <a:pt x="1304" y="1070"/>
                      </a:lnTo>
                      <a:lnTo>
                        <a:pt x="1308" y="1026"/>
                      </a:lnTo>
                      <a:lnTo>
                        <a:pt x="1312" y="980"/>
                      </a:lnTo>
                      <a:lnTo>
                        <a:pt x="1314" y="934"/>
                      </a:lnTo>
                      <a:lnTo>
                        <a:pt x="1316" y="888"/>
                      </a:lnTo>
                      <a:close/>
                      <a:moveTo>
                        <a:pt x="1316" y="824"/>
                      </a:moveTo>
                      <a:lnTo>
                        <a:pt x="1316" y="824"/>
                      </a:lnTo>
                      <a:lnTo>
                        <a:pt x="1314" y="776"/>
                      </a:lnTo>
                      <a:lnTo>
                        <a:pt x="1312" y="730"/>
                      </a:lnTo>
                      <a:lnTo>
                        <a:pt x="1306" y="684"/>
                      </a:lnTo>
                      <a:lnTo>
                        <a:pt x="1302" y="640"/>
                      </a:lnTo>
                      <a:lnTo>
                        <a:pt x="1294" y="596"/>
                      </a:lnTo>
                      <a:lnTo>
                        <a:pt x="1286" y="554"/>
                      </a:lnTo>
                      <a:lnTo>
                        <a:pt x="1278" y="512"/>
                      </a:lnTo>
                      <a:lnTo>
                        <a:pt x="1266" y="472"/>
                      </a:lnTo>
                      <a:lnTo>
                        <a:pt x="1520" y="472"/>
                      </a:lnTo>
                      <a:lnTo>
                        <a:pt x="1520" y="472"/>
                      </a:lnTo>
                      <a:lnTo>
                        <a:pt x="1542" y="512"/>
                      </a:lnTo>
                      <a:lnTo>
                        <a:pt x="1562" y="554"/>
                      </a:lnTo>
                      <a:lnTo>
                        <a:pt x="1580" y="596"/>
                      </a:lnTo>
                      <a:lnTo>
                        <a:pt x="1594" y="640"/>
                      </a:lnTo>
                      <a:lnTo>
                        <a:pt x="1606" y="684"/>
                      </a:lnTo>
                      <a:lnTo>
                        <a:pt x="1616" y="730"/>
                      </a:lnTo>
                      <a:lnTo>
                        <a:pt x="1622" y="776"/>
                      </a:lnTo>
                      <a:lnTo>
                        <a:pt x="1626" y="824"/>
                      </a:lnTo>
                      <a:lnTo>
                        <a:pt x="1316" y="824"/>
                      </a:lnTo>
                      <a:close/>
                      <a:moveTo>
                        <a:pt x="1478" y="408"/>
                      </a:moveTo>
                      <a:lnTo>
                        <a:pt x="1248" y="408"/>
                      </a:lnTo>
                      <a:lnTo>
                        <a:pt x="1248" y="408"/>
                      </a:lnTo>
                      <a:lnTo>
                        <a:pt x="1232" y="368"/>
                      </a:lnTo>
                      <a:lnTo>
                        <a:pt x="1216" y="328"/>
                      </a:lnTo>
                      <a:lnTo>
                        <a:pt x="1198" y="290"/>
                      </a:lnTo>
                      <a:lnTo>
                        <a:pt x="1180" y="254"/>
                      </a:lnTo>
                      <a:lnTo>
                        <a:pt x="1160" y="220"/>
                      </a:lnTo>
                      <a:lnTo>
                        <a:pt x="1140" y="190"/>
                      </a:lnTo>
                      <a:lnTo>
                        <a:pt x="1118" y="160"/>
                      </a:lnTo>
                      <a:lnTo>
                        <a:pt x="1096" y="134"/>
                      </a:lnTo>
                      <a:lnTo>
                        <a:pt x="1096" y="134"/>
                      </a:lnTo>
                      <a:lnTo>
                        <a:pt x="1124" y="144"/>
                      </a:lnTo>
                      <a:lnTo>
                        <a:pt x="1152" y="154"/>
                      </a:lnTo>
                      <a:lnTo>
                        <a:pt x="1180" y="166"/>
                      </a:lnTo>
                      <a:lnTo>
                        <a:pt x="1208" y="180"/>
                      </a:lnTo>
                      <a:lnTo>
                        <a:pt x="1260" y="208"/>
                      </a:lnTo>
                      <a:lnTo>
                        <a:pt x="1310" y="242"/>
                      </a:lnTo>
                      <a:lnTo>
                        <a:pt x="1356" y="278"/>
                      </a:lnTo>
                      <a:lnTo>
                        <a:pt x="1400" y="318"/>
                      </a:lnTo>
                      <a:lnTo>
                        <a:pt x="1440" y="362"/>
                      </a:lnTo>
                      <a:lnTo>
                        <a:pt x="1478" y="408"/>
                      </a:lnTo>
                      <a:close/>
                      <a:moveTo>
                        <a:pt x="628" y="134"/>
                      </a:moveTo>
                      <a:lnTo>
                        <a:pt x="628" y="134"/>
                      </a:lnTo>
                      <a:lnTo>
                        <a:pt x="606" y="160"/>
                      </a:lnTo>
                      <a:lnTo>
                        <a:pt x="584" y="190"/>
                      </a:lnTo>
                      <a:lnTo>
                        <a:pt x="564" y="220"/>
                      </a:lnTo>
                      <a:lnTo>
                        <a:pt x="544" y="254"/>
                      </a:lnTo>
                      <a:lnTo>
                        <a:pt x="526" y="290"/>
                      </a:lnTo>
                      <a:lnTo>
                        <a:pt x="508" y="328"/>
                      </a:lnTo>
                      <a:lnTo>
                        <a:pt x="492" y="368"/>
                      </a:lnTo>
                      <a:lnTo>
                        <a:pt x="476" y="408"/>
                      </a:lnTo>
                      <a:lnTo>
                        <a:pt x="246" y="408"/>
                      </a:lnTo>
                      <a:lnTo>
                        <a:pt x="246" y="408"/>
                      </a:lnTo>
                      <a:lnTo>
                        <a:pt x="284" y="362"/>
                      </a:lnTo>
                      <a:lnTo>
                        <a:pt x="324" y="318"/>
                      </a:lnTo>
                      <a:lnTo>
                        <a:pt x="368" y="278"/>
                      </a:lnTo>
                      <a:lnTo>
                        <a:pt x="414" y="242"/>
                      </a:lnTo>
                      <a:lnTo>
                        <a:pt x="464" y="208"/>
                      </a:lnTo>
                      <a:lnTo>
                        <a:pt x="516" y="180"/>
                      </a:lnTo>
                      <a:lnTo>
                        <a:pt x="544" y="166"/>
                      </a:lnTo>
                      <a:lnTo>
                        <a:pt x="572" y="154"/>
                      </a:lnTo>
                      <a:lnTo>
                        <a:pt x="600" y="144"/>
                      </a:lnTo>
                      <a:lnTo>
                        <a:pt x="628" y="134"/>
                      </a:lnTo>
                      <a:close/>
                      <a:moveTo>
                        <a:pt x="236" y="1302"/>
                      </a:moveTo>
                      <a:lnTo>
                        <a:pt x="472" y="1302"/>
                      </a:lnTo>
                      <a:lnTo>
                        <a:pt x="472" y="1302"/>
                      </a:lnTo>
                      <a:lnTo>
                        <a:pt x="486" y="1346"/>
                      </a:lnTo>
                      <a:lnTo>
                        <a:pt x="504" y="1388"/>
                      </a:lnTo>
                      <a:lnTo>
                        <a:pt x="522" y="1428"/>
                      </a:lnTo>
                      <a:lnTo>
                        <a:pt x="540" y="1466"/>
                      </a:lnTo>
                      <a:lnTo>
                        <a:pt x="560" y="1502"/>
                      </a:lnTo>
                      <a:lnTo>
                        <a:pt x="582" y="1534"/>
                      </a:lnTo>
                      <a:lnTo>
                        <a:pt x="604" y="1564"/>
                      </a:lnTo>
                      <a:lnTo>
                        <a:pt x="628" y="1592"/>
                      </a:lnTo>
                      <a:lnTo>
                        <a:pt x="628" y="1592"/>
                      </a:lnTo>
                      <a:lnTo>
                        <a:pt x="598" y="1582"/>
                      </a:lnTo>
                      <a:lnTo>
                        <a:pt x="570" y="1570"/>
                      </a:lnTo>
                      <a:lnTo>
                        <a:pt x="540" y="1558"/>
                      </a:lnTo>
                      <a:lnTo>
                        <a:pt x="512" y="1544"/>
                      </a:lnTo>
                      <a:lnTo>
                        <a:pt x="486" y="1530"/>
                      </a:lnTo>
                      <a:lnTo>
                        <a:pt x="458" y="1514"/>
                      </a:lnTo>
                      <a:lnTo>
                        <a:pt x="432" y="1496"/>
                      </a:lnTo>
                      <a:lnTo>
                        <a:pt x="408" y="1478"/>
                      </a:lnTo>
                      <a:lnTo>
                        <a:pt x="382" y="1460"/>
                      </a:lnTo>
                      <a:lnTo>
                        <a:pt x="358" y="1440"/>
                      </a:lnTo>
                      <a:lnTo>
                        <a:pt x="336" y="1420"/>
                      </a:lnTo>
                      <a:lnTo>
                        <a:pt x="314" y="1398"/>
                      </a:lnTo>
                      <a:lnTo>
                        <a:pt x="292" y="1374"/>
                      </a:lnTo>
                      <a:lnTo>
                        <a:pt x="272" y="1352"/>
                      </a:lnTo>
                      <a:lnTo>
                        <a:pt x="254" y="1328"/>
                      </a:lnTo>
                      <a:lnTo>
                        <a:pt x="236" y="1302"/>
                      </a:lnTo>
                      <a:close/>
                      <a:moveTo>
                        <a:pt x="1096" y="1592"/>
                      </a:moveTo>
                      <a:lnTo>
                        <a:pt x="1096" y="1592"/>
                      </a:lnTo>
                      <a:lnTo>
                        <a:pt x="1120" y="1564"/>
                      </a:lnTo>
                      <a:lnTo>
                        <a:pt x="1142" y="1534"/>
                      </a:lnTo>
                      <a:lnTo>
                        <a:pt x="1164" y="1502"/>
                      </a:lnTo>
                      <a:lnTo>
                        <a:pt x="1184" y="1466"/>
                      </a:lnTo>
                      <a:lnTo>
                        <a:pt x="1204" y="1428"/>
                      </a:lnTo>
                      <a:lnTo>
                        <a:pt x="1220" y="1388"/>
                      </a:lnTo>
                      <a:lnTo>
                        <a:pt x="1238" y="1346"/>
                      </a:lnTo>
                      <a:lnTo>
                        <a:pt x="1252" y="1302"/>
                      </a:lnTo>
                      <a:lnTo>
                        <a:pt x="1490" y="1302"/>
                      </a:lnTo>
                      <a:lnTo>
                        <a:pt x="1490" y="1302"/>
                      </a:lnTo>
                      <a:lnTo>
                        <a:pt x="1470" y="1328"/>
                      </a:lnTo>
                      <a:lnTo>
                        <a:pt x="1452" y="1352"/>
                      </a:lnTo>
                      <a:lnTo>
                        <a:pt x="1432" y="1374"/>
                      </a:lnTo>
                      <a:lnTo>
                        <a:pt x="1410" y="1398"/>
                      </a:lnTo>
                      <a:lnTo>
                        <a:pt x="1388" y="1420"/>
                      </a:lnTo>
                      <a:lnTo>
                        <a:pt x="1366" y="1440"/>
                      </a:lnTo>
                      <a:lnTo>
                        <a:pt x="1342" y="1460"/>
                      </a:lnTo>
                      <a:lnTo>
                        <a:pt x="1316" y="1478"/>
                      </a:lnTo>
                      <a:lnTo>
                        <a:pt x="1292" y="1496"/>
                      </a:lnTo>
                      <a:lnTo>
                        <a:pt x="1266" y="1514"/>
                      </a:lnTo>
                      <a:lnTo>
                        <a:pt x="1238" y="1530"/>
                      </a:lnTo>
                      <a:lnTo>
                        <a:pt x="1212" y="1544"/>
                      </a:lnTo>
                      <a:lnTo>
                        <a:pt x="1184" y="1558"/>
                      </a:lnTo>
                      <a:lnTo>
                        <a:pt x="1154" y="1570"/>
                      </a:lnTo>
                      <a:lnTo>
                        <a:pt x="1126" y="1582"/>
                      </a:lnTo>
                      <a:lnTo>
                        <a:pt x="1096" y="1592"/>
                      </a:lnTo>
                      <a:close/>
                    </a:path>
                  </a:pathLst>
                </a:custGeom>
                <a:solidFill>
                  <a:srgbClr val="FDBB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89" name="Freeform 853"/>
                <p:cNvSpPr>
                  <a:spLocks/>
                </p:cNvSpPr>
                <p:nvPr/>
              </p:nvSpPr>
              <p:spPr bwMode="auto">
                <a:xfrm>
                  <a:off x="2977" y="1297"/>
                  <a:ext cx="1724" cy="1726"/>
                </a:xfrm>
                <a:custGeom>
                  <a:avLst/>
                  <a:gdLst>
                    <a:gd name="T0" fmla="*/ 818 w 1724"/>
                    <a:gd name="T1" fmla="*/ 2 h 1726"/>
                    <a:gd name="T2" fmla="*/ 688 w 1724"/>
                    <a:gd name="T3" fmla="*/ 18 h 1726"/>
                    <a:gd name="T4" fmla="*/ 566 w 1724"/>
                    <a:gd name="T5" fmla="*/ 54 h 1726"/>
                    <a:gd name="T6" fmla="*/ 452 w 1724"/>
                    <a:gd name="T7" fmla="*/ 104 h 1726"/>
                    <a:gd name="T8" fmla="*/ 346 w 1724"/>
                    <a:gd name="T9" fmla="*/ 172 h 1726"/>
                    <a:gd name="T10" fmla="*/ 252 w 1724"/>
                    <a:gd name="T11" fmla="*/ 254 h 1726"/>
                    <a:gd name="T12" fmla="*/ 172 w 1724"/>
                    <a:gd name="T13" fmla="*/ 348 h 1726"/>
                    <a:gd name="T14" fmla="*/ 104 w 1724"/>
                    <a:gd name="T15" fmla="*/ 452 h 1726"/>
                    <a:gd name="T16" fmla="*/ 52 w 1724"/>
                    <a:gd name="T17" fmla="*/ 566 h 1726"/>
                    <a:gd name="T18" fmla="*/ 18 w 1724"/>
                    <a:gd name="T19" fmla="*/ 690 h 1726"/>
                    <a:gd name="T20" fmla="*/ 0 w 1724"/>
                    <a:gd name="T21" fmla="*/ 818 h 1726"/>
                    <a:gd name="T22" fmla="*/ 0 w 1724"/>
                    <a:gd name="T23" fmla="*/ 908 h 1726"/>
                    <a:gd name="T24" fmla="*/ 18 w 1724"/>
                    <a:gd name="T25" fmla="*/ 1036 h 1726"/>
                    <a:gd name="T26" fmla="*/ 52 w 1724"/>
                    <a:gd name="T27" fmla="*/ 1160 h 1726"/>
                    <a:gd name="T28" fmla="*/ 104 w 1724"/>
                    <a:gd name="T29" fmla="*/ 1274 h 1726"/>
                    <a:gd name="T30" fmla="*/ 172 w 1724"/>
                    <a:gd name="T31" fmla="*/ 1378 h 1726"/>
                    <a:gd name="T32" fmla="*/ 252 w 1724"/>
                    <a:gd name="T33" fmla="*/ 1472 h 1726"/>
                    <a:gd name="T34" fmla="*/ 346 w 1724"/>
                    <a:gd name="T35" fmla="*/ 1554 h 1726"/>
                    <a:gd name="T36" fmla="*/ 452 w 1724"/>
                    <a:gd name="T37" fmla="*/ 1622 h 1726"/>
                    <a:gd name="T38" fmla="*/ 566 w 1724"/>
                    <a:gd name="T39" fmla="*/ 1672 h 1726"/>
                    <a:gd name="T40" fmla="*/ 688 w 1724"/>
                    <a:gd name="T41" fmla="*/ 1708 h 1726"/>
                    <a:gd name="T42" fmla="*/ 818 w 1724"/>
                    <a:gd name="T43" fmla="*/ 1724 h 1726"/>
                    <a:gd name="T44" fmla="*/ 906 w 1724"/>
                    <a:gd name="T45" fmla="*/ 1724 h 1726"/>
                    <a:gd name="T46" fmla="*/ 1036 w 1724"/>
                    <a:gd name="T47" fmla="*/ 1708 h 1726"/>
                    <a:gd name="T48" fmla="*/ 1158 w 1724"/>
                    <a:gd name="T49" fmla="*/ 1672 h 1726"/>
                    <a:gd name="T50" fmla="*/ 1272 w 1724"/>
                    <a:gd name="T51" fmla="*/ 1622 h 1726"/>
                    <a:gd name="T52" fmla="*/ 1378 w 1724"/>
                    <a:gd name="T53" fmla="*/ 1554 h 1726"/>
                    <a:gd name="T54" fmla="*/ 1472 w 1724"/>
                    <a:gd name="T55" fmla="*/ 1472 h 1726"/>
                    <a:gd name="T56" fmla="*/ 1552 w 1724"/>
                    <a:gd name="T57" fmla="*/ 1378 h 1726"/>
                    <a:gd name="T58" fmla="*/ 1620 w 1724"/>
                    <a:gd name="T59" fmla="*/ 1274 h 1726"/>
                    <a:gd name="T60" fmla="*/ 1672 w 1724"/>
                    <a:gd name="T61" fmla="*/ 1160 h 1726"/>
                    <a:gd name="T62" fmla="*/ 1706 w 1724"/>
                    <a:gd name="T63" fmla="*/ 1036 h 1726"/>
                    <a:gd name="T64" fmla="*/ 1724 w 1724"/>
                    <a:gd name="T65" fmla="*/ 908 h 1726"/>
                    <a:gd name="T66" fmla="*/ 1724 w 1724"/>
                    <a:gd name="T67" fmla="*/ 818 h 1726"/>
                    <a:gd name="T68" fmla="*/ 1706 w 1724"/>
                    <a:gd name="T69" fmla="*/ 690 h 1726"/>
                    <a:gd name="T70" fmla="*/ 1672 w 1724"/>
                    <a:gd name="T71" fmla="*/ 566 h 1726"/>
                    <a:gd name="T72" fmla="*/ 1620 w 1724"/>
                    <a:gd name="T73" fmla="*/ 452 h 1726"/>
                    <a:gd name="T74" fmla="*/ 1552 w 1724"/>
                    <a:gd name="T75" fmla="*/ 348 h 1726"/>
                    <a:gd name="T76" fmla="*/ 1472 w 1724"/>
                    <a:gd name="T77" fmla="*/ 254 h 1726"/>
                    <a:gd name="T78" fmla="*/ 1378 w 1724"/>
                    <a:gd name="T79" fmla="*/ 172 h 1726"/>
                    <a:gd name="T80" fmla="*/ 1272 w 1724"/>
                    <a:gd name="T81" fmla="*/ 104 h 1726"/>
                    <a:gd name="T82" fmla="*/ 1158 w 1724"/>
                    <a:gd name="T83" fmla="*/ 54 h 1726"/>
                    <a:gd name="T84" fmla="*/ 1036 w 1724"/>
                    <a:gd name="T85" fmla="*/ 18 h 1726"/>
                    <a:gd name="T86" fmla="*/ 906 w 1724"/>
                    <a:gd name="T87" fmla="*/ 2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4" h="1726">
                      <a:moveTo>
                        <a:pt x="862" y="0"/>
                      </a:moveTo>
                      <a:lnTo>
                        <a:pt x="862" y="0"/>
                      </a:lnTo>
                      <a:lnTo>
                        <a:pt x="818" y="2"/>
                      </a:lnTo>
                      <a:lnTo>
                        <a:pt x="774" y="6"/>
                      </a:lnTo>
                      <a:lnTo>
                        <a:pt x="730" y="10"/>
                      </a:lnTo>
                      <a:lnTo>
                        <a:pt x="688" y="18"/>
                      </a:lnTo>
                      <a:lnTo>
                        <a:pt x="646" y="28"/>
                      </a:lnTo>
                      <a:lnTo>
                        <a:pt x="606" y="40"/>
                      </a:lnTo>
                      <a:lnTo>
                        <a:pt x="566" y="54"/>
                      </a:lnTo>
                      <a:lnTo>
                        <a:pt x="526" y="68"/>
                      </a:lnTo>
                      <a:lnTo>
                        <a:pt x="488" y="86"/>
                      </a:lnTo>
                      <a:lnTo>
                        <a:pt x="452" y="104"/>
                      </a:lnTo>
                      <a:lnTo>
                        <a:pt x="416" y="126"/>
                      </a:lnTo>
                      <a:lnTo>
                        <a:pt x="380" y="148"/>
                      </a:lnTo>
                      <a:lnTo>
                        <a:pt x="346" y="172"/>
                      </a:lnTo>
                      <a:lnTo>
                        <a:pt x="314" y="198"/>
                      </a:lnTo>
                      <a:lnTo>
                        <a:pt x="282" y="224"/>
                      </a:lnTo>
                      <a:lnTo>
                        <a:pt x="252" y="254"/>
                      </a:lnTo>
                      <a:lnTo>
                        <a:pt x="224" y="284"/>
                      </a:lnTo>
                      <a:lnTo>
                        <a:pt x="196" y="314"/>
                      </a:lnTo>
                      <a:lnTo>
                        <a:pt x="172" y="348"/>
                      </a:lnTo>
                      <a:lnTo>
                        <a:pt x="148" y="382"/>
                      </a:lnTo>
                      <a:lnTo>
                        <a:pt x="124" y="416"/>
                      </a:lnTo>
                      <a:lnTo>
                        <a:pt x="104" y="452"/>
                      </a:lnTo>
                      <a:lnTo>
                        <a:pt x="84" y="490"/>
                      </a:lnTo>
                      <a:lnTo>
                        <a:pt x="68" y="528"/>
                      </a:lnTo>
                      <a:lnTo>
                        <a:pt x="52" y="566"/>
                      </a:lnTo>
                      <a:lnTo>
                        <a:pt x="38" y="606"/>
                      </a:lnTo>
                      <a:lnTo>
                        <a:pt x="26" y="648"/>
                      </a:lnTo>
                      <a:lnTo>
                        <a:pt x="18" y="690"/>
                      </a:lnTo>
                      <a:lnTo>
                        <a:pt x="10" y="732"/>
                      </a:lnTo>
                      <a:lnTo>
                        <a:pt x="4" y="774"/>
                      </a:lnTo>
                      <a:lnTo>
                        <a:pt x="0" y="818"/>
                      </a:lnTo>
                      <a:lnTo>
                        <a:pt x="0" y="862"/>
                      </a:lnTo>
                      <a:lnTo>
                        <a:pt x="0" y="862"/>
                      </a:lnTo>
                      <a:lnTo>
                        <a:pt x="0" y="908"/>
                      </a:lnTo>
                      <a:lnTo>
                        <a:pt x="4" y="950"/>
                      </a:lnTo>
                      <a:lnTo>
                        <a:pt x="10" y="994"/>
                      </a:lnTo>
                      <a:lnTo>
                        <a:pt x="18" y="1036"/>
                      </a:lnTo>
                      <a:lnTo>
                        <a:pt x="26" y="1078"/>
                      </a:lnTo>
                      <a:lnTo>
                        <a:pt x="38" y="1120"/>
                      </a:lnTo>
                      <a:lnTo>
                        <a:pt x="52" y="1160"/>
                      </a:lnTo>
                      <a:lnTo>
                        <a:pt x="68" y="1198"/>
                      </a:lnTo>
                      <a:lnTo>
                        <a:pt x="84" y="1236"/>
                      </a:lnTo>
                      <a:lnTo>
                        <a:pt x="104" y="1274"/>
                      </a:lnTo>
                      <a:lnTo>
                        <a:pt x="124" y="1310"/>
                      </a:lnTo>
                      <a:lnTo>
                        <a:pt x="148" y="1344"/>
                      </a:lnTo>
                      <a:lnTo>
                        <a:pt x="172" y="1378"/>
                      </a:lnTo>
                      <a:lnTo>
                        <a:pt x="196" y="1412"/>
                      </a:lnTo>
                      <a:lnTo>
                        <a:pt x="224" y="1442"/>
                      </a:lnTo>
                      <a:lnTo>
                        <a:pt x="252" y="1472"/>
                      </a:lnTo>
                      <a:lnTo>
                        <a:pt x="282" y="1502"/>
                      </a:lnTo>
                      <a:lnTo>
                        <a:pt x="314" y="1528"/>
                      </a:lnTo>
                      <a:lnTo>
                        <a:pt x="346" y="1554"/>
                      </a:lnTo>
                      <a:lnTo>
                        <a:pt x="380" y="1578"/>
                      </a:lnTo>
                      <a:lnTo>
                        <a:pt x="416" y="1600"/>
                      </a:lnTo>
                      <a:lnTo>
                        <a:pt x="452" y="1622"/>
                      </a:lnTo>
                      <a:lnTo>
                        <a:pt x="488" y="1640"/>
                      </a:lnTo>
                      <a:lnTo>
                        <a:pt x="526" y="1658"/>
                      </a:lnTo>
                      <a:lnTo>
                        <a:pt x="566" y="1672"/>
                      </a:lnTo>
                      <a:lnTo>
                        <a:pt x="606" y="1686"/>
                      </a:lnTo>
                      <a:lnTo>
                        <a:pt x="646" y="1698"/>
                      </a:lnTo>
                      <a:lnTo>
                        <a:pt x="688" y="1708"/>
                      </a:lnTo>
                      <a:lnTo>
                        <a:pt x="730" y="1716"/>
                      </a:lnTo>
                      <a:lnTo>
                        <a:pt x="774" y="1720"/>
                      </a:lnTo>
                      <a:lnTo>
                        <a:pt x="818" y="1724"/>
                      </a:lnTo>
                      <a:lnTo>
                        <a:pt x="862" y="1726"/>
                      </a:lnTo>
                      <a:lnTo>
                        <a:pt x="862" y="1726"/>
                      </a:lnTo>
                      <a:lnTo>
                        <a:pt x="906" y="1724"/>
                      </a:lnTo>
                      <a:lnTo>
                        <a:pt x="950" y="1720"/>
                      </a:lnTo>
                      <a:lnTo>
                        <a:pt x="994" y="1716"/>
                      </a:lnTo>
                      <a:lnTo>
                        <a:pt x="1036" y="1708"/>
                      </a:lnTo>
                      <a:lnTo>
                        <a:pt x="1078" y="1698"/>
                      </a:lnTo>
                      <a:lnTo>
                        <a:pt x="1118" y="1686"/>
                      </a:lnTo>
                      <a:lnTo>
                        <a:pt x="1158" y="1672"/>
                      </a:lnTo>
                      <a:lnTo>
                        <a:pt x="1198" y="1658"/>
                      </a:lnTo>
                      <a:lnTo>
                        <a:pt x="1236" y="1640"/>
                      </a:lnTo>
                      <a:lnTo>
                        <a:pt x="1272" y="1622"/>
                      </a:lnTo>
                      <a:lnTo>
                        <a:pt x="1308" y="1600"/>
                      </a:lnTo>
                      <a:lnTo>
                        <a:pt x="1344" y="1578"/>
                      </a:lnTo>
                      <a:lnTo>
                        <a:pt x="1378" y="1554"/>
                      </a:lnTo>
                      <a:lnTo>
                        <a:pt x="1410" y="1528"/>
                      </a:lnTo>
                      <a:lnTo>
                        <a:pt x="1442" y="1502"/>
                      </a:lnTo>
                      <a:lnTo>
                        <a:pt x="1472" y="1472"/>
                      </a:lnTo>
                      <a:lnTo>
                        <a:pt x="1500" y="1442"/>
                      </a:lnTo>
                      <a:lnTo>
                        <a:pt x="1528" y="1412"/>
                      </a:lnTo>
                      <a:lnTo>
                        <a:pt x="1552" y="1378"/>
                      </a:lnTo>
                      <a:lnTo>
                        <a:pt x="1576" y="1344"/>
                      </a:lnTo>
                      <a:lnTo>
                        <a:pt x="1600" y="1310"/>
                      </a:lnTo>
                      <a:lnTo>
                        <a:pt x="1620" y="1274"/>
                      </a:lnTo>
                      <a:lnTo>
                        <a:pt x="1640" y="1236"/>
                      </a:lnTo>
                      <a:lnTo>
                        <a:pt x="1656" y="1198"/>
                      </a:lnTo>
                      <a:lnTo>
                        <a:pt x="1672" y="1160"/>
                      </a:lnTo>
                      <a:lnTo>
                        <a:pt x="1686" y="1120"/>
                      </a:lnTo>
                      <a:lnTo>
                        <a:pt x="1698" y="1078"/>
                      </a:lnTo>
                      <a:lnTo>
                        <a:pt x="1706" y="1036"/>
                      </a:lnTo>
                      <a:lnTo>
                        <a:pt x="1714" y="994"/>
                      </a:lnTo>
                      <a:lnTo>
                        <a:pt x="1720" y="950"/>
                      </a:lnTo>
                      <a:lnTo>
                        <a:pt x="1724" y="908"/>
                      </a:lnTo>
                      <a:lnTo>
                        <a:pt x="1724" y="862"/>
                      </a:lnTo>
                      <a:lnTo>
                        <a:pt x="1724" y="862"/>
                      </a:lnTo>
                      <a:lnTo>
                        <a:pt x="1724" y="818"/>
                      </a:lnTo>
                      <a:lnTo>
                        <a:pt x="1720" y="774"/>
                      </a:lnTo>
                      <a:lnTo>
                        <a:pt x="1714" y="732"/>
                      </a:lnTo>
                      <a:lnTo>
                        <a:pt x="1706" y="690"/>
                      </a:lnTo>
                      <a:lnTo>
                        <a:pt x="1698" y="648"/>
                      </a:lnTo>
                      <a:lnTo>
                        <a:pt x="1686" y="606"/>
                      </a:lnTo>
                      <a:lnTo>
                        <a:pt x="1672" y="566"/>
                      </a:lnTo>
                      <a:lnTo>
                        <a:pt x="1656" y="528"/>
                      </a:lnTo>
                      <a:lnTo>
                        <a:pt x="1640" y="490"/>
                      </a:lnTo>
                      <a:lnTo>
                        <a:pt x="1620" y="452"/>
                      </a:lnTo>
                      <a:lnTo>
                        <a:pt x="1600" y="416"/>
                      </a:lnTo>
                      <a:lnTo>
                        <a:pt x="1576" y="382"/>
                      </a:lnTo>
                      <a:lnTo>
                        <a:pt x="1552" y="348"/>
                      </a:lnTo>
                      <a:lnTo>
                        <a:pt x="1528" y="314"/>
                      </a:lnTo>
                      <a:lnTo>
                        <a:pt x="1500" y="284"/>
                      </a:lnTo>
                      <a:lnTo>
                        <a:pt x="1472" y="254"/>
                      </a:lnTo>
                      <a:lnTo>
                        <a:pt x="1442" y="224"/>
                      </a:lnTo>
                      <a:lnTo>
                        <a:pt x="1410" y="198"/>
                      </a:lnTo>
                      <a:lnTo>
                        <a:pt x="1378" y="172"/>
                      </a:lnTo>
                      <a:lnTo>
                        <a:pt x="1344" y="148"/>
                      </a:lnTo>
                      <a:lnTo>
                        <a:pt x="1308" y="126"/>
                      </a:lnTo>
                      <a:lnTo>
                        <a:pt x="1272" y="104"/>
                      </a:lnTo>
                      <a:lnTo>
                        <a:pt x="1236" y="86"/>
                      </a:lnTo>
                      <a:lnTo>
                        <a:pt x="1198" y="68"/>
                      </a:lnTo>
                      <a:lnTo>
                        <a:pt x="1158" y="54"/>
                      </a:lnTo>
                      <a:lnTo>
                        <a:pt x="1118" y="40"/>
                      </a:lnTo>
                      <a:lnTo>
                        <a:pt x="1078" y="28"/>
                      </a:lnTo>
                      <a:lnTo>
                        <a:pt x="1036" y="18"/>
                      </a:lnTo>
                      <a:lnTo>
                        <a:pt x="994" y="10"/>
                      </a:lnTo>
                      <a:lnTo>
                        <a:pt x="950" y="6"/>
                      </a:lnTo>
                      <a:lnTo>
                        <a:pt x="906" y="2"/>
                      </a:lnTo>
                      <a:lnTo>
                        <a:pt x="86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90" name="Freeform 854"/>
                <p:cNvSpPr>
                  <a:spLocks/>
                </p:cNvSpPr>
                <p:nvPr/>
              </p:nvSpPr>
              <p:spPr bwMode="auto">
                <a:xfrm>
                  <a:off x="3871" y="2599"/>
                  <a:ext cx="288" cy="326"/>
                </a:xfrm>
                <a:custGeom>
                  <a:avLst/>
                  <a:gdLst>
                    <a:gd name="T0" fmla="*/ 56 w 288"/>
                    <a:gd name="T1" fmla="*/ 322 h 326"/>
                    <a:gd name="T2" fmla="*/ 56 w 288"/>
                    <a:gd name="T3" fmla="*/ 322 h 326"/>
                    <a:gd name="T4" fmla="*/ 0 w 288"/>
                    <a:gd name="T5" fmla="*/ 326 h 326"/>
                    <a:gd name="T6" fmla="*/ 0 w 288"/>
                    <a:gd name="T7" fmla="*/ 0 h 326"/>
                    <a:gd name="T8" fmla="*/ 288 w 288"/>
                    <a:gd name="T9" fmla="*/ 0 h 326"/>
                    <a:gd name="T10" fmla="*/ 288 w 288"/>
                    <a:gd name="T11" fmla="*/ 0 h 326"/>
                    <a:gd name="T12" fmla="*/ 266 w 288"/>
                    <a:gd name="T13" fmla="*/ 58 h 326"/>
                    <a:gd name="T14" fmla="*/ 242 w 288"/>
                    <a:gd name="T15" fmla="*/ 110 h 326"/>
                    <a:gd name="T16" fmla="*/ 216 w 288"/>
                    <a:gd name="T17" fmla="*/ 160 h 326"/>
                    <a:gd name="T18" fmla="*/ 188 w 288"/>
                    <a:gd name="T19" fmla="*/ 204 h 326"/>
                    <a:gd name="T20" fmla="*/ 172 w 288"/>
                    <a:gd name="T21" fmla="*/ 224 h 326"/>
                    <a:gd name="T22" fmla="*/ 156 w 288"/>
                    <a:gd name="T23" fmla="*/ 242 h 326"/>
                    <a:gd name="T24" fmla="*/ 140 w 288"/>
                    <a:gd name="T25" fmla="*/ 258 h 326"/>
                    <a:gd name="T26" fmla="*/ 124 w 288"/>
                    <a:gd name="T27" fmla="*/ 274 h 326"/>
                    <a:gd name="T28" fmla="*/ 108 w 288"/>
                    <a:gd name="T29" fmla="*/ 288 h 326"/>
                    <a:gd name="T30" fmla="*/ 90 w 288"/>
                    <a:gd name="T31" fmla="*/ 302 h 326"/>
                    <a:gd name="T32" fmla="*/ 74 w 288"/>
                    <a:gd name="T33" fmla="*/ 312 h 326"/>
                    <a:gd name="T34" fmla="*/ 56 w 288"/>
                    <a:gd name="T35" fmla="*/ 32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326">
                      <a:moveTo>
                        <a:pt x="56" y="322"/>
                      </a:moveTo>
                      <a:lnTo>
                        <a:pt x="56" y="322"/>
                      </a:lnTo>
                      <a:lnTo>
                        <a:pt x="0" y="326"/>
                      </a:lnTo>
                      <a:lnTo>
                        <a:pt x="0" y="0"/>
                      </a:lnTo>
                      <a:lnTo>
                        <a:pt x="288" y="0"/>
                      </a:lnTo>
                      <a:lnTo>
                        <a:pt x="288" y="0"/>
                      </a:lnTo>
                      <a:lnTo>
                        <a:pt x="266" y="58"/>
                      </a:lnTo>
                      <a:lnTo>
                        <a:pt x="242" y="110"/>
                      </a:lnTo>
                      <a:lnTo>
                        <a:pt x="216" y="160"/>
                      </a:lnTo>
                      <a:lnTo>
                        <a:pt x="188" y="204"/>
                      </a:lnTo>
                      <a:lnTo>
                        <a:pt x="172" y="224"/>
                      </a:lnTo>
                      <a:lnTo>
                        <a:pt x="156" y="242"/>
                      </a:lnTo>
                      <a:lnTo>
                        <a:pt x="140" y="258"/>
                      </a:lnTo>
                      <a:lnTo>
                        <a:pt x="124" y="274"/>
                      </a:lnTo>
                      <a:lnTo>
                        <a:pt x="108" y="288"/>
                      </a:lnTo>
                      <a:lnTo>
                        <a:pt x="90" y="302"/>
                      </a:lnTo>
                      <a:lnTo>
                        <a:pt x="74" y="312"/>
                      </a:lnTo>
                      <a:lnTo>
                        <a:pt x="56" y="32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91" name="Freeform 855"/>
                <p:cNvSpPr>
                  <a:spLocks/>
                </p:cNvSpPr>
                <p:nvPr/>
              </p:nvSpPr>
              <p:spPr bwMode="auto">
                <a:xfrm>
                  <a:off x="3519" y="2599"/>
                  <a:ext cx="288" cy="326"/>
                </a:xfrm>
                <a:custGeom>
                  <a:avLst/>
                  <a:gdLst>
                    <a:gd name="T0" fmla="*/ 0 w 288"/>
                    <a:gd name="T1" fmla="*/ 0 h 326"/>
                    <a:gd name="T2" fmla="*/ 288 w 288"/>
                    <a:gd name="T3" fmla="*/ 0 h 326"/>
                    <a:gd name="T4" fmla="*/ 288 w 288"/>
                    <a:gd name="T5" fmla="*/ 326 h 326"/>
                    <a:gd name="T6" fmla="*/ 288 w 288"/>
                    <a:gd name="T7" fmla="*/ 326 h 326"/>
                    <a:gd name="T8" fmla="*/ 260 w 288"/>
                    <a:gd name="T9" fmla="*/ 324 h 326"/>
                    <a:gd name="T10" fmla="*/ 232 w 288"/>
                    <a:gd name="T11" fmla="*/ 322 h 326"/>
                    <a:gd name="T12" fmla="*/ 232 w 288"/>
                    <a:gd name="T13" fmla="*/ 322 h 326"/>
                    <a:gd name="T14" fmla="*/ 216 w 288"/>
                    <a:gd name="T15" fmla="*/ 312 h 326"/>
                    <a:gd name="T16" fmla="*/ 198 w 288"/>
                    <a:gd name="T17" fmla="*/ 302 h 326"/>
                    <a:gd name="T18" fmla="*/ 180 w 288"/>
                    <a:gd name="T19" fmla="*/ 288 h 326"/>
                    <a:gd name="T20" fmla="*/ 164 w 288"/>
                    <a:gd name="T21" fmla="*/ 274 h 326"/>
                    <a:gd name="T22" fmla="*/ 148 w 288"/>
                    <a:gd name="T23" fmla="*/ 258 h 326"/>
                    <a:gd name="T24" fmla="*/ 132 w 288"/>
                    <a:gd name="T25" fmla="*/ 242 h 326"/>
                    <a:gd name="T26" fmla="*/ 116 w 288"/>
                    <a:gd name="T27" fmla="*/ 224 h 326"/>
                    <a:gd name="T28" fmla="*/ 100 w 288"/>
                    <a:gd name="T29" fmla="*/ 204 h 326"/>
                    <a:gd name="T30" fmla="*/ 72 w 288"/>
                    <a:gd name="T31" fmla="*/ 160 h 326"/>
                    <a:gd name="T32" fmla="*/ 46 w 288"/>
                    <a:gd name="T33" fmla="*/ 110 h 326"/>
                    <a:gd name="T34" fmla="*/ 22 w 288"/>
                    <a:gd name="T35" fmla="*/ 58 h 326"/>
                    <a:gd name="T36" fmla="*/ 0 w 288"/>
                    <a:gd name="T37"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8" h="326">
                      <a:moveTo>
                        <a:pt x="0" y="0"/>
                      </a:moveTo>
                      <a:lnTo>
                        <a:pt x="288" y="0"/>
                      </a:lnTo>
                      <a:lnTo>
                        <a:pt x="288" y="326"/>
                      </a:lnTo>
                      <a:lnTo>
                        <a:pt x="288" y="326"/>
                      </a:lnTo>
                      <a:lnTo>
                        <a:pt x="260" y="324"/>
                      </a:lnTo>
                      <a:lnTo>
                        <a:pt x="232" y="322"/>
                      </a:lnTo>
                      <a:lnTo>
                        <a:pt x="232" y="322"/>
                      </a:lnTo>
                      <a:lnTo>
                        <a:pt x="216" y="312"/>
                      </a:lnTo>
                      <a:lnTo>
                        <a:pt x="198" y="302"/>
                      </a:lnTo>
                      <a:lnTo>
                        <a:pt x="180" y="288"/>
                      </a:lnTo>
                      <a:lnTo>
                        <a:pt x="164" y="274"/>
                      </a:lnTo>
                      <a:lnTo>
                        <a:pt x="148" y="258"/>
                      </a:lnTo>
                      <a:lnTo>
                        <a:pt x="132" y="242"/>
                      </a:lnTo>
                      <a:lnTo>
                        <a:pt x="116" y="224"/>
                      </a:lnTo>
                      <a:lnTo>
                        <a:pt x="100" y="204"/>
                      </a:lnTo>
                      <a:lnTo>
                        <a:pt x="72" y="160"/>
                      </a:lnTo>
                      <a:lnTo>
                        <a:pt x="46" y="110"/>
                      </a:lnTo>
                      <a:lnTo>
                        <a:pt x="22" y="58"/>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92" name="Freeform 856"/>
                <p:cNvSpPr>
                  <a:spLocks/>
                </p:cNvSpPr>
                <p:nvPr/>
              </p:nvSpPr>
              <p:spPr bwMode="auto">
                <a:xfrm>
                  <a:off x="3073" y="2185"/>
                  <a:ext cx="358" cy="350"/>
                </a:xfrm>
                <a:custGeom>
                  <a:avLst/>
                  <a:gdLst>
                    <a:gd name="T0" fmla="*/ 0 w 358"/>
                    <a:gd name="T1" fmla="*/ 0 h 350"/>
                    <a:gd name="T2" fmla="*/ 312 w 358"/>
                    <a:gd name="T3" fmla="*/ 0 h 350"/>
                    <a:gd name="T4" fmla="*/ 312 w 358"/>
                    <a:gd name="T5" fmla="*/ 0 h 350"/>
                    <a:gd name="T6" fmla="*/ 314 w 358"/>
                    <a:gd name="T7" fmla="*/ 46 h 350"/>
                    <a:gd name="T8" fmla="*/ 316 w 358"/>
                    <a:gd name="T9" fmla="*/ 92 h 350"/>
                    <a:gd name="T10" fmla="*/ 320 w 358"/>
                    <a:gd name="T11" fmla="*/ 138 h 350"/>
                    <a:gd name="T12" fmla="*/ 324 w 358"/>
                    <a:gd name="T13" fmla="*/ 182 h 350"/>
                    <a:gd name="T14" fmla="*/ 332 w 358"/>
                    <a:gd name="T15" fmla="*/ 226 h 350"/>
                    <a:gd name="T16" fmla="*/ 338 w 358"/>
                    <a:gd name="T17" fmla="*/ 268 h 350"/>
                    <a:gd name="T18" fmla="*/ 348 w 358"/>
                    <a:gd name="T19" fmla="*/ 310 h 350"/>
                    <a:gd name="T20" fmla="*/ 358 w 358"/>
                    <a:gd name="T21" fmla="*/ 350 h 350"/>
                    <a:gd name="T22" fmla="*/ 98 w 358"/>
                    <a:gd name="T23" fmla="*/ 350 h 350"/>
                    <a:gd name="T24" fmla="*/ 98 w 358"/>
                    <a:gd name="T25" fmla="*/ 350 h 350"/>
                    <a:gd name="T26" fmla="*/ 78 w 358"/>
                    <a:gd name="T27" fmla="*/ 310 h 350"/>
                    <a:gd name="T28" fmla="*/ 58 w 358"/>
                    <a:gd name="T29" fmla="*/ 270 h 350"/>
                    <a:gd name="T30" fmla="*/ 42 w 358"/>
                    <a:gd name="T31" fmla="*/ 226 h 350"/>
                    <a:gd name="T32" fmla="*/ 30 w 358"/>
                    <a:gd name="T33" fmla="*/ 184 h 350"/>
                    <a:gd name="T34" fmla="*/ 18 w 358"/>
                    <a:gd name="T35" fmla="*/ 138 h 350"/>
                    <a:gd name="T36" fmla="*/ 10 w 358"/>
                    <a:gd name="T37" fmla="*/ 94 h 350"/>
                    <a:gd name="T38" fmla="*/ 4 w 358"/>
                    <a:gd name="T39" fmla="*/ 46 h 350"/>
                    <a:gd name="T40" fmla="*/ 0 w 358"/>
                    <a:gd name="T41"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8" h="350">
                      <a:moveTo>
                        <a:pt x="0" y="0"/>
                      </a:moveTo>
                      <a:lnTo>
                        <a:pt x="312" y="0"/>
                      </a:lnTo>
                      <a:lnTo>
                        <a:pt x="312" y="0"/>
                      </a:lnTo>
                      <a:lnTo>
                        <a:pt x="314" y="46"/>
                      </a:lnTo>
                      <a:lnTo>
                        <a:pt x="316" y="92"/>
                      </a:lnTo>
                      <a:lnTo>
                        <a:pt x="320" y="138"/>
                      </a:lnTo>
                      <a:lnTo>
                        <a:pt x="324" y="182"/>
                      </a:lnTo>
                      <a:lnTo>
                        <a:pt x="332" y="226"/>
                      </a:lnTo>
                      <a:lnTo>
                        <a:pt x="338" y="268"/>
                      </a:lnTo>
                      <a:lnTo>
                        <a:pt x="348" y="310"/>
                      </a:lnTo>
                      <a:lnTo>
                        <a:pt x="358" y="350"/>
                      </a:lnTo>
                      <a:lnTo>
                        <a:pt x="98" y="350"/>
                      </a:lnTo>
                      <a:lnTo>
                        <a:pt x="98" y="350"/>
                      </a:lnTo>
                      <a:lnTo>
                        <a:pt x="78" y="310"/>
                      </a:lnTo>
                      <a:lnTo>
                        <a:pt x="58" y="270"/>
                      </a:lnTo>
                      <a:lnTo>
                        <a:pt x="42" y="226"/>
                      </a:lnTo>
                      <a:lnTo>
                        <a:pt x="30" y="184"/>
                      </a:lnTo>
                      <a:lnTo>
                        <a:pt x="18" y="138"/>
                      </a:lnTo>
                      <a:lnTo>
                        <a:pt x="10" y="94"/>
                      </a:lnTo>
                      <a:lnTo>
                        <a:pt x="4" y="46"/>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93" name="Freeform 857"/>
                <p:cNvSpPr>
                  <a:spLocks/>
                </p:cNvSpPr>
                <p:nvPr/>
              </p:nvSpPr>
              <p:spPr bwMode="auto">
                <a:xfrm>
                  <a:off x="3523" y="1395"/>
                  <a:ext cx="284" cy="310"/>
                </a:xfrm>
                <a:custGeom>
                  <a:avLst/>
                  <a:gdLst>
                    <a:gd name="T0" fmla="*/ 228 w 284"/>
                    <a:gd name="T1" fmla="*/ 4 h 310"/>
                    <a:gd name="T2" fmla="*/ 228 w 284"/>
                    <a:gd name="T3" fmla="*/ 4 h 310"/>
                    <a:gd name="T4" fmla="*/ 256 w 284"/>
                    <a:gd name="T5" fmla="*/ 2 h 310"/>
                    <a:gd name="T6" fmla="*/ 284 w 284"/>
                    <a:gd name="T7" fmla="*/ 0 h 310"/>
                    <a:gd name="T8" fmla="*/ 284 w 284"/>
                    <a:gd name="T9" fmla="*/ 310 h 310"/>
                    <a:gd name="T10" fmla="*/ 0 w 284"/>
                    <a:gd name="T11" fmla="*/ 310 h 310"/>
                    <a:gd name="T12" fmla="*/ 0 w 284"/>
                    <a:gd name="T13" fmla="*/ 310 h 310"/>
                    <a:gd name="T14" fmla="*/ 22 w 284"/>
                    <a:gd name="T15" fmla="*/ 256 h 310"/>
                    <a:gd name="T16" fmla="*/ 46 w 284"/>
                    <a:gd name="T17" fmla="*/ 206 h 310"/>
                    <a:gd name="T18" fmla="*/ 72 w 284"/>
                    <a:gd name="T19" fmla="*/ 158 h 310"/>
                    <a:gd name="T20" fmla="*/ 100 w 284"/>
                    <a:gd name="T21" fmla="*/ 118 h 310"/>
                    <a:gd name="T22" fmla="*/ 130 w 284"/>
                    <a:gd name="T23" fmla="*/ 80 h 310"/>
                    <a:gd name="T24" fmla="*/ 146 w 284"/>
                    <a:gd name="T25" fmla="*/ 64 h 310"/>
                    <a:gd name="T26" fmla="*/ 162 w 284"/>
                    <a:gd name="T27" fmla="*/ 50 h 310"/>
                    <a:gd name="T28" fmla="*/ 178 w 284"/>
                    <a:gd name="T29" fmla="*/ 36 h 310"/>
                    <a:gd name="T30" fmla="*/ 194 w 284"/>
                    <a:gd name="T31" fmla="*/ 24 h 310"/>
                    <a:gd name="T32" fmla="*/ 212 w 284"/>
                    <a:gd name="T33" fmla="*/ 12 h 310"/>
                    <a:gd name="T34" fmla="*/ 228 w 284"/>
                    <a:gd name="T35" fmla="*/ 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4" h="310">
                      <a:moveTo>
                        <a:pt x="228" y="4"/>
                      </a:moveTo>
                      <a:lnTo>
                        <a:pt x="228" y="4"/>
                      </a:lnTo>
                      <a:lnTo>
                        <a:pt x="256" y="2"/>
                      </a:lnTo>
                      <a:lnTo>
                        <a:pt x="284" y="0"/>
                      </a:lnTo>
                      <a:lnTo>
                        <a:pt x="284" y="310"/>
                      </a:lnTo>
                      <a:lnTo>
                        <a:pt x="0" y="310"/>
                      </a:lnTo>
                      <a:lnTo>
                        <a:pt x="0" y="310"/>
                      </a:lnTo>
                      <a:lnTo>
                        <a:pt x="22" y="256"/>
                      </a:lnTo>
                      <a:lnTo>
                        <a:pt x="46" y="206"/>
                      </a:lnTo>
                      <a:lnTo>
                        <a:pt x="72" y="158"/>
                      </a:lnTo>
                      <a:lnTo>
                        <a:pt x="100" y="118"/>
                      </a:lnTo>
                      <a:lnTo>
                        <a:pt x="130" y="80"/>
                      </a:lnTo>
                      <a:lnTo>
                        <a:pt x="146" y="64"/>
                      </a:lnTo>
                      <a:lnTo>
                        <a:pt x="162" y="50"/>
                      </a:lnTo>
                      <a:lnTo>
                        <a:pt x="178" y="36"/>
                      </a:lnTo>
                      <a:lnTo>
                        <a:pt x="194" y="24"/>
                      </a:lnTo>
                      <a:lnTo>
                        <a:pt x="212" y="12"/>
                      </a:lnTo>
                      <a:lnTo>
                        <a:pt x="228" y="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16" name="Freeform 858"/>
                <p:cNvSpPr>
                  <a:spLocks/>
                </p:cNvSpPr>
                <p:nvPr/>
              </p:nvSpPr>
              <p:spPr bwMode="auto">
                <a:xfrm>
                  <a:off x="3871" y="1395"/>
                  <a:ext cx="284" cy="310"/>
                </a:xfrm>
                <a:custGeom>
                  <a:avLst/>
                  <a:gdLst>
                    <a:gd name="T0" fmla="*/ 284 w 284"/>
                    <a:gd name="T1" fmla="*/ 310 h 310"/>
                    <a:gd name="T2" fmla="*/ 0 w 284"/>
                    <a:gd name="T3" fmla="*/ 310 h 310"/>
                    <a:gd name="T4" fmla="*/ 0 w 284"/>
                    <a:gd name="T5" fmla="*/ 0 h 310"/>
                    <a:gd name="T6" fmla="*/ 0 w 284"/>
                    <a:gd name="T7" fmla="*/ 0 h 310"/>
                    <a:gd name="T8" fmla="*/ 56 w 284"/>
                    <a:gd name="T9" fmla="*/ 4 h 310"/>
                    <a:gd name="T10" fmla="*/ 56 w 284"/>
                    <a:gd name="T11" fmla="*/ 4 h 310"/>
                    <a:gd name="T12" fmla="*/ 72 w 284"/>
                    <a:gd name="T13" fmla="*/ 12 h 310"/>
                    <a:gd name="T14" fmla="*/ 90 w 284"/>
                    <a:gd name="T15" fmla="*/ 24 h 310"/>
                    <a:gd name="T16" fmla="*/ 106 w 284"/>
                    <a:gd name="T17" fmla="*/ 36 h 310"/>
                    <a:gd name="T18" fmla="*/ 122 w 284"/>
                    <a:gd name="T19" fmla="*/ 50 h 310"/>
                    <a:gd name="T20" fmla="*/ 138 w 284"/>
                    <a:gd name="T21" fmla="*/ 64 h 310"/>
                    <a:gd name="T22" fmla="*/ 154 w 284"/>
                    <a:gd name="T23" fmla="*/ 80 h 310"/>
                    <a:gd name="T24" fmla="*/ 184 w 284"/>
                    <a:gd name="T25" fmla="*/ 118 h 310"/>
                    <a:gd name="T26" fmla="*/ 212 w 284"/>
                    <a:gd name="T27" fmla="*/ 158 h 310"/>
                    <a:gd name="T28" fmla="*/ 238 w 284"/>
                    <a:gd name="T29" fmla="*/ 206 h 310"/>
                    <a:gd name="T30" fmla="*/ 262 w 284"/>
                    <a:gd name="T31" fmla="*/ 256 h 310"/>
                    <a:gd name="T32" fmla="*/ 284 w 284"/>
                    <a:gd name="T33"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310">
                      <a:moveTo>
                        <a:pt x="284" y="310"/>
                      </a:moveTo>
                      <a:lnTo>
                        <a:pt x="0" y="310"/>
                      </a:lnTo>
                      <a:lnTo>
                        <a:pt x="0" y="0"/>
                      </a:lnTo>
                      <a:lnTo>
                        <a:pt x="0" y="0"/>
                      </a:lnTo>
                      <a:lnTo>
                        <a:pt x="56" y="4"/>
                      </a:lnTo>
                      <a:lnTo>
                        <a:pt x="56" y="4"/>
                      </a:lnTo>
                      <a:lnTo>
                        <a:pt x="72" y="12"/>
                      </a:lnTo>
                      <a:lnTo>
                        <a:pt x="90" y="24"/>
                      </a:lnTo>
                      <a:lnTo>
                        <a:pt x="106" y="36"/>
                      </a:lnTo>
                      <a:lnTo>
                        <a:pt x="122" y="50"/>
                      </a:lnTo>
                      <a:lnTo>
                        <a:pt x="138" y="64"/>
                      </a:lnTo>
                      <a:lnTo>
                        <a:pt x="154" y="80"/>
                      </a:lnTo>
                      <a:lnTo>
                        <a:pt x="184" y="118"/>
                      </a:lnTo>
                      <a:lnTo>
                        <a:pt x="212" y="158"/>
                      </a:lnTo>
                      <a:lnTo>
                        <a:pt x="238" y="206"/>
                      </a:lnTo>
                      <a:lnTo>
                        <a:pt x="262" y="256"/>
                      </a:lnTo>
                      <a:lnTo>
                        <a:pt x="284" y="31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17" name="Freeform 859"/>
                <p:cNvSpPr>
                  <a:spLocks/>
                </p:cNvSpPr>
                <p:nvPr/>
              </p:nvSpPr>
              <p:spPr bwMode="auto">
                <a:xfrm>
                  <a:off x="3871" y="1769"/>
                  <a:ext cx="358" cy="352"/>
                </a:xfrm>
                <a:custGeom>
                  <a:avLst/>
                  <a:gdLst>
                    <a:gd name="T0" fmla="*/ 0 w 358"/>
                    <a:gd name="T1" fmla="*/ 0 h 352"/>
                    <a:gd name="T2" fmla="*/ 304 w 358"/>
                    <a:gd name="T3" fmla="*/ 0 h 352"/>
                    <a:gd name="T4" fmla="*/ 304 w 358"/>
                    <a:gd name="T5" fmla="*/ 0 h 352"/>
                    <a:gd name="T6" fmla="*/ 316 w 358"/>
                    <a:gd name="T7" fmla="*/ 40 h 352"/>
                    <a:gd name="T8" fmla="*/ 326 w 358"/>
                    <a:gd name="T9" fmla="*/ 82 h 352"/>
                    <a:gd name="T10" fmla="*/ 334 w 358"/>
                    <a:gd name="T11" fmla="*/ 124 h 352"/>
                    <a:gd name="T12" fmla="*/ 342 w 358"/>
                    <a:gd name="T13" fmla="*/ 168 h 352"/>
                    <a:gd name="T14" fmla="*/ 348 w 358"/>
                    <a:gd name="T15" fmla="*/ 212 h 352"/>
                    <a:gd name="T16" fmla="*/ 352 w 358"/>
                    <a:gd name="T17" fmla="*/ 258 h 352"/>
                    <a:gd name="T18" fmla="*/ 356 w 358"/>
                    <a:gd name="T19" fmla="*/ 304 h 352"/>
                    <a:gd name="T20" fmla="*/ 358 w 358"/>
                    <a:gd name="T21" fmla="*/ 352 h 352"/>
                    <a:gd name="T22" fmla="*/ 0 w 358"/>
                    <a:gd name="T23" fmla="*/ 352 h 352"/>
                    <a:gd name="T24" fmla="*/ 0 w 358"/>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52">
                      <a:moveTo>
                        <a:pt x="0" y="0"/>
                      </a:moveTo>
                      <a:lnTo>
                        <a:pt x="304" y="0"/>
                      </a:lnTo>
                      <a:lnTo>
                        <a:pt x="304" y="0"/>
                      </a:lnTo>
                      <a:lnTo>
                        <a:pt x="316" y="40"/>
                      </a:lnTo>
                      <a:lnTo>
                        <a:pt x="326" y="82"/>
                      </a:lnTo>
                      <a:lnTo>
                        <a:pt x="334" y="124"/>
                      </a:lnTo>
                      <a:lnTo>
                        <a:pt x="342" y="168"/>
                      </a:lnTo>
                      <a:lnTo>
                        <a:pt x="348" y="212"/>
                      </a:lnTo>
                      <a:lnTo>
                        <a:pt x="352" y="258"/>
                      </a:lnTo>
                      <a:lnTo>
                        <a:pt x="356" y="304"/>
                      </a:lnTo>
                      <a:lnTo>
                        <a:pt x="358" y="352"/>
                      </a:lnTo>
                      <a:lnTo>
                        <a:pt x="0" y="352"/>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18" name="Freeform 860"/>
                <p:cNvSpPr>
                  <a:spLocks/>
                </p:cNvSpPr>
                <p:nvPr/>
              </p:nvSpPr>
              <p:spPr bwMode="auto">
                <a:xfrm>
                  <a:off x="3449" y="1769"/>
                  <a:ext cx="358" cy="352"/>
                </a:xfrm>
                <a:custGeom>
                  <a:avLst/>
                  <a:gdLst>
                    <a:gd name="T0" fmla="*/ 358 w 358"/>
                    <a:gd name="T1" fmla="*/ 0 h 352"/>
                    <a:gd name="T2" fmla="*/ 358 w 358"/>
                    <a:gd name="T3" fmla="*/ 352 h 352"/>
                    <a:gd name="T4" fmla="*/ 0 w 358"/>
                    <a:gd name="T5" fmla="*/ 352 h 352"/>
                    <a:gd name="T6" fmla="*/ 0 w 358"/>
                    <a:gd name="T7" fmla="*/ 352 h 352"/>
                    <a:gd name="T8" fmla="*/ 2 w 358"/>
                    <a:gd name="T9" fmla="*/ 304 h 352"/>
                    <a:gd name="T10" fmla="*/ 6 w 358"/>
                    <a:gd name="T11" fmla="*/ 258 h 352"/>
                    <a:gd name="T12" fmla="*/ 10 w 358"/>
                    <a:gd name="T13" fmla="*/ 212 h 352"/>
                    <a:gd name="T14" fmla="*/ 16 w 358"/>
                    <a:gd name="T15" fmla="*/ 168 h 352"/>
                    <a:gd name="T16" fmla="*/ 24 w 358"/>
                    <a:gd name="T17" fmla="*/ 124 h 352"/>
                    <a:gd name="T18" fmla="*/ 32 w 358"/>
                    <a:gd name="T19" fmla="*/ 82 h 352"/>
                    <a:gd name="T20" fmla="*/ 42 w 358"/>
                    <a:gd name="T21" fmla="*/ 40 h 352"/>
                    <a:gd name="T22" fmla="*/ 54 w 358"/>
                    <a:gd name="T23" fmla="*/ 0 h 352"/>
                    <a:gd name="T24" fmla="*/ 358 w 358"/>
                    <a:gd name="T2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52">
                      <a:moveTo>
                        <a:pt x="358" y="0"/>
                      </a:moveTo>
                      <a:lnTo>
                        <a:pt x="358" y="352"/>
                      </a:lnTo>
                      <a:lnTo>
                        <a:pt x="0" y="352"/>
                      </a:lnTo>
                      <a:lnTo>
                        <a:pt x="0" y="352"/>
                      </a:lnTo>
                      <a:lnTo>
                        <a:pt x="2" y="304"/>
                      </a:lnTo>
                      <a:lnTo>
                        <a:pt x="6" y="258"/>
                      </a:lnTo>
                      <a:lnTo>
                        <a:pt x="10" y="212"/>
                      </a:lnTo>
                      <a:lnTo>
                        <a:pt x="16" y="168"/>
                      </a:lnTo>
                      <a:lnTo>
                        <a:pt x="24" y="124"/>
                      </a:lnTo>
                      <a:lnTo>
                        <a:pt x="32" y="82"/>
                      </a:lnTo>
                      <a:lnTo>
                        <a:pt x="42" y="40"/>
                      </a:lnTo>
                      <a:lnTo>
                        <a:pt x="54" y="0"/>
                      </a:lnTo>
                      <a:lnTo>
                        <a:pt x="35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19" name="Freeform 861"/>
                <p:cNvSpPr>
                  <a:spLocks/>
                </p:cNvSpPr>
                <p:nvPr/>
              </p:nvSpPr>
              <p:spPr bwMode="auto">
                <a:xfrm>
                  <a:off x="3075" y="1769"/>
                  <a:ext cx="360" cy="352"/>
                </a:xfrm>
                <a:custGeom>
                  <a:avLst/>
                  <a:gdLst>
                    <a:gd name="T0" fmla="*/ 310 w 360"/>
                    <a:gd name="T1" fmla="*/ 352 h 352"/>
                    <a:gd name="T2" fmla="*/ 0 w 360"/>
                    <a:gd name="T3" fmla="*/ 352 h 352"/>
                    <a:gd name="T4" fmla="*/ 0 w 360"/>
                    <a:gd name="T5" fmla="*/ 352 h 352"/>
                    <a:gd name="T6" fmla="*/ 4 w 360"/>
                    <a:gd name="T7" fmla="*/ 304 h 352"/>
                    <a:gd name="T8" fmla="*/ 10 w 360"/>
                    <a:gd name="T9" fmla="*/ 258 h 352"/>
                    <a:gd name="T10" fmla="*/ 20 w 360"/>
                    <a:gd name="T11" fmla="*/ 212 h 352"/>
                    <a:gd name="T12" fmla="*/ 32 w 360"/>
                    <a:gd name="T13" fmla="*/ 168 h 352"/>
                    <a:gd name="T14" fmla="*/ 46 w 360"/>
                    <a:gd name="T15" fmla="*/ 124 h 352"/>
                    <a:gd name="T16" fmla="*/ 64 w 360"/>
                    <a:gd name="T17" fmla="*/ 82 h 352"/>
                    <a:gd name="T18" fmla="*/ 84 w 360"/>
                    <a:gd name="T19" fmla="*/ 40 h 352"/>
                    <a:gd name="T20" fmla="*/ 106 w 360"/>
                    <a:gd name="T21" fmla="*/ 0 h 352"/>
                    <a:gd name="T22" fmla="*/ 360 w 360"/>
                    <a:gd name="T23" fmla="*/ 0 h 352"/>
                    <a:gd name="T24" fmla="*/ 360 w 360"/>
                    <a:gd name="T25" fmla="*/ 0 h 352"/>
                    <a:gd name="T26" fmla="*/ 348 w 360"/>
                    <a:gd name="T27" fmla="*/ 40 h 352"/>
                    <a:gd name="T28" fmla="*/ 340 w 360"/>
                    <a:gd name="T29" fmla="*/ 82 h 352"/>
                    <a:gd name="T30" fmla="*/ 332 w 360"/>
                    <a:gd name="T31" fmla="*/ 124 h 352"/>
                    <a:gd name="T32" fmla="*/ 324 w 360"/>
                    <a:gd name="T33" fmla="*/ 168 h 352"/>
                    <a:gd name="T34" fmla="*/ 320 w 360"/>
                    <a:gd name="T35" fmla="*/ 212 h 352"/>
                    <a:gd name="T36" fmla="*/ 314 w 360"/>
                    <a:gd name="T37" fmla="*/ 258 h 352"/>
                    <a:gd name="T38" fmla="*/ 312 w 360"/>
                    <a:gd name="T39" fmla="*/ 304 h 352"/>
                    <a:gd name="T40" fmla="*/ 310 w 360"/>
                    <a:gd name="T41"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0" h="352">
                      <a:moveTo>
                        <a:pt x="310" y="352"/>
                      </a:moveTo>
                      <a:lnTo>
                        <a:pt x="0" y="352"/>
                      </a:lnTo>
                      <a:lnTo>
                        <a:pt x="0" y="352"/>
                      </a:lnTo>
                      <a:lnTo>
                        <a:pt x="4" y="304"/>
                      </a:lnTo>
                      <a:lnTo>
                        <a:pt x="10" y="258"/>
                      </a:lnTo>
                      <a:lnTo>
                        <a:pt x="20" y="212"/>
                      </a:lnTo>
                      <a:lnTo>
                        <a:pt x="32" y="168"/>
                      </a:lnTo>
                      <a:lnTo>
                        <a:pt x="46" y="124"/>
                      </a:lnTo>
                      <a:lnTo>
                        <a:pt x="64" y="82"/>
                      </a:lnTo>
                      <a:lnTo>
                        <a:pt x="84" y="40"/>
                      </a:lnTo>
                      <a:lnTo>
                        <a:pt x="106" y="0"/>
                      </a:lnTo>
                      <a:lnTo>
                        <a:pt x="360" y="0"/>
                      </a:lnTo>
                      <a:lnTo>
                        <a:pt x="360" y="0"/>
                      </a:lnTo>
                      <a:lnTo>
                        <a:pt x="348" y="40"/>
                      </a:lnTo>
                      <a:lnTo>
                        <a:pt x="340" y="82"/>
                      </a:lnTo>
                      <a:lnTo>
                        <a:pt x="332" y="124"/>
                      </a:lnTo>
                      <a:lnTo>
                        <a:pt x="324" y="168"/>
                      </a:lnTo>
                      <a:lnTo>
                        <a:pt x="320" y="212"/>
                      </a:lnTo>
                      <a:lnTo>
                        <a:pt x="314" y="258"/>
                      </a:lnTo>
                      <a:lnTo>
                        <a:pt x="312" y="304"/>
                      </a:lnTo>
                      <a:lnTo>
                        <a:pt x="310" y="35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20" name="Freeform 862"/>
                <p:cNvSpPr>
                  <a:spLocks/>
                </p:cNvSpPr>
                <p:nvPr/>
              </p:nvSpPr>
              <p:spPr bwMode="auto">
                <a:xfrm>
                  <a:off x="3449" y="2185"/>
                  <a:ext cx="358" cy="350"/>
                </a:xfrm>
                <a:custGeom>
                  <a:avLst/>
                  <a:gdLst>
                    <a:gd name="T0" fmla="*/ 0 w 358"/>
                    <a:gd name="T1" fmla="*/ 0 h 350"/>
                    <a:gd name="T2" fmla="*/ 358 w 358"/>
                    <a:gd name="T3" fmla="*/ 0 h 350"/>
                    <a:gd name="T4" fmla="*/ 358 w 358"/>
                    <a:gd name="T5" fmla="*/ 350 h 350"/>
                    <a:gd name="T6" fmla="*/ 50 w 358"/>
                    <a:gd name="T7" fmla="*/ 350 h 350"/>
                    <a:gd name="T8" fmla="*/ 50 w 358"/>
                    <a:gd name="T9" fmla="*/ 350 h 350"/>
                    <a:gd name="T10" fmla="*/ 38 w 358"/>
                    <a:gd name="T11" fmla="*/ 310 h 350"/>
                    <a:gd name="T12" fmla="*/ 30 w 358"/>
                    <a:gd name="T13" fmla="*/ 268 h 350"/>
                    <a:gd name="T14" fmla="*/ 22 w 358"/>
                    <a:gd name="T15" fmla="*/ 226 h 350"/>
                    <a:gd name="T16" fmla="*/ 14 w 358"/>
                    <a:gd name="T17" fmla="*/ 182 h 350"/>
                    <a:gd name="T18" fmla="*/ 8 w 358"/>
                    <a:gd name="T19" fmla="*/ 138 h 350"/>
                    <a:gd name="T20" fmla="*/ 4 w 358"/>
                    <a:gd name="T21" fmla="*/ 92 h 350"/>
                    <a:gd name="T22" fmla="*/ 2 w 358"/>
                    <a:gd name="T23" fmla="*/ 46 h 350"/>
                    <a:gd name="T24" fmla="*/ 0 w 358"/>
                    <a:gd name="T2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50">
                      <a:moveTo>
                        <a:pt x="0" y="0"/>
                      </a:moveTo>
                      <a:lnTo>
                        <a:pt x="358" y="0"/>
                      </a:lnTo>
                      <a:lnTo>
                        <a:pt x="358" y="350"/>
                      </a:lnTo>
                      <a:lnTo>
                        <a:pt x="50" y="350"/>
                      </a:lnTo>
                      <a:lnTo>
                        <a:pt x="50" y="350"/>
                      </a:lnTo>
                      <a:lnTo>
                        <a:pt x="38" y="310"/>
                      </a:lnTo>
                      <a:lnTo>
                        <a:pt x="30" y="268"/>
                      </a:lnTo>
                      <a:lnTo>
                        <a:pt x="22" y="226"/>
                      </a:lnTo>
                      <a:lnTo>
                        <a:pt x="14" y="182"/>
                      </a:lnTo>
                      <a:lnTo>
                        <a:pt x="8" y="138"/>
                      </a:lnTo>
                      <a:lnTo>
                        <a:pt x="4" y="92"/>
                      </a:lnTo>
                      <a:lnTo>
                        <a:pt x="2" y="46"/>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21" name="Freeform 863"/>
                <p:cNvSpPr>
                  <a:spLocks/>
                </p:cNvSpPr>
                <p:nvPr/>
              </p:nvSpPr>
              <p:spPr bwMode="auto">
                <a:xfrm>
                  <a:off x="3871" y="2185"/>
                  <a:ext cx="358" cy="350"/>
                </a:xfrm>
                <a:custGeom>
                  <a:avLst/>
                  <a:gdLst>
                    <a:gd name="T0" fmla="*/ 0 w 358"/>
                    <a:gd name="T1" fmla="*/ 350 h 350"/>
                    <a:gd name="T2" fmla="*/ 0 w 358"/>
                    <a:gd name="T3" fmla="*/ 0 h 350"/>
                    <a:gd name="T4" fmla="*/ 358 w 358"/>
                    <a:gd name="T5" fmla="*/ 0 h 350"/>
                    <a:gd name="T6" fmla="*/ 358 w 358"/>
                    <a:gd name="T7" fmla="*/ 0 h 350"/>
                    <a:gd name="T8" fmla="*/ 356 w 358"/>
                    <a:gd name="T9" fmla="*/ 46 h 350"/>
                    <a:gd name="T10" fmla="*/ 354 w 358"/>
                    <a:gd name="T11" fmla="*/ 92 h 350"/>
                    <a:gd name="T12" fmla="*/ 350 w 358"/>
                    <a:gd name="T13" fmla="*/ 138 h 350"/>
                    <a:gd name="T14" fmla="*/ 344 w 358"/>
                    <a:gd name="T15" fmla="*/ 182 h 350"/>
                    <a:gd name="T16" fmla="*/ 336 w 358"/>
                    <a:gd name="T17" fmla="*/ 226 h 350"/>
                    <a:gd name="T18" fmla="*/ 328 w 358"/>
                    <a:gd name="T19" fmla="*/ 268 h 350"/>
                    <a:gd name="T20" fmla="*/ 320 w 358"/>
                    <a:gd name="T21" fmla="*/ 310 h 350"/>
                    <a:gd name="T22" fmla="*/ 308 w 358"/>
                    <a:gd name="T23" fmla="*/ 350 h 350"/>
                    <a:gd name="T24" fmla="*/ 0 w 358"/>
                    <a:gd name="T25"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8" h="350">
                      <a:moveTo>
                        <a:pt x="0" y="350"/>
                      </a:moveTo>
                      <a:lnTo>
                        <a:pt x="0" y="0"/>
                      </a:lnTo>
                      <a:lnTo>
                        <a:pt x="358" y="0"/>
                      </a:lnTo>
                      <a:lnTo>
                        <a:pt x="358" y="0"/>
                      </a:lnTo>
                      <a:lnTo>
                        <a:pt x="356" y="46"/>
                      </a:lnTo>
                      <a:lnTo>
                        <a:pt x="354" y="92"/>
                      </a:lnTo>
                      <a:lnTo>
                        <a:pt x="350" y="138"/>
                      </a:lnTo>
                      <a:lnTo>
                        <a:pt x="344" y="182"/>
                      </a:lnTo>
                      <a:lnTo>
                        <a:pt x="336" y="226"/>
                      </a:lnTo>
                      <a:lnTo>
                        <a:pt x="328" y="268"/>
                      </a:lnTo>
                      <a:lnTo>
                        <a:pt x="320" y="310"/>
                      </a:lnTo>
                      <a:lnTo>
                        <a:pt x="308" y="350"/>
                      </a:lnTo>
                      <a:lnTo>
                        <a:pt x="0" y="35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22" name="Freeform 864"/>
                <p:cNvSpPr>
                  <a:spLocks/>
                </p:cNvSpPr>
                <p:nvPr/>
              </p:nvSpPr>
              <p:spPr bwMode="auto">
                <a:xfrm>
                  <a:off x="4247" y="2185"/>
                  <a:ext cx="358" cy="350"/>
                </a:xfrm>
                <a:custGeom>
                  <a:avLst/>
                  <a:gdLst>
                    <a:gd name="T0" fmla="*/ 46 w 358"/>
                    <a:gd name="T1" fmla="*/ 0 h 350"/>
                    <a:gd name="T2" fmla="*/ 358 w 358"/>
                    <a:gd name="T3" fmla="*/ 0 h 350"/>
                    <a:gd name="T4" fmla="*/ 358 w 358"/>
                    <a:gd name="T5" fmla="*/ 0 h 350"/>
                    <a:gd name="T6" fmla="*/ 354 w 358"/>
                    <a:gd name="T7" fmla="*/ 46 h 350"/>
                    <a:gd name="T8" fmla="*/ 348 w 358"/>
                    <a:gd name="T9" fmla="*/ 94 h 350"/>
                    <a:gd name="T10" fmla="*/ 340 w 358"/>
                    <a:gd name="T11" fmla="*/ 138 h 350"/>
                    <a:gd name="T12" fmla="*/ 328 w 358"/>
                    <a:gd name="T13" fmla="*/ 184 h 350"/>
                    <a:gd name="T14" fmla="*/ 316 w 358"/>
                    <a:gd name="T15" fmla="*/ 226 h 350"/>
                    <a:gd name="T16" fmla="*/ 300 w 358"/>
                    <a:gd name="T17" fmla="*/ 270 h 350"/>
                    <a:gd name="T18" fmla="*/ 280 w 358"/>
                    <a:gd name="T19" fmla="*/ 310 h 350"/>
                    <a:gd name="T20" fmla="*/ 260 w 358"/>
                    <a:gd name="T21" fmla="*/ 350 h 350"/>
                    <a:gd name="T22" fmla="*/ 0 w 358"/>
                    <a:gd name="T23" fmla="*/ 350 h 350"/>
                    <a:gd name="T24" fmla="*/ 0 w 358"/>
                    <a:gd name="T25" fmla="*/ 350 h 350"/>
                    <a:gd name="T26" fmla="*/ 10 w 358"/>
                    <a:gd name="T27" fmla="*/ 310 h 350"/>
                    <a:gd name="T28" fmla="*/ 20 w 358"/>
                    <a:gd name="T29" fmla="*/ 268 h 350"/>
                    <a:gd name="T30" fmla="*/ 26 w 358"/>
                    <a:gd name="T31" fmla="*/ 226 h 350"/>
                    <a:gd name="T32" fmla="*/ 34 w 358"/>
                    <a:gd name="T33" fmla="*/ 182 h 350"/>
                    <a:gd name="T34" fmla="*/ 38 w 358"/>
                    <a:gd name="T35" fmla="*/ 138 h 350"/>
                    <a:gd name="T36" fmla="*/ 42 w 358"/>
                    <a:gd name="T37" fmla="*/ 92 h 350"/>
                    <a:gd name="T38" fmla="*/ 44 w 358"/>
                    <a:gd name="T39" fmla="*/ 46 h 350"/>
                    <a:gd name="T40" fmla="*/ 46 w 358"/>
                    <a:gd name="T41"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8" h="350">
                      <a:moveTo>
                        <a:pt x="46" y="0"/>
                      </a:moveTo>
                      <a:lnTo>
                        <a:pt x="358" y="0"/>
                      </a:lnTo>
                      <a:lnTo>
                        <a:pt x="358" y="0"/>
                      </a:lnTo>
                      <a:lnTo>
                        <a:pt x="354" y="46"/>
                      </a:lnTo>
                      <a:lnTo>
                        <a:pt x="348" y="94"/>
                      </a:lnTo>
                      <a:lnTo>
                        <a:pt x="340" y="138"/>
                      </a:lnTo>
                      <a:lnTo>
                        <a:pt x="328" y="184"/>
                      </a:lnTo>
                      <a:lnTo>
                        <a:pt x="316" y="226"/>
                      </a:lnTo>
                      <a:lnTo>
                        <a:pt x="300" y="270"/>
                      </a:lnTo>
                      <a:lnTo>
                        <a:pt x="280" y="310"/>
                      </a:lnTo>
                      <a:lnTo>
                        <a:pt x="260" y="350"/>
                      </a:lnTo>
                      <a:lnTo>
                        <a:pt x="0" y="350"/>
                      </a:lnTo>
                      <a:lnTo>
                        <a:pt x="0" y="350"/>
                      </a:lnTo>
                      <a:lnTo>
                        <a:pt x="10" y="310"/>
                      </a:lnTo>
                      <a:lnTo>
                        <a:pt x="20" y="268"/>
                      </a:lnTo>
                      <a:lnTo>
                        <a:pt x="26" y="226"/>
                      </a:lnTo>
                      <a:lnTo>
                        <a:pt x="34" y="182"/>
                      </a:lnTo>
                      <a:lnTo>
                        <a:pt x="38" y="138"/>
                      </a:lnTo>
                      <a:lnTo>
                        <a:pt x="42" y="92"/>
                      </a:lnTo>
                      <a:lnTo>
                        <a:pt x="44" y="46"/>
                      </a:lnTo>
                      <a:lnTo>
                        <a:pt x="4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23" name="Freeform 865"/>
                <p:cNvSpPr>
                  <a:spLocks/>
                </p:cNvSpPr>
                <p:nvPr/>
              </p:nvSpPr>
              <p:spPr bwMode="auto">
                <a:xfrm>
                  <a:off x="4243" y="1769"/>
                  <a:ext cx="360" cy="352"/>
                </a:xfrm>
                <a:custGeom>
                  <a:avLst/>
                  <a:gdLst>
                    <a:gd name="T0" fmla="*/ 50 w 360"/>
                    <a:gd name="T1" fmla="*/ 352 h 352"/>
                    <a:gd name="T2" fmla="*/ 50 w 360"/>
                    <a:gd name="T3" fmla="*/ 352 h 352"/>
                    <a:gd name="T4" fmla="*/ 48 w 360"/>
                    <a:gd name="T5" fmla="*/ 304 h 352"/>
                    <a:gd name="T6" fmla="*/ 46 w 360"/>
                    <a:gd name="T7" fmla="*/ 258 h 352"/>
                    <a:gd name="T8" fmla="*/ 40 w 360"/>
                    <a:gd name="T9" fmla="*/ 212 h 352"/>
                    <a:gd name="T10" fmla="*/ 36 w 360"/>
                    <a:gd name="T11" fmla="*/ 168 h 352"/>
                    <a:gd name="T12" fmla="*/ 28 w 360"/>
                    <a:gd name="T13" fmla="*/ 124 h 352"/>
                    <a:gd name="T14" fmla="*/ 20 w 360"/>
                    <a:gd name="T15" fmla="*/ 82 h 352"/>
                    <a:gd name="T16" fmla="*/ 12 w 360"/>
                    <a:gd name="T17" fmla="*/ 40 h 352"/>
                    <a:gd name="T18" fmla="*/ 0 w 360"/>
                    <a:gd name="T19" fmla="*/ 0 h 352"/>
                    <a:gd name="T20" fmla="*/ 254 w 360"/>
                    <a:gd name="T21" fmla="*/ 0 h 352"/>
                    <a:gd name="T22" fmla="*/ 254 w 360"/>
                    <a:gd name="T23" fmla="*/ 0 h 352"/>
                    <a:gd name="T24" fmla="*/ 276 w 360"/>
                    <a:gd name="T25" fmla="*/ 40 h 352"/>
                    <a:gd name="T26" fmla="*/ 296 w 360"/>
                    <a:gd name="T27" fmla="*/ 82 h 352"/>
                    <a:gd name="T28" fmla="*/ 314 w 360"/>
                    <a:gd name="T29" fmla="*/ 124 h 352"/>
                    <a:gd name="T30" fmla="*/ 328 w 360"/>
                    <a:gd name="T31" fmla="*/ 168 h 352"/>
                    <a:gd name="T32" fmla="*/ 340 w 360"/>
                    <a:gd name="T33" fmla="*/ 212 h 352"/>
                    <a:gd name="T34" fmla="*/ 350 w 360"/>
                    <a:gd name="T35" fmla="*/ 258 h 352"/>
                    <a:gd name="T36" fmla="*/ 356 w 360"/>
                    <a:gd name="T37" fmla="*/ 304 h 352"/>
                    <a:gd name="T38" fmla="*/ 360 w 360"/>
                    <a:gd name="T39" fmla="*/ 352 h 352"/>
                    <a:gd name="T40" fmla="*/ 50 w 360"/>
                    <a:gd name="T41"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0" h="352">
                      <a:moveTo>
                        <a:pt x="50" y="352"/>
                      </a:moveTo>
                      <a:lnTo>
                        <a:pt x="50" y="352"/>
                      </a:lnTo>
                      <a:lnTo>
                        <a:pt x="48" y="304"/>
                      </a:lnTo>
                      <a:lnTo>
                        <a:pt x="46" y="258"/>
                      </a:lnTo>
                      <a:lnTo>
                        <a:pt x="40" y="212"/>
                      </a:lnTo>
                      <a:lnTo>
                        <a:pt x="36" y="168"/>
                      </a:lnTo>
                      <a:lnTo>
                        <a:pt x="28" y="124"/>
                      </a:lnTo>
                      <a:lnTo>
                        <a:pt x="20" y="82"/>
                      </a:lnTo>
                      <a:lnTo>
                        <a:pt x="12" y="40"/>
                      </a:lnTo>
                      <a:lnTo>
                        <a:pt x="0" y="0"/>
                      </a:lnTo>
                      <a:lnTo>
                        <a:pt x="254" y="0"/>
                      </a:lnTo>
                      <a:lnTo>
                        <a:pt x="254" y="0"/>
                      </a:lnTo>
                      <a:lnTo>
                        <a:pt x="276" y="40"/>
                      </a:lnTo>
                      <a:lnTo>
                        <a:pt x="296" y="82"/>
                      </a:lnTo>
                      <a:lnTo>
                        <a:pt x="314" y="124"/>
                      </a:lnTo>
                      <a:lnTo>
                        <a:pt x="328" y="168"/>
                      </a:lnTo>
                      <a:lnTo>
                        <a:pt x="340" y="212"/>
                      </a:lnTo>
                      <a:lnTo>
                        <a:pt x="350" y="258"/>
                      </a:lnTo>
                      <a:lnTo>
                        <a:pt x="356" y="304"/>
                      </a:lnTo>
                      <a:lnTo>
                        <a:pt x="360" y="352"/>
                      </a:lnTo>
                      <a:lnTo>
                        <a:pt x="50" y="35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24" name="Freeform 866"/>
                <p:cNvSpPr>
                  <a:spLocks/>
                </p:cNvSpPr>
                <p:nvPr/>
              </p:nvSpPr>
              <p:spPr bwMode="auto">
                <a:xfrm>
                  <a:off x="4073" y="1431"/>
                  <a:ext cx="382" cy="274"/>
                </a:xfrm>
                <a:custGeom>
                  <a:avLst/>
                  <a:gdLst>
                    <a:gd name="T0" fmla="*/ 382 w 382"/>
                    <a:gd name="T1" fmla="*/ 274 h 274"/>
                    <a:gd name="T2" fmla="*/ 152 w 382"/>
                    <a:gd name="T3" fmla="*/ 274 h 274"/>
                    <a:gd name="T4" fmla="*/ 152 w 382"/>
                    <a:gd name="T5" fmla="*/ 274 h 274"/>
                    <a:gd name="T6" fmla="*/ 136 w 382"/>
                    <a:gd name="T7" fmla="*/ 234 h 274"/>
                    <a:gd name="T8" fmla="*/ 120 w 382"/>
                    <a:gd name="T9" fmla="*/ 194 h 274"/>
                    <a:gd name="T10" fmla="*/ 102 w 382"/>
                    <a:gd name="T11" fmla="*/ 156 h 274"/>
                    <a:gd name="T12" fmla="*/ 84 w 382"/>
                    <a:gd name="T13" fmla="*/ 120 h 274"/>
                    <a:gd name="T14" fmla="*/ 64 w 382"/>
                    <a:gd name="T15" fmla="*/ 86 h 274"/>
                    <a:gd name="T16" fmla="*/ 44 w 382"/>
                    <a:gd name="T17" fmla="*/ 56 h 274"/>
                    <a:gd name="T18" fmla="*/ 22 w 382"/>
                    <a:gd name="T19" fmla="*/ 26 h 274"/>
                    <a:gd name="T20" fmla="*/ 0 w 382"/>
                    <a:gd name="T21" fmla="*/ 0 h 274"/>
                    <a:gd name="T22" fmla="*/ 0 w 382"/>
                    <a:gd name="T23" fmla="*/ 0 h 274"/>
                    <a:gd name="T24" fmla="*/ 28 w 382"/>
                    <a:gd name="T25" fmla="*/ 10 h 274"/>
                    <a:gd name="T26" fmla="*/ 56 w 382"/>
                    <a:gd name="T27" fmla="*/ 20 h 274"/>
                    <a:gd name="T28" fmla="*/ 84 w 382"/>
                    <a:gd name="T29" fmla="*/ 32 h 274"/>
                    <a:gd name="T30" fmla="*/ 112 w 382"/>
                    <a:gd name="T31" fmla="*/ 46 h 274"/>
                    <a:gd name="T32" fmla="*/ 164 w 382"/>
                    <a:gd name="T33" fmla="*/ 74 h 274"/>
                    <a:gd name="T34" fmla="*/ 214 w 382"/>
                    <a:gd name="T35" fmla="*/ 108 h 274"/>
                    <a:gd name="T36" fmla="*/ 260 w 382"/>
                    <a:gd name="T37" fmla="*/ 144 h 274"/>
                    <a:gd name="T38" fmla="*/ 304 w 382"/>
                    <a:gd name="T39" fmla="*/ 184 h 274"/>
                    <a:gd name="T40" fmla="*/ 344 w 382"/>
                    <a:gd name="T41" fmla="*/ 228 h 274"/>
                    <a:gd name="T42" fmla="*/ 382 w 382"/>
                    <a:gd name="T43"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2" h="274">
                      <a:moveTo>
                        <a:pt x="382" y="274"/>
                      </a:moveTo>
                      <a:lnTo>
                        <a:pt x="152" y="274"/>
                      </a:lnTo>
                      <a:lnTo>
                        <a:pt x="152" y="274"/>
                      </a:lnTo>
                      <a:lnTo>
                        <a:pt x="136" y="234"/>
                      </a:lnTo>
                      <a:lnTo>
                        <a:pt x="120" y="194"/>
                      </a:lnTo>
                      <a:lnTo>
                        <a:pt x="102" y="156"/>
                      </a:lnTo>
                      <a:lnTo>
                        <a:pt x="84" y="120"/>
                      </a:lnTo>
                      <a:lnTo>
                        <a:pt x="64" y="86"/>
                      </a:lnTo>
                      <a:lnTo>
                        <a:pt x="44" y="56"/>
                      </a:lnTo>
                      <a:lnTo>
                        <a:pt x="22" y="26"/>
                      </a:lnTo>
                      <a:lnTo>
                        <a:pt x="0" y="0"/>
                      </a:lnTo>
                      <a:lnTo>
                        <a:pt x="0" y="0"/>
                      </a:lnTo>
                      <a:lnTo>
                        <a:pt x="28" y="10"/>
                      </a:lnTo>
                      <a:lnTo>
                        <a:pt x="56" y="20"/>
                      </a:lnTo>
                      <a:lnTo>
                        <a:pt x="84" y="32"/>
                      </a:lnTo>
                      <a:lnTo>
                        <a:pt x="112" y="46"/>
                      </a:lnTo>
                      <a:lnTo>
                        <a:pt x="164" y="74"/>
                      </a:lnTo>
                      <a:lnTo>
                        <a:pt x="214" y="108"/>
                      </a:lnTo>
                      <a:lnTo>
                        <a:pt x="260" y="144"/>
                      </a:lnTo>
                      <a:lnTo>
                        <a:pt x="304" y="184"/>
                      </a:lnTo>
                      <a:lnTo>
                        <a:pt x="344" y="228"/>
                      </a:lnTo>
                      <a:lnTo>
                        <a:pt x="382" y="274"/>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25" name="Freeform 867"/>
                <p:cNvSpPr>
                  <a:spLocks/>
                </p:cNvSpPr>
                <p:nvPr/>
              </p:nvSpPr>
              <p:spPr bwMode="auto">
                <a:xfrm>
                  <a:off x="3223" y="1431"/>
                  <a:ext cx="382" cy="274"/>
                </a:xfrm>
                <a:custGeom>
                  <a:avLst/>
                  <a:gdLst>
                    <a:gd name="T0" fmla="*/ 382 w 382"/>
                    <a:gd name="T1" fmla="*/ 0 h 274"/>
                    <a:gd name="T2" fmla="*/ 382 w 382"/>
                    <a:gd name="T3" fmla="*/ 0 h 274"/>
                    <a:gd name="T4" fmla="*/ 360 w 382"/>
                    <a:gd name="T5" fmla="*/ 26 h 274"/>
                    <a:gd name="T6" fmla="*/ 338 w 382"/>
                    <a:gd name="T7" fmla="*/ 56 h 274"/>
                    <a:gd name="T8" fmla="*/ 318 w 382"/>
                    <a:gd name="T9" fmla="*/ 86 h 274"/>
                    <a:gd name="T10" fmla="*/ 298 w 382"/>
                    <a:gd name="T11" fmla="*/ 120 h 274"/>
                    <a:gd name="T12" fmla="*/ 280 w 382"/>
                    <a:gd name="T13" fmla="*/ 156 h 274"/>
                    <a:gd name="T14" fmla="*/ 262 w 382"/>
                    <a:gd name="T15" fmla="*/ 194 h 274"/>
                    <a:gd name="T16" fmla="*/ 246 w 382"/>
                    <a:gd name="T17" fmla="*/ 234 h 274"/>
                    <a:gd name="T18" fmla="*/ 230 w 382"/>
                    <a:gd name="T19" fmla="*/ 274 h 274"/>
                    <a:gd name="T20" fmla="*/ 0 w 382"/>
                    <a:gd name="T21" fmla="*/ 274 h 274"/>
                    <a:gd name="T22" fmla="*/ 0 w 382"/>
                    <a:gd name="T23" fmla="*/ 274 h 274"/>
                    <a:gd name="T24" fmla="*/ 38 w 382"/>
                    <a:gd name="T25" fmla="*/ 228 h 274"/>
                    <a:gd name="T26" fmla="*/ 78 w 382"/>
                    <a:gd name="T27" fmla="*/ 184 h 274"/>
                    <a:gd name="T28" fmla="*/ 122 w 382"/>
                    <a:gd name="T29" fmla="*/ 144 h 274"/>
                    <a:gd name="T30" fmla="*/ 168 w 382"/>
                    <a:gd name="T31" fmla="*/ 108 h 274"/>
                    <a:gd name="T32" fmla="*/ 218 w 382"/>
                    <a:gd name="T33" fmla="*/ 74 h 274"/>
                    <a:gd name="T34" fmla="*/ 270 w 382"/>
                    <a:gd name="T35" fmla="*/ 46 h 274"/>
                    <a:gd name="T36" fmla="*/ 298 w 382"/>
                    <a:gd name="T37" fmla="*/ 32 h 274"/>
                    <a:gd name="T38" fmla="*/ 326 w 382"/>
                    <a:gd name="T39" fmla="*/ 20 h 274"/>
                    <a:gd name="T40" fmla="*/ 354 w 382"/>
                    <a:gd name="T41" fmla="*/ 10 h 274"/>
                    <a:gd name="T42" fmla="*/ 382 w 382"/>
                    <a:gd name="T43"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2" h="274">
                      <a:moveTo>
                        <a:pt x="382" y="0"/>
                      </a:moveTo>
                      <a:lnTo>
                        <a:pt x="382" y="0"/>
                      </a:lnTo>
                      <a:lnTo>
                        <a:pt x="360" y="26"/>
                      </a:lnTo>
                      <a:lnTo>
                        <a:pt x="338" y="56"/>
                      </a:lnTo>
                      <a:lnTo>
                        <a:pt x="318" y="86"/>
                      </a:lnTo>
                      <a:lnTo>
                        <a:pt x="298" y="120"/>
                      </a:lnTo>
                      <a:lnTo>
                        <a:pt x="280" y="156"/>
                      </a:lnTo>
                      <a:lnTo>
                        <a:pt x="262" y="194"/>
                      </a:lnTo>
                      <a:lnTo>
                        <a:pt x="246" y="234"/>
                      </a:lnTo>
                      <a:lnTo>
                        <a:pt x="230" y="274"/>
                      </a:lnTo>
                      <a:lnTo>
                        <a:pt x="0" y="274"/>
                      </a:lnTo>
                      <a:lnTo>
                        <a:pt x="0" y="274"/>
                      </a:lnTo>
                      <a:lnTo>
                        <a:pt x="38" y="228"/>
                      </a:lnTo>
                      <a:lnTo>
                        <a:pt x="78" y="184"/>
                      </a:lnTo>
                      <a:lnTo>
                        <a:pt x="122" y="144"/>
                      </a:lnTo>
                      <a:lnTo>
                        <a:pt x="168" y="108"/>
                      </a:lnTo>
                      <a:lnTo>
                        <a:pt x="218" y="74"/>
                      </a:lnTo>
                      <a:lnTo>
                        <a:pt x="270" y="46"/>
                      </a:lnTo>
                      <a:lnTo>
                        <a:pt x="298" y="32"/>
                      </a:lnTo>
                      <a:lnTo>
                        <a:pt x="326" y="20"/>
                      </a:lnTo>
                      <a:lnTo>
                        <a:pt x="354" y="10"/>
                      </a:lnTo>
                      <a:lnTo>
                        <a:pt x="38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26" name="Freeform 868"/>
                <p:cNvSpPr>
                  <a:spLocks/>
                </p:cNvSpPr>
                <p:nvPr/>
              </p:nvSpPr>
              <p:spPr bwMode="auto">
                <a:xfrm>
                  <a:off x="3213" y="2599"/>
                  <a:ext cx="392" cy="290"/>
                </a:xfrm>
                <a:custGeom>
                  <a:avLst/>
                  <a:gdLst>
                    <a:gd name="T0" fmla="*/ 0 w 392"/>
                    <a:gd name="T1" fmla="*/ 0 h 290"/>
                    <a:gd name="T2" fmla="*/ 236 w 392"/>
                    <a:gd name="T3" fmla="*/ 0 h 290"/>
                    <a:gd name="T4" fmla="*/ 236 w 392"/>
                    <a:gd name="T5" fmla="*/ 0 h 290"/>
                    <a:gd name="T6" fmla="*/ 250 w 392"/>
                    <a:gd name="T7" fmla="*/ 44 h 290"/>
                    <a:gd name="T8" fmla="*/ 268 w 392"/>
                    <a:gd name="T9" fmla="*/ 86 h 290"/>
                    <a:gd name="T10" fmla="*/ 286 w 392"/>
                    <a:gd name="T11" fmla="*/ 126 h 290"/>
                    <a:gd name="T12" fmla="*/ 304 w 392"/>
                    <a:gd name="T13" fmla="*/ 164 h 290"/>
                    <a:gd name="T14" fmla="*/ 324 w 392"/>
                    <a:gd name="T15" fmla="*/ 200 h 290"/>
                    <a:gd name="T16" fmla="*/ 346 w 392"/>
                    <a:gd name="T17" fmla="*/ 232 h 290"/>
                    <a:gd name="T18" fmla="*/ 368 w 392"/>
                    <a:gd name="T19" fmla="*/ 262 h 290"/>
                    <a:gd name="T20" fmla="*/ 392 w 392"/>
                    <a:gd name="T21" fmla="*/ 290 h 290"/>
                    <a:gd name="T22" fmla="*/ 392 w 392"/>
                    <a:gd name="T23" fmla="*/ 290 h 290"/>
                    <a:gd name="T24" fmla="*/ 362 w 392"/>
                    <a:gd name="T25" fmla="*/ 280 h 290"/>
                    <a:gd name="T26" fmla="*/ 334 w 392"/>
                    <a:gd name="T27" fmla="*/ 268 h 290"/>
                    <a:gd name="T28" fmla="*/ 304 w 392"/>
                    <a:gd name="T29" fmla="*/ 256 h 290"/>
                    <a:gd name="T30" fmla="*/ 276 w 392"/>
                    <a:gd name="T31" fmla="*/ 242 h 290"/>
                    <a:gd name="T32" fmla="*/ 250 w 392"/>
                    <a:gd name="T33" fmla="*/ 228 h 290"/>
                    <a:gd name="T34" fmla="*/ 222 w 392"/>
                    <a:gd name="T35" fmla="*/ 212 h 290"/>
                    <a:gd name="T36" fmla="*/ 196 w 392"/>
                    <a:gd name="T37" fmla="*/ 194 h 290"/>
                    <a:gd name="T38" fmla="*/ 172 w 392"/>
                    <a:gd name="T39" fmla="*/ 176 h 290"/>
                    <a:gd name="T40" fmla="*/ 146 w 392"/>
                    <a:gd name="T41" fmla="*/ 158 h 290"/>
                    <a:gd name="T42" fmla="*/ 122 w 392"/>
                    <a:gd name="T43" fmla="*/ 138 h 290"/>
                    <a:gd name="T44" fmla="*/ 100 w 392"/>
                    <a:gd name="T45" fmla="*/ 118 h 290"/>
                    <a:gd name="T46" fmla="*/ 78 w 392"/>
                    <a:gd name="T47" fmla="*/ 96 h 290"/>
                    <a:gd name="T48" fmla="*/ 56 w 392"/>
                    <a:gd name="T49" fmla="*/ 72 h 290"/>
                    <a:gd name="T50" fmla="*/ 36 w 392"/>
                    <a:gd name="T51" fmla="*/ 50 h 290"/>
                    <a:gd name="T52" fmla="*/ 18 w 392"/>
                    <a:gd name="T53" fmla="*/ 26 h 290"/>
                    <a:gd name="T54" fmla="*/ 0 w 392"/>
                    <a:gd name="T5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2" h="290">
                      <a:moveTo>
                        <a:pt x="0" y="0"/>
                      </a:moveTo>
                      <a:lnTo>
                        <a:pt x="236" y="0"/>
                      </a:lnTo>
                      <a:lnTo>
                        <a:pt x="236" y="0"/>
                      </a:lnTo>
                      <a:lnTo>
                        <a:pt x="250" y="44"/>
                      </a:lnTo>
                      <a:lnTo>
                        <a:pt x="268" y="86"/>
                      </a:lnTo>
                      <a:lnTo>
                        <a:pt x="286" y="126"/>
                      </a:lnTo>
                      <a:lnTo>
                        <a:pt x="304" y="164"/>
                      </a:lnTo>
                      <a:lnTo>
                        <a:pt x="324" y="200"/>
                      </a:lnTo>
                      <a:lnTo>
                        <a:pt x="346" y="232"/>
                      </a:lnTo>
                      <a:lnTo>
                        <a:pt x="368" y="262"/>
                      </a:lnTo>
                      <a:lnTo>
                        <a:pt x="392" y="290"/>
                      </a:lnTo>
                      <a:lnTo>
                        <a:pt x="392" y="290"/>
                      </a:lnTo>
                      <a:lnTo>
                        <a:pt x="362" y="280"/>
                      </a:lnTo>
                      <a:lnTo>
                        <a:pt x="334" y="268"/>
                      </a:lnTo>
                      <a:lnTo>
                        <a:pt x="304" y="256"/>
                      </a:lnTo>
                      <a:lnTo>
                        <a:pt x="276" y="242"/>
                      </a:lnTo>
                      <a:lnTo>
                        <a:pt x="250" y="228"/>
                      </a:lnTo>
                      <a:lnTo>
                        <a:pt x="222" y="212"/>
                      </a:lnTo>
                      <a:lnTo>
                        <a:pt x="196" y="194"/>
                      </a:lnTo>
                      <a:lnTo>
                        <a:pt x="172" y="176"/>
                      </a:lnTo>
                      <a:lnTo>
                        <a:pt x="146" y="158"/>
                      </a:lnTo>
                      <a:lnTo>
                        <a:pt x="122" y="138"/>
                      </a:lnTo>
                      <a:lnTo>
                        <a:pt x="100" y="118"/>
                      </a:lnTo>
                      <a:lnTo>
                        <a:pt x="78" y="96"/>
                      </a:lnTo>
                      <a:lnTo>
                        <a:pt x="56" y="72"/>
                      </a:lnTo>
                      <a:lnTo>
                        <a:pt x="36" y="50"/>
                      </a:lnTo>
                      <a:lnTo>
                        <a:pt x="18" y="26"/>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sp>
              <p:nvSpPr>
                <p:cNvPr id="127" name="Freeform 869"/>
                <p:cNvSpPr>
                  <a:spLocks/>
                </p:cNvSpPr>
                <p:nvPr/>
              </p:nvSpPr>
              <p:spPr bwMode="auto">
                <a:xfrm>
                  <a:off x="4073" y="2599"/>
                  <a:ext cx="394" cy="290"/>
                </a:xfrm>
                <a:custGeom>
                  <a:avLst/>
                  <a:gdLst>
                    <a:gd name="T0" fmla="*/ 0 w 394"/>
                    <a:gd name="T1" fmla="*/ 290 h 290"/>
                    <a:gd name="T2" fmla="*/ 0 w 394"/>
                    <a:gd name="T3" fmla="*/ 290 h 290"/>
                    <a:gd name="T4" fmla="*/ 24 w 394"/>
                    <a:gd name="T5" fmla="*/ 262 h 290"/>
                    <a:gd name="T6" fmla="*/ 46 w 394"/>
                    <a:gd name="T7" fmla="*/ 232 h 290"/>
                    <a:gd name="T8" fmla="*/ 68 w 394"/>
                    <a:gd name="T9" fmla="*/ 200 h 290"/>
                    <a:gd name="T10" fmla="*/ 88 w 394"/>
                    <a:gd name="T11" fmla="*/ 164 h 290"/>
                    <a:gd name="T12" fmla="*/ 108 w 394"/>
                    <a:gd name="T13" fmla="*/ 126 h 290"/>
                    <a:gd name="T14" fmla="*/ 124 w 394"/>
                    <a:gd name="T15" fmla="*/ 86 h 290"/>
                    <a:gd name="T16" fmla="*/ 142 w 394"/>
                    <a:gd name="T17" fmla="*/ 44 h 290"/>
                    <a:gd name="T18" fmla="*/ 156 w 394"/>
                    <a:gd name="T19" fmla="*/ 0 h 290"/>
                    <a:gd name="T20" fmla="*/ 394 w 394"/>
                    <a:gd name="T21" fmla="*/ 0 h 290"/>
                    <a:gd name="T22" fmla="*/ 394 w 394"/>
                    <a:gd name="T23" fmla="*/ 0 h 290"/>
                    <a:gd name="T24" fmla="*/ 374 w 394"/>
                    <a:gd name="T25" fmla="*/ 26 h 290"/>
                    <a:gd name="T26" fmla="*/ 356 w 394"/>
                    <a:gd name="T27" fmla="*/ 50 h 290"/>
                    <a:gd name="T28" fmla="*/ 336 w 394"/>
                    <a:gd name="T29" fmla="*/ 72 h 290"/>
                    <a:gd name="T30" fmla="*/ 314 w 394"/>
                    <a:gd name="T31" fmla="*/ 96 h 290"/>
                    <a:gd name="T32" fmla="*/ 292 w 394"/>
                    <a:gd name="T33" fmla="*/ 118 h 290"/>
                    <a:gd name="T34" fmla="*/ 270 w 394"/>
                    <a:gd name="T35" fmla="*/ 138 h 290"/>
                    <a:gd name="T36" fmla="*/ 246 w 394"/>
                    <a:gd name="T37" fmla="*/ 158 h 290"/>
                    <a:gd name="T38" fmla="*/ 220 w 394"/>
                    <a:gd name="T39" fmla="*/ 176 h 290"/>
                    <a:gd name="T40" fmla="*/ 196 w 394"/>
                    <a:gd name="T41" fmla="*/ 194 h 290"/>
                    <a:gd name="T42" fmla="*/ 170 w 394"/>
                    <a:gd name="T43" fmla="*/ 212 h 290"/>
                    <a:gd name="T44" fmla="*/ 142 w 394"/>
                    <a:gd name="T45" fmla="*/ 228 h 290"/>
                    <a:gd name="T46" fmla="*/ 116 w 394"/>
                    <a:gd name="T47" fmla="*/ 242 h 290"/>
                    <a:gd name="T48" fmla="*/ 88 w 394"/>
                    <a:gd name="T49" fmla="*/ 256 h 290"/>
                    <a:gd name="T50" fmla="*/ 58 w 394"/>
                    <a:gd name="T51" fmla="*/ 268 h 290"/>
                    <a:gd name="T52" fmla="*/ 30 w 394"/>
                    <a:gd name="T53" fmla="*/ 280 h 290"/>
                    <a:gd name="T54" fmla="*/ 0 w 394"/>
                    <a:gd name="T55"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290">
                      <a:moveTo>
                        <a:pt x="0" y="290"/>
                      </a:moveTo>
                      <a:lnTo>
                        <a:pt x="0" y="290"/>
                      </a:lnTo>
                      <a:lnTo>
                        <a:pt x="24" y="262"/>
                      </a:lnTo>
                      <a:lnTo>
                        <a:pt x="46" y="232"/>
                      </a:lnTo>
                      <a:lnTo>
                        <a:pt x="68" y="200"/>
                      </a:lnTo>
                      <a:lnTo>
                        <a:pt x="88" y="164"/>
                      </a:lnTo>
                      <a:lnTo>
                        <a:pt x="108" y="126"/>
                      </a:lnTo>
                      <a:lnTo>
                        <a:pt x="124" y="86"/>
                      </a:lnTo>
                      <a:lnTo>
                        <a:pt x="142" y="44"/>
                      </a:lnTo>
                      <a:lnTo>
                        <a:pt x="156" y="0"/>
                      </a:lnTo>
                      <a:lnTo>
                        <a:pt x="394" y="0"/>
                      </a:lnTo>
                      <a:lnTo>
                        <a:pt x="394" y="0"/>
                      </a:lnTo>
                      <a:lnTo>
                        <a:pt x="374" y="26"/>
                      </a:lnTo>
                      <a:lnTo>
                        <a:pt x="356" y="50"/>
                      </a:lnTo>
                      <a:lnTo>
                        <a:pt x="336" y="72"/>
                      </a:lnTo>
                      <a:lnTo>
                        <a:pt x="314" y="96"/>
                      </a:lnTo>
                      <a:lnTo>
                        <a:pt x="292" y="118"/>
                      </a:lnTo>
                      <a:lnTo>
                        <a:pt x="270" y="138"/>
                      </a:lnTo>
                      <a:lnTo>
                        <a:pt x="246" y="158"/>
                      </a:lnTo>
                      <a:lnTo>
                        <a:pt x="220" y="176"/>
                      </a:lnTo>
                      <a:lnTo>
                        <a:pt x="196" y="194"/>
                      </a:lnTo>
                      <a:lnTo>
                        <a:pt x="170" y="212"/>
                      </a:lnTo>
                      <a:lnTo>
                        <a:pt x="142" y="228"/>
                      </a:lnTo>
                      <a:lnTo>
                        <a:pt x="116" y="242"/>
                      </a:lnTo>
                      <a:lnTo>
                        <a:pt x="88" y="256"/>
                      </a:lnTo>
                      <a:lnTo>
                        <a:pt x="58" y="268"/>
                      </a:lnTo>
                      <a:lnTo>
                        <a:pt x="30" y="280"/>
                      </a:lnTo>
                      <a:lnTo>
                        <a:pt x="0" y="29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100">
                    <a:solidFill>
                      <a:srgbClr val="000000"/>
                    </a:solidFill>
                    <a:latin typeface="Calibri"/>
                    <a:ea typeface="+mn-ea"/>
                    <a:cs typeface="+mn-cs"/>
                  </a:endParaRPr>
                </a:p>
              </p:txBody>
            </p:sp>
          </p:grpSp>
          <p:sp>
            <p:nvSpPr>
              <p:cNvPr id="137" name="Rectangle 136"/>
              <p:cNvSpPr/>
              <p:nvPr/>
            </p:nvSpPr>
            <p:spPr>
              <a:xfrm>
                <a:off x="563176" y="2448368"/>
                <a:ext cx="776295" cy="343683"/>
              </a:xfrm>
              <a:prstGeom prst="rect">
                <a:avLst/>
              </a:prstGeom>
              <a:noFill/>
              <a:ln>
                <a:noFill/>
              </a:ln>
            </p:spPr>
            <p:txBody>
              <a:bodyPr wrap="square" lIns="0" tIns="0" rIns="0" bIns="0" anchor="ctr" anchorCtr="0">
                <a:noAutofit/>
              </a:bodyPr>
              <a:lstStyle/>
              <a:p>
                <a:pPr algn="ctr"/>
                <a:r>
                  <a:rPr lang="en-US" sz="2000" b="1" cap="none" spc="50" dirty="0">
                    <a:ln w="12700" cmpd="sng">
                      <a:noFill/>
                      <a:prstDash val="solid"/>
                    </a:ln>
                    <a:solidFill>
                      <a:srgbClr val="48545E"/>
                    </a:solidFill>
                    <a:effectLst>
                      <a:glow rad="53100">
                        <a:schemeClr val="accent6">
                          <a:satMod val="180000"/>
                          <a:alpha val="30000"/>
                        </a:schemeClr>
                      </a:glow>
                    </a:effectLst>
                  </a:rPr>
                  <a:t>WWW</a:t>
                </a:r>
              </a:p>
            </p:txBody>
          </p:sp>
        </p:grpSp>
        <p:pic>
          <p:nvPicPr>
            <p:cNvPr id="159" name="Picture 158" descr="SEP Hardening Icon-0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440" y="2507280"/>
              <a:ext cx="844931" cy="844931"/>
            </a:xfrm>
            <a:prstGeom prst="rect">
              <a:avLst/>
            </a:prstGeom>
          </p:spPr>
        </p:pic>
      </p:grpSp>
      <p:grpSp>
        <p:nvGrpSpPr>
          <p:cNvPr id="11" name="Group 10"/>
          <p:cNvGrpSpPr/>
          <p:nvPr/>
        </p:nvGrpSpPr>
        <p:grpSpPr>
          <a:xfrm>
            <a:off x="10034845" y="855865"/>
            <a:ext cx="1361047" cy="3348750"/>
            <a:chOff x="10034843" y="855865"/>
            <a:chExt cx="1361047" cy="3348750"/>
          </a:xfrm>
        </p:grpSpPr>
        <p:grpSp>
          <p:nvGrpSpPr>
            <p:cNvPr id="3" name="Group 2"/>
            <p:cNvGrpSpPr/>
            <p:nvPr/>
          </p:nvGrpSpPr>
          <p:grpSpPr>
            <a:xfrm>
              <a:off x="10034844" y="855865"/>
              <a:ext cx="1321846" cy="1121260"/>
              <a:chOff x="10034844" y="855865"/>
              <a:chExt cx="1321846" cy="1121260"/>
            </a:xfrm>
          </p:grpSpPr>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rcRect l="6622" t="6543" r="7297" b="14937"/>
              <a:stretch>
                <a:fillRect/>
              </a:stretch>
            </p:blipFill>
            <p:spPr>
              <a:xfrm>
                <a:off x="10034844" y="1316725"/>
                <a:ext cx="693462" cy="660400"/>
              </a:xfrm>
              <a:prstGeom prst="roundRect">
                <a:avLst/>
              </a:prstGeom>
              <a:ln>
                <a:noFill/>
              </a:ln>
            </p:spPr>
          </p:pic>
          <p:pic>
            <p:nvPicPr>
              <p:cNvPr id="162" name="Picture 161" descr="SEP Hardening Icon-0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95704" y="855865"/>
                <a:ext cx="860986" cy="844931"/>
              </a:xfrm>
              <a:prstGeom prst="rect">
                <a:avLst/>
              </a:prstGeom>
            </p:spPr>
          </p:pic>
        </p:grpSp>
        <p:grpSp>
          <p:nvGrpSpPr>
            <p:cNvPr id="4" name="Group 3"/>
            <p:cNvGrpSpPr/>
            <p:nvPr/>
          </p:nvGrpSpPr>
          <p:grpSpPr>
            <a:xfrm>
              <a:off x="10034844" y="1969610"/>
              <a:ext cx="1361046" cy="1159665"/>
              <a:chOff x="10034844" y="1969610"/>
              <a:chExt cx="1361046" cy="1159665"/>
            </a:xfrm>
          </p:grpSpPr>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4844" y="2468875"/>
                <a:ext cx="702291" cy="660400"/>
              </a:xfrm>
              <a:prstGeom prst="roundRect">
                <a:avLst/>
              </a:prstGeom>
            </p:spPr>
          </p:pic>
          <p:pic>
            <p:nvPicPr>
              <p:cNvPr id="163" name="Picture 162" descr="SEP Hardening Icon-0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34109" y="1969610"/>
                <a:ext cx="861781" cy="844931"/>
              </a:xfrm>
              <a:prstGeom prst="rect">
                <a:avLst/>
              </a:prstGeom>
            </p:spPr>
          </p:pic>
        </p:grpSp>
        <p:grpSp>
          <p:nvGrpSpPr>
            <p:cNvPr id="5" name="Group 4"/>
            <p:cNvGrpSpPr/>
            <p:nvPr/>
          </p:nvGrpSpPr>
          <p:grpSpPr>
            <a:xfrm>
              <a:off x="10034843" y="3160165"/>
              <a:ext cx="1319325" cy="1044450"/>
              <a:chOff x="10034843" y="3160165"/>
              <a:chExt cx="1319325" cy="1044450"/>
            </a:xfrm>
          </p:grpSpPr>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4843" y="3544215"/>
                <a:ext cx="709478" cy="660400"/>
              </a:xfrm>
              <a:prstGeom prst="roundRect">
                <a:avLst>
                  <a:gd name="adj" fmla="val 12171"/>
                </a:avLst>
              </a:prstGeom>
            </p:spPr>
          </p:pic>
          <p:pic>
            <p:nvPicPr>
              <p:cNvPr id="164" name="Picture 163" descr="SEP Hardening Icon-0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95704" y="3160165"/>
                <a:ext cx="858464" cy="844910"/>
              </a:xfrm>
              <a:prstGeom prst="rect">
                <a:avLst/>
              </a:prstGeom>
            </p:spPr>
          </p:pic>
        </p:grpSp>
      </p:grpSp>
      <p:pic>
        <p:nvPicPr>
          <p:cNvPr id="132" name="Picture 131" descr="Microsoft_Outlook_2013_logo.svg.png"/>
          <p:cNvPicPr>
            <a:picLocks noChangeAspect="1"/>
          </p:cNvPicPr>
          <p:nvPr/>
        </p:nvPicPr>
        <p:blipFill>
          <a:blip r:embed="rId12"/>
          <a:stretch>
            <a:fillRect/>
          </a:stretch>
        </p:blipFill>
        <p:spPr>
          <a:xfrm>
            <a:off x="1256972" y="2084825"/>
            <a:ext cx="402840" cy="395500"/>
          </a:xfrm>
          <a:prstGeom prst="rect">
            <a:avLst/>
          </a:prstGeom>
        </p:spPr>
      </p:pic>
      <p:pic>
        <p:nvPicPr>
          <p:cNvPr id="142" name="Picture 141" descr="Firefox_LOGO_SMALL.jpg"/>
          <p:cNvPicPr>
            <a:picLocks noChangeAspect="1"/>
          </p:cNvPicPr>
          <p:nvPr/>
        </p:nvPicPr>
        <p:blipFill>
          <a:blip r:embed="rId13"/>
          <a:srcRect l="1327" t="534" r="1696" b="1025"/>
          <a:stretch>
            <a:fillRect/>
          </a:stretch>
        </p:blipFill>
        <p:spPr>
          <a:xfrm>
            <a:off x="757707" y="3851455"/>
            <a:ext cx="364920" cy="369776"/>
          </a:xfrm>
          <a:prstGeom prst="ellipse">
            <a:avLst/>
          </a:prstGeom>
        </p:spPr>
      </p:pic>
      <p:pic>
        <p:nvPicPr>
          <p:cNvPr id="143" name="Picture 142" descr="Google-Chrome-logo.jpg"/>
          <p:cNvPicPr>
            <a:picLocks noChangeAspect="1"/>
          </p:cNvPicPr>
          <p:nvPr/>
        </p:nvPicPr>
        <p:blipFill>
          <a:blip r:embed="rId14"/>
          <a:srcRect l="21397" t="5555" r="19572" b="5293"/>
          <a:stretch>
            <a:fillRect/>
          </a:stretch>
        </p:blipFill>
        <p:spPr>
          <a:xfrm>
            <a:off x="1180162" y="3865712"/>
            <a:ext cx="339145" cy="341271"/>
          </a:xfrm>
          <a:prstGeom prst="ellipse">
            <a:avLst/>
          </a:prstGeom>
        </p:spPr>
      </p:pic>
      <p:pic>
        <p:nvPicPr>
          <p:cNvPr id="160" name="Picture 159" descr="Microsoft EDGE_LOGO.jpg"/>
          <p:cNvPicPr>
            <a:picLocks noChangeAspect="1"/>
          </p:cNvPicPr>
          <p:nvPr/>
        </p:nvPicPr>
        <p:blipFill>
          <a:blip r:embed="rId15"/>
          <a:stretch>
            <a:fillRect/>
          </a:stretch>
        </p:blipFill>
        <p:spPr>
          <a:xfrm>
            <a:off x="1602615" y="3864848"/>
            <a:ext cx="307240" cy="342990"/>
          </a:xfrm>
          <a:prstGeom prst="rect">
            <a:avLst/>
          </a:prstGeom>
        </p:spPr>
      </p:pic>
      <p:grpSp>
        <p:nvGrpSpPr>
          <p:cNvPr id="195" name="Group 194"/>
          <p:cNvGrpSpPr/>
          <p:nvPr/>
        </p:nvGrpSpPr>
        <p:grpSpPr>
          <a:xfrm>
            <a:off x="2684070" y="2046420"/>
            <a:ext cx="985948" cy="849006"/>
            <a:chOff x="2684070" y="2046420"/>
            <a:chExt cx="985948" cy="849006"/>
          </a:xfrm>
        </p:grpSpPr>
        <p:grpSp>
          <p:nvGrpSpPr>
            <p:cNvPr id="187" name="Group 186"/>
            <p:cNvGrpSpPr/>
            <p:nvPr/>
          </p:nvGrpSpPr>
          <p:grpSpPr>
            <a:xfrm>
              <a:off x="2684070" y="2200039"/>
              <a:ext cx="806102" cy="695387"/>
              <a:chOff x="11044238" y="5910263"/>
              <a:chExt cx="1028700" cy="887412"/>
            </a:xfrm>
          </p:grpSpPr>
          <p:sp>
            <p:nvSpPr>
              <p:cNvPr id="188" name="Freeform 80"/>
              <p:cNvSpPr>
                <a:spLocks/>
              </p:cNvSpPr>
              <p:nvPr/>
            </p:nvSpPr>
            <p:spPr bwMode="auto">
              <a:xfrm>
                <a:off x="11044238" y="5910263"/>
                <a:ext cx="1028700" cy="187325"/>
              </a:xfrm>
              <a:custGeom>
                <a:avLst/>
                <a:gdLst/>
                <a:ahLst/>
                <a:cxnLst>
                  <a:cxn ang="0">
                    <a:pos x="899" y="86"/>
                  </a:cxn>
                  <a:cxn ang="0">
                    <a:pos x="899" y="86"/>
                  </a:cxn>
                  <a:cxn ang="0">
                    <a:pos x="343" y="86"/>
                  </a:cxn>
                  <a:cxn ang="0">
                    <a:pos x="343" y="43"/>
                  </a:cxn>
                  <a:cxn ang="0">
                    <a:pos x="295" y="0"/>
                  </a:cxn>
                  <a:cxn ang="0">
                    <a:pos x="38" y="0"/>
                  </a:cxn>
                  <a:cxn ang="0">
                    <a:pos x="0" y="43"/>
                  </a:cxn>
                  <a:cxn ang="0">
                    <a:pos x="0" y="171"/>
                  </a:cxn>
                  <a:cxn ang="0">
                    <a:pos x="942" y="171"/>
                  </a:cxn>
                  <a:cxn ang="0">
                    <a:pos x="942" y="129"/>
                  </a:cxn>
                  <a:cxn ang="0">
                    <a:pos x="899" y="86"/>
                  </a:cxn>
                </a:cxnLst>
                <a:rect l="0" t="0" r="r" b="b"/>
                <a:pathLst>
                  <a:path w="942" h="171">
                    <a:moveTo>
                      <a:pt x="899" y="86"/>
                    </a:moveTo>
                    <a:lnTo>
                      <a:pt x="899" y="86"/>
                    </a:lnTo>
                    <a:lnTo>
                      <a:pt x="343" y="86"/>
                    </a:lnTo>
                    <a:lnTo>
                      <a:pt x="343" y="43"/>
                    </a:lnTo>
                    <a:cubicBezTo>
                      <a:pt x="343" y="19"/>
                      <a:pt x="324" y="0"/>
                      <a:pt x="295" y="0"/>
                    </a:cubicBezTo>
                    <a:lnTo>
                      <a:pt x="38" y="0"/>
                    </a:lnTo>
                    <a:cubicBezTo>
                      <a:pt x="19" y="0"/>
                      <a:pt x="0" y="19"/>
                      <a:pt x="0" y="43"/>
                    </a:cubicBezTo>
                    <a:lnTo>
                      <a:pt x="0" y="171"/>
                    </a:lnTo>
                    <a:lnTo>
                      <a:pt x="942" y="171"/>
                    </a:lnTo>
                    <a:lnTo>
                      <a:pt x="942" y="129"/>
                    </a:lnTo>
                    <a:cubicBezTo>
                      <a:pt x="942" y="105"/>
                      <a:pt x="923" y="86"/>
                      <a:pt x="899" y="8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81"/>
              <p:cNvSpPr>
                <a:spLocks/>
              </p:cNvSpPr>
              <p:nvPr/>
            </p:nvSpPr>
            <p:spPr bwMode="auto">
              <a:xfrm>
                <a:off x="11464925" y="6376988"/>
                <a:ext cx="187325" cy="187325"/>
              </a:xfrm>
              <a:custGeom>
                <a:avLst/>
                <a:gdLst/>
                <a:ahLst/>
                <a:cxnLst>
                  <a:cxn ang="0">
                    <a:pos x="85" y="0"/>
                  </a:cxn>
                  <a:cxn ang="0">
                    <a:pos x="85" y="0"/>
                  </a:cxn>
                  <a:cxn ang="0">
                    <a:pos x="0" y="86"/>
                  </a:cxn>
                  <a:cxn ang="0">
                    <a:pos x="85" y="171"/>
                  </a:cxn>
                  <a:cxn ang="0">
                    <a:pos x="171" y="86"/>
                  </a:cxn>
                  <a:cxn ang="0">
                    <a:pos x="85" y="0"/>
                  </a:cxn>
                </a:cxnLst>
                <a:rect l="0" t="0" r="r" b="b"/>
                <a:pathLst>
                  <a:path w="171" h="171">
                    <a:moveTo>
                      <a:pt x="85" y="0"/>
                    </a:moveTo>
                    <a:lnTo>
                      <a:pt x="85" y="0"/>
                    </a:lnTo>
                    <a:cubicBezTo>
                      <a:pt x="38" y="0"/>
                      <a:pt x="0" y="38"/>
                      <a:pt x="0" y="86"/>
                    </a:cubicBezTo>
                    <a:cubicBezTo>
                      <a:pt x="0" y="133"/>
                      <a:pt x="38" y="171"/>
                      <a:pt x="85" y="171"/>
                    </a:cubicBezTo>
                    <a:cubicBezTo>
                      <a:pt x="132" y="171"/>
                      <a:pt x="171" y="133"/>
                      <a:pt x="171" y="86"/>
                    </a:cubicBezTo>
                    <a:cubicBezTo>
                      <a:pt x="171" y="38"/>
                      <a:pt x="132" y="0"/>
                      <a:pt x="85" y="0"/>
                    </a:cubicBezTo>
                    <a:close/>
                  </a:path>
                </a:pathLst>
              </a:custGeom>
              <a:solidFill>
                <a:srgbClr val="FABC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82"/>
              <p:cNvSpPr>
                <a:spLocks noEditPoints="1"/>
              </p:cNvSpPr>
              <p:nvPr/>
            </p:nvSpPr>
            <p:spPr bwMode="auto">
              <a:xfrm>
                <a:off x="11044238" y="6143625"/>
                <a:ext cx="1028700" cy="654050"/>
              </a:xfrm>
              <a:custGeom>
                <a:avLst/>
                <a:gdLst/>
                <a:ahLst/>
                <a:cxnLst>
                  <a:cxn ang="0">
                    <a:pos x="728" y="343"/>
                  </a:cxn>
                  <a:cxn ang="0">
                    <a:pos x="728" y="343"/>
                  </a:cxn>
                  <a:cxn ang="0">
                    <a:pos x="659" y="343"/>
                  </a:cxn>
                  <a:cxn ang="0">
                    <a:pos x="637" y="397"/>
                  </a:cxn>
                  <a:cxn ang="0">
                    <a:pos x="691" y="451"/>
                  </a:cxn>
                  <a:cxn ang="0">
                    <a:pos x="622" y="519"/>
                  </a:cxn>
                  <a:cxn ang="0">
                    <a:pos x="569" y="466"/>
                  </a:cxn>
                  <a:cxn ang="0">
                    <a:pos x="514" y="487"/>
                  </a:cxn>
                  <a:cxn ang="0">
                    <a:pos x="514" y="557"/>
                  </a:cxn>
                  <a:cxn ang="0">
                    <a:pos x="428" y="557"/>
                  </a:cxn>
                  <a:cxn ang="0">
                    <a:pos x="428" y="487"/>
                  </a:cxn>
                  <a:cxn ang="0">
                    <a:pos x="373" y="466"/>
                  </a:cxn>
                  <a:cxn ang="0">
                    <a:pos x="320" y="519"/>
                  </a:cxn>
                  <a:cxn ang="0">
                    <a:pos x="252" y="451"/>
                  </a:cxn>
                  <a:cxn ang="0">
                    <a:pos x="305" y="397"/>
                  </a:cxn>
                  <a:cxn ang="0">
                    <a:pos x="283" y="343"/>
                  </a:cxn>
                  <a:cxn ang="0">
                    <a:pos x="214" y="343"/>
                  </a:cxn>
                  <a:cxn ang="0">
                    <a:pos x="214" y="257"/>
                  </a:cxn>
                  <a:cxn ang="0">
                    <a:pos x="283" y="257"/>
                  </a:cxn>
                  <a:cxn ang="0">
                    <a:pos x="305" y="202"/>
                  </a:cxn>
                  <a:cxn ang="0">
                    <a:pos x="252" y="148"/>
                  </a:cxn>
                  <a:cxn ang="0">
                    <a:pos x="320" y="80"/>
                  </a:cxn>
                  <a:cxn ang="0">
                    <a:pos x="373" y="134"/>
                  </a:cxn>
                  <a:cxn ang="0">
                    <a:pos x="428" y="112"/>
                  </a:cxn>
                  <a:cxn ang="0">
                    <a:pos x="428" y="43"/>
                  </a:cxn>
                  <a:cxn ang="0">
                    <a:pos x="514" y="43"/>
                  </a:cxn>
                  <a:cxn ang="0">
                    <a:pos x="514" y="112"/>
                  </a:cxn>
                  <a:cxn ang="0">
                    <a:pos x="569" y="134"/>
                  </a:cxn>
                  <a:cxn ang="0">
                    <a:pos x="622" y="80"/>
                  </a:cxn>
                  <a:cxn ang="0">
                    <a:pos x="691" y="148"/>
                  </a:cxn>
                  <a:cxn ang="0">
                    <a:pos x="637" y="202"/>
                  </a:cxn>
                  <a:cxn ang="0">
                    <a:pos x="659" y="257"/>
                  </a:cxn>
                  <a:cxn ang="0">
                    <a:pos x="728" y="257"/>
                  </a:cxn>
                  <a:cxn ang="0">
                    <a:pos x="728" y="343"/>
                  </a:cxn>
                  <a:cxn ang="0">
                    <a:pos x="728" y="343"/>
                  </a:cxn>
                  <a:cxn ang="0">
                    <a:pos x="899" y="0"/>
                  </a:cxn>
                  <a:cxn ang="0">
                    <a:pos x="899" y="0"/>
                  </a:cxn>
                  <a:cxn ang="0">
                    <a:pos x="43" y="0"/>
                  </a:cxn>
                  <a:cxn ang="0">
                    <a:pos x="0" y="43"/>
                  </a:cxn>
                  <a:cxn ang="0">
                    <a:pos x="0" y="557"/>
                  </a:cxn>
                  <a:cxn ang="0">
                    <a:pos x="43" y="599"/>
                  </a:cxn>
                  <a:cxn ang="0">
                    <a:pos x="899" y="599"/>
                  </a:cxn>
                  <a:cxn ang="0">
                    <a:pos x="942" y="557"/>
                  </a:cxn>
                  <a:cxn ang="0">
                    <a:pos x="942" y="43"/>
                  </a:cxn>
                  <a:cxn ang="0">
                    <a:pos x="899" y="0"/>
                  </a:cxn>
                </a:cxnLst>
                <a:rect l="0" t="0" r="r" b="b"/>
                <a:pathLst>
                  <a:path w="942" h="599">
                    <a:moveTo>
                      <a:pt x="728" y="343"/>
                    </a:moveTo>
                    <a:lnTo>
                      <a:pt x="728" y="343"/>
                    </a:lnTo>
                    <a:lnTo>
                      <a:pt x="659" y="343"/>
                    </a:lnTo>
                    <a:cubicBezTo>
                      <a:pt x="654" y="362"/>
                      <a:pt x="647" y="381"/>
                      <a:pt x="637" y="397"/>
                    </a:cubicBezTo>
                    <a:lnTo>
                      <a:pt x="691" y="451"/>
                    </a:lnTo>
                    <a:lnTo>
                      <a:pt x="622" y="519"/>
                    </a:lnTo>
                    <a:lnTo>
                      <a:pt x="569" y="466"/>
                    </a:lnTo>
                    <a:cubicBezTo>
                      <a:pt x="552" y="475"/>
                      <a:pt x="534" y="483"/>
                      <a:pt x="514" y="487"/>
                    </a:cubicBezTo>
                    <a:lnTo>
                      <a:pt x="514" y="557"/>
                    </a:lnTo>
                    <a:lnTo>
                      <a:pt x="428" y="557"/>
                    </a:lnTo>
                    <a:lnTo>
                      <a:pt x="428" y="487"/>
                    </a:lnTo>
                    <a:cubicBezTo>
                      <a:pt x="409" y="483"/>
                      <a:pt x="390" y="475"/>
                      <a:pt x="373" y="466"/>
                    </a:cubicBezTo>
                    <a:lnTo>
                      <a:pt x="320" y="519"/>
                    </a:lnTo>
                    <a:lnTo>
                      <a:pt x="252" y="451"/>
                    </a:lnTo>
                    <a:lnTo>
                      <a:pt x="305" y="397"/>
                    </a:lnTo>
                    <a:cubicBezTo>
                      <a:pt x="295" y="381"/>
                      <a:pt x="288" y="362"/>
                      <a:pt x="283" y="343"/>
                    </a:cubicBezTo>
                    <a:lnTo>
                      <a:pt x="214" y="343"/>
                    </a:lnTo>
                    <a:lnTo>
                      <a:pt x="214" y="257"/>
                    </a:lnTo>
                    <a:lnTo>
                      <a:pt x="283" y="257"/>
                    </a:lnTo>
                    <a:cubicBezTo>
                      <a:pt x="288" y="237"/>
                      <a:pt x="295" y="219"/>
                      <a:pt x="305" y="202"/>
                    </a:cubicBezTo>
                    <a:lnTo>
                      <a:pt x="252" y="148"/>
                    </a:lnTo>
                    <a:lnTo>
                      <a:pt x="320" y="80"/>
                    </a:lnTo>
                    <a:lnTo>
                      <a:pt x="373" y="134"/>
                    </a:lnTo>
                    <a:cubicBezTo>
                      <a:pt x="390" y="124"/>
                      <a:pt x="409" y="117"/>
                      <a:pt x="428" y="112"/>
                    </a:cubicBezTo>
                    <a:lnTo>
                      <a:pt x="428" y="43"/>
                    </a:lnTo>
                    <a:lnTo>
                      <a:pt x="514" y="43"/>
                    </a:lnTo>
                    <a:lnTo>
                      <a:pt x="514" y="112"/>
                    </a:lnTo>
                    <a:cubicBezTo>
                      <a:pt x="534" y="117"/>
                      <a:pt x="552" y="124"/>
                      <a:pt x="569" y="134"/>
                    </a:cubicBezTo>
                    <a:lnTo>
                      <a:pt x="622" y="80"/>
                    </a:lnTo>
                    <a:lnTo>
                      <a:pt x="691" y="148"/>
                    </a:lnTo>
                    <a:lnTo>
                      <a:pt x="637" y="202"/>
                    </a:lnTo>
                    <a:cubicBezTo>
                      <a:pt x="647" y="219"/>
                      <a:pt x="654" y="237"/>
                      <a:pt x="659" y="257"/>
                    </a:cubicBezTo>
                    <a:lnTo>
                      <a:pt x="728" y="257"/>
                    </a:lnTo>
                    <a:lnTo>
                      <a:pt x="728" y="343"/>
                    </a:lnTo>
                    <a:lnTo>
                      <a:pt x="728" y="343"/>
                    </a:lnTo>
                    <a:close/>
                    <a:moveTo>
                      <a:pt x="899" y="0"/>
                    </a:moveTo>
                    <a:lnTo>
                      <a:pt x="899" y="0"/>
                    </a:lnTo>
                    <a:lnTo>
                      <a:pt x="43" y="0"/>
                    </a:lnTo>
                    <a:cubicBezTo>
                      <a:pt x="19" y="0"/>
                      <a:pt x="0" y="19"/>
                      <a:pt x="0" y="43"/>
                    </a:cubicBezTo>
                    <a:lnTo>
                      <a:pt x="0" y="557"/>
                    </a:lnTo>
                    <a:cubicBezTo>
                      <a:pt x="0" y="580"/>
                      <a:pt x="19" y="599"/>
                      <a:pt x="43" y="599"/>
                    </a:cubicBezTo>
                    <a:lnTo>
                      <a:pt x="899" y="599"/>
                    </a:lnTo>
                    <a:cubicBezTo>
                      <a:pt x="923" y="599"/>
                      <a:pt x="942" y="580"/>
                      <a:pt x="942" y="557"/>
                    </a:cubicBezTo>
                    <a:lnTo>
                      <a:pt x="942" y="43"/>
                    </a:lnTo>
                    <a:cubicBezTo>
                      <a:pt x="942" y="19"/>
                      <a:pt x="923" y="0"/>
                      <a:pt x="899" y="0"/>
                    </a:cubicBezTo>
                    <a:close/>
                  </a:path>
                </a:pathLst>
              </a:custGeom>
              <a:solidFill>
                <a:srgbClr val="FABC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93" name="Group 192"/>
            <p:cNvGrpSpPr/>
            <p:nvPr/>
          </p:nvGrpSpPr>
          <p:grpSpPr>
            <a:xfrm>
              <a:off x="3138815" y="2046420"/>
              <a:ext cx="531203" cy="531202"/>
              <a:chOff x="3407650" y="3584208"/>
              <a:chExt cx="608013" cy="608012"/>
            </a:xfrm>
            <a:solidFill>
              <a:srgbClr val="48545E"/>
            </a:solidFill>
          </p:grpSpPr>
          <p:sp>
            <p:nvSpPr>
              <p:cNvPr id="1029" name="Freeform 5"/>
              <p:cNvSpPr>
                <a:spLocks noEditPoints="1"/>
              </p:cNvSpPr>
              <p:nvPr/>
            </p:nvSpPr>
            <p:spPr bwMode="auto">
              <a:xfrm>
                <a:off x="3407650" y="3584208"/>
                <a:ext cx="504825" cy="506413"/>
              </a:xfrm>
              <a:custGeom>
                <a:avLst/>
                <a:gdLst/>
                <a:ahLst/>
                <a:cxnLst>
                  <a:cxn ang="0">
                    <a:pos x="324" y="179"/>
                  </a:cxn>
                  <a:cxn ang="0">
                    <a:pos x="324" y="179"/>
                  </a:cxn>
                  <a:cxn ang="0">
                    <a:pos x="178" y="324"/>
                  </a:cxn>
                  <a:cxn ang="0">
                    <a:pos x="33" y="179"/>
                  </a:cxn>
                  <a:cxn ang="0">
                    <a:pos x="178" y="34"/>
                  </a:cxn>
                  <a:cxn ang="0">
                    <a:pos x="324" y="179"/>
                  </a:cxn>
                  <a:cxn ang="0">
                    <a:pos x="324" y="179"/>
                  </a:cxn>
                  <a:cxn ang="0">
                    <a:pos x="178" y="0"/>
                  </a:cxn>
                  <a:cxn ang="0">
                    <a:pos x="178" y="0"/>
                  </a:cxn>
                  <a:cxn ang="0">
                    <a:pos x="0" y="179"/>
                  </a:cxn>
                  <a:cxn ang="0">
                    <a:pos x="178" y="358"/>
                  </a:cxn>
                  <a:cxn ang="0">
                    <a:pos x="284" y="323"/>
                  </a:cxn>
                  <a:cxn ang="0">
                    <a:pos x="296" y="336"/>
                  </a:cxn>
                  <a:cxn ang="0">
                    <a:pos x="335" y="297"/>
                  </a:cxn>
                  <a:cxn ang="0">
                    <a:pos x="323" y="284"/>
                  </a:cxn>
                  <a:cxn ang="0">
                    <a:pos x="357" y="179"/>
                  </a:cxn>
                  <a:cxn ang="0">
                    <a:pos x="178" y="0"/>
                  </a:cxn>
                </a:cxnLst>
                <a:rect l="0" t="0" r="r" b="b"/>
                <a:pathLst>
                  <a:path w="357" h="358">
                    <a:moveTo>
                      <a:pt x="324" y="179"/>
                    </a:moveTo>
                    <a:lnTo>
                      <a:pt x="324" y="179"/>
                    </a:lnTo>
                    <a:cubicBezTo>
                      <a:pt x="324" y="259"/>
                      <a:pt x="259" y="324"/>
                      <a:pt x="178" y="324"/>
                    </a:cubicBezTo>
                    <a:cubicBezTo>
                      <a:pt x="98" y="324"/>
                      <a:pt x="33" y="259"/>
                      <a:pt x="33" y="179"/>
                    </a:cubicBezTo>
                    <a:cubicBezTo>
                      <a:pt x="33" y="99"/>
                      <a:pt x="98" y="34"/>
                      <a:pt x="178" y="34"/>
                    </a:cubicBezTo>
                    <a:cubicBezTo>
                      <a:pt x="259" y="34"/>
                      <a:pt x="324" y="99"/>
                      <a:pt x="324" y="179"/>
                    </a:cubicBezTo>
                    <a:lnTo>
                      <a:pt x="324" y="179"/>
                    </a:lnTo>
                    <a:close/>
                    <a:moveTo>
                      <a:pt x="178" y="0"/>
                    </a:moveTo>
                    <a:lnTo>
                      <a:pt x="178" y="0"/>
                    </a:lnTo>
                    <a:cubicBezTo>
                      <a:pt x="80" y="0"/>
                      <a:pt x="0" y="80"/>
                      <a:pt x="0" y="179"/>
                    </a:cubicBezTo>
                    <a:cubicBezTo>
                      <a:pt x="0" y="278"/>
                      <a:pt x="80" y="358"/>
                      <a:pt x="178" y="358"/>
                    </a:cubicBezTo>
                    <a:cubicBezTo>
                      <a:pt x="218" y="358"/>
                      <a:pt x="254" y="345"/>
                      <a:pt x="284" y="323"/>
                    </a:cubicBezTo>
                    <a:lnTo>
                      <a:pt x="296" y="336"/>
                    </a:lnTo>
                    <a:lnTo>
                      <a:pt x="335" y="297"/>
                    </a:lnTo>
                    <a:lnTo>
                      <a:pt x="323" y="284"/>
                    </a:lnTo>
                    <a:cubicBezTo>
                      <a:pt x="344" y="255"/>
                      <a:pt x="357" y="219"/>
                      <a:pt x="357" y="179"/>
                    </a:cubicBezTo>
                    <a:cubicBezTo>
                      <a:pt x="357" y="80"/>
                      <a:pt x="277" y="0"/>
                      <a:pt x="178" y="0"/>
                    </a:cubicBezTo>
                    <a:close/>
                  </a:path>
                </a:pathLst>
              </a:custGeom>
              <a:grpFill/>
              <a:ln w="0">
                <a:solidFill>
                  <a:srgbClr val="48545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0" name="Freeform 6"/>
              <p:cNvSpPr>
                <a:spLocks/>
              </p:cNvSpPr>
              <p:nvPr/>
            </p:nvSpPr>
            <p:spPr bwMode="auto">
              <a:xfrm>
                <a:off x="3848975" y="4027120"/>
                <a:ext cx="166688" cy="165100"/>
              </a:xfrm>
              <a:custGeom>
                <a:avLst/>
                <a:gdLst/>
                <a:ahLst/>
                <a:cxnLst>
                  <a:cxn ang="0">
                    <a:pos x="0" y="39"/>
                  </a:cxn>
                  <a:cxn ang="0">
                    <a:pos x="0" y="39"/>
                  </a:cxn>
                  <a:cxn ang="0">
                    <a:pos x="72" y="111"/>
                  </a:cxn>
                  <a:cxn ang="0">
                    <a:pos x="85" y="117"/>
                  </a:cxn>
                  <a:cxn ang="0">
                    <a:pos x="98" y="111"/>
                  </a:cxn>
                  <a:cxn ang="0">
                    <a:pos x="112" y="98"/>
                  </a:cxn>
                  <a:cxn ang="0">
                    <a:pos x="117" y="85"/>
                  </a:cxn>
                  <a:cxn ang="0">
                    <a:pos x="111" y="72"/>
                  </a:cxn>
                  <a:cxn ang="0">
                    <a:pos x="39" y="0"/>
                  </a:cxn>
                  <a:cxn ang="0">
                    <a:pos x="0" y="39"/>
                  </a:cxn>
                </a:cxnLst>
                <a:rect l="0" t="0" r="r" b="b"/>
                <a:pathLst>
                  <a:path w="117" h="117">
                    <a:moveTo>
                      <a:pt x="0" y="39"/>
                    </a:moveTo>
                    <a:lnTo>
                      <a:pt x="0" y="39"/>
                    </a:lnTo>
                    <a:lnTo>
                      <a:pt x="72" y="111"/>
                    </a:lnTo>
                    <a:cubicBezTo>
                      <a:pt x="76" y="115"/>
                      <a:pt x="81" y="116"/>
                      <a:pt x="85" y="117"/>
                    </a:cubicBezTo>
                    <a:cubicBezTo>
                      <a:pt x="90" y="117"/>
                      <a:pt x="95" y="115"/>
                      <a:pt x="98" y="111"/>
                    </a:cubicBezTo>
                    <a:lnTo>
                      <a:pt x="112" y="98"/>
                    </a:lnTo>
                    <a:cubicBezTo>
                      <a:pt x="115" y="94"/>
                      <a:pt x="117" y="90"/>
                      <a:pt x="117" y="85"/>
                    </a:cubicBezTo>
                    <a:cubicBezTo>
                      <a:pt x="117" y="80"/>
                      <a:pt x="115" y="76"/>
                      <a:pt x="111" y="72"/>
                    </a:cubicBezTo>
                    <a:lnTo>
                      <a:pt x="39" y="0"/>
                    </a:lnTo>
                    <a:lnTo>
                      <a:pt x="0" y="39"/>
                    </a:lnTo>
                    <a:close/>
                  </a:path>
                </a:pathLst>
              </a:custGeom>
              <a:grpFill/>
              <a:ln w="0">
                <a:solidFill>
                  <a:srgbClr val="48545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21668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par>
                                <p:cTn id="8" presetID="10" presetClass="entr" presetSubtype="0" fill="hold"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500"/>
                                        <p:tgtEl>
                                          <p:spTgt spid="142"/>
                                        </p:tgtEl>
                                      </p:cBhvr>
                                    </p:animEffect>
                                  </p:childTnLst>
                                </p:cTn>
                              </p:par>
                              <p:par>
                                <p:cTn id="11" presetID="10" presetClass="entr" presetSubtype="0" fill="hold" nodeType="withEffect">
                                  <p:stCondLst>
                                    <p:cond delay="0"/>
                                  </p:stCondLst>
                                  <p:childTnLst>
                                    <p:set>
                                      <p:cBhvr>
                                        <p:cTn id="12" dur="1" fill="hold">
                                          <p:stCondLst>
                                            <p:cond delay="0"/>
                                          </p:stCondLst>
                                        </p:cTn>
                                        <p:tgtEl>
                                          <p:spTgt spid="160"/>
                                        </p:tgtEl>
                                        <p:attrNameLst>
                                          <p:attrName>style.visibility</p:attrName>
                                        </p:attrNameLst>
                                      </p:cBhvr>
                                      <p:to>
                                        <p:strVal val="visible"/>
                                      </p:to>
                                    </p:set>
                                    <p:animEffect transition="in" filter="fade">
                                      <p:cBhvr>
                                        <p:cTn id="13" dur="500"/>
                                        <p:tgtEl>
                                          <p:spTgt spid="160"/>
                                        </p:tgtEl>
                                      </p:cBhvr>
                                    </p:animEffect>
                                  </p:childTnLst>
                                </p:cTn>
                              </p:par>
                              <p:par>
                                <p:cTn id="14" presetID="10" presetClass="entr" presetSubtype="0" fill="hold" nodeType="with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fade">
                                      <p:cBhvr>
                                        <p:cTn id="16" dur="500"/>
                                        <p:tgtEl>
                                          <p:spTgt spid="143"/>
                                        </p:tgtEl>
                                      </p:cBhvr>
                                    </p:animEffect>
                                  </p:childTnLst>
                                </p:cTn>
                              </p:par>
                            </p:childTnLst>
                          </p:cTn>
                        </p:par>
                        <p:par>
                          <p:cTn id="17" fill="hold">
                            <p:stCondLst>
                              <p:cond delay="500"/>
                            </p:stCondLst>
                            <p:childTnLst>
                              <p:par>
                                <p:cTn id="18" presetID="12" presetClass="entr" presetSubtype="1" fill="hold" nodeType="afterEffect">
                                  <p:stCondLst>
                                    <p:cond delay="0"/>
                                  </p:stCondLst>
                                  <p:childTnLst>
                                    <p:set>
                                      <p:cBhvr>
                                        <p:cTn id="19" dur="1" fill="hold">
                                          <p:stCondLst>
                                            <p:cond delay="0"/>
                                          </p:stCondLst>
                                        </p:cTn>
                                        <p:tgtEl>
                                          <p:spTgt spid="290"/>
                                        </p:tgtEl>
                                        <p:attrNameLst>
                                          <p:attrName>style.visibility</p:attrName>
                                        </p:attrNameLst>
                                      </p:cBhvr>
                                      <p:to>
                                        <p:strVal val="visible"/>
                                      </p:to>
                                    </p:set>
                                    <p:animEffect transition="in" filter="slide(fromTop)">
                                      <p:cBhvr>
                                        <p:cTn id="20" dur="500"/>
                                        <p:tgtEl>
                                          <p:spTgt spid="29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wipe(left)">
                                      <p:cBhvr>
                                        <p:cTn id="25" dur="500"/>
                                        <p:tgtEl>
                                          <p:spTgt spid="153"/>
                                        </p:tgtEl>
                                      </p:cBhvr>
                                    </p:animEffect>
                                  </p:childTnLst>
                                </p:cTn>
                              </p:par>
                            </p:childTnLst>
                          </p:cTn>
                        </p:par>
                        <p:par>
                          <p:cTn id="26" fill="hold">
                            <p:stCondLst>
                              <p:cond delay="500"/>
                            </p:stCondLst>
                            <p:childTnLst>
                              <p:par>
                                <p:cTn id="27" presetID="16" presetClass="entr" presetSubtype="42" fill="hold" nodeType="after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barn(outHorizontal)">
                                      <p:cBhvr>
                                        <p:cTn id="29" dur="500"/>
                                        <p:tgtEl>
                                          <p:spTgt spid="139"/>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95"/>
                                        </p:tgtEl>
                                        <p:attrNameLst>
                                          <p:attrName>style.visibility</p:attrName>
                                        </p:attrNameLst>
                                      </p:cBhvr>
                                      <p:to>
                                        <p:strVal val="visible"/>
                                      </p:to>
                                    </p:set>
                                    <p:animEffect transition="in" filter="fade">
                                      <p:cBhvr>
                                        <p:cTn id="33" dur="500"/>
                                        <p:tgtEl>
                                          <p:spTgt spid="195"/>
                                        </p:tgtEl>
                                      </p:cBhvr>
                                    </p:animEffect>
                                  </p:childTnLst>
                                </p:cTn>
                              </p:par>
                              <p:par>
                                <p:cTn id="34" presetID="22" presetClass="entr" presetSubtype="8" fill="hold" nodeType="withEffect">
                                  <p:stCondLst>
                                    <p:cond delay="500"/>
                                  </p:stCondLst>
                                  <p:childTnLst>
                                    <p:set>
                                      <p:cBhvr>
                                        <p:cTn id="35" dur="1" fill="hold">
                                          <p:stCondLst>
                                            <p:cond delay="0"/>
                                          </p:stCondLst>
                                        </p:cTn>
                                        <p:tgtEl>
                                          <p:spTgt spid="177"/>
                                        </p:tgtEl>
                                        <p:attrNameLst>
                                          <p:attrName>style.visibility</p:attrName>
                                        </p:attrNameLst>
                                      </p:cBhvr>
                                      <p:to>
                                        <p:strVal val="visible"/>
                                      </p:to>
                                    </p:set>
                                    <p:animEffect transition="in" filter="wipe(left)">
                                      <p:cBhvr>
                                        <p:cTn id="36" dur="500"/>
                                        <p:tgtEl>
                                          <p:spTgt spid="177"/>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99"/>
                                        </p:tgtEl>
                                        <p:attrNameLst>
                                          <p:attrName>style.visibility</p:attrName>
                                        </p:attrNameLst>
                                      </p:cBhvr>
                                      <p:to>
                                        <p:strVal val="visible"/>
                                      </p:to>
                                    </p:set>
                                    <p:animEffect transition="in" filter="fade">
                                      <p:cBhvr>
                                        <p:cTn id="40" dur="500"/>
                                        <p:tgtEl>
                                          <p:spTgt spid="299"/>
                                        </p:tgtEl>
                                      </p:cBhvr>
                                    </p:animEffect>
                                  </p:childTnLst>
                                </p:cTn>
                              </p:par>
                            </p:childTnLst>
                          </p:cTn>
                        </p:par>
                        <p:par>
                          <p:cTn id="41" fill="hold">
                            <p:stCondLst>
                              <p:cond delay="2500"/>
                            </p:stCondLst>
                            <p:childTnLst>
                              <p:par>
                                <p:cTn id="42" presetID="12" presetClass="entr" presetSubtype="1" fill="hold" nodeType="afterEffect">
                                  <p:stCondLst>
                                    <p:cond delay="0"/>
                                  </p:stCondLst>
                                  <p:childTnLst>
                                    <p:set>
                                      <p:cBhvr>
                                        <p:cTn id="43" dur="1" fill="hold">
                                          <p:stCondLst>
                                            <p:cond delay="0"/>
                                          </p:stCondLst>
                                        </p:cTn>
                                        <p:tgtEl>
                                          <p:spTgt spid="223"/>
                                        </p:tgtEl>
                                        <p:attrNameLst>
                                          <p:attrName>style.visibility</p:attrName>
                                        </p:attrNameLst>
                                      </p:cBhvr>
                                      <p:to>
                                        <p:strVal val="visible"/>
                                      </p:to>
                                    </p:set>
                                    <p:animEffect transition="in" filter="slide(fromTop)">
                                      <p:cBhvr>
                                        <p:cTn id="44" dur="500"/>
                                        <p:tgtEl>
                                          <p:spTgt spid="2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16" presetClass="entr" presetSubtype="42" fill="hold" nodeType="withEffect">
                                  <p:stCondLst>
                                    <p:cond delay="0"/>
                                  </p:stCondLst>
                                  <p:childTnLst>
                                    <p:set>
                                      <p:cBhvr>
                                        <p:cTn id="51" dur="1" fill="hold">
                                          <p:stCondLst>
                                            <p:cond delay="0"/>
                                          </p:stCondLst>
                                        </p:cTn>
                                        <p:tgtEl>
                                          <p:spTgt spid="147"/>
                                        </p:tgtEl>
                                        <p:attrNameLst>
                                          <p:attrName>style.visibility</p:attrName>
                                        </p:attrNameLst>
                                      </p:cBhvr>
                                      <p:to>
                                        <p:strVal val="visible"/>
                                      </p:to>
                                    </p:set>
                                    <p:animEffect transition="in" filter="barn(outHorizontal)">
                                      <p:cBhvr>
                                        <p:cTn id="52" dur="500"/>
                                        <p:tgtEl>
                                          <p:spTgt spid="147"/>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02"/>
                                        </p:tgtEl>
                                        <p:attrNameLst>
                                          <p:attrName>style.visibility</p:attrName>
                                        </p:attrNameLst>
                                      </p:cBhvr>
                                      <p:to>
                                        <p:strVal val="visible"/>
                                      </p:to>
                                    </p:set>
                                    <p:animEffect transition="in" filter="fade">
                                      <p:cBhvr>
                                        <p:cTn id="56" dur="500"/>
                                        <p:tgtEl>
                                          <p:spTgt spid="302"/>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301"/>
                                        </p:tgtEl>
                                        <p:attrNameLst>
                                          <p:attrName>style.visibility</p:attrName>
                                        </p:attrNameLst>
                                      </p:cBhvr>
                                      <p:to>
                                        <p:strVal val="visible"/>
                                      </p:to>
                                    </p:set>
                                    <p:animEffect transition="in" filter="fade">
                                      <p:cBhvr>
                                        <p:cTn id="60" dur="500"/>
                                        <p:tgtEl>
                                          <p:spTgt spid="301"/>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303"/>
                                        </p:tgtEl>
                                        <p:attrNameLst>
                                          <p:attrName>style.visibility</p:attrName>
                                        </p:attrNameLst>
                                      </p:cBhvr>
                                      <p:to>
                                        <p:strVal val="visible"/>
                                      </p:to>
                                    </p:set>
                                    <p:animEffect transition="in" filter="fade">
                                      <p:cBhvr>
                                        <p:cTn id="64" dur="500"/>
                                        <p:tgtEl>
                                          <p:spTgt spid="303"/>
                                        </p:tgtEl>
                                      </p:cBhvr>
                                    </p:animEffect>
                                  </p:childTnLst>
                                </p:cTn>
                              </p:par>
                            </p:childTnLst>
                          </p:cTn>
                        </p:par>
                        <p:par>
                          <p:cTn id="65" fill="hold">
                            <p:stCondLst>
                              <p:cond delay="2000"/>
                            </p:stCondLst>
                            <p:childTnLst>
                              <p:par>
                                <p:cTn id="66" presetID="12" presetClass="entr" presetSubtype="1" fill="hold" nodeType="afterEffect">
                                  <p:stCondLst>
                                    <p:cond delay="0"/>
                                  </p:stCondLst>
                                  <p:childTnLst>
                                    <p:set>
                                      <p:cBhvr>
                                        <p:cTn id="67" dur="1" fill="hold">
                                          <p:stCondLst>
                                            <p:cond delay="0"/>
                                          </p:stCondLst>
                                        </p:cTn>
                                        <p:tgtEl>
                                          <p:spTgt spid="226"/>
                                        </p:tgtEl>
                                        <p:attrNameLst>
                                          <p:attrName>style.visibility</p:attrName>
                                        </p:attrNameLst>
                                      </p:cBhvr>
                                      <p:to>
                                        <p:strVal val="visible"/>
                                      </p:to>
                                    </p:set>
                                    <p:animEffect transition="in" filter="slide(fromTop)">
                                      <p:cBhvr>
                                        <p:cTn id="68" dur="500"/>
                                        <p:tgtEl>
                                          <p:spTgt spid="22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wipe(left)">
                                      <p:cBhvr>
                                        <p:cTn id="73" dur="500"/>
                                        <p:tgtEl>
                                          <p:spTgt spid="174"/>
                                        </p:tgtEl>
                                      </p:cBhvr>
                                    </p:animEffect>
                                  </p:childTnLst>
                                </p:cTn>
                              </p:par>
                              <p:par>
                                <p:cTn id="74" presetID="16" presetClass="entr" presetSubtype="42" fill="hold" nodeType="withEffect">
                                  <p:stCondLst>
                                    <p:cond delay="0"/>
                                  </p:stCondLst>
                                  <p:childTnLst>
                                    <p:set>
                                      <p:cBhvr>
                                        <p:cTn id="75" dur="1" fill="hold">
                                          <p:stCondLst>
                                            <p:cond delay="0"/>
                                          </p:stCondLst>
                                        </p:cTn>
                                        <p:tgtEl>
                                          <p:spTgt spid="148"/>
                                        </p:tgtEl>
                                        <p:attrNameLst>
                                          <p:attrName>style.visibility</p:attrName>
                                        </p:attrNameLst>
                                      </p:cBhvr>
                                      <p:to>
                                        <p:strVal val="visible"/>
                                      </p:to>
                                    </p:set>
                                    <p:animEffect transition="in" filter="barn(outHorizontal)">
                                      <p:cBhvr>
                                        <p:cTn id="76" dur="500"/>
                                        <p:tgtEl>
                                          <p:spTgt spid="148"/>
                                        </p:tgtEl>
                                      </p:cBhvr>
                                    </p:animEffect>
                                  </p:childTnLst>
                                </p:cTn>
                              </p:par>
                            </p:childTnLst>
                          </p:cTn>
                        </p:par>
                        <p:par>
                          <p:cTn id="77" fill="hold">
                            <p:stCondLst>
                              <p:cond delay="500"/>
                            </p:stCondLst>
                            <p:childTnLst>
                              <p:par>
                                <p:cTn id="78" presetID="12" presetClass="entr" presetSubtype="1" fill="hold" nodeType="afterEffect">
                                  <p:stCondLst>
                                    <p:cond delay="0"/>
                                  </p:stCondLst>
                                  <p:childTnLst>
                                    <p:set>
                                      <p:cBhvr>
                                        <p:cTn id="79" dur="1" fill="hold">
                                          <p:stCondLst>
                                            <p:cond delay="0"/>
                                          </p:stCondLst>
                                        </p:cTn>
                                        <p:tgtEl>
                                          <p:spTgt spid="229"/>
                                        </p:tgtEl>
                                        <p:attrNameLst>
                                          <p:attrName>style.visibility</p:attrName>
                                        </p:attrNameLst>
                                      </p:cBhvr>
                                      <p:to>
                                        <p:strVal val="visible"/>
                                      </p:to>
                                    </p:set>
                                    <p:animEffect transition="in" filter="slide(fromTop)">
                                      <p:cBhvr>
                                        <p:cTn id="80" dur="500"/>
                                        <p:tgtEl>
                                          <p:spTgt spid="229"/>
                                        </p:tgtEl>
                                      </p:cBhvr>
                                    </p:animEffect>
                                  </p:childTnLst>
                                </p:cTn>
                              </p:par>
                              <p:par>
                                <p:cTn id="81" presetID="2" presetClass="entr" presetSubtype="8"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0-#ppt_w/2"/>
                                          </p:val>
                                        </p:tav>
                                        <p:tav tm="100000">
                                          <p:val>
                                            <p:strVal val="#ppt_x"/>
                                          </p:val>
                                        </p:tav>
                                      </p:tavLst>
                                    </p:anim>
                                    <p:anim calcmode="lin" valueType="num">
                                      <p:cBhvr additive="base">
                                        <p:cTn id="8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nodeType="click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additive="base">
                                        <p:cTn id="89" dur="500" fill="hold"/>
                                        <p:tgtEl>
                                          <p:spTgt spid="11"/>
                                        </p:tgtEl>
                                        <p:attrNameLst>
                                          <p:attrName>ppt_x</p:attrName>
                                        </p:attrNameLst>
                                      </p:cBhvr>
                                      <p:tavLst>
                                        <p:tav tm="0">
                                          <p:val>
                                            <p:strVal val="1+#ppt_w/2"/>
                                          </p:val>
                                        </p:tav>
                                        <p:tav tm="100000">
                                          <p:val>
                                            <p:strVal val="#ppt_x"/>
                                          </p:val>
                                        </p:tav>
                                      </p:tavLst>
                                    </p:anim>
                                    <p:anim calcmode="lin" valueType="num">
                                      <p:cBhvr additive="base">
                                        <p:cTn id="9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9" grpId="0" animBg="1"/>
      <p:bldP spid="15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SEP Hardening Difference</a:t>
            </a:r>
          </a:p>
        </p:txBody>
      </p:sp>
      <p:grpSp>
        <p:nvGrpSpPr>
          <p:cNvPr id="7" name="Group 62"/>
          <p:cNvGrpSpPr/>
          <p:nvPr/>
        </p:nvGrpSpPr>
        <p:grpSpPr>
          <a:xfrm>
            <a:off x="802784" y="1933085"/>
            <a:ext cx="1536200" cy="1536198"/>
            <a:chOff x="1180160" y="3121760"/>
            <a:chExt cx="1536200" cy="1536198"/>
          </a:xfrm>
        </p:grpSpPr>
        <p:grpSp>
          <p:nvGrpSpPr>
            <p:cNvPr id="8" name="Group 9">
              <a:extLst>
                <a:ext uri="{FF2B5EF4-FFF2-40B4-BE49-F238E27FC236}">
                  <a16:creationId xmlns:a16="http://schemas.microsoft.com/office/drawing/2014/main" id="{0BBEAE95-C86A-4539-BC38-9C0455766D92}"/>
                </a:ext>
              </a:extLst>
            </p:cNvPr>
            <p:cNvGrpSpPr>
              <a:grpSpLocks noChangeAspect="1"/>
            </p:cNvGrpSpPr>
            <p:nvPr/>
          </p:nvGrpSpPr>
          <p:grpSpPr bwMode="auto">
            <a:xfrm>
              <a:off x="1295375" y="3429000"/>
              <a:ext cx="1044253" cy="901623"/>
              <a:chOff x="946" y="2166"/>
              <a:chExt cx="615" cy="531"/>
            </a:xfrm>
            <a:solidFill>
              <a:schemeClr val="accent1"/>
            </a:solidFill>
          </p:grpSpPr>
          <p:sp>
            <p:nvSpPr>
              <p:cNvPr id="51" name="Freeform 10">
                <a:extLst>
                  <a:ext uri="{FF2B5EF4-FFF2-40B4-BE49-F238E27FC236}">
                    <a16:creationId xmlns:a16="http://schemas.microsoft.com/office/drawing/2014/main" id="{F2889308-78C0-4C72-BB7C-DDFE2DA439CB}"/>
                  </a:ext>
                </a:extLst>
              </p:cNvPr>
              <p:cNvSpPr>
                <a:spLocks noEditPoints="1"/>
              </p:cNvSpPr>
              <p:nvPr/>
            </p:nvSpPr>
            <p:spPr bwMode="auto">
              <a:xfrm>
                <a:off x="946" y="2166"/>
                <a:ext cx="615" cy="531"/>
              </a:xfrm>
              <a:custGeom>
                <a:avLst/>
                <a:gdLst>
                  <a:gd name="T0" fmla="*/ 447 w 778"/>
                  <a:gd name="T1" fmla="*/ 564 h 670"/>
                  <a:gd name="T2" fmla="*/ 452 w 778"/>
                  <a:gd name="T3" fmla="*/ 616 h 670"/>
                  <a:gd name="T4" fmla="*/ 480 w 778"/>
                  <a:gd name="T5" fmla="*/ 641 h 670"/>
                  <a:gd name="T6" fmla="*/ 506 w 778"/>
                  <a:gd name="T7" fmla="*/ 645 h 670"/>
                  <a:gd name="T8" fmla="*/ 519 w 778"/>
                  <a:gd name="T9" fmla="*/ 658 h 670"/>
                  <a:gd name="T10" fmla="*/ 505 w 778"/>
                  <a:gd name="T11" fmla="*/ 670 h 670"/>
                  <a:gd name="T12" fmla="*/ 273 w 778"/>
                  <a:gd name="T13" fmla="*/ 670 h 670"/>
                  <a:gd name="T14" fmla="*/ 259 w 778"/>
                  <a:gd name="T15" fmla="*/ 658 h 670"/>
                  <a:gd name="T16" fmla="*/ 272 w 778"/>
                  <a:gd name="T17" fmla="*/ 645 h 670"/>
                  <a:gd name="T18" fmla="*/ 309 w 778"/>
                  <a:gd name="T19" fmla="*/ 636 h 670"/>
                  <a:gd name="T20" fmla="*/ 328 w 778"/>
                  <a:gd name="T21" fmla="*/ 610 h 670"/>
                  <a:gd name="T22" fmla="*/ 332 w 778"/>
                  <a:gd name="T23" fmla="*/ 564 h 670"/>
                  <a:gd name="T24" fmla="*/ 317 w 778"/>
                  <a:gd name="T25" fmla="*/ 564 h 670"/>
                  <a:gd name="T26" fmla="*/ 34 w 778"/>
                  <a:gd name="T27" fmla="*/ 564 h 670"/>
                  <a:gd name="T28" fmla="*/ 0 w 778"/>
                  <a:gd name="T29" fmla="*/ 531 h 670"/>
                  <a:gd name="T30" fmla="*/ 0 w 778"/>
                  <a:gd name="T31" fmla="*/ 33 h 670"/>
                  <a:gd name="T32" fmla="*/ 33 w 778"/>
                  <a:gd name="T33" fmla="*/ 0 h 670"/>
                  <a:gd name="T34" fmla="*/ 746 w 778"/>
                  <a:gd name="T35" fmla="*/ 0 h 670"/>
                  <a:gd name="T36" fmla="*/ 778 w 778"/>
                  <a:gd name="T37" fmla="*/ 33 h 670"/>
                  <a:gd name="T38" fmla="*/ 778 w 778"/>
                  <a:gd name="T39" fmla="*/ 531 h 670"/>
                  <a:gd name="T40" fmla="*/ 747 w 778"/>
                  <a:gd name="T41" fmla="*/ 564 h 670"/>
                  <a:gd name="T42" fmla="*/ 736 w 778"/>
                  <a:gd name="T43" fmla="*/ 564 h 670"/>
                  <a:gd name="T44" fmla="*/ 462 w 778"/>
                  <a:gd name="T45" fmla="*/ 564 h 670"/>
                  <a:gd name="T46" fmla="*/ 447 w 778"/>
                  <a:gd name="T47" fmla="*/ 564 h 670"/>
                  <a:gd name="T48" fmla="*/ 751 w 778"/>
                  <a:gd name="T49" fmla="*/ 432 h 670"/>
                  <a:gd name="T50" fmla="*/ 751 w 778"/>
                  <a:gd name="T51" fmla="*/ 27 h 670"/>
                  <a:gd name="T52" fmla="*/ 27 w 778"/>
                  <a:gd name="T53" fmla="*/ 27 h 670"/>
                  <a:gd name="T54" fmla="*/ 27 w 778"/>
                  <a:gd name="T55" fmla="*/ 432 h 670"/>
                  <a:gd name="T56" fmla="*/ 751 w 778"/>
                  <a:gd name="T57" fmla="*/ 432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8" h="670">
                    <a:moveTo>
                      <a:pt x="447" y="564"/>
                    </a:moveTo>
                    <a:cubicBezTo>
                      <a:pt x="448" y="582"/>
                      <a:pt x="449" y="599"/>
                      <a:pt x="452" y="616"/>
                    </a:cubicBezTo>
                    <a:cubicBezTo>
                      <a:pt x="455" y="630"/>
                      <a:pt x="466" y="637"/>
                      <a:pt x="480" y="641"/>
                    </a:cubicBezTo>
                    <a:cubicBezTo>
                      <a:pt x="488" y="643"/>
                      <a:pt x="497" y="643"/>
                      <a:pt x="506" y="645"/>
                    </a:cubicBezTo>
                    <a:cubicBezTo>
                      <a:pt x="514" y="646"/>
                      <a:pt x="520" y="649"/>
                      <a:pt x="519" y="658"/>
                    </a:cubicBezTo>
                    <a:cubicBezTo>
                      <a:pt x="519" y="667"/>
                      <a:pt x="513" y="670"/>
                      <a:pt x="505" y="670"/>
                    </a:cubicBezTo>
                    <a:cubicBezTo>
                      <a:pt x="428" y="670"/>
                      <a:pt x="350" y="670"/>
                      <a:pt x="273" y="670"/>
                    </a:cubicBezTo>
                    <a:cubicBezTo>
                      <a:pt x="265" y="670"/>
                      <a:pt x="260" y="667"/>
                      <a:pt x="259" y="658"/>
                    </a:cubicBezTo>
                    <a:cubicBezTo>
                      <a:pt x="259" y="649"/>
                      <a:pt x="264" y="646"/>
                      <a:pt x="272" y="645"/>
                    </a:cubicBezTo>
                    <a:cubicBezTo>
                      <a:pt x="285" y="642"/>
                      <a:pt x="298" y="640"/>
                      <a:pt x="309" y="636"/>
                    </a:cubicBezTo>
                    <a:cubicBezTo>
                      <a:pt x="321" y="632"/>
                      <a:pt x="327" y="623"/>
                      <a:pt x="328" y="610"/>
                    </a:cubicBezTo>
                    <a:cubicBezTo>
                      <a:pt x="329" y="595"/>
                      <a:pt x="330" y="580"/>
                      <a:pt x="332" y="564"/>
                    </a:cubicBezTo>
                    <a:cubicBezTo>
                      <a:pt x="326" y="564"/>
                      <a:pt x="321" y="564"/>
                      <a:pt x="317" y="564"/>
                    </a:cubicBezTo>
                    <a:cubicBezTo>
                      <a:pt x="222" y="564"/>
                      <a:pt x="128" y="564"/>
                      <a:pt x="34" y="564"/>
                    </a:cubicBezTo>
                    <a:cubicBezTo>
                      <a:pt x="7" y="564"/>
                      <a:pt x="0" y="558"/>
                      <a:pt x="0" y="531"/>
                    </a:cubicBezTo>
                    <a:cubicBezTo>
                      <a:pt x="0" y="365"/>
                      <a:pt x="0" y="199"/>
                      <a:pt x="0" y="33"/>
                    </a:cubicBezTo>
                    <a:cubicBezTo>
                      <a:pt x="0" y="7"/>
                      <a:pt x="7" y="0"/>
                      <a:pt x="33" y="0"/>
                    </a:cubicBezTo>
                    <a:cubicBezTo>
                      <a:pt x="271" y="0"/>
                      <a:pt x="508" y="0"/>
                      <a:pt x="746" y="0"/>
                    </a:cubicBezTo>
                    <a:cubicBezTo>
                      <a:pt x="772" y="0"/>
                      <a:pt x="778" y="6"/>
                      <a:pt x="778" y="33"/>
                    </a:cubicBezTo>
                    <a:cubicBezTo>
                      <a:pt x="778" y="199"/>
                      <a:pt x="778" y="365"/>
                      <a:pt x="778" y="531"/>
                    </a:cubicBezTo>
                    <a:cubicBezTo>
                      <a:pt x="778" y="554"/>
                      <a:pt x="770" y="562"/>
                      <a:pt x="747" y="564"/>
                    </a:cubicBezTo>
                    <a:cubicBezTo>
                      <a:pt x="743" y="564"/>
                      <a:pt x="740" y="564"/>
                      <a:pt x="736" y="564"/>
                    </a:cubicBezTo>
                    <a:cubicBezTo>
                      <a:pt x="645" y="564"/>
                      <a:pt x="554" y="564"/>
                      <a:pt x="462" y="564"/>
                    </a:cubicBezTo>
                    <a:cubicBezTo>
                      <a:pt x="458" y="564"/>
                      <a:pt x="453" y="564"/>
                      <a:pt x="447" y="564"/>
                    </a:cubicBezTo>
                    <a:close/>
                    <a:moveTo>
                      <a:pt x="751" y="432"/>
                    </a:moveTo>
                    <a:cubicBezTo>
                      <a:pt x="751" y="296"/>
                      <a:pt x="751" y="162"/>
                      <a:pt x="751" y="27"/>
                    </a:cubicBezTo>
                    <a:cubicBezTo>
                      <a:pt x="510" y="27"/>
                      <a:pt x="269" y="27"/>
                      <a:pt x="27" y="27"/>
                    </a:cubicBezTo>
                    <a:cubicBezTo>
                      <a:pt x="27" y="162"/>
                      <a:pt x="27" y="296"/>
                      <a:pt x="27" y="432"/>
                    </a:cubicBezTo>
                    <a:cubicBezTo>
                      <a:pt x="269" y="432"/>
                      <a:pt x="510" y="432"/>
                      <a:pt x="751" y="4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2" name="Freeform 11">
                <a:extLst>
                  <a:ext uri="{FF2B5EF4-FFF2-40B4-BE49-F238E27FC236}">
                    <a16:creationId xmlns:a16="http://schemas.microsoft.com/office/drawing/2014/main" id="{B1D33216-19BA-4EAC-B99B-8457F427F836}"/>
                  </a:ext>
                </a:extLst>
              </p:cNvPr>
              <p:cNvSpPr>
                <a:spLocks noEditPoints="1"/>
              </p:cNvSpPr>
              <p:nvPr/>
            </p:nvSpPr>
            <p:spPr bwMode="auto">
              <a:xfrm>
                <a:off x="1139" y="2241"/>
                <a:ext cx="230" cy="199"/>
              </a:xfrm>
              <a:custGeom>
                <a:avLst/>
                <a:gdLst>
                  <a:gd name="T0" fmla="*/ 145 w 291"/>
                  <a:gd name="T1" fmla="*/ 251 h 251"/>
                  <a:gd name="T2" fmla="*/ 23 w 291"/>
                  <a:gd name="T3" fmla="*/ 251 h 251"/>
                  <a:gd name="T4" fmla="*/ 9 w 291"/>
                  <a:gd name="T5" fmla="*/ 227 h 251"/>
                  <a:gd name="T6" fmla="*/ 129 w 291"/>
                  <a:gd name="T7" fmla="*/ 19 h 251"/>
                  <a:gd name="T8" fmla="*/ 132 w 291"/>
                  <a:gd name="T9" fmla="*/ 14 h 251"/>
                  <a:gd name="T10" fmla="*/ 159 w 291"/>
                  <a:gd name="T11" fmla="*/ 15 h 251"/>
                  <a:gd name="T12" fmla="*/ 169 w 291"/>
                  <a:gd name="T13" fmla="*/ 31 h 251"/>
                  <a:gd name="T14" fmla="*/ 282 w 291"/>
                  <a:gd name="T15" fmla="*/ 227 h 251"/>
                  <a:gd name="T16" fmla="*/ 268 w 291"/>
                  <a:gd name="T17" fmla="*/ 251 h 251"/>
                  <a:gd name="T18" fmla="*/ 145 w 291"/>
                  <a:gd name="T19" fmla="*/ 251 h 251"/>
                  <a:gd name="T20" fmla="*/ 145 w 291"/>
                  <a:gd name="T21" fmla="*/ 42 h 251"/>
                  <a:gd name="T22" fmla="*/ 39 w 291"/>
                  <a:gd name="T23" fmla="*/ 225 h 251"/>
                  <a:gd name="T24" fmla="*/ 252 w 291"/>
                  <a:gd name="T25" fmla="*/ 225 h 251"/>
                  <a:gd name="T26" fmla="*/ 145 w 291"/>
                  <a:gd name="T27" fmla="*/ 4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1" h="251">
                    <a:moveTo>
                      <a:pt x="145" y="251"/>
                    </a:moveTo>
                    <a:cubicBezTo>
                      <a:pt x="105" y="251"/>
                      <a:pt x="64" y="251"/>
                      <a:pt x="23" y="251"/>
                    </a:cubicBezTo>
                    <a:cubicBezTo>
                      <a:pt x="4" y="251"/>
                      <a:pt x="0" y="243"/>
                      <a:pt x="9" y="227"/>
                    </a:cubicBezTo>
                    <a:cubicBezTo>
                      <a:pt x="49" y="157"/>
                      <a:pt x="89" y="88"/>
                      <a:pt x="129" y="19"/>
                    </a:cubicBezTo>
                    <a:cubicBezTo>
                      <a:pt x="130" y="18"/>
                      <a:pt x="131" y="16"/>
                      <a:pt x="132" y="14"/>
                    </a:cubicBezTo>
                    <a:cubicBezTo>
                      <a:pt x="141" y="0"/>
                      <a:pt x="150" y="0"/>
                      <a:pt x="159" y="15"/>
                    </a:cubicBezTo>
                    <a:cubicBezTo>
                      <a:pt x="162" y="20"/>
                      <a:pt x="165" y="26"/>
                      <a:pt x="169" y="31"/>
                    </a:cubicBezTo>
                    <a:cubicBezTo>
                      <a:pt x="206" y="96"/>
                      <a:pt x="244" y="162"/>
                      <a:pt x="282" y="227"/>
                    </a:cubicBezTo>
                    <a:cubicBezTo>
                      <a:pt x="291" y="243"/>
                      <a:pt x="287" y="251"/>
                      <a:pt x="268" y="251"/>
                    </a:cubicBezTo>
                    <a:cubicBezTo>
                      <a:pt x="227" y="251"/>
                      <a:pt x="186" y="251"/>
                      <a:pt x="145" y="251"/>
                    </a:cubicBezTo>
                    <a:close/>
                    <a:moveTo>
                      <a:pt x="145" y="42"/>
                    </a:moveTo>
                    <a:cubicBezTo>
                      <a:pt x="109" y="105"/>
                      <a:pt x="74" y="165"/>
                      <a:pt x="39" y="225"/>
                    </a:cubicBezTo>
                    <a:cubicBezTo>
                      <a:pt x="111" y="225"/>
                      <a:pt x="181" y="225"/>
                      <a:pt x="252" y="225"/>
                    </a:cubicBezTo>
                    <a:cubicBezTo>
                      <a:pt x="216" y="164"/>
                      <a:pt x="181" y="104"/>
                      <a:pt x="145" y="42"/>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3" name="Freeform 12">
                <a:extLst>
                  <a:ext uri="{FF2B5EF4-FFF2-40B4-BE49-F238E27FC236}">
                    <a16:creationId xmlns:a16="http://schemas.microsoft.com/office/drawing/2014/main" id="{5ABA3B56-4884-4ED2-BDFD-44439D823DAD}"/>
                  </a:ext>
                </a:extLst>
              </p:cNvPr>
              <p:cNvSpPr>
                <a:spLocks/>
              </p:cNvSpPr>
              <p:nvPr/>
            </p:nvSpPr>
            <p:spPr bwMode="auto">
              <a:xfrm>
                <a:off x="1244" y="2308"/>
                <a:ext cx="20" cy="74"/>
              </a:xfrm>
              <a:custGeom>
                <a:avLst/>
                <a:gdLst>
                  <a:gd name="T0" fmla="*/ 25 w 25"/>
                  <a:gd name="T1" fmla="*/ 47 h 94"/>
                  <a:gd name="T2" fmla="*/ 25 w 25"/>
                  <a:gd name="T3" fmla="*/ 80 h 94"/>
                  <a:gd name="T4" fmla="*/ 12 w 25"/>
                  <a:gd name="T5" fmla="*/ 94 h 94"/>
                  <a:gd name="T6" fmla="*/ 0 w 25"/>
                  <a:gd name="T7" fmla="*/ 79 h 94"/>
                  <a:gd name="T8" fmla="*/ 0 w 25"/>
                  <a:gd name="T9" fmla="*/ 15 h 94"/>
                  <a:gd name="T10" fmla="*/ 12 w 25"/>
                  <a:gd name="T11" fmla="*/ 1 h 94"/>
                  <a:gd name="T12" fmla="*/ 25 w 25"/>
                  <a:gd name="T13" fmla="*/ 15 h 94"/>
                  <a:gd name="T14" fmla="*/ 25 w 25"/>
                  <a:gd name="T15" fmla="*/ 4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4">
                    <a:moveTo>
                      <a:pt x="25" y="47"/>
                    </a:moveTo>
                    <a:cubicBezTo>
                      <a:pt x="25" y="58"/>
                      <a:pt x="25" y="69"/>
                      <a:pt x="25" y="80"/>
                    </a:cubicBezTo>
                    <a:cubicBezTo>
                      <a:pt x="25" y="88"/>
                      <a:pt x="21" y="94"/>
                      <a:pt x="12" y="94"/>
                    </a:cubicBezTo>
                    <a:cubicBezTo>
                      <a:pt x="3" y="93"/>
                      <a:pt x="0" y="88"/>
                      <a:pt x="0" y="79"/>
                    </a:cubicBezTo>
                    <a:cubicBezTo>
                      <a:pt x="0" y="58"/>
                      <a:pt x="0" y="36"/>
                      <a:pt x="0" y="15"/>
                    </a:cubicBezTo>
                    <a:cubicBezTo>
                      <a:pt x="0" y="6"/>
                      <a:pt x="4" y="0"/>
                      <a:pt x="12" y="1"/>
                    </a:cubicBezTo>
                    <a:cubicBezTo>
                      <a:pt x="21" y="1"/>
                      <a:pt x="25" y="6"/>
                      <a:pt x="25" y="15"/>
                    </a:cubicBezTo>
                    <a:cubicBezTo>
                      <a:pt x="25" y="26"/>
                      <a:pt x="25" y="36"/>
                      <a:pt x="25" y="4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4" name="Freeform 13">
                <a:extLst>
                  <a:ext uri="{FF2B5EF4-FFF2-40B4-BE49-F238E27FC236}">
                    <a16:creationId xmlns:a16="http://schemas.microsoft.com/office/drawing/2014/main" id="{B8E32025-12ED-4C33-A954-CAD4AA75E85E}"/>
                  </a:ext>
                </a:extLst>
              </p:cNvPr>
              <p:cNvSpPr>
                <a:spLocks/>
              </p:cNvSpPr>
              <p:nvPr/>
            </p:nvSpPr>
            <p:spPr bwMode="auto">
              <a:xfrm>
                <a:off x="1244" y="2388"/>
                <a:ext cx="20" cy="23"/>
              </a:xfrm>
              <a:custGeom>
                <a:avLst/>
                <a:gdLst>
                  <a:gd name="T0" fmla="*/ 25 w 25"/>
                  <a:gd name="T1" fmla="*/ 15 h 29"/>
                  <a:gd name="T2" fmla="*/ 12 w 25"/>
                  <a:gd name="T3" fmla="*/ 29 h 29"/>
                  <a:gd name="T4" fmla="*/ 0 w 25"/>
                  <a:gd name="T5" fmla="*/ 14 h 29"/>
                  <a:gd name="T6" fmla="*/ 12 w 25"/>
                  <a:gd name="T7" fmla="*/ 0 h 29"/>
                  <a:gd name="T8" fmla="*/ 25 w 25"/>
                  <a:gd name="T9" fmla="*/ 15 h 29"/>
                </a:gdLst>
                <a:ahLst/>
                <a:cxnLst>
                  <a:cxn ang="0">
                    <a:pos x="T0" y="T1"/>
                  </a:cxn>
                  <a:cxn ang="0">
                    <a:pos x="T2" y="T3"/>
                  </a:cxn>
                  <a:cxn ang="0">
                    <a:pos x="T4" y="T5"/>
                  </a:cxn>
                  <a:cxn ang="0">
                    <a:pos x="T6" y="T7"/>
                  </a:cxn>
                  <a:cxn ang="0">
                    <a:pos x="T8" y="T9"/>
                  </a:cxn>
                </a:cxnLst>
                <a:rect l="0" t="0" r="r" b="b"/>
                <a:pathLst>
                  <a:path w="25" h="29">
                    <a:moveTo>
                      <a:pt x="25" y="15"/>
                    </a:moveTo>
                    <a:cubicBezTo>
                      <a:pt x="25" y="23"/>
                      <a:pt x="21" y="29"/>
                      <a:pt x="12" y="29"/>
                    </a:cubicBezTo>
                    <a:cubicBezTo>
                      <a:pt x="3" y="28"/>
                      <a:pt x="0" y="23"/>
                      <a:pt x="0" y="14"/>
                    </a:cubicBezTo>
                    <a:cubicBezTo>
                      <a:pt x="0" y="6"/>
                      <a:pt x="3" y="0"/>
                      <a:pt x="12" y="0"/>
                    </a:cubicBezTo>
                    <a:cubicBezTo>
                      <a:pt x="21" y="0"/>
                      <a:pt x="25" y="6"/>
                      <a:pt x="25" y="15"/>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55" name="Freeform 5">
              <a:extLst>
                <a:ext uri="{FF2B5EF4-FFF2-40B4-BE49-F238E27FC236}">
                  <a16:creationId xmlns:a16="http://schemas.microsoft.com/office/drawing/2014/main" id="{904D8096-1EDA-449D-ABA2-487F1D931C47}"/>
                </a:ext>
              </a:extLst>
            </p:cNvPr>
            <p:cNvSpPr>
              <a:spLocks noEditPoints="1"/>
            </p:cNvSpPr>
            <p:nvPr/>
          </p:nvSpPr>
          <p:spPr bwMode="auto">
            <a:xfrm>
              <a:off x="1986665" y="3582620"/>
              <a:ext cx="679585" cy="670895"/>
            </a:xfrm>
            <a:custGeom>
              <a:avLst/>
              <a:gdLst>
                <a:gd name="T0" fmla="*/ 113 w 1212"/>
                <a:gd name="T1" fmla="*/ 114 h 1209"/>
                <a:gd name="T2" fmla="*/ 387 w 1212"/>
                <a:gd name="T3" fmla="*/ 0 h 1209"/>
                <a:gd name="T4" fmla="*/ 660 w 1212"/>
                <a:gd name="T5" fmla="*/ 114 h 1209"/>
                <a:gd name="T6" fmla="*/ 774 w 1212"/>
                <a:gd name="T7" fmla="*/ 387 h 1209"/>
                <a:gd name="T8" fmla="*/ 708 w 1212"/>
                <a:gd name="T9" fmla="*/ 604 h 1209"/>
                <a:gd name="T10" fmla="*/ 709 w 1212"/>
                <a:gd name="T11" fmla="*/ 622 h 1209"/>
                <a:gd name="T12" fmla="*/ 715 w 1212"/>
                <a:gd name="T13" fmla="*/ 627 h 1209"/>
                <a:gd name="T14" fmla="*/ 733 w 1212"/>
                <a:gd name="T15" fmla="*/ 628 h 1209"/>
                <a:gd name="T16" fmla="*/ 782 w 1212"/>
                <a:gd name="T17" fmla="*/ 632 h 1209"/>
                <a:gd name="T18" fmla="*/ 1183 w 1212"/>
                <a:gd name="T19" fmla="*/ 1033 h 1209"/>
                <a:gd name="T20" fmla="*/ 1188 w 1212"/>
                <a:gd name="T21" fmla="*/ 1080 h 1209"/>
                <a:gd name="T22" fmla="*/ 1191 w 1212"/>
                <a:gd name="T23" fmla="*/ 1098 h 1209"/>
                <a:gd name="T24" fmla="*/ 1212 w 1212"/>
                <a:gd name="T25" fmla="*/ 1145 h 1209"/>
                <a:gd name="T26" fmla="*/ 1149 w 1212"/>
                <a:gd name="T27" fmla="*/ 1209 h 1209"/>
                <a:gd name="T28" fmla="*/ 1102 w 1212"/>
                <a:gd name="T29" fmla="*/ 1188 h 1209"/>
                <a:gd name="T30" fmla="*/ 1082 w 1212"/>
                <a:gd name="T31" fmla="*/ 1187 h 1209"/>
                <a:gd name="T32" fmla="*/ 1033 w 1212"/>
                <a:gd name="T33" fmla="*/ 1184 h 1209"/>
                <a:gd name="T34" fmla="*/ 631 w 1212"/>
                <a:gd name="T35" fmla="*/ 783 h 1209"/>
                <a:gd name="T36" fmla="*/ 628 w 1212"/>
                <a:gd name="T37" fmla="*/ 734 h 1209"/>
                <a:gd name="T38" fmla="*/ 626 w 1212"/>
                <a:gd name="T39" fmla="*/ 716 h 1209"/>
                <a:gd name="T40" fmla="*/ 621 w 1212"/>
                <a:gd name="T41" fmla="*/ 710 h 1209"/>
                <a:gd name="T42" fmla="*/ 603 w 1212"/>
                <a:gd name="T43" fmla="*/ 708 h 1209"/>
                <a:gd name="T44" fmla="*/ 387 w 1212"/>
                <a:gd name="T45" fmla="*/ 774 h 1209"/>
                <a:gd name="T46" fmla="*/ 113 w 1212"/>
                <a:gd name="T47" fmla="*/ 661 h 1209"/>
                <a:gd name="T48" fmla="*/ 0 w 1212"/>
                <a:gd name="T49" fmla="*/ 387 h 1209"/>
                <a:gd name="T50" fmla="*/ 113 w 1212"/>
                <a:gd name="T51" fmla="*/ 114 h 1209"/>
                <a:gd name="T52" fmla="*/ 235 w 1212"/>
                <a:gd name="T53" fmla="*/ 400 h 1209"/>
                <a:gd name="T54" fmla="*/ 300 w 1212"/>
                <a:gd name="T55" fmla="*/ 243 h 1209"/>
                <a:gd name="T56" fmla="*/ 367 w 1212"/>
                <a:gd name="T57" fmla="*/ 197 h 1209"/>
                <a:gd name="T58" fmla="*/ 376 w 1212"/>
                <a:gd name="T59" fmla="*/ 178 h 1209"/>
                <a:gd name="T60" fmla="*/ 358 w 1212"/>
                <a:gd name="T61" fmla="*/ 166 h 1209"/>
                <a:gd name="T62" fmla="*/ 229 w 1212"/>
                <a:gd name="T63" fmla="*/ 230 h 1209"/>
                <a:gd name="T64" fmla="*/ 164 w 1212"/>
                <a:gd name="T65" fmla="*/ 387 h 1209"/>
                <a:gd name="T66" fmla="*/ 229 w 1212"/>
                <a:gd name="T67" fmla="*/ 545 h 1209"/>
                <a:gd name="T68" fmla="*/ 284 w 1212"/>
                <a:gd name="T69" fmla="*/ 585 h 1209"/>
                <a:gd name="T70" fmla="*/ 304 w 1212"/>
                <a:gd name="T71" fmla="*/ 580 h 1209"/>
                <a:gd name="T72" fmla="*/ 303 w 1212"/>
                <a:gd name="T73" fmla="*/ 560 h 1209"/>
                <a:gd name="T74" fmla="*/ 300 w 1212"/>
                <a:gd name="T75" fmla="*/ 558 h 1209"/>
                <a:gd name="T76" fmla="*/ 235 w 1212"/>
                <a:gd name="T77" fmla="*/ 400 h 1209"/>
                <a:gd name="T78" fmla="*/ 387 w 1212"/>
                <a:gd name="T79" fmla="*/ 104 h 1209"/>
                <a:gd name="T80" fmla="*/ 187 w 1212"/>
                <a:gd name="T81" fmla="*/ 187 h 1209"/>
                <a:gd name="T82" fmla="*/ 104 w 1212"/>
                <a:gd name="T83" fmla="*/ 387 h 1209"/>
                <a:gd name="T84" fmla="*/ 187 w 1212"/>
                <a:gd name="T85" fmla="*/ 587 h 1209"/>
                <a:gd name="T86" fmla="*/ 387 w 1212"/>
                <a:gd name="T87" fmla="*/ 670 h 1209"/>
                <a:gd name="T88" fmla="*/ 587 w 1212"/>
                <a:gd name="T89" fmla="*/ 587 h 1209"/>
                <a:gd name="T90" fmla="*/ 669 w 1212"/>
                <a:gd name="T91" fmla="*/ 387 h 1209"/>
                <a:gd name="T92" fmla="*/ 587 w 1212"/>
                <a:gd name="T93" fmla="*/ 187 h 1209"/>
                <a:gd name="T94" fmla="*/ 387 w 1212"/>
                <a:gd name="T95" fmla="*/ 104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2" h="1209">
                  <a:moveTo>
                    <a:pt x="113" y="114"/>
                  </a:moveTo>
                  <a:cubicBezTo>
                    <a:pt x="188" y="38"/>
                    <a:pt x="288" y="0"/>
                    <a:pt x="387" y="0"/>
                  </a:cubicBezTo>
                  <a:cubicBezTo>
                    <a:pt x="486" y="0"/>
                    <a:pt x="585" y="38"/>
                    <a:pt x="660" y="114"/>
                  </a:cubicBezTo>
                  <a:cubicBezTo>
                    <a:pt x="736" y="189"/>
                    <a:pt x="774" y="288"/>
                    <a:pt x="774" y="387"/>
                  </a:cubicBezTo>
                  <a:cubicBezTo>
                    <a:pt x="774" y="463"/>
                    <a:pt x="752" y="539"/>
                    <a:pt x="708" y="604"/>
                  </a:cubicBezTo>
                  <a:cubicBezTo>
                    <a:pt x="704" y="609"/>
                    <a:pt x="704" y="617"/>
                    <a:pt x="709" y="622"/>
                  </a:cubicBezTo>
                  <a:cubicBezTo>
                    <a:pt x="715" y="627"/>
                    <a:pt x="715" y="627"/>
                    <a:pt x="715" y="627"/>
                  </a:cubicBezTo>
                  <a:cubicBezTo>
                    <a:pt x="720" y="632"/>
                    <a:pt x="728" y="633"/>
                    <a:pt x="733" y="628"/>
                  </a:cubicBezTo>
                  <a:cubicBezTo>
                    <a:pt x="748" y="618"/>
                    <a:pt x="769" y="619"/>
                    <a:pt x="782" y="632"/>
                  </a:cubicBezTo>
                  <a:cubicBezTo>
                    <a:pt x="1183" y="1033"/>
                    <a:pt x="1183" y="1033"/>
                    <a:pt x="1183" y="1033"/>
                  </a:cubicBezTo>
                  <a:cubicBezTo>
                    <a:pt x="1196" y="1046"/>
                    <a:pt x="1198" y="1065"/>
                    <a:pt x="1188" y="1080"/>
                  </a:cubicBezTo>
                  <a:cubicBezTo>
                    <a:pt x="1185" y="1086"/>
                    <a:pt x="1186" y="1093"/>
                    <a:pt x="1191" y="1098"/>
                  </a:cubicBezTo>
                  <a:cubicBezTo>
                    <a:pt x="1204" y="1110"/>
                    <a:pt x="1212" y="1127"/>
                    <a:pt x="1212" y="1145"/>
                  </a:cubicBezTo>
                  <a:cubicBezTo>
                    <a:pt x="1212" y="1181"/>
                    <a:pt x="1184" y="1209"/>
                    <a:pt x="1149" y="1209"/>
                  </a:cubicBezTo>
                  <a:cubicBezTo>
                    <a:pt x="1130" y="1209"/>
                    <a:pt x="1113" y="1201"/>
                    <a:pt x="1102" y="1188"/>
                  </a:cubicBezTo>
                  <a:cubicBezTo>
                    <a:pt x="1097" y="1183"/>
                    <a:pt x="1088" y="1182"/>
                    <a:pt x="1082" y="1187"/>
                  </a:cubicBezTo>
                  <a:cubicBezTo>
                    <a:pt x="1068" y="1199"/>
                    <a:pt x="1046" y="1198"/>
                    <a:pt x="1033" y="1184"/>
                  </a:cubicBezTo>
                  <a:cubicBezTo>
                    <a:pt x="631" y="783"/>
                    <a:pt x="631" y="783"/>
                    <a:pt x="631" y="783"/>
                  </a:cubicBezTo>
                  <a:cubicBezTo>
                    <a:pt x="618" y="770"/>
                    <a:pt x="617" y="749"/>
                    <a:pt x="628" y="734"/>
                  </a:cubicBezTo>
                  <a:cubicBezTo>
                    <a:pt x="632" y="728"/>
                    <a:pt x="631" y="721"/>
                    <a:pt x="626" y="716"/>
                  </a:cubicBezTo>
                  <a:cubicBezTo>
                    <a:pt x="621" y="710"/>
                    <a:pt x="621" y="710"/>
                    <a:pt x="621" y="710"/>
                  </a:cubicBezTo>
                  <a:cubicBezTo>
                    <a:pt x="616" y="705"/>
                    <a:pt x="609" y="705"/>
                    <a:pt x="603" y="708"/>
                  </a:cubicBezTo>
                  <a:cubicBezTo>
                    <a:pt x="538" y="752"/>
                    <a:pt x="462" y="774"/>
                    <a:pt x="387" y="774"/>
                  </a:cubicBezTo>
                  <a:cubicBezTo>
                    <a:pt x="288" y="774"/>
                    <a:pt x="188" y="737"/>
                    <a:pt x="113" y="661"/>
                  </a:cubicBezTo>
                  <a:cubicBezTo>
                    <a:pt x="37" y="585"/>
                    <a:pt x="0" y="486"/>
                    <a:pt x="0" y="387"/>
                  </a:cubicBezTo>
                  <a:cubicBezTo>
                    <a:pt x="0" y="288"/>
                    <a:pt x="37" y="189"/>
                    <a:pt x="113" y="114"/>
                  </a:cubicBezTo>
                  <a:close/>
                  <a:moveTo>
                    <a:pt x="235" y="400"/>
                  </a:moveTo>
                  <a:cubicBezTo>
                    <a:pt x="235" y="343"/>
                    <a:pt x="257" y="286"/>
                    <a:pt x="300" y="243"/>
                  </a:cubicBezTo>
                  <a:cubicBezTo>
                    <a:pt x="320" y="223"/>
                    <a:pt x="343" y="208"/>
                    <a:pt x="367" y="197"/>
                  </a:cubicBezTo>
                  <a:cubicBezTo>
                    <a:pt x="374" y="193"/>
                    <a:pt x="378" y="186"/>
                    <a:pt x="376" y="178"/>
                  </a:cubicBezTo>
                  <a:cubicBezTo>
                    <a:pt x="374" y="170"/>
                    <a:pt x="366" y="165"/>
                    <a:pt x="358" y="166"/>
                  </a:cubicBezTo>
                  <a:cubicBezTo>
                    <a:pt x="311" y="172"/>
                    <a:pt x="265" y="194"/>
                    <a:pt x="229" y="230"/>
                  </a:cubicBezTo>
                  <a:cubicBezTo>
                    <a:pt x="186" y="273"/>
                    <a:pt x="164" y="330"/>
                    <a:pt x="164" y="387"/>
                  </a:cubicBezTo>
                  <a:cubicBezTo>
                    <a:pt x="164" y="444"/>
                    <a:pt x="186" y="501"/>
                    <a:pt x="229" y="545"/>
                  </a:cubicBezTo>
                  <a:cubicBezTo>
                    <a:pt x="246" y="562"/>
                    <a:pt x="264" y="575"/>
                    <a:pt x="284" y="585"/>
                  </a:cubicBezTo>
                  <a:cubicBezTo>
                    <a:pt x="291" y="589"/>
                    <a:pt x="300" y="587"/>
                    <a:pt x="304" y="580"/>
                  </a:cubicBezTo>
                  <a:cubicBezTo>
                    <a:pt x="309" y="574"/>
                    <a:pt x="308" y="565"/>
                    <a:pt x="303" y="560"/>
                  </a:cubicBezTo>
                  <a:cubicBezTo>
                    <a:pt x="302" y="559"/>
                    <a:pt x="301" y="558"/>
                    <a:pt x="300" y="558"/>
                  </a:cubicBezTo>
                  <a:cubicBezTo>
                    <a:pt x="257" y="514"/>
                    <a:pt x="235" y="457"/>
                    <a:pt x="235" y="400"/>
                  </a:cubicBezTo>
                  <a:close/>
                  <a:moveTo>
                    <a:pt x="387" y="104"/>
                  </a:moveTo>
                  <a:cubicBezTo>
                    <a:pt x="314" y="104"/>
                    <a:pt x="242" y="132"/>
                    <a:pt x="187" y="187"/>
                  </a:cubicBezTo>
                  <a:cubicBezTo>
                    <a:pt x="131" y="243"/>
                    <a:pt x="104" y="315"/>
                    <a:pt x="104" y="387"/>
                  </a:cubicBezTo>
                  <a:cubicBezTo>
                    <a:pt x="104" y="460"/>
                    <a:pt x="131" y="532"/>
                    <a:pt x="187" y="587"/>
                  </a:cubicBezTo>
                  <a:cubicBezTo>
                    <a:pt x="242" y="643"/>
                    <a:pt x="314" y="670"/>
                    <a:pt x="387" y="670"/>
                  </a:cubicBezTo>
                  <a:cubicBezTo>
                    <a:pt x="459" y="670"/>
                    <a:pt x="531" y="643"/>
                    <a:pt x="587" y="587"/>
                  </a:cubicBezTo>
                  <a:cubicBezTo>
                    <a:pt x="642" y="532"/>
                    <a:pt x="669" y="460"/>
                    <a:pt x="669" y="387"/>
                  </a:cubicBezTo>
                  <a:cubicBezTo>
                    <a:pt x="669" y="315"/>
                    <a:pt x="642" y="243"/>
                    <a:pt x="587" y="187"/>
                  </a:cubicBezTo>
                  <a:cubicBezTo>
                    <a:pt x="531" y="132"/>
                    <a:pt x="459" y="104"/>
                    <a:pt x="387" y="10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 name="Oval 61">
              <a:extLst>
                <a:ext uri="{FF2B5EF4-FFF2-40B4-BE49-F238E27FC236}">
                  <a16:creationId xmlns:a16="http://schemas.microsoft.com/office/drawing/2014/main" id="{14849154-120B-4D5F-AD39-E0EADC729A2C}"/>
                </a:ext>
              </a:extLst>
            </p:cNvPr>
            <p:cNvSpPr/>
            <p:nvPr/>
          </p:nvSpPr>
          <p:spPr>
            <a:xfrm>
              <a:off x="1180160" y="3121760"/>
              <a:ext cx="1536200" cy="1536198"/>
            </a:xfrm>
            <a:prstGeom prst="ellipse">
              <a:avLst/>
            </a:prstGeom>
            <a:noFill/>
            <a:ln w="101600">
              <a:solidFill>
                <a:schemeClr val="accent1"/>
              </a:solidFill>
              <a:miter lim="800000"/>
              <a:headEnd/>
              <a:tailEnd/>
            </a:ln>
          </p:spPr>
          <p:txBody>
            <a:bodyPr wrap="square" rtlCol="0" anchor="ctr"/>
            <a:lstStyle/>
            <a:p>
              <a:pPr algn="ctr"/>
              <a:endParaRPr lang="en-US" kern="0" dirty="0">
                <a:solidFill>
                  <a:srgbClr val="FFFFFF"/>
                </a:solidFill>
              </a:endParaRPr>
            </a:p>
          </p:txBody>
        </p:sp>
      </p:grpSp>
      <p:cxnSp>
        <p:nvCxnSpPr>
          <p:cNvPr id="102" name="Straight Connector 101"/>
          <p:cNvCxnSpPr/>
          <p:nvPr/>
        </p:nvCxnSpPr>
        <p:spPr>
          <a:xfrm>
            <a:off x="2908385" y="1700779"/>
            <a:ext cx="0" cy="3264425"/>
          </a:xfrm>
          <a:prstGeom prst="line">
            <a:avLst/>
          </a:prstGeom>
          <a:noFill/>
          <a:ln w="12700">
            <a:solidFill>
              <a:schemeClr val="bg1">
                <a:lumMod val="85000"/>
              </a:schemeClr>
            </a:solidFill>
            <a:miter lim="800000"/>
            <a:headEnd/>
            <a:tailEnd/>
          </a:ln>
        </p:spPr>
      </p:cxnSp>
      <p:cxnSp>
        <p:nvCxnSpPr>
          <p:cNvPr id="103" name="Straight Connector 102"/>
          <p:cNvCxnSpPr/>
          <p:nvPr/>
        </p:nvCxnSpPr>
        <p:spPr>
          <a:xfrm>
            <a:off x="9283615" y="1700779"/>
            <a:ext cx="0" cy="3264425"/>
          </a:xfrm>
          <a:prstGeom prst="line">
            <a:avLst/>
          </a:prstGeom>
          <a:noFill/>
          <a:ln w="12700">
            <a:solidFill>
              <a:schemeClr val="bg1">
                <a:lumMod val="85000"/>
              </a:schemeClr>
            </a:solidFill>
            <a:miter lim="800000"/>
            <a:headEnd/>
            <a:tailEnd/>
          </a:ln>
        </p:spPr>
      </p:cxnSp>
      <p:sp>
        <p:nvSpPr>
          <p:cNvPr id="104" name="Rectangle 103">
            <a:extLst>
              <a:ext uri="{FF2B5EF4-FFF2-40B4-BE49-F238E27FC236}">
                <a16:creationId xmlns:a16="http://schemas.microsoft.com/office/drawing/2014/main" id="{0C4AA1CF-55C2-4679-A47D-077D07CFB794}"/>
              </a:ext>
            </a:extLst>
          </p:cNvPr>
          <p:cNvSpPr/>
          <p:nvPr/>
        </p:nvSpPr>
        <p:spPr>
          <a:xfrm>
            <a:off x="6754085" y="3813054"/>
            <a:ext cx="1876647" cy="729695"/>
          </a:xfrm>
          <a:prstGeom prst="rect">
            <a:avLst/>
          </a:prstGeom>
        </p:spPr>
        <p:txBody>
          <a:bodyPr wrap="square" lIns="0" tIns="0" rIns="0" bIns="0">
            <a:noAutofit/>
          </a:bodyPr>
          <a:lstStyle/>
          <a:p>
            <a:pPr algn="ctr">
              <a:spcAft>
                <a:spcPts val="600"/>
              </a:spcAft>
            </a:pPr>
            <a:r>
              <a:rPr lang="en-US" sz="2400" b="1" dirty="0"/>
              <a:t>Low impact to end user productivity</a:t>
            </a:r>
          </a:p>
        </p:txBody>
      </p:sp>
      <p:sp>
        <p:nvSpPr>
          <p:cNvPr id="105" name="Rectangle 104">
            <a:extLst>
              <a:ext uri="{FF2B5EF4-FFF2-40B4-BE49-F238E27FC236}">
                <a16:creationId xmlns:a16="http://schemas.microsoft.com/office/drawing/2014/main" id="{62DE954B-6A0C-48D0-A752-284CA3FAE173}"/>
              </a:ext>
            </a:extLst>
          </p:cNvPr>
          <p:cNvSpPr/>
          <p:nvPr/>
        </p:nvSpPr>
        <p:spPr>
          <a:xfrm>
            <a:off x="662105" y="3813054"/>
            <a:ext cx="1817563" cy="729695"/>
          </a:xfrm>
          <a:prstGeom prst="rect">
            <a:avLst/>
          </a:prstGeom>
        </p:spPr>
        <p:txBody>
          <a:bodyPr wrap="square" lIns="0" tIns="0" rIns="0" bIns="0">
            <a:noAutofit/>
          </a:bodyPr>
          <a:lstStyle/>
          <a:p>
            <a:pPr algn="ctr">
              <a:spcAft>
                <a:spcPts val="600"/>
              </a:spcAft>
            </a:pPr>
            <a:r>
              <a:rPr lang="en-US" sz="2400" b="1" dirty="0"/>
              <a:t>Application discovery and attack surface assessment </a:t>
            </a:r>
          </a:p>
        </p:txBody>
      </p:sp>
      <p:sp>
        <p:nvSpPr>
          <p:cNvPr id="106" name="Rectangle 105">
            <a:extLst>
              <a:ext uri="{FF2B5EF4-FFF2-40B4-BE49-F238E27FC236}">
                <a16:creationId xmlns:a16="http://schemas.microsoft.com/office/drawing/2014/main" id="{FCAD429C-3206-4E26-9972-F72D92A55D95}"/>
              </a:ext>
            </a:extLst>
          </p:cNvPr>
          <p:cNvSpPr/>
          <p:nvPr/>
        </p:nvSpPr>
        <p:spPr>
          <a:xfrm>
            <a:off x="9741344" y="3813054"/>
            <a:ext cx="1884976" cy="729695"/>
          </a:xfrm>
          <a:prstGeom prst="rect">
            <a:avLst/>
          </a:prstGeom>
        </p:spPr>
        <p:txBody>
          <a:bodyPr wrap="square" lIns="0" tIns="0" rIns="0" bIns="0">
            <a:noAutofit/>
          </a:bodyPr>
          <a:lstStyle/>
          <a:p>
            <a:pPr algn="ctr">
              <a:lnSpc>
                <a:spcPct val="85000"/>
              </a:lnSpc>
            </a:pPr>
            <a:r>
              <a:rPr lang="en-US" sz="2400" b="1" dirty="0"/>
              <a:t>Integrated with SEP </a:t>
            </a:r>
            <a:r>
              <a:rPr lang="mr-IN" sz="2400" b="1" dirty="0"/>
              <a:t>–</a:t>
            </a:r>
            <a:r>
              <a:rPr lang="en-US" sz="2400" b="1" dirty="0"/>
              <a:t> No additional agents</a:t>
            </a:r>
          </a:p>
        </p:txBody>
      </p:sp>
      <p:grpSp>
        <p:nvGrpSpPr>
          <p:cNvPr id="24" name="Group 23"/>
          <p:cNvGrpSpPr/>
          <p:nvPr/>
        </p:nvGrpSpPr>
        <p:grpSpPr>
          <a:xfrm>
            <a:off x="6924306" y="2008017"/>
            <a:ext cx="1536200" cy="1536198"/>
            <a:chOff x="10166932" y="2430473"/>
            <a:chExt cx="998528" cy="998526"/>
          </a:xfrm>
        </p:grpSpPr>
        <p:pic>
          <p:nvPicPr>
            <p:cNvPr id="25" name="Picture 6" descr="C:\Users\morgan\AppData\Local\Microsoft\Windows\Temporary Internet Files\Content.IE5\PL3M0XVJ\1412356667[1].png"/>
            <p:cNvPicPr>
              <a:picLocks noChangeAspect="1" noChangeArrowheads="1"/>
            </p:cNvPicPr>
            <p:nvPr/>
          </p:nvPicPr>
          <p:blipFill>
            <a:blip r:embed="rId3">
              <a:duotone>
                <a:schemeClr val="accent1">
                  <a:shade val="45000"/>
                  <a:satMod val="135000"/>
                </a:schemeClr>
                <a:prstClr val="white"/>
              </a:duotone>
              <a:lum bright="10000" contrast="40000"/>
            </a:blip>
            <a:srcRect/>
            <a:stretch>
              <a:fillRect/>
            </a:stretch>
          </p:blipFill>
          <p:spPr bwMode="auto">
            <a:xfrm rot="20781325">
              <a:off x="10417081" y="2680101"/>
              <a:ext cx="498231" cy="499269"/>
            </a:xfrm>
            <a:prstGeom prst="rect">
              <a:avLst/>
            </a:prstGeom>
            <a:noFill/>
          </p:spPr>
        </p:pic>
        <p:grpSp>
          <p:nvGrpSpPr>
            <p:cNvPr id="26" name="Group 49"/>
            <p:cNvGrpSpPr/>
            <p:nvPr/>
          </p:nvGrpSpPr>
          <p:grpSpPr>
            <a:xfrm>
              <a:off x="10166932" y="2430473"/>
              <a:ext cx="998528" cy="998526"/>
              <a:chOff x="10243740" y="2507281"/>
              <a:chExt cx="844912" cy="844910"/>
            </a:xfrm>
          </p:grpSpPr>
          <p:sp>
            <p:nvSpPr>
              <p:cNvPr id="27" name="Arc 26"/>
              <p:cNvSpPr/>
              <p:nvPr/>
            </p:nvSpPr>
            <p:spPr>
              <a:xfrm>
                <a:off x="10243740" y="2507281"/>
                <a:ext cx="844912" cy="844910"/>
              </a:xfrm>
              <a:prstGeom prst="arc">
                <a:avLst>
                  <a:gd name="adj1" fmla="val 10910913"/>
                  <a:gd name="adj2" fmla="val 5301531"/>
                </a:avLst>
              </a:prstGeom>
              <a:ln w="101600" cap="rnd">
                <a:gradFill flip="none" rotWithShape="1">
                  <a:gsLst>
                    <a:gs pos="0">
                      <a:schemeClr val="accent1"/>
                    </a:gs>
                    <a:gs pos="100000">
                      <a:schemeClr val="bg1"/>
                    </a:gs>
                  </a:gsLst>
                  <a:lin ang="5400000" scaled="1"/>
                  <a:tileRect/>
                </a:gradFill>
                <a:roun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a:off x="10243740" y="2507281"/>
                <a:ext cx="844912" cy="844910"/>
              </a:xfrm>
              <a:prstGeom prst="arc">
                <a:avLst>
                  <a:gd name="adj1" fmla="val 10910913"/>
                  <a:gd name="adj2" fmla="val 18851376"/>
                </a:avLst>
              </a:prstGeom>
              <a:ln w="101600" cap="rnd">
                <a:solidFill>
                  <a:schemeClr val="tx1"/>
                </a:solidFill>
                <a:roun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Oval 28"/>
              <p:cNvSpPr/>
              <p:nvPr/>
            </p:nvSpPr>
            <p:spPr>
              <a:xfrm>
                <a:off x="10589384" y="2852925"/>
                <a:ext cx="153624" cy="153622"/>
              </a:xfrm>
              <a:prstGeom prst="ellipse">
                <a:avLst/>
              </a:prstGeom>
              <a:solidFill>
                <a:schemeClr val="tx1"/>
              </a:solidFill>
              <a:ln w="12700">
                <a:noFill/>
                <a:miter lim="800000"/>
                <a:headEnd/>
                <a:tailEnd/>
              </a:ln>
            </p:spPr>
            <p:txBody>
              <a:bodyPr wrap="square" rtlCol="0" anchor="ctr"/>
              <a:lstStyle/>
              <a:p>
                <a:pPr algn="ctr"/>
                <a:endParaRPr lang="en-US" kern="0" dirty="0">
                  <a:solidFill>
                    <a:schemeClr val="bg1"/>
                  </a:solidFill>
                </a:endParaRPr>
              </a:p>
            </p:txBody>
          </p:sp>
          <p:sp>
            <p:nvSpPr>
              <p:cNvPr id="30" name="Rounded Rectangle 29"/>
              <p:cNvSpPr/>
              <p:nvPr/>
            </p:nvSpPr>
            <p:spPr>
              <a:xfrm rot="2700000" flipH="1">
                <a:off x="10752643" y="2625043"/>
                <a:ext cx="57202" cy="367657"/>
              </a:xfrm>
              <a:prstGeom prst="roundRect">
                <a:avLst>
                  <a:gd name="adj" fmla="val 50000"/>
                </a:avLst>
              </a:prstGeom>
              <a:solidFill>
                <a:schemeClr val="tx1"/>
              </a:solidFill>
              <a:ln w="12700">
                <a:noFill/>
                <a:miter lim="800000"/>
                <a:headEnd/>
                <a:tailEnd/>
              </a:ln>
            </p:spPr>
            <p:txBody>
              <a:bodyPr wrap="square" rtlCol="0" anchor="ctr"/>
              <a:lstStyle/>
              <a:p>
                <a:pPr algn="ctr"/>
                <a:endParaRPr lang="en-US" kern="0" dirty="0">
                  <a:solidFill>
                    <a:schemeClr val="bg1"/>
                  </a:solidFill>
                </a:endParaRPr>
              </a:p>
            </p:txBody>
          </p:sp>
        </p:grpSp>
      </p:grpSp>
      <p:grpSp>
        <p:nvGrpSpPr>
          <p:cNvPr id="91" name="Group 90"/>
          <p:cNvGrpSpPr/>
          <p:nvPr/>
        </p:nvGrpSpPr>
        <p:grpSpPr>
          <a:xfrm>
            <a:off x="9689413" y="1909339"/>
            <a:ext cx="1898502" cy="1634876"/>
            <a:chOff x="9266958" y="2133264"/>
            <a:chExt cx="1744882" cy="1502588"/>
          </a:xfrm>
        </p:grpSpPr>
        <p:sp>
          <p:nvSpPr>
            <p:cNvPr id="3077" name="Line 5"/>
            <p:cNvSpPr>
              <a:spLocks noChangeShapeType="1"/>
            </p:cNvSpPr>
            <p:nvPr/>
          </p:nvSpPr>
          <p:spPr bwMode="auto">
            <a:xfrm>
              <a:off x="9531790" y="2284561"/>
              <a:ext cx="308031" cy="281735"/>
            </a:xfrm>
            <a:prstGeom prst="line">
              <a:avLst/>
            </a:prstGeom>
            <a:noFill/>
            <a:ln w="14288" cap="flat">
              <a:solidFill>
                <a:srgbClr val="221F1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8" name="Oval 6"/>
            <p:cNvSpPr>
              <a:spLocks noChangeArrowheads="1"/>
            </p:cNvSpPr>
            <p:nvPr/>
          </p:nvSpPr>
          <p:spPr bwMode="auto">
            <a:xfrm>
              <a:off x="9441635" y="2200040"/>
              <a:ext cx="161528" cy="161528"/>
            </a:xfrm>
            <a:prstGeom prst="ellipse">
              <a:avLst/>
            </a:prstGeom>
            <a:solidFill>
              <a:schemeClr val="tx1"/>
            </a:solid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9" name="Line 7"/>
            <p:cNvSpPr>
              <a:spLocks noChangeShapeType="1"/>
            </p:cNvSpPr>
            <p:nvPr/>
          </p:nvSpPr>
          <p:spPr bwMode="auto">
            <a:xfrm flipV="1">
              <a:off x="9621945" y="3103471"/>
              <a:ext cx="204728" cy="178433"/>
            </a:xfrm>
            <a:prstGeom prst="line">
              <a:avLst/>
            </a:prstGeom>
            <a:noFill/>
            <a:ln w="14288" cap="flat">
              <a:solidFill>
                <a:srgbClr val="221F1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0" name="Oval 8"/>
            <p:cNvSpPr>
              <a:spLocks noChangeArrowheads="1"/>
            </p:cNvSpPr>
            <p:nvPr/>
          </p:nvSpPr>
          <p:spPr bwMode="auto">
            <a:xfrm>
              <a:off x="9509251" y="3233069"/>
              <a:ext cx="161528" cy="159651"/>
            </a:xfrm>
            <a:prstGeom prst="ellipse">
              <a:avLst/>
            </a:prstGeom>
            <a:solidFill>
              <a:schemeClr val="tx1"/>
            </a:solid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1" name="Line 9"/>
            <p:cNvSpPr>
              <a:spLocks noChangeShapeType="1"/>
            </p:cNvSpPr>
            <p:nvPr/>
          </p:nvSpPr>
          <p:spPr bwMode="auto">
            <a:xfrm flipH="1" flipV="1">
              <a:off x="10469462" y="3116577"/>
              <a:ext cx="162976" cy="146543"/>
            </a:xfrm>
            <a:prstGeom prst="line">
              <a:avLst/>
            </a:prstGeom>
            <a:noFill/>
            <a:ln w="14288" cap="flat">
              <a:solidFill>
                <a:srgbClr val="221F1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2" name="Freeform 10"/>
            <p:cNvSpPr>
              <a:spLocks/>
            </p:cNvSpPr>
            <p:nvPr/>
          </p:nvSpPr>
          <p:spPr bwMode="auto">
            <a:xfrm>
              <a:off x="10583602" y="3204896"/>
              <a:ext cx="169041" cy="170920"/>
            </a:xfrm>
            <a:custGeom>
              <a:avLst/>
              <a:gdLst/>
              <a:ahLst/>
              <a:cxnLst>
                <a:cxn ang="0">
                  <a:pos x="17" y="2"/>
                </a:cxn>
                <a:cxn ang="0">
                  <a:pos x="1" y="21"/>
                </a:cxn>
                <a:cxn ang="0">
                  <a:pos x="21" y="37"/>
                </a:cxn>
                <a:cxn ang="0">
                  <a:pos x="37" y="17"/>
                </a:cxn>
                <a:cxn ang="0">
                  <a:pos x="17" y="2"/>
                </a:cxn>
              </a:cxnLst>
              <a:rect l="0" t="0" r="r" b="b"/>
              <a:pathLst>
                <a:path w="38" h="38">
                  <a:moveTo>
                    <a:pt x="17" y="2"/>
                  </a:moveTo>
                  <a:cubicBezTo>
                    <a:pt x="7" y="3"/>
                    <a:pt x="0" y="12"/>
                    <a:pt x="1" y="21"/>
                  </a:cubicBezTo>
                  <a:cubicBezTo>
                    <a:pt x="3" y="31"/>
                    <a:pt x="11" y="38"/>
                    <a:pt x="21" y="37"/>
                  </a:cubicBezTo>
                  <a:cubicBezTo>
                    <a:pt x="31" y="36"/>
                    <a:pt x="38" y="27"/>
                    <a:pt x="37" y="17"/>
                  </a:cubicBezTo>
                  <a:cubicBezTo>
                    <a:pt x="35" y="7"/>
                    <a:pt x="27" y="0"/>
                    <a:pt x="17" y="2"/>
                  </a:cubicBezTo>
                  <a:close/>
                </a:path>
              </a:pathLst>
            </a:custGeom>
            <a:solidFill>
              <a:schemeClr val="tx1"/>
            </a:solid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3" name="Line 11"/>
            <p:cNvSpPr>
              <a:spLocks noChangeShapeType="1"/>
            </p:cNvSpPr>
            <p:nvPr/>
          </p:nvSpPr>
          <p:spPr bwMode="auto">
            <a:xfrm flipH="1">
              <a:off x="10444572" y="2385060"/>
              <a:ext cx="253785" cy="191453"/>
            </a:xfrm>
            <a:prstGeom prst="line">
              <a:avLst/>
            </a:prstGeom>
            <a:noFill/>
            <a:ln w="381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4" name="Oval 12"/>
            <p:cNvSpPr>
              <a:spLocks noChangeArrowheads="1"/>
            </p:cNvSpPr>
            <p:nvPr/>
          </p:nvSpPr>
          <p:spPr bwMode="auto">
            <a:xfrm>
              <a:off x="10651195" y="2270760"/>
              <a:ext cx="164282" cy="168194"/>
            </a:xfrm>
            <a:prstGeom prst="ellipse">
              <a:avLst/>
            </a:prstGeom>
            <a:solidFill>
              <a:schemeClr val="accent1"/>
            </a:solidFill>
            <a:ln w="14288"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5" name="Line 13"/>
            <p:cNvSpPr>
              <a:spLocks noChangeShapeType="1"/>
            </p:cNvSpPr>
            <p:nvPr/>
          </p:nvSpPr>
          <p:spPr bwMode="auto">
            <a:xfrm>
              <a:off x="10125357" y="2187732"/>
              <a:ext cx="0" cy="241143"/>
            </a:xfrm>
            <a:prstGeom prst="line">
              <a:avLst/>
            </a:prstGeom>
            <a:noFill/>
            <a:ln w="14288" cap="flat">
              <a:solidFill>
                <a:srgbClr val="221F1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6" name="Oval 14"/>
            <p:cNvSpPr>
              <a:spLocks noChangeArrowheads="1"/>
            </p:cNvSpPr>
            <p:nvPr/>
          </p:nvSpPr>
          <p:spPr bwMode="auto">
            <a:xfrm>
              <a:off x="10045532" y="2133264"/>
              <a:ext cx="159651" cy="161528"/>
            </a:xfrm>
            <a:prstGeom prst="ellipse">
              <a:avLst/>
            </a:prstGeom>
            <a:solidFill>
              <a:schemeClr val="tx1"/>
            </a:solid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7" name="Line 15"/>
            <p:cNvSpPr>
              <a:spLocks noChangeShapeType="1"/>
            </p:cNvSpPr>
            <p:nvPr/>
          </p:nvSpPr>
          <p:spPr bwMode="auto">
            <a:xfrm>
              <a:off x="9285740" y="2855940"/>
              <a:ext cx="442282" cy="0"/>
            </a:xfrm>
            <a:prstGeom prst="line">
              <a:avLst/>
            </a:prstGeom>
            <a:noFill/>
            <a:ln w="14288" cap="flat">
              <a:solidFill>
                <a:srgbClr val="221F1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8" name="Oval 16"/>
            <p:cNvSpPr>
              <a:spLocks noChangeArrowheads="1"/>
            </p:cNvSpPr>
            <p:nvPr/>
          </p:nvSpPr>
          <p:spPr bwMode="auto">
            <a:xfrm>
              <a:off x="9266958" y="2776115"/>
              <a:ext cx="161528" cy="159651"/>
            </a:xfrm>
            <a:prstGeom prst="ellipse">
              <a:avLst/>
            </a:prstGeom>
            <a:solidFill>
              <a:schemeClr val="tx1"/>
            </a:solid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9" name="Line 17"/>
            <p:cNvSpPr>
              <a:spLocks noChangeShapeType="1"/>
            </p:cNvSpPr>
            <p:nvPr/>
          </p:nvSpPr>
          <p:spPr bwMode="auto">
            <a:xfrm flipH="1">
              <a:off x="10550980" y="2855891"/>
              <a:ext cx="299332" cy="99"/>
            </a:xfrm>
            <a:prstGeom prst="line">
              <a:avLst/>
            </a:prstGeom>
            <a:noFill/>
            <a:ln w="14288" cap="flat">
              <a:solidFill>
                <a:srgbClr val="221F1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0" name="Oval 18"/>
            <p:cNvSpPr>
              <a:spLocks noChangeArrowheads="1"/>
            </p:cNvSpPr>
            <p:nvPr/>
          </p:nvSpPr>
          <p:spPr bwMode="auto">
            <a:xfrm>
              <a:off x="10855946" y="2776115"/>
              <a:ext cx="155894" cy="159651"/>
            </a:xfrm>
            <a:prstGeom prst="ellipse">
              <a:avLst/>
            </a:prstGeom>
            <a:solidFill>
              <a:schemeClr val="tx1"/>
            </a:solid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1" name="Line 19"/>
            <p:cNvSpPr>
              <a:spLocks noChangeShapeType="1"/>
            </p:cNvSpPr>
            <p:nvPr/>
          </p:nvSpPr>
          <p:spPr bwMode="auto">
            <a:xfrm flipV="1">
              <a:off x="10124419" y="3284219"/>
              <a:ext cx="0" cy="212643"/>
            </a:xfrm>
            <a:prstGeom prst="line">
              <a:avLst/>
            </a:prstGeom>
            <a:noFill/>
            <a:ln w="14288" cap="flat">
              <a:solidFill>
                <a:srgbClr val="221F1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2" name="Oval 20"/>
            <p:cNvSpPr>
              <a:spLocks noChangeArrowheads="1"/>
            </p:cNvSpPr>
            <p:nvPr/>
          </p:nvSpPr>
          <p:spPr bwMode="auto">
            <a:xfrm>
              <a:off x="10045532" y="3474324"/>
              <a:ext cx="159651" cy="161528"/>
            </a:xfrm>
            <a:prstGeom prst="ellipse">
              <a:avLst/>
            </a:prstGeom>
            <a:solidFill>
              <a:schemeClr val="tx1"/>
            </a:solidFill>
            <a:ln w="254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64" name="Picture 63" descr="admin.png"/>
            <p:cNvPicPr>
              <a:picLocks noChangeAspect="1"/>
            </p:cNvPicPr>
            <p:nvPr/>
          </p:nvPicPr>
          <p:blipFill>
            <a:blip r:embed="rId4" cstate="print">
              <a:duotone>
                <a:prstClr val="black"/>
                <a:schemeClr val="accent6">
                  <a:tint val="45000"/>
                  <a:satMod val="400000"/>
                </a:schemeClr>
              </a:duotone>
              <a:lum bright="-30000"/>
              <a:extLst>
                <a:ext uri="{28A0092B-C50C-407E-A947-70E740481C1C}">
                  <a14:useLocalDpi xmlns:a14="http://schemas.microsoft.com/office/drawing/2010/main" val="0"/>
                </a:ext>
              </a:extLst>
            </a:blip>
            <a:srcRect t="-26226" r="-9770" b="-27192"/>
            <a:stretch>
              <a:fillRect/>
            </a:stretch>
          </p:blipFill>
          <p:spPr>
            <a:xfrm>
              <a:off x="9725424" y="2507280"/>
              <a:ext cx="825556" cy="729695"/>
            </a:xfrm>
            <a:prstGeom prst="ellipse">
              <a:avLst/>
            </a:prstGeom>
          </p:spPr>
        </p:pic>
        <p:sp>
          <p:nvSpPr>
            <p:cNvPr id="88" name="Oval 87">
              <a:extLst>
                <a:ext uri="{FF2B5EF4-FFF2-40B4-BE49-F238E27FC236}">
                  <a16:creationId xmlns:a16="http://schemas.microsoft.com/office/drawing/2014/main" id="{14849154-120B-4D5F-AD39-E0EADC729A2C}"/>
                </a:ext>
              </a:extLst>
            </p:cNvPr>
            <p:cNvSpPr/>
            <p:nvPr/>
          </p:nvSpPr>
          <p:spPr>
            <a:xfrm>
              <a:off x="9699734" y="2424135"/>
              <a:ext cx="851246" cy="851244"/>
            </a:xfrm>
            <a:prstGeom prst="ellipse">
              <a:avLst/>
            </a:prstGeom>
            <a:noFill/>
            <a:ln w="69850">
              <a:solidFill>
                <a:schemeClr val="accent1"/>
              </a:solidFill>
              <a:miter lim="800000"/>
              <a:headEnd/>
              <a:tailEnd/>
            </a:ln>
          </p:spPr>
          <p:txBody>
            <a:bodyPr wrap="square" rtlCol="0" anchor="ctr"/>
            <a:lstStyle/>
            <a:p>
              <a:pPr algn="ctr"/>
              <a:endParaRPr lang="en-US" kern="0" dirty="0">
                <a:solidFill>
                  <a:schemeClr val="bg1"/>
                </a:solidFill>
              </a:endParaRPr>
            </a:p>
          </p:txBody>
        </p:sp>
      </p:grpSp>
      <p:grpSp>
        <p:nvGrpSpPr>
          <p:cNvPr id="4" name="Group 3"/>
          <p:cNvGrpSpPr/>
          <p:nvPr/>
        </p:nvGrpSpPr>
        <p:grpSpPr>
          <a:xfrm>
            <a:off x="3708626" y="1854395"/>
            <a:ext cx="1536200" cy="1536198"/>
            <a:chOff x="3330840" y="1355130"/>
            <a:chExt cx="1536200" cy="1536198"/>
          </a:xfrm>
        </p:grpSpPr>
        <p:sp>
          <p:nvSpPr>
            <p:cNvPr id="43" name="Oval 42">
              <a:extLst>
                <a:ext uri="{FF2B5EF4-FFF2-40B4-BE49-F238E27FC236}">
                  <a16:creationId xmlns:a16="http://schemas.microsoft.com/office/drawing/2014/main" id="{14849154-120B-4D5F-AD39-E0EADC729A2C}"/>
                </a:ext>
              </a:extLst>
            </p:cNvPr>
            <p:cNvSpPr/>
            <p:nvPr/>
          </p:nvSpPr>
          <p:spPr>
            <a:xfrm>
              <a:off x="3330840" y="1355130"/>
              <a:ext cx="1536200" cy="1536198"/>
            </a:xfrm>
            <a:prstGeom prst="ellipse">
              <a:avLst/>
            </a:prstGeom>
            <a:noFill/>
            <a:ln w="101600">
              <a:solidFill>
                <a:schemeClr val="accent1"/>
              </a:solidFill>
              <a:miter lim="800000"/>
              <a:headEnd/>
              <a:tailEnd/>
            </a:ln>
          </p:spPr>
          <p:txBody>
            <a:bodyPr wrap="square" rtlCol="0" anchor="ctr"/>
            <a:lstStyle/>
            <a:p>
              <a:pPr algn="ctr"/>
              <a:endParaRPr lang="en-US" kern="0" dirty="0">
                <a:solidFill>
                  <a:srgbClr val="FFFFFF"/>
                </a:solidFill>
              </a:endParaRPr>
            </a:p>
          </p:txBody>
        </p:sp>
        <p:grpSp>
          <p:nvGrpSpPr>
            <p:cNvPr id="59" name="Group 153">
              <a:extLst>
                <a:ext uri="{FF2B5EF4-FFF2-40B4-BE49-F238E27FC236}">
                  <a16:creationId xmlns:a16="http://schemas.microsoft.com/office/drawing/2014/main" id="{FF9F6E6A-BF1E-4175-817F-CDE08EFD68E3}"/>
                </a:ext>
              </a:extLst>
            </p:cNvPr>
            <p:cNvGrpSpPr>
              <a:grpSpLocks noChangeAspect="1"/>
            </p:cNvGrpSpPr>
            <p:nvPr/>
          </p:nvGrpSpPr>
          <p:grpSpPr bwMode="auto">
            <a:xfrm>
              <a:off x="3446055" y="1609697"/>
              <a:ext cx="1148124" cy="974393"/>
              <a:chOff x="-3206" y="2326"/>
              <a:chExt cx="4441" cy="3769"/>
            </a:xfrm>
            <a:solidFill>
              <a:schemeClr val="tx1"/>
            </a:solidFill>
          </p:grpSpPr>
          <p:sp>
            <p:nvSpPr>
              <p:cNvPr id="61" name="Freeform 154">
                <a:extLst>
                  <a:ext uri="{FF2B5EF4-FFF2-40B4-BE49-F238E27FC236}">
                    <a16:creationId xmlns:a16="http://schemas.microsoft.com/office/drawing/2014/main" id="{8E3837B0-FEC8-42E6-AF26-E6FB1EAF35F2}"/>
                  </a:ext>
                </a:extLst>
              </p:cNvPr>
              <p:cNvSpPr>
                <a:spLocks/>
              </p:cNvSpPr>
              <p:nvPr/>
            </p:nvSpPr>
            <p:spPr bwMode="auto">
              <a:xfrm>
                <a:off x="-2089" y="2871"/>
                <a:ext cx="3324" cy="1809"/>
              </a:xfrm>
              <a:custGeom>
                <a:avLst/>
                <a:gdLst>
                  <a:gd name="T0" fmla="*/ 1533 w 1533"/>
                  <a:gd name="T1" fmla="*/ 124 h 843"/>
                  <a:gd name="T2" fmla="*/ 1405 w 1533"/>
                  <a:gd name="T3" fmla="*/ 220 h 843"/>
                  <a:gd name="T4" fmla="*/ 915 w 1533"/>
                  <a:gd name="T5" fmla="*/ 595 h 843"/>
                  <a:gd name="T6" fmla="*/ 864 w 1533"/>
                  <a:gd name="T7" fmla="*/ 634 h 843"/>
                  <a:gd name="T8" fmla="*/ 779 w 1533"/>
                  <a:gd name="T9" fmla="*/ 613 h 843"/>
                  <a:gd name="T10" fmla="*/ 623 w 1533"/>
                  <a:gd name="T11" fmla="*/ 285 h 843"/>
                  <a:gd name="T12" fmla="*/ 589 w 1533"/>
                  <a:gd name="T13" fmla="*/ 216 h 843"/>
                  <a:gd name="T14" fmla="*/ 555 w 1533"/>
                  <a:gd name="T15" fmla="*/ 322 h 843"/>
                  <a:gd name="T16" fmla="*/ 406 w 1533"/>
                  <a:gd name="T17" fmla="*/ 797 h 843"/>
                  <a:gd name="T18" fmla="*/ 360 w 1533"/>
                  <a:gd name="T19" fmla="*/ 840 h 843"/>
                  <a:gd name="T20" fmla="*/ 307 w 1533"/>
                  <a:gd name="T21" fmla="*/ 806 h 843"/>
                  <a:gd name="T22" fmla="*/ 152 w 1533"/>
                  <a:gd name="T23" fmla="*/ 508 h 843"/>
                  <a:gd name="T24" fmla="*/ 119 w 1533"/>
                  <a:gd name="T25" fmla="*/ 500 h 843"/>
                  <a:gd name="T26" fmla="*/ 31 w 1533"/>
                  <a:gd name="T27" fmla="*/ 569 h 843"/>
                  <a:gd name="T28" fmla="*/ 9 w 1533"/>
                  <a:gd name="T29" fmla="*/ 559 h 843"/>
                  <a:gd name="T30" fmla="*/ 0 w 1533"/>
                  <a:gd name="T31" fmla="*/ 484 h 843"/>
                  <a:gd name="T32" fmla="*/ 14 w 1533"/>
                  <a:gd name="T33" fmla="*/ 457 h 843"/>
                  <a:gd name="T34" fmla="*/ 126 w 1533"/>
                  <a:gd name="T35" fmla="*/ 370 h 843"/>
                  <a:gd name="T36" fmla="*/ 198 w 1533"/>
                  <a:gd name="T37" fmla="*/ 383 h 843"/>
                  <a:gd name="T38" fmla="*/ 238 w 1533"/>
                  <a:gd name="T39" fmla="*/ 457 h 843"/>
                  <a:gd name="T40" fmla="*/ 327 w 1533"/>
                  <a:gd name="T41" fmla="*/ 631 h 843"/>
                  <a:gd name="T42" fmla="*/ 342 w 1533"/>
                  <a:gd name="T43" fmla="*/ 657 h 843"/>
                  <a:gd name="T44" fmla="*/ 355 w 1533"/>
                  <a:gd name="T45" fmla="*/ 629 h 843"/>
                  <a:gd name="T46" fmla="*/ 530 w 1533"/>
                  <a:gd name="T47" fmla="*/ 72 h 843"/>
                  <a:gd name="T48" fmla="*/ 573 w 1533"/>
                  <a:gd name="T49" fmla="*/ 31 h 843"/>
                  <a:gd name="T50" fmla="*/ 628 w 1533"/>
                  <a:gd name="T51" fmla="*/ 66 h 843"/>
                  <a:gd name="T52" fmla="*/ 835 w 1533"/>
                  <a:gd name="T53" fmla="*/ 499 h 843"/>
                  <a:gd name="T54" fmla="*/ 869 w 1533"/>
                  <a:gd name="T55" fmla="*/ 506 h 843"/>
                  <a:gd name="T56" fmla="*/ 1419 w 1533"/>
                  <a:gd name="T57" fmla="*/ 85 h 843"/>
                  <a:gd name="T58" fmla="*/ 1533 w 1533"/>
                  <a:gd name="T59" fmla="*/ 0 h 843"/>
                  <a:gd name="T60" fmla="*/ 1533 w 1533"/>
                  <a:gd name="T61" fmla="*/ 124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33" h="843">
                    <a:moveTo>
                      <a:pt x="1533" y="124"/>
                    </a:moveTo>
                    <a:cubicBezTo>
                      <a:pt x="1490" y="156"/>
                      <a:pt x="1447" y="187"/>
                      <a:pt x="1405" y="220"/>
                    </a:cubicBezTo>
                    <a:cubicBezTo>
                      <a:pt x="1242" y="345"/>
                      <a:pt x="1078" y="470"/>
                      <a:pt x="915" y="595"/>
                    </a:cubicBezTo>
                    <a:cubicBezTo>
                      <a:pt x="898" y="608"/>
                      <a:pt x="881" y="621"/>
                      <a:pt x="864" y="634"/>
                    </a:cubicBezTo>
                    <a:cubicBezTo>
                      <a:pt x="830" y="659"/>
                      <a:pt x="798" y="652"/>
                      <a:pt x="779" y="613"/>
                    </a:cubicBezTo>
                    <a:cubicBezTo>
                      <a:pt x="727" y="504"/>
                      <a:pt x="675" y="394"/>
                      <a:pt x="623" y="285"/>
                    </a:cubicBezTo>
                    <a:cubicBezTo>
                      <a:pt x="613" y="263"/>
                      <a:pt x="602" y="242"/>
                      <a:pt x="589" y="216"/>
                    </a:cubicBezTo>
                    <a:cubicBezTo>
                      <a:pt x="577" y="255"/>
                      <a:pt x="566" y="288"/>
                      <a:pt x="555" y="322"/>
                    </a:cubicBezTo>
                    <a:cubicBezTo>
                      <a:pt x="505" y="481"/>
                      <a:pt x="455" y="639"/>
                      <a:pt x="406" y="797"/>
                    </a:cubicBezTo>
                    <a:cubicBezTo>
                      <a:pt x="398" y="821"/>
                      <a:pt x="386" y="838"/>
                      <a:pt x="360" y="840"/>
                    </a:cubicBezTo>
                    <a:cubicBezTo>
                      <a:pt x="333" y="843"/>
                      <a:pt x="318" y="827"/>
                      <a:pt x="307" y="806"/>
                    </a:cubicBezTo>
                    <a:cubicBezTo>
                      <a:pt x="256" y="706"/>
                      <a:pt x="204" y="607"/>
                      <a:pt x="152" y="508"/>
                    </a:cubicBezTo>
                    <a:cubicBezTo>
                      <a:pt x="140" y="483"/>
                      <a:pt x="140" y="483"/>
                      <a:pt x="119" y="500"/>
                    </a:cubicBezTo>
                    <a:cubicBezTo>
                      <a:pt x="90" y="523"/>
                      <a:pt x="61" y="546"/>
                      <a:pt x="31" y="569"/>
                    </a:cubicBezTo>
                    <a:cubicBezTo>
                      <a:pt x="15" y="582"/>
                      <a:pt x="12" y="580"/>
                      <a:pt x="9" y="559"/>
                    </a:cubicBezTo>
                    <a:cubicBezTo>
                      <a:pt x="5" y="534"/>
                      <a:pt x="0" y="510"/>
                      <a:pt x="0" y="484"/>
                    </a:cubicBezTo>
                    <a:cubicBezTo>
                      <a:pt x="0" y="472"/>
                      <a:pt x="4" y="464"/>
                      <a:pt x="14" y="457"/>
                    </a:cubicBezTo>
                    <a:cubicBezTo>
                      <a:pt x="51" y="428"/>
                      <a:pt x="88" y="399"/>
                      <a:pt x="126" y="370"/>
                    </a:cubicBezTo>
                    <a:cubicBezTo>
                      <a:pt x="150" y="351"/>
                      <a:pt x="182" y="356"/>
                      <a:pt x="198" y="383"/>
                    </a:cubicBezTo>
                    <a:cubicBezTo>
                      <a:pt x="212" y="407"/>
                      <a:pt x="225" y="432"/>
                      <a:pt x="238" y="457"/>
                    </a:cubicBezTo>
                    <a:cubicBezTo>
                      <a:pt x="268" y="515"/>
                      <a:pt x="297" y="573"/>
                      <a:pt x="327" y="631"/>
                    </a:cubicBezTo>
                    <a:cubicBezTo>
                      <a:pt x="332" y="639"/>
                      <a:pt x="337" y="647"/>
                      <a:pt x="342" y="657"/>
                    </a:cubicBezTo>
                    <a:cubicBezTo>
                      <a:pt x="351" y="648"/>
                      <a:pt x="352" y="638"/>
                      <a:pt x="355" y="629"/>
                    </a:cubicBezTo>
                    <a:cubicBezTo>
                      <a:pt x="413" y="444"/>
                      <a:pt x="471" y="258"/>
                      <a:pt x="530" y="72"/>
                    </a:cubicBezTo>
                    <a:cubicBezTo>
                      <a:pt x="537" y="51"/>
                      <a:pt x="549" y="34"/>
                      <a:pt x="573" y="31"/>
                    </a:cubicBezTo>
                    <a:cubicBezTo>
                      <a:pt x="598" y="29"/>
                      <a:pt x="615" y="39"/>
                      <a:pt x="628" y="66"/>
                    </a:cubicBezTo>
                    <a:cubicBezTo>
                      <a:pt x="697" y="210"/>
                      <a:pt x="766" y="355"/>
                      <a:pt x="835" y="499"/>
                    </a:cubicBezTo>
                    <a:cubicBezTo>
                      <a:pt x="847" y="524"/>
                      <a:pt x="846" y="523"/>
                      <a:pt x="869" y="506"/>
                    </a:cubicBezTo>
                    <a:cubicBezTo>
                      <a:pt x="1052" y="366"/>
                      <a:pt x="1236" y="225"/>
                      <a:pt x="1419" y="85"/>
                    </a:cubicBezTo>
                    <a:cubicBezTo>
                      <a:pt x="1457" y="56"/>
                      <a:pt x="1493" y="25"/>
                      <a:pt x="1533" y="0"/>
                    </a:cubicBezTo>
                    <a:cubicBezTo>
                      <a:pt x="1533" y="41"/>
                      <a:pt x="1533" y="83"/>
                      <a:pt x="1533" y="1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55">
                <a:extLst>
                  <a:ext uri="{FF2B5EF4-FFF2-40B4-BE49-F238E27FC236}">
                    <a16:creationId xmlns:a16="http://schemas.microsoft.com/office/drawing/2014/main" id="{DCC28E51-48F8-4483-960F-0ECE90ED74C4}"/>
                  </a:ext>
                </a:extLst>
              </p:cNvPr>
              <p:cNvSpPr>
                <a:spLocks/>
              </p:cNvSpPr>
              <p:nvPr/>
            </p:nvSpPr>
            <p:spPr bwMode="auto">
              <a:xfrm>
                <a:off x="-3206" y="4313"/>
                <a:ext cx="624" cy="695"/>
              </a:xfrm>
              <a:custGeom>
                <a:avLst/>
                <a:gdLst>
                  <a:gd name="T0" fmla="*/ 0 w 288"/>
                  <a:gd name="T1" fmla="*/ 200 h 324"/>
                  <a:gd name="T2" fmla="*/ 229 w 288"/>
                  <a:gd name="T3" fmla="*/ 21 h 324"/>
                  <a:gd name="T4" fmla="*/ 265 w 288"/>
                  <a:gd name="T5" fmla="*/ 32 h 324"/>
                  <a:gd name="T6" fmla="*/ 284 w 288"/>
                  <a:gd name="T7" fmla="*/ 84 h 324"/>
                  <a:gd name="T8" fmla="*/ 277 w 288"/>
                  <a:gd name="T9" fmla="*/ 109 h 324"/>
                  <a:gd name="T10" fmla="*/ 10 w 288"/>
                  <a:gd name="T11" fmla="*/ 318 h 324"/>
                  <a:gd name="T12" fmla="*/ 0 w 288"/>
                  <a:gd name="T13" fmla="*/ 324 h 324"/>
                  <a:gd name="T14" fmla="*/ 0 w 288"/>
                  <a:gd name="T15" fmla="*/ 200 h 3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24">
                    <a:moveTo>
                      <a:pt x="0" y="200"/>
                    </a:moveTo>
                    <a:cubicBezTo>
                      <a:pt x="76" y="140"/>
                      <a:pt x="153" y="80"/>
                      <a:pt x="229" y="21"/>
                    </a:cubicBezTo>
                    <a:cubicBezTo>
                      <a:pt x="255" y="0"/>
                      <a:pt x="255" y="1"/>
                      <a:pt x="265" y="32"/>
                    </a:cubicBezTo>
                    <a:cubicBezTo>
                      <a:pt x="271" y="50"/>
                      <a:pt x="277" y="67"/>
                      <a:pt x="284" y="84"/>
                    </a:cubicBezTo>
                    <a:cubicBezTo>
                      <a:pt x="288" y="95"/>
                      <a:pt x="286" y="102"/>
                      <a:pt x="277" y="109"/>
                    </a:cubicBezTo>
                    <a:cubicBezTo>
                      <a:pt x="188" y="179"/>
                      <a:pt x="99" y="249"/>
                      <a:pt x="10" y="318"/>
                    </a:cubicBezTo>
                    <a:cubicBezTo>
                      <a:pt x="7" y="321"/>
                      <a:pt x="4" y="322"/>
                      <a:pt x="0" y="324"/>
                    </a:cubicBezTo>
                    <a:cubicBezTo>
                      <a:pt x="0" y="283"/>
                      <a:pt x="0" y="241"/>
                      <a:pt x="0" y="20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56">
                <a:extLst>
                  <a:ext uri="{FF2B5EF4-FFF2-40B4-BE49-F238E27FC236}">
                    <a16:creationId xmlns:a16="http://schemas.microsoft.com/office/drawing/2014/main" id="{77AB0BCE-0F14-4F3E-985C-782E6CA9851E}"/>
                  </a:ext>
                </a:extLst>
              </p:cNvPr>
              <p:cNvSpPr>
                <a:spLocks/>
              </p:cNvSpPr>
              <p:nvPr/>
            </p:nvSpPr>
            <p:spPr bwMode="auto">
              <a:xfrm>
                <a:off x="-2601" y="2326"/>
                <a:ext cx="3201" cy="3180"/>
              </a:xfrm>
              <a:custGeom>
                <a:avLst/>
                <a:gdLst>
                  <a:gd name="T0" fmla="*/ 796 w 1476"/>
                  <a:gd name="T1" fmla="*/ 0 h 1482"/>
                  <a:gd name="T2" fmla="*/ 1400 w 1476"/>
                  <a:gd name="T3" fmla="*/ 403 h 1482"/>
                  <a:gd name="T4" fmla="*/ 1390 w 1476"/>
                  <a:gd name="T5" fmla="*/ 445 h 1482"/>
                  <a:gd name="T6" fmla="*/ 1321 w 1476"/>
                  <a:gd name="T7" fmla="*/ 499 h 1482"/>
                  <a:gd name="T8" fmla="*/ 1294 w 1476"/>
                  <a:gd name="T9" fmla="*/ 492 h 1482"/>
                  <a:gd name="T10" fmla="*/ 981 w 1476"/>
                  <a:gd name="T11" fmla="*/ 180 h 1482"/>
                  <a:gd name="T12" fmla="*/ 174 w 1476"/>
                  <a:gd name="T13" fmla="*/ 608 h 1482"/>
                  <a:gd name="T14" fmla="*/ 655 w 1476"/>
                  <a:gd name="T15" fmla="*/ 1303 h 1482"/>
                  <a:gd name="T16" fmla="*/ 1307 w 1476"/>
                  <a:gd name="T17" fmla="*/ 918 h 1482"/>
                  <a:gd name="T18" fmla="*/ 1332 w 1476"/>
                  <a:gd name="T19" fmla="*/ 821 h 1482"/>
                  <a:gd name="T20" fmla="*/ 1348 w 1476"/>
                  <a:gd name="T21" fmla="*/ 795 h 1482"/>
                  <a:gd name="T22" fmla="*/ 1454 w 1476"/>
                  <a:gd name="T23" fmla="*/ 714 h 1482"/>
                  <a:gd name="T24" fmla="*/ 1470 w 1476"/>
                  <a:gd name="T25" fmla="*/ 707 h 1482"/>
                  <a:gd name="T26" fmla="*/ 1474 w 1476"/>
                  <a:gd name="T27" fmla="*/ 723 h 1482"/>
                  <a:gd name="T28" fmla="*/ 1368 w 1476"/>
                  <a:gd name="T29" fmla="*/ 1099 h 1482"/>
                  <a:gd name="T30" fmla="*/ 1346 w 1476"/>
                  <a:gd name="T31" fmla="*/ 1132 h 1482"/>
                  <a:gd name="T32" fmla="*/ 1349 w 1476"/>
                  <a:gd name="T33" fmla="*/ 1160 h 1482"/>
                  <a:gd name="T34" fmla="*/ 1387 w 1476"/>
                  <a:gd name="T35" fmla="*/ 1198 h 1482"/>
                  <a:gd name="T36" fmla="*/ 1388 w 1476"/>
                  <a:gd name="T37" fmla="*/ 1222 h 1482"/>
                  <a:gd name="T38" fmla="*/ 1251 w 1476"/>
                  <a:gd name="T39" fmla="*/ 1360 h 1482"/>
                  <a:gd name="T40" fmla="*/ 1228 w 1476"/>
                  <a:gd name="T41" fmla="*/ 1359 h 1482"/>
                  <a:gd name="T42" fmla="*/ 1190 w 1476"/>
                  <a:gd name="T43" fmla="*/ 1320 h 1482"/>
                  <a:gd name="T44" fmla="*/ 1160 w 1476"/>
                  <a:gd name="T45" fmla="*/ 1318 h 1482"/>
                  <a:gd name="T46" fmla="*/ 983 w 1476"/>
                  <a:gd name="T47" fmla="*/ 1406 h 1482"/>
                  <a:gd name="T48" fmla="*/ 312 w 1476"/>
                  <a:gd name="T49" fmla="*/ 1294 h 1482"/>
                  <a:gd name="T50" fmla="*/ 35 w 1476"/>
                  <a:gd name="T51" fmla="*/ 807 h 1482"/>
                  <a:gd name="T52" fmla="*/ 400 w 1476"/>
                  <a:gd name="T53" fmla="*/ 92 h 1482"/>
                  <a:gd name="T54" fmla="*/ 796 w 1476"/>
                  <a:gd name="T55"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6" h="1482">
                    <a:moveTo>
                      <a:pt x="796" y="0"/>
                    </a:moveTo>
                    <a:cubicBezTo>
                      <a:pt x="1043" y="11"/>
                      <a:pt x="1260" y="143"/>
                      <a:pt x="1400" y="403"/>
                    </a:cubicBezTo>
                    <a:cubicBezTo>
                      <a:pt x="1409" y="421"/>
                      <a:pt x="1410" y="433"/>
                      <a:pt x="1390" y="445"/>
                    </a:cubicBezTo>
                    <a:cubicBezTo>
                      <a:pt x="1366" y="461"/>
                      <a:pt x="1343" y="480"/>
                      <a:pt x="1321" y="499"/>
                    </a:cubicBezTo>
                    <a:cubicBezTo>
                      <a:pt x="1307" y="510"/>
                      <a:pt x="1301" y="509"/>
                      <a:pt x="1294" y="492"/>
                    </a:cubicBezTo>
                    <a:cubicBezTo>
                      <a:pt x="1230" y="347"/>
                      <a:pt x="1127" y="241"/>
                      <a:pt x="981" y="180"/>
                    </a:cubicBezTo>
                    <a:cubicBezTo>
                      <a:pt x="633" y="34"/>
                      <a:pt x="247" y="243"/>
                      <a:pt x="174" y="608"/>
                    </a:cubicBezTo>
                    <a:cubicBezTo>
                      <a:pt x="109" y="933"/>
                      <a:pt x="326" y="1250"/>
                      <a:pt x="655" y="1303"/>
                    </a:cubicBezTo>
                    <a:cubicBezTo>
                      <a:pt x="944" y="1351"/>
                      <a:pt x="1211" y="1187"/>
                      <a:pt x="1307" y="918"/>
                    </a:cubicBezTo>
                    <a:cubicBezTo>
                      <a:pt x="1319" y="887"/>
                      <a:pt x="1328" y="855"/>
                      <a:pt x="1332" y="821"/>
                    </a:cubicBezTo>
                    <a:cubicBezTo>
                      <a:pt x="1334" y="810"/>
                      <a:pt x="1339" y="802"/>
                      <a:pt x="1348" y="795"/>
                    </a:cubicBezTo>
                    <a:cubicBezTo>
                      <a:pt x="1384" y="768"/>
                      <a:pt x="1419" y="741"/>
                      <a:pt x="1454" y="714"/>
                    </a:cubicBezTo>
                    <a:cubicBezTo>
                      <a:pt x="1459" y="710"/>
                      <a:pt x="1463" y="703"/>
                      <a:pt x="1470" y="707"/>
                    </a:cubicBezTo>
                    <a:cubicBezTo>
                      <a:pt x="1476" y="710"/>
                      <a:pt x="1474" y="717"/>
                      <a:pt x="1474" y="723"/>
                    </a:cubicBezTo>
                    <a:cubicBezTo>
                      <a:pt x="1473" y="858"/>
                      <a:pt x="1438" y="984"/>
                      <a:pt x="1368" y="1099"/>
                    </a:cubicBezTo>
                    <a:cubicBezTo>
                      <a:pt x="1361" y="1110"/>
                      <a:pt x="1354" y="1122"/>
                      <a:pt x="1346" y="1132"/>
                    </a:cubicBezTo>
                    <a:cubicBezTo>
                      <a:pt x="1337" y="1143"/>
                      <a:pt x="1339" y="1151"/>
                      <a:pt x="1349" y="1160"/>
                    </a:cubicBezTo>
                    <a:cubicBezTo>
                      <a:pt x="1362" y="1172"/>
                      <a:pt x="1374" y="1185"/>
                      <a:pt x="1387" y="1198"/>
                    </a:cubicBezTo>
                    <a:cubicBezTo>
                      <a:pt x="1396" y="1206"/>
                      <a:pt x="1398" y="1213"/>
                      <a:pt x="1388" y="1222"/>
                    </a:cubicBezTo>
                    <a:cubicBezTo>
                      <a:pt x="1342" y="1268"/>
                      <a:pt x="1296" y="1314"/>
                      <a:pt x="1251" y="1360"/>
                    </a:cubicBezTo>
                    <a:cubicBezTo>
                      <a:pt x="1242" y="1369"/>
                      <a:pt x="1236" y="1367"/>
                      <a:pt x="1228" y="1359"/>
                    </a:cubicBezTo>
                    <a:cubicBezTo>
                      <a:pt x="1216" y="1346"/>
                      <a:pt x="1202" y="1334"/>
                      <a:pt x="1190" y="1320"/>
                    </a:cubicBezTo>
                    <a:cubicBezTo>
                      <a:pt x="1180" y="1309"/>
                      <a:pt x="1172" y="1309"/>
                      <a:pt x="1160" y="1318"/>
                    </a:cubicBezTo>
                    <a:cubicBezTo>
                      <a:pt x="1106" y="1356"/>
                      <a:pt x="1047" y="1386"/>
                      <a:pt x="983" y="1406"/>
                    </a:cubicBezTo>
                    <a:cubicBezTo>
                      <a:pt x="741" y="1482"/>
                      <a:pt x="515" y="1448"/>
                      <a:pt x="312" y="1294"/>
                    </a:cubicBezTo>
                    <a:cubicBezTo>
                      <a:pt x="151" y="1172"/>
                      <a:pt x="60" y="1008"/>
                      <a:pt x="35" y="807"/>
                    </a:cubicBezTo>
                    <a:cubicBezTo>
                      <a:pt x="0" y="517"/>
                      <a:pt x="145" y="233"/>
                      <a:pt x="400" y="92"/>
                    </a:cubicBezTo>
                    <a:cubicBezTo>
                      <a:pt x="508" y="31"/>
                      <a:pt x="625" y="1"/>
                      <a:pt x="79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57">
                <a:extLst>
                  <a:ext uri="{FF2B5EF4-FFF2-40B4-BE49-F238E27FC236}">
                    <a16:creationId xmlns:a16="http://schemas.microsoft.com/office/drawing/2014/main" id="{FBC5D001-BB8B-4E63-854A-1A5A6E4F25AC}"/>
                  </a:ext>
                </a:extLst>
              </p:cNvPr>
              <p:cNvSpPr>
                <a:spLocks/>
              </p:cNvSpPr>
              <p:nvPr/>
            </p:nvSpPr>
            <p:spPr bwMode="auto">
              <a:xfrm>
                <a:off x="125" y="4969"/>
                <a:ext cx="1106" cy="1126"/>
              </a:xfrm>
              <a:custGeom>
                <a:avLst/>
                <a:gdLst>
                  <a:gd name="T0" fmla="*/ 509 w 510"/>
                  <a:gd name="T1" fmla="*/ 402 h 525"/>
                  <a:gd name="T2" fmla="*/ 439 w 510"/>
                  <a:gd name="T3" fmla="*/ 507 h 525"/>
                  <a:gd name="T4" fmla="*/ 317 w 510"/>
                  <a:gd name="T5" fmla="*/ 483 h 525"/>
                  <a:gd name="T6" fmla="*/ 22 w 510"/>
                  <a:gd name="T7" fmla="*/ 182 h 525"/>
                  <a:gd name="T8" fmla="*/ 23 w 510"/>
                  <a:gd name="T9" fmla="*/ 136 h 525"/>
                  <a:gd name="T10" fmla="*/ 149 w 510"/>
                  <a:gd name="T11" fmla="*/ 10 h 525"/>
                  <a:gd name="T12" fmla="*/ 175 w 510"/>
                  <a:gd name="T13" fmla="*/ 10 h 525"/>
                  <a:gd name="T14" fmla="*/ 478 w 510"/>
                  <a:gd name="T15" fmla="*/ 323 h 525"/>
                  <a:gd name="T16" fmla="*/ 509 w 510"/>
                  <a:gd name="T17" fmla="*/ 40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525">
                    <a:moveTo>
                      <a:pt x="509" y="402"/>
                    </a:moveTo>
                    <a:cubicBezTo>
                      <a:pt x="509" y="450"/>
                      <a:pt x="484" y="488"/>
                      <a:pt x="439" y="507"/>
                    </a:cubicBezTo>
                    <a:cubicBezTo>
                      <a:pt x="397" y="525"/>
                      <a:pt x="350" y="516"/>
                      <a:pt x="317" y="483"/>
                    </a:cubicBezTo>
                    <a:cubicBezTo>
                      <a:pt x="219" y="383"/>
                      <a:pt x="120" y="282"/>
                      <a:pt x="22" y="182"/>
                    </a:cubicBezTo>
                    <a:cubicBezTo>
                      <a:pt x="0" y="159"/>
                      <a:pt x="1" y="159"/>
                      <a:pt x="23" y="136"/>
                    </a:cubicBezTo>
                    <a:cubicBezTo>
                      <a:pt x="65" y="94"/>
                      <a:pt x="107" y="53"/>
                      <a:pt x="149" y="10"/>
                    </a:cubicBezTo>
                    <a:cubicBezTo>
                      <a:pt x="158" y="1"/>
                      <a:pt x="165" y="0"/>
                      <a:pt x="175" y="10"/>
                    </a:cubicBezTo>
                    <a:cubicBezTo>
                      <a:pt x="276" y="114"/>
                      <a:pt x="377" y="218"/>
                      <a:pt x="478" y="323"/>
                    </a:cubicBezTo>
                    <a:cubicBezTo>
                      <a:pt x="500" y="345"/>
                      <a:pt x="510" y="371"/>
                      <a:pt x="509" y="4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67" name="Straight Connector 66"/>
          <p:cNvCxnSpPr/>
          <p:nvPr/>
        </p:nvCxnSpPr>
        <p:spPr>
          <a:xfrm>
            <a:off x="6096001" y="1700779"/>
            <a:ext cx="0" cy="3264425"/>
          </a:xfrm>
          <a:prstGeom prst="line">
            <a:avLst/>
          </a:prstGeom>
          <a:noFill/>
          <a:ln w="12700">
            <a:solidFill>
              <a:schemeClr val="bg1">
                <a:lumMod val="85000"/>
              </a:schemeClr>
            </a:solidFill>
            <a:miter lim="800000"/>
            <a:headEnd/>
            <a:tailEnd/>
          </a:ln>
        </p:spPr>
      </p:cxnSp>
      <p:sp>
        <p:nvSpPr>
          <p:cNvPr id="68" name="Rectangle 67">
            <a:extLst>
              <a:ext uri="{FF2B5EF4-FFF2-40B4-BE49-F238E27FC236}">
                <a16:creationId xmlns:a16="http://schemas.microsoft.com/office/drawing/2014/main" id="{62DE954B-6A0C-48D0-A752-284CA3FAE173}"/>
              </a:ext>
            </a:extLst>
          </p:cNvPr>
          <p:cNvSpPr/>
          <p:nvPr/>
        </p:nvSpPr>
        <p:spPr>
          <a:xfrm>
            <a:off x="3471934" y="3851459"/>
            <a:ext cx="2009588" cy="729695"/>
          </a:xfrm>
          <a:prstGeom prst="rect">
            <a:avLst/>
          </a:prstGeom>
        </p:spPr>
        <p:txBody>
          <a:bodyPr wrap="square" lIns="0" tIns="0" rIns="0" bIns="0">
            <a:noAutofit/>
          </a:bodyPr>
          <a:lstStyle/>
          <a:p>
            <a:pPr algn="ctr">
              <a:spcAft>
                <a:spcPts val="600"/>
              </a:spcAft>
            </a:pPr>
            <a:r>
              <a:rPr lang="en-US" sz="2400" b="1" dirty="0"/>
              <a:t>Automatic detection and isolation of suspicious apps</a:t>
            </a:r>
          </a:p>
        </p:txBody>
      </p:sp>
    </p:spTree>
    <p:extLst>
      <p:ext uri="{BB962C8B-B14F-4D97-AF65-F5344CB8AC3E}">
        <p14:creationId xmlns:p14="http://schemas.microsoft.com/office/powerpoint/2010/main" val="215658787"/>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4"/>
          <p:cNvSpPr txBox="1">
            <a:spLocks/>
          </p:cNvSpPr>
          <p:nvPr/>
        </p:nvSpPr>
        <p:spPr>
          <a:xfrm>
            <a:off x="8283548" y="1144940"/>
            <a:ext cx="2485391" cy="451406"/>
          </a:xfrm>
          <a:prstGeom prst="rect">
            <a:avLst/>
          </a:prstGeom>
        </p:spPr>
        <p:txBody>
          <a:bodyPr wrap="none" lIns="0">
            <a:sp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pPr>
              <a:lnSpc>
                <a:spcPct val="80000"/>
              </a:lnSpc>
            </a:pPr>
            <a:r>
              <a:rPr lang="en-US" dirty="0">
                <a:solidFill>
                  <a:srgbClr val="FFC000"/>
                </a:solidFill>
                <a:latin typeface="Calibri"/>
                <a:ea typeface="+mn-ea"/>
                <a:cs typeface="Calibri"/>
              </a:rPr>
              <a:t>Why Symantec?</a:t>
            </a:r>
          </a:p>
        </p:txBody>
      </p:sp>
      <p:sp>
        <p:nvSpPr>
          <p:cNvPr id="115" name="Content Placeholder 5"/>
          <p:cNvSpPr txBox="1">
            <a:spLocks/>
          </p:cNvSpPr>
          <p:nvPr/>
        </p:nvSpPr>
        <p:spPr>
          <a:xfrm>
            <a:off x="8252194" y="1779797"/>
            <a:ext cx="3638104" cy="485047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pPr>
              <a:spcAft>
                <a:spcPts val="600"/>
              </a:spcAft>
            </a:pPr>
            <a:r>
              <a:rPr lang="en-US" sz="2000" dirty="0">
                <a:solidFill>
                  <a:schemeClr val="tx1">
                    <a:lumMod val="65000"/>
                    <a:lumOff val="35000"/>
                  </a:schemeClr>
                </a:solidFill>
              </a:rPr>
              <a:t>Enhanced visibility into all applications on endpoints as well as detailed vulnerability information</a:t>
            </a:r>
          </a:p>
          <a:p>
            <a:pPr>
              <a:spcAft>
                <a:spcPts val="600"/>
              </a:spcAft>
            </a:pPr>
            <a:r>
              <a:rPr lang="en-US" sz="2000" dirty="0">
                <a:solidFill>
                  <a:schemeClr val="tx1">
                    <a:lumMod val="65000"/>
                    <a:lumOff val="35000"/>
                  </a:schemeClr>
                </a:solidFill>
              </a:rPr>
              <a:t>Low impact to end user productivity because we avoid using a restrictive and rigid envelope around applications</a:t>
            </a:r>
          </a:p>
          <a:p>
            <a:pPr>
              <a:spcAft>
                <a:spcPts val="600"/>
              </a:spcAft>
            </a:pPr>
            <a:r>
              <a:rPr lang="en-US" sz="2000" dirty="0">
                <a:solidFill>
                  <a:schemeClr val="tx1">
                    <a:lumMod val="65000"/>
                    <a:lumOff val="35000"/>
                  </a:schemeClr>
                </a:solidFill>
              </a:rPr>
              <a:t>Integration with SEP so that SEP can automatically send suspicious apps to SEP Hardening for isolation</a:t>
            </a:r>
            <a:endParaRPr lang="en-US" sz="2000" dirty="0">
              <a:solidFill>
                <a:srgbClr val="FFFFFF"/>
              </a:solidFill>
            </a:endParaRPr>
          </a:p>
        </p:txBody>
      </p:sp>
      <p:sp>
        <p:nvSpPr>
          <p:cNvPr id="3" name="Title 2"/>
          <p:cNvSpPr>
            <a:spLocks noGrp="1"/>
          </p:cNvSpPr>
          <p:nvPr>
            <p:ph type="title"/>
          </p:nvPr>
        </p:nvSpPr>
        <p:spPr>
          <a:xfrm>
            <a:off x="609759" y="304800"/>
            <a:ext cx="7501291" cy="838200"/>
          </a:xfrm>
        </p:spPr>
        <p:txBody>
          <a:bodyPr/>
          <a:lstStyle/>
          <a:p>
            <a:r>
              <a:rPr lang="en-US" dirty="0"/>
              <a:t>SEP Hardening – Protection against Threats Executed via Applications</a:t>
            </a:r>
          </a:p>
        </p:txBody>
      </p:sp>
      <p:sp>
        <p:nvSpPr>
          <p:cNvPr id="82" name="TextBox 81"/>
          <p:cNvSpPr txBox="1"/>
          <p:nvPr/>
        </p:nvSpPr>
        <p:spPr>
          <a:xfrm>
            <a:off x="11253727" y="733450"/>
            <a:ext cx="630525" cy="148117"/>
          </a:xfrm>
          <a:prstGeom prst="rect">
            <a:avLst/>
          </a:prstGeom>
          <a:noFill/>
        </p:spPr>
        <p:txBody>
          <a:bodyPr wrap="none" lIns="0" tIns="0" rIns="0" bIns="0" rtlCol="0">
            <a:spAutoFit/>
          </a:bodyPr>
          <a:lstStyle/>
          <a:p>
            <a:pPr algn="ctr">
              <a:lnSpc>
                <a:spcPct val="90000"/>
              </a:lnSpc>
            </a:pPr>
            <a:r>
              <a:rPr lang="en-US" sz="1050" b="1" dirty="0">
                <a:solidFill>
                  <a:schemeClr val="bg2"/>
                </a:solidFill>
              </a:rPr>
              <a:t>LIST (USER)</a:t>
            </a:r>
          </a:p>
        </p:txBody>
      </p:sp>
      <p:sp>
        <p:nvSpPr>
          <p:cNvPr id="84" name="Footer Placeholder 7"/>
          <p:cNvSpPr txBox="1">
            <a:spLocks/>
          </p:cNvSpPr>
          <p:nvPr/>
        </p:nvSpPr>
        <p:spPr>
          <a:xfrm>
            <a:off x="11602522" y="6460905"/>
            <a:ext cx="194990" cy="153888"/>
          </a:xfrm>
          <a:prstGeom prst="rect">
            <a:avLst/>
          </a:prstGeom>
        </p:spPr>
        <p:txBody>
          <a:bodyPr vert="horz" wrap="none" lIns="0" tIns="0" rIns="0" bIns="0" rtlCol="0" anchor="b">
            <a:spAutoFit/>
          </a:bodyPr>
          <a:lstStyle>
            <a:defPPr>
              <a:defRPr lang="en-US"/>
            </a:defPPr>
            <a:lvl1pPr marL="0" algn="l"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DA42248-2AD5-4973-A736-B434674C9FD5}" type="slidenum">
              <a:rPr lang="en-US" smtClean="0">
                <a:solidFill>
                  <a:schemeClr val="tx1">
                    <a:lumMod val="75000"/>
                  </a:schemeClr>
                </a:solidFill>
              </a:rPr>
              <a:pPr algn="ctr"/>
              <a:t>88</a:t>
            </a:fld>
            <a:endParaRPr lang="en-US" dirty="0">
              <a:solidFill>
                <a:schemeClr val="tx1">
                  <a:lumMod val="75000"/>
                </a:schemeClr>
              </a:solidFill>
            </a:endParaRPr>
          </a:p>
        </p:txBody>
      </p:sp>
      <p:cxnSp>
        <p:nvCxnSpPr>
          <p:cNvPr id="4" name="Straight Connector 3"/>
          <p:cNvCxnSpPr/>
          <p:nvPr/>
        </p:nvCxnSpPr>
        <p:spPr>
          <a:xfrm>
            <a:off x="7949005" y="1364156"/>
            <a:ext cx="0" cy="4703973"/>
          </a:xfrm>
          <a:prstGeom prst="line">
            <a:avLst/>
          </a:prstGeom>
          <a:ln w="28575" cmpd="sng">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bwMode="gray">
          <a:xfrm>
            <a:off x="2132568" y="1447801"/>
            <a:ext cx="5361760" cy="990599"/>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109538"/>
            <a:r>
              <a:rPr lang="en-US" sz="1600" dirty="0"/>
              <a:t>“I need to protect my endpoints from infections that come in through suspicious or known good applications without compromising end-user productivity” </a:t>
            </a:r>
          </a:p>
        </p:txBody>
      </p:sp>
      <p:sp>
        <p:nvSpPr>
          <p:cNvPr id="49" name="Rectangle 48"/>
          <p:cNvSpPr/>
          <p:nvPr/>
        </p:nvSpPr>
        <p:spPr bwMode="gray">
          <a:xfrm>
            <a:off x="2132570" y="2569161"/>
            <a:ext cx="536176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a:lnSpc>
                <a:spcPct val="90000"/>
              </a:lnSpc>
              <a:spcAft>
                <a:spcPts val="300"/>
              </a:spcAft>
            </a:pPr>
            <a:r>
              <a:rPr lang="en-US" sz="1600" dirty="0"/>
              <a:t>To enable end users with the ability to download and use any application safely</a:t>
            </a:r>
          </a:p>
        </p:txBody>
      </p:sp>
      <p:sp>
        <p:nvSpPr>
          <p:cNvPr id="50" name="Rectangle 49"/>
          <p:cNvSpPr/>
          <p:nvPr/>
        </p:nvSpPr>
        <p:spPr bwMode="gray">
          <a:xfrm>
            <a:off x="2132568" y="3784600"/>
            <a:ext cx="536176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fontAlgn="t">
              <a:lnSpc>
                <a:spcPct val="90000"/>
              </a:lnSpc>
              <a:spcAft>
                <a:spcPts val="300"/>
              </a:spcAft>
            </a:pPr>
            <a:r>
              <a:rPr lang="en-US" sz="1600" dirty="0"/>
              <a:t>Symantec Endpoint Protection Hardening</a:t>
            </a:r>
          </a:p>
        </p:txBody>
      </p:sp>
      <p:sp>
        <p:nvSpPr>
          <p:cNvPr id="51" name="Rectangle 50"/>
          <p:cNvSpPr/>
          <p:nvPr/>
        </p:nvSpPr>
        <p:spPr bwMode="gray">
          <a:xfrm>
            <a:off x="2132568" y="4953000"/>
            <a:ext cx="5361760" cy="990600"/>
          </a:xfrm>
          <a:prstGeom prst="rect">
            <a:avLst/>
          </a:prstGeom>
          <a:solidFill>
            <a:schemeClr val="bg1"/>
          </a:solidFill>
          <a:ln w="9525">
            <a:solidFill>
              <a:schemeClr val="accent1"/>
            </a:solidFill>
            <a:miter lim="800000"/>
            <a:headEnd/>
            <a:tailEnd/>
          </a:ln>
        </p:spPr>
        <p:txBody>
          <a:bodyPr lIns="457200" tIns="91440" rIns="182880" bIns="91440" anchor="ctr" anchorCtr="0">
            <a:noAutofit/>
          </a:bodyPr>
          <a:lstStyle/>
          <a:p>
            <a:pPr marL="0" lvl="1" indent="-176213">
              <a:lnSpc>
                <a:spcPct val="90000"/>
              </a:lnSpc>
              <a:spcAft>
                <a:spcPts val="300"/>
              </a:spcAft>
              <a:buFont typeface="Arial" panose="020B0604020202020204" pitchFamily="34" charset="0"/>
              <a:buChar char="•"/>
            </a:pPr>
            <a:r>
              <a:rPr lang="en-US" sz="1600" dirty="0"/>
              <a:t>Discover and classify applications on the endpoint</a:t>
            </a:r>
          </a:p>
          <a:p>
            <a:pPr marL="0" lvl="1" indent="-176213">
              <a:lnSpc>
                <a:spcPct val="90000"/>
              </a:lnSpc>
              <a:spcAft>
                <a:spcPts val="300"/>
              </a:spcAft>
              <a:buFont typeface="Arial" panose="020B0604020202020204" pitchFamily="34" charset="0"/>
              <a:buChar char="•"/>
            </a:pPr>
            <a:r>
              <a:rPr lang="en-US" sz="1600" dirty="0"/>
              <a:t>Isolate suspicious applications</a:t>
            </a:r>
          </a:p>
          <a:p>
            <a:pPr marL="0" lvl="1" indent="-176213">
              <a:lnSpc>
                <a:spcPct val="90000"/>
              </a:lnSpc>
              <a:spcAft>
                <a:spcPts val="300"/>
              </a:spcAft>
              <a:buFont typeface="Arial" panose="020B0604020202020204" pitchFamily="34" charset="0"/>
              <a:buChar char="•"/>
            </a:pPr>
            <a:r>
              <a:rPr lang="en-US" sz="1600" dirty="0"/>
              <a:t>Shield commonly used applications from vulnerability exploits</a:t>
            </a:r>
          </a:p>
        </p:txBody>
      </p:sp>
      <p:sp>
        <p:nvSpPr>
          <p:cNvPr id="52" name="Rectangle 51"/>
          <p:cNvSpPr/>
          <p:nvPr/>
        </p:nvSpPr>
        <p:spPr bwMode="gray">
          <a:xfrm>
            <a:off x="609761" y="1447801"/>
            <a:ext cx="15228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NEED</a:t>
            </a:r>
          </a:p>
        </p:txBody>
      </p:sp>
      <p:sp>
        <p:nvSpPr>
          <p:cNvPr id="53" name="Rectangle 52"/>
          <p:cNvSpPr/>
          <p:nvPr/>
        </p:nvSpPr>
        <p:spPr bwMode="gray">
          <a:xfrm>
            <a:off x="609601" y="26162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CHALLENGE</a:t>
            </a:r>
          </a:p>
        </p:txBody>
      </p:sp>
      <p:sp>
        <p:nvSpPr>
          <p:cNvPr id="54" name="Rectangle 53"/>
          <p:cNvSpPr/>
          <p:nvPr/>
        </p:nvSpPr>
        <p:spPr bwMode="gray">
          <a:xfrm>
            <a:off x="609761" y="3784599"/>
            <a:ext cx="152300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PRODUCT</a:t>
            </a:r>
          </a:p>
        </p:txBody>
      </p:sp>
      <p:sp>
        <p:nvSpPr>
          <p:cNvPr id="55" name="Rectangle 54"/>
          <p:cNvSpPr/>
          <p:nvPr/>
        </p:nvSpPr>
        <p:spPr bwMode="gray">
          <a:xfrm>
            <a:off x="609601" y="4953000"/>
            <a:ext cx="1522969" cy="990600"/>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0000"/>
                </a:solidFill>
                <a:ea typeface="+mj-ea"/>
                <a:cs typeface="+mj-cs"/>
              </a:rPr>
              <a:t>CAPABILITIES</a:t>
            </a:r>
          </a:p>
        </p:txBody>
      </p:sp>
      <p:grpSp>
        <p:nvGrpSpPr>
          <p:cNvPr id="56" name="Group 55"/>
          <p:cNvGrpSpPr/>
          <p:nvPr/>
        </p:nvGrpSpPr>
        <p:grpSpPr>
          <a:xfrm rot="5400000">
            <a:off x="1951596" y="1784814"/>
            <a:ext cx="381000" cy="274391"/>
            <a:chOff x="1179513" y="4529455"/>
            <a:chExt cx="381000" cy="274320"/>
          </a:xfrm>
        </p:grpSpPr>
        <p:sp>
          <p:nvSpPr>
            <p:cNvPr id="57"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58"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59" name="Group 58"/>
          <p:cNvGrpSpPr/>
          <p:nvPr/>
        </p:nvGrpSpPr>
        <p:grpSpPr>
          <a:xfrm rot="5400000">
            <a:off x="1951596" y="2973534"/>
            <a:ext cx="381000" cy="274391"/>
            <a:chOff x="1179513" y="4529455"/>
            <a:chExt cx="381000" cy="274320"/>
          </a:xfrm>
        </p:grpSpPr>
        <p:sp>
          <p:nvSpPr>
            <p:cNvPr id="60" name="Pentagon 59"/>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61"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62" name="Group 61"/>
          <p:cNvGrpSpPr/>
          <p:nvPr/>
        </p:nvGrpSpPr>
        <p:grpSpPr>
          <a:xfrm rot="5400000">
            <a:off x="1951596" y="4147014"/>
            <a:ext cx="381000" cy="274391"/>
            <a:chOff x="1179513" y="4529455"/>
            <a:chExt cx="381000" cy="274320"/>
          </a:xfrm>
        </p:grpSpPr>
        <p:sp>
          <p:nvSpPr>
            <p:cNvPr id="63"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64"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grpSp>
        <p:nvGrpSpPr>
          <p:cNvPr id="65" name="Group 64"/>
          <p:cNvGrpSpPr/>
          <p:nvPr/>
        </p:nvGrpSpPr>
        <p:grpSpPr>
          <a:xfrm rot="5400000">
            <a:off x="1951596" y="5305254"/>
            <a:ext cx="381000" cy="274391"/>
            <a:chOff x="1179513" y="4529455"/>
            <a:chExt cx="381000" cy="274320"/>
          </a:xfrm>
        </p:grpSpPr>
        <p:sp>
          <p:nvSpPr>
            <p:cNvPr id="66"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sp>
          <p:nvSpPr>
            <p:cNvPr id="67"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000000"/>
                </a:solidFill>
              </a:endParaRPr>
            </a:p>
          </p:txBody>
        </p:sp>
      </p:grpSp>
      <p:sp>
        <p:nvSpPr>
          <p:cNvPr id="45" name="Rectangle 44"/>
          <p:cNvSpPr/>
          <p:nvPr/>
        </p:nvSpPr>
        <p:spPr>
          <a:xfrm>
            <a:off x="10301609" y="0"/>
            <a:ext cx="1890393" cy="1128792"/>
          </a:xfrm>
          <a:prstGeom prst="rect">
            <a:avLst/>
          </a:prstGeom>
          <a:solidFill>
            <a:schemeClr val="bg1"/>
          </a:solidFill>
          <a:ln w="12700">
            <a:noFill/>
            <a:miter lim="800000"/>
            <a:headEnd/>
            <a:tailEnd/>
          </a:ln>
        </p:spPr>
        <p:txBody>
          <a:bodyPr wrap="square" rtlCol="0" anchor="ctr"/>
          <a:lstStyle/>
          <a:p>
            <a:pPr algn="ctr"/>
            <a:endParaRPr lang="en-US" kern="0" dirty="0">
              <a:solidFill>
                <a:schemeClr val="bg1"/>
              </a:solidFill>
            </a:endParaRPr>
          </a:p>
        </p:txBody>
      </p:sp>
      <p:grpSp>
        <p:nvGrpSpPr>
          <p:cNvPr id="2" name="Group 1"/>
          <p:cNvGrpSpPr/>
          <p:nvPr/>
        </p:nvGrpSpPr>
        <p:grpSpPr>
          <a:xfrm>
            <a:off x="11217027" y="0"/>
            <a:ext cx="974975" cy="1141664"/>
            <a:chOff x="10181070" y="-1375716"/>
            <a:chExt cx="974975" cy="1141664"/>
          </a:xfrm>
        </p:grpSpPr>
        <p:grpSp>
          <p:nvGrpSpPr>
            <p:cNvPr id="29" name="Group 28"/>
            <p:cNvGrpSpPr/>
            <p:nvPr/>
          </p:nvGrpSpPr>
          <p:grpSpPr>
            <a:xfrm>
              <a:off x="10322871" y="-1106455"/>
              <a:ext cx="692917" cy="732073"/>
              <a:chOff x="8275146" y="5631232"/>
              <a:chExt cx="692917" cy="732073"/>
            </a:xfrm>
          </p:grpSpPr>
          <p:grpSp>
            <p:nvGrpSpPr>
              <p:cNvPr id="31" name="Group 30"/>
              <p:cNvGrpSpPr/>
              <p:nvPr/>
            </p:nvGrpSpPr>
            <p:grpSpPr bwMode="ltGray">
              <a:xfrm>
                <a:off x="8275146" y="5631232"/>
                <a:ext cx="550945" cy="434725"/>
                <a:chOff x="2916555" y="1923047"/>
                <a:chExt cx="1908466" cy="1505880"/>
              </a:xfrm>
            </p:grpSpPr>
            <p:sp>
              <p:nvSpPr>
                <p:cNvPr id="33" name="Rectangle 32"/>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4" name="Rectangle 33"/>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5" name="Rectangle 34"/>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6"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7" name="Rectangle 36"/>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8" name="Rectangle 37"/>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39"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0" name="Rectangle 39"/>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1" name="Rectangle 40"/>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2" name="Rectangle 41"/>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3" name="Rectangle 42"/>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sp>
              <p:nvSpPr>
                <p:cNvPr id="44" name="Rectangle 43"/>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p>
              </p:txBody>
            </p:sp>
          </p:grpSp>
          <p:sp>
            <p:nvSpPr>
              <p:cNvPr id="32" name="TextBox 31"/>
              <p:cNvSpPr txBox="1"/>
              <p:nvPr/>
            </p:nvSpPr>
            <p:spPr>
              <a:xfrm>
                <a:off x="8288390" y="6069763"/>
                <a:ext cx="679673" cy="293542"/>
              </a:xfrm>
              <a:prstGeom prst="rect">
                <a:avLst/>
              </a:prstGeom>
              <a:noFill/>
            </p:spPr>
            <p:txBody>
              <a:bodyPr wrap="none" lIns="0" tIns="0" rIns="0" bIns="0" rtlCol="0">
                <a:spAutoFit/>
              </a:bodyPr>
              <a:lstStyle/>
              <a:p>
                <a:pPr algn="ctr">
                  <a:lnSpc>
                    <a:spcPct val="90000"/>
                  </a:lnSpc>
                </a:pPr>
                <a:r>
                  <a:rPr lang="en-US" sz="1050" b="1" dirty="0">
                    <a:solidFill>
                      <a:schemeClr val="accent1"/>
                    </a:solidFill>
                  </a:rPr>
                  <a:t>LIST </a:t>
                </a:r>
                <a:br>
                  <a:rPr lang="en-US" sz="1050" b="1" dirty="0">
                    <a:solidFill>
                      <a:schemeClr val="accent1"/>
                    </a:solidFill>
                  </a:rPr>
                </a:br>
                <a:r>
                  <a:rPr lang="en-US" sz="1050" b="1" dirty="0">
                    <a:solidFill>
                      <a:schemeClr val="accent1"/>
                    </a:solidFill>
                  </a:rPr>
                  <a:t>(ENDPOINT)</a:t>
                </a:r>
              </a:p>
            </p:txBody>
          </p:sp>
        </p:grpSp>
        <p:sp>
          <p:nvSpPr>
            <p:cNvPr id="30" name="Rectangle 29">
              <a:hlinkClick r:id="rId3" action="ppaction://hlinksldjump"/>
            </p:cNvPr>
            <p:cNvSpPr/>
            <p:nvPr/>
          </p:nvSpPr>
          <p:spPr>
            <a:xfrm>
              <a:off x="10181070" y="-1375716"/>
              <a:ext cx="974975" cy="1141664"/>
            </a:xfrm>
            <a:prstGeom prst="rect">
              <a:avLst/>
            </a:prstGeom>
            <a:noFill/>
            <a:ln w="12700">
              <a:noFill/>
              <a:miter lim="800000"/>
              <a:headEnd/>
              <a:tailEnd/>
            </a:ln>
          </p:spPr>
          <p:txBody>
            <a:bodyPr wrap="square" rtlCol="0" anchor="ctr"/>
            <a:lstStyle/>
            <a:p>
              <a:pPr algn="ctr"/>
              <a:endParaRPr lang="en-US" kern="0" dirty="0">
                <a:solidFill>
                  <a:schemeClr val="bg1"/>
                </a:solidFill>
              </a:endParaRPr>
            </a:p>
          </p:txBody>
        </p:sp>
      </p:grpSp>
    </p:spTree>
    <p:extLst>
      <p:ext uri="{BB962C8B-B14F-4D97-AF65-F5344CB8AC3E}">
        <p14:creationId xmlns:p14="http://schemas.microsoft.com/office/powerpoint/2010/main" val="270704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ed Rectangle 71"/>
          <p:cNvSpPr/>
          <p:nvPr/>
        </p:nvSpPr>
        <p:spPr>
          <a:xfrm>
            <a:off x="311727" y="1355134"/>
            <a:ext cx="11683999" cy="685621"/>
          </a:xfrm>
          <a:prstGeom prst="roundRect">
            <a:avLst>
              <a:gd name="adj" fmla="val 15155"/>
            </a:avLst>
          </a:prstGeom>
          <a:solidFill>
            <a:schemeClr val="accent1"/>
          </a:solidFill>
          <a:ln w="9525">
            <a:noFill/>
            <a:miter lim="800000"/>
            <a:headEnd/>
            <a:tailEnd/>
          </a:ln>
          <a:effectLst/>
        </p:spPr>
        <p:txBody>
          <a:bodyPr wrap="square" rtlCol="0" anchor="ctr"/>
          <a:lstStyle/>
          <a:p>
            <a:pPr algn="ctr">
              <a:lnSpc>
                <a:spcPct val="70000"/>
              </a:lnSpc>
            </a:pPr>
            <a:endParaRPr lang="en-US" sz="2400" kern="0" dirty="0">
              <a:solidFill>
                <a:srgbClr val="000000"/>
              </a:solidFill>
            </a:endParaRPr>
          </a:p>
        </p:txBody>
      </p:sp>
      <p:sp>
        <p:nvSpPr>
          <p:cNvPr id="7" name="Text Placeholder 6"/>
          <p:cNvSpPr>
            <a:spLocks noGrp="1"/>
          </p:cNvSpPr>
          <p:nvPr>
            <p:ph type="subTitle" idx="1"/>
          </p:nvPr>
        </p:nvSpPr>
        <p:spPr>
          <a:xfrm>
            <a:off x="495302" y="855865"/>
            <a:ext cx="9686133" cy="457200"/>
          </a:xfrm>
        </p:spPr>
        <p:txBody>
          <a:bodyPr>
            <a:normAutofit fontScale="92500"/>
          </a:bodyPr>
          <a:lstStyle/>
          <a:p>
            <a:r>
              <a:rPr lang="en-US" dirty="0"/>
              <a:t>Stop Targeted Attacks and Zero-Day Threats with layered protection</a:t>
            </a:r>
          </a:p>
          <a:p>
            <a:endParaRPr lang="en-US" dirty="0"/>
          </a:p>
        </p:txBody>
      </p:sp>
      <p:sp>
        <p:nvSpPr>
          <p:cNvPr id="5" name="Title 4"/>
          <p:cNvSpPr>
            <a:spLocks noGrp="1"/>
          </p:cNvSpPr>
          <p:nvPr>
            <p:ph type="title"/>
          </p:nvPr>
        </p:nvSpPr>
        <p:spPr/>
        <p:txBody>
          <a:bodyPr/>
          <a:lstStyle/>
          <a:p>
            <a:r>
              <a:rPr lang="en-US"/>
              <a:t>SEP: Most complete protection in the industry</a:t>
            </a:r>
            <a:endParaRPr lang="en-US" dirty="0"/>
          </a:p>
        </p:txBody>
      </p:sp>
      <p:sp>
        <p:nvSpPr>
          <p:cNvPr id="85" name="TextBox 83"/>
          <p:cNvSpPr txBox="1">
            <a:spLocks noChangeArrowheads="1"/>
          </p:cNvSpPr>
          <p:nvPr/>
        </p:nvSpPr>
        <p:spPr bwMode="auto">
          <a:xfrm>
            <a:off x="6283050" y="4210978"/>
            <a:ext cx="1215867" cy="159455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lvl="0" algn="ctr"/>
            <a:r>
              <a:rPr lang="en-US" sz="1333" dirty="0">
                <a:solidFill>
                  <a:schemeClr val="tx1">
                    <a:lumMod val="65000"/>
                    <a:lumOff val="35000"/>
                  </a:schemeClr>
                </a:solidFill>
              </a:rPr>
              <a:t>Pre-execution detection of new and evolving threats</a:t>
            </a:r>
          </a:p>
        </p:txBody>
      </p:sp>
      <p:pic>
        <p:nvPicPr>
          <p:cNvPr id="21" name="Picture 14" descr="firewall.png"/>
          <p:cNvPicPr>
            <a:picLocks noChangeAspect="1"/>
          </p:cNvPicPr>
          <p:nvPr/>
        </p:nvPicPr>
        <p:blipFill>
          <a:blip r:embed="rId3" cstate="email">
            <a:lum bright="10000" contrast="60000"/>
            <a:extLst>
              <a:ext uri="{28A0092B-C50C-407E-A947-70E740481C1C}">
                <a14:useLocalDpi xmlns:a14="http://schemas.microsoft.com/office/drawing/2010/main"/>
              </a:ext>
            </a:extLst>
          </a:blip>
          <a:srcRect/>
          <a:stretch>
            <a:fillRect/>
          </a:stretch>
        </p:blipFill>
        <p:spPr bwMode="auto">
          <a:xfrm>
            <a:off x="910378" y="2523898"/>
            <a:ext cx="487182" cy="578774"/>
          </a:xfrm>
          <a:prstGeom prst="rect">
            <a:avLst/>
          </a:prstGeom>
          <a:noFill/>
          <a:ln>
            <a:noFill/>
          </a:ln>
        </p:spPr>
      </p:pic>
      <p:sp>
        <p:nvSpPr>
          <p:cNvPr id="16" name="TextBox 55"/>
          <p:cNvSpPr txBox="1">
            <a:spLocks noChangeArrowheads="1"/>
          </p:cNvSpPr>
          <p:nvPr/>
        </p:nvSpPr>
        <p:spPr bwMode="auto">
          <a:xfrm>
            <a:off x="565680" y="3467405"/>
            <a:ext cx="1215867" cy="752512"/>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NETWORK FIREWALL &amp; INTRUSION PREVENTION</a:t>
            </a:r>
          </a:p>
        </p:txBody>
      </p:sp>
      <p:sp>
        <p:nvSpPr>
          <p:cNvPr id="25" name="TextBox 26"/>
          <p:cNvSpPr txBox="1">
            <a:spLocks noChangeArrowheads="1"/>
          </p:cNvSpPr>
          <p:nvPr/>
        </p:nvSpPr>
        <p:spPr bwMode="auto">
          <a:xfrm>
            <a:off x="1973719" y="3467407"/>
            <a:ext cx="1215867" cy="759917"/>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DEVICE CONTROL &amp; SYSTEM LOCKDOWN</a:t>
            </a:r>
            <a:endParaRPr lang="en-US" altLang="en-US" sz="1200" b="1" dirty="0">
              <a:solidFill>
                <a:srgbClr val="FFFFFF"/>
              </a:solidFill>
            </a:endParaRPr>
          </a:p>
        </p:txBody>
      </p:sp>
      <p:sp>
        <p:nvSpPr>
          <p:cNvPr id="30" name="TextBox 77"/>
          <p:cNvSpPr txBox="1">
            <a:spLocks noChangeArrowheads="1"/>
          </p:cNvSpPr>
          <p:nvPr/>
        </p:nvSpPr>
        <p:spPr bwMode="auto">
          <a:xfrm>
            <a:off x="9133321" y="3467405"/>
            <a:ext cx="1215867" cy="763504"/>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BEHAVIOR MONITORING</a:t>
            </a:r>
          </a:p>
        </p:txBody>
      </p:sp>
      <p:pic>
        <p:nvPicPr>
          <p:cNvPr id="35" name="Picture 5" descr="sonar.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81091" y="2565201"/>
            <a:ext cx="551606" cy="563606"/>
          </a:xfrm>
          <a:prstGeom prst="rect">
            <a:avLst/>
          </a:prstGeom>
          <a:noFill/>
          <a:ln>
            <a:noFill/>
          </a:ln>
          <a:extLst/>
        </p:spPr>
      </p:pic>
      <p:sp>
        <p:nvSpPr>
          <p:cNvPr id="46" name="TextBox 25"/>
          <p:cNvSpPr txBox="1">
            <a:spLocks noChangeArrowheads="1"/>
          </p:cNvSpPr>
          <p:nvPr/>
        </p:nvSpPr>
        <p:spPr bwMode="auto">
          <a:xfrm>
            <a:off x="3415144" y="3467407"/>
            <a:ext cx="1215867" cy="759917"/>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MEMORY EXPLOIT MITIGATION</a:t>
            </a:r>
          </a:p>
        </p:txBody>
      </p:sp>
      <p:sp>
        <p:nvSpPr>
          <p:cNvPr id="52" name="TextBox 55"/>
          <p:cNvSpPr txBox="1">
            <a:spLocks noChangeArrowheads="1"/>
          </p:cNvSpPr>
          <p:nvPr/>
        </p:nvSpPr>
        <p:spPr bwMode="auto">
          <a:xfrm>
            <a:off x="4850276" y="3467407"/>
            <a:ext cx="1215867" cy="759917"/>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REPUTATION ANALYSIS</a:t>
            </a:r>
          </a:p>
        </p:txBody>
      </p:sp>
      <p:sp>
        <p:nvSpPr>
          <p:cNvPr id="39" name="TextBox 25"/>
          <p:cNvSpPr txBox="1">
            <a:spLocks noChangeArrowheads="1"/>
          </p:cNvSpPr>
          <p:nvPr/>
        </p:nvSpPr>
        <p:spPr bwMode="auto">
          <a:xfrm>
            <a:off x="6281855" y="3467405"/>
            <a:ext cx="1215867" cy="763504"/>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ADVANCED MACHINE LEARNING</a:t>
            </a:r>
          </a:p>
        </p:txBody>
      </p:sp>
      <p:pic>
        <p:nvPicPr>
          <p:cNvPr id="61" name="Picture 12" descr="application.png"/>
          <p:cNvPicPr>
            <a:picLocks noChangeAspect="1"/>
          </p:cNvPicPr>
          <p:nvPr/>
        </p:nvPicPr>
        <p:blipFill>
          <a:blip r:embed="rId5" cstate="print">
            <a:lum bright="10000" contrast="60000"/>
            <a:extLst>
              <a:ext uri="{28A0092B-C50C-407E-A947-70E740481C1C}">
                <a14:useLocalDpi xmlns:a14="http://schemas.microsoft.com/office/drawing/2010/main" val="0"/>
              </a:ext>
            </a:extLst>
          </a:blip>
          <a:srcRect/>
          <a:stretch>
            <a:fillRect/>
          </a:stretch>
        </p:blipFill>
        <p:spPr bwMode="auto">
          <a:xfrm>
            <a:off x="2328794" y="2614729"/>
            <a:ext cx="544278" cy="451636"/>
          </a:xfrm>
          <a:prstGeom prst="rect">
            <a:avLst/>
          </a:prstGeom>
          <a:noFill/>
          <a:ln>
            <a:noFill/>
          </a:ln>
          <a:extLst/>
        </p:spPr>
      </p:pic>
      <p:sp>
        <p:nvSpPr>
          <p:cNvPr id="68" name="TextBox 25"/>
          <p:cNvSpPr txBox="1">
            <a:spLocks noChangeArrowheads="1"/>
          </p:cNvSpPr>
          <p:nvPr/>
        </p:nvSpPr>
        <p:spPr bwMode="auto">
          <a:xfrm>
            <a:off x="7698151" y="3467405"/>
            <a:ext cx="1222867" cy="763504"/>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EMULATOR</a:t>
            </a:r>
          </a:p>
        </p:txBody>
      </p:sp>
      <p:sp>
        <p:nvSpPr>
          <p:cNvPr id="71" name="Oval 70"/>
          <p:cNvSpPr/>
          <p:nvPr/>
        </p:nvSpPr>
        <p:spPr>
          <a:xfrm>
            <a:off x="3602534" y="2433858"/>
            <a:ext cx="765486" cy="745078"/>
          </a:xfrm>
          <a:prstGeom prst="ellipse">
            <a:avLst/>
          </a:prstGeom>
          <a:blipFill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a:blipFill>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sp>
      <p:sp>
        <p:nvSpPr>
          <p:cNvPr id="83" name="TextBox 55"/>
          <p:cNvSpPr txBox="1">
            <a:spLocks noChangeArrowheads="1"/>
          </p:cNvSpPr>
          <p:nvPr/>
        </p:nvSpPr>
        <p:spPr bwMode="auto">
          <a:xfrm>
            <a:off x="10554105" y="3467405"/>
            <a:ext cx="1215867" cy="732966"/>
          </a:xfrm>
          <a:prstGeom prst="rect">
            <a:avLst/>
          </a:prstGeom>
          <a:no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85000"/>
              </a:lnSpc>
              <a:spcAft>
                <a:spcPts val="0"/>
              </a:spcAft>
            </a:pPr>
            <a:r>
              <a:rPr lang="en-US" altLang="en-US" sz="1200" b="1" dirty="0"/>
              <a:t>NETWORK FIREWALL &amp; INTRUSION PREVENTION</a:t>
            </a:r>
          </a:p>
        </p:txBody>
      </p:sp>
      <p:sp>
        <p:nvSpPr>
          <p:cNvPr id="79" name="Oval 78"/>
          <p:cNvSpPr/>
          <p:nvPr/>
        </p:nvSpPr>
        <p:spPr>
          <a:xfrm>
            <a:off x="6529914" y="2525780"/>
            <a:ext cx="632198" cy="655804"/>
          </a:xfrm>
          <a:prstGeom prst="ellipse">
            <a:avLst/>
          </a:prstGeom>
          <a:blipFill rotWithShape="1">
            <a:blip r:embed="rId8">
              <a:duotone>
                <a:prstClr val="black"/>
                <a:schemeClr val="tx2">
                  <a:tint val="45000"/>
                  <a:satMod val="400000"/>
                </a:schemeClr>
              </a:duotone>
              <a:extLst>
                <a:ext uri="{BEBA8EAE-BF5A-486C-A8C5-ECC9F3942E4B}">
                  <a14:imgProps xmlns:a14="http://schemas.microsoft.com/office/drawing/2010/main">
                    <a14:imgLayer r:embed="rId9">
                      <a14:imgEffect>
                        <a14:saturation sat="0"/>
                      </a14:imgEffect>
                    </a14:imgLayer>
                  </a14:imgProps>
                </a:ext>
              </a:extLst>
            </a:blip>
            <a:stretch>
              <a:fillRect/>
            </a:stretch>
          </a:blipFill>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sp>
      <p:pic>
        <p:nvPicPr>
          <p:cNvPr id="82" name="Picture 3" descr="insight.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42038" y="2556227"/>
            <a:ext cx="395542" cy="526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TextBox 73"/>
          <p:cNvSpPr txBox="1"/>
          <p:nvPr/>
        </p:nvSpPr>
        <p:spPr>
          <a:xfrm>
            <a:off x="571814" y="4210978"/>
            <a:ext cx="1215867" cy="1576223"/>
          </a:xfrm>
          <a:prstGeom prst="rect">
            <a:avLst/>
          </a:prstGeom>
          <a:noFill/>
          <a:ln>
            <a:noFill/>
          </a:ln>
        </p:spPr>
        <p:txBody>
          <a:bodyPr lIns="0" tIns="0" rIns="0" bIns="0" anchor="t" anchorCtr="0"/>
          <a:lstStyle>
            <a:defPPr>
              <a:defRPr lang="en-US"/>
            </a:defPPr>
            <a:lvl1pPr>
              <a:defRPr sz="1400">
                <a:solidFill>
                  <a:srgbClr val="FFFFFF"/>
                </a:solidFill>
                <a:ea typeface="ＭＳ Ｐゴシック" charset="0"/>
                <a:cs typeface="ＭＳ Ｐゴシック" charset="0"/>
              </a:defRPr>
            </a:lvl1pPr>
          </a:lstStyle>
          <a:p>
            <a:pPr algn="ctr">
              <a:defRPr/>
            </a:pPr>
            <a:r>
              <a:rPr lang="en-US" altLang="en-US" sz="1333" dirty="0">
                <a:solidFill>
                  <a:schemeClr val="tx1">
                    <a:lumMod val="65000"/>
                    <a:lumOff val="35000"/>
                  </a:schemeClr>
                </a:solidFill>
                <a:ea typeface="MS PGothic" panose="020B0600070205080204" pitchFamily="34" charset="-128"/>
                <a:cs typeface="+mn-cs"/>
              </a:rPr>
              <a:t>Blocks malware before it spreads to your machine</a:t>
            </a:r>
            <a:br>
              <a:rPr lang="en-US" altLang="en-US" sz="1333" dirty="0">
                <a:solidFill>
                  <a:schemeClr val="tx1">
                    <a:lumMod val="65000"/>
                    <a:lumOff val="35000"/>
                  </a:schemeClr>
                </a:solidFill>
                <a:ea typeface="MS PGothic" panose="020B0600070205080204" pitchFamily="34" charset="-128"/>
                <a:cs typeface="+mn-cs"/>
              </a:rPr>
            </a:br>
            <a:r>
              <a:rPr lang="en-US" altLang="en-US" sz="1333" dirty="0">
                <a:solidFill>
                  <a:schemeClr val="tx1">
                    <a:lumMod val="65000"/>
                    <a:lumOff val="35000"/>
                  </a:schemeClr>
                </a:solidFill>
                <a:ea typeface="MS PGothic" panose="020B0600070205080204" pitchFamily="34" charset="-128"/>
                <a:cs typeface="+mn-cs"/>
              </a:rPr>
              <a:t>and controls traffic</a:t>
            </a:r>
          </a:p>
        </p:txBody>
      </p:sp>
      <p:sp>
        <p:nvSpPr>
          <p:cNvPr id="75" name="TextBox 81"/>
          <p:cNvSpPr txBox="1">
            <a:spLocks noChangeArrowheads="1"/>
          </p:cNvSpPr>
          <p:nvPr/>
        </p:nvSpPr>
        <p:spPr bwMode="auto">
          <a:xfrm>
            <a:off x="4852858" y="4210978"/>
            <a:ext cx="1215867" cy="1568819"/>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Determines safety of files and websites using the wisdom of the community</a:t>
            </a:r>
          </a:p>
        </p:txBody>
      </p:sp>
      <p:sp>
        <p:nvSpPr>
          <p:cNvPr id="84" name="TextBox 82"/>
          <p:cNvSpPr txBox="1">
            <a:spLocks noChangeArrowheads="1"/>
          </p:cNvSpPr>
          <p:nvPr/>
        </p:nvSpPr>
        <p:spPr bwMode="auto">
          <a:xfrm>
            <a:off x="9139455" y="4210978"/>
            <a:ext cx="1215867" cy="157622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Monitors and blocks files that exhibit suspicious behaviors</a:t>
            </a:r>
          </a:p>
        </p:txBody>
      </p:sp>
      <p:sp>
        <p:nvSpPr>
          <p:cNvPr id="86" name="TextBox 85"/>
          <p:cNvSpPr txBox="1"/>
          <p:nvPr/>
        </p:nvSpPr>
        <p:spPr>
          <a:xfrm>
            <a:off x="3418307" y="4210978"/>
            <a:ext cx="1215867" cy="1568819"/>
          </a:xfrm>
          <a:prstGeom prst="rect">
            <a:avLst/>
          </a:prstGeom>
          <a:noFill/>
          <a:ln>
            <a:noFill/>
          </a:ln>
        </p:spPr>
        <p:txBody>
          <a:bodyPr lIns="0" tIns="0" rIns="0" bIns="0" anchor="t" anchorCtr="0"/>
          <a:lstStyle>
            <a:defPPr>
              <a:defRPr lang="en-US"/>
            </a:defPPr>
            <a:lvl1pPr>
              <a:defRPr sz="1400">
                <a:solidFill>
                  <a:srgbClr val="FFFFFF"/>
                </a:solidFill>
                <a:ea typeface="ＭＳ Ｐゴシック" charset="0"/>
                <a:cs typeface="ＭＳ Ｐゴシック" charset="0"/>
              </a:defRPr>
            </a:lvl1pPr>
          </a:lstStyle>
          <a:p>
            <a:pPr algn="ctr">
              <a:defRPr/>
            </a:pPr>
            <a:r>
              <a:rPr lang="en-US" altLang="en-US" sz="1333" dirty="0">
                <a:solidFill>
                  <a:schemeClr val="tx1">
                    <a:lumMod val="65000"/>
                    <a:lumOff val="35000"/>
                  </a:schemeClr>
                </a:solidFill>
                <a:ea typeface="MS PGothic" panose="020B0600070205080204" pitchFamily="34" charset="-128"/>
                <a:cs typeface="+mn-cs"/>
              </a:rPr>
              <a:t>Blocks zero-day exploits against vulnerabilities in popular software</a:t>
            </a:r>
          </a:p>
        </p:txBody>
      </p:sp>
      <p:sp>
        <p:nvSpPr>
          <p:cNvPr id="87" name="TextBox 83"/>
          <p:cNvSpPr txBox="1">
            <a:spLocks noChangeArrowheads="1"/>
          </p:cNvSpPr>
          <p:nvPr/>
        </p:nvSpPr>
        <p:spPr bwMode="auto">
          <a:xfrm>
            <a:off x="1979581" y="4210978"/>
            <a:ext cx="1215867" cy="157622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Control file, registry, and device access and behavior; whitelisting, blacklisting, etc.</a:t>
            </a:r>
          </a:p>
        </p:txBody>
      </p:sp>
      <p:sp>
        <p:nvSpPr>
          <p:cNvPr id="88" name="TextBox 83"/>
          <p:cNvSpPr txBox="1">
            <a:spLocks noChangeArrowheads="1"/>
          </p:cNvSpPr>
          <p:nvPr/>
        </p:nvSpPr>
        <p:spPr bwMode="auto">
          <a:xfrm>
            <a:off x="7704281" y="4210978"/>
            <a:ext cx="1215867" cy="157622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nchorCtr="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333" dirty="0">
                <a:solidFill>
                  <a:schemeClr val="tx1">
                    <a:lumMod val="65000"/>
                    <a:lumOff val="35000"/>
                  </a:schemeClr>
                </a:solidFill>
              </a:rPr>
              <a:t>Virtual machine detects malware hidden using custom packers</a:t>
            </a:r>
          </a:p>
        </p:txBody>
      </p:sp>
      <p:sp>
        <p:nvSpPr>
          <p:cNvPr id="93" name="TextBox 92"/>
          <p:cNvSpPr txBox="1"/>
          <p:nvPr/>
        </p:nvSpPr>
        <p:spPr>
          <a:xfrm>
            <a:off x="10564075" y="4210978"/>
            <a:ext cx="1215867" cy="1576223"/>
          </a:xfrm>
          <a:prstGeom prst="rect">
            <a:avLst/>
          </a:prstGeom>
          <a:noFill/>
          <a:ln>
            <a:noFill/>
          </a:ln>
        </p:spPr>
        <p:txBody>
          <a:bodyPr lIns="0" tIns="0" rIns="0" bIns="0" anchor="t" anchorCtr="0"/>
          <a:lstStyle>
            <a:defPPr>
              <a:defRPr lang="en-US"/>
            </a:defPPr>
            <a:lvl1pPr>
              <a:defRPr sz="1400">
                <a:solidFill>
                  <a:srgbClr val="FFFFFF"/>
                </a:solidFill>
                <a:ea typeface="ＭＳ Ｐゴシック" charset="0"/>
                <a:cs typeface="ＭＳ Ｐゴシック" charset="0"/>
              </a:defRPr>
            </a:lvl1pPr>
          </a:lstStyle>
          <a:p>
            <a:pPr algn="ctr">
              <a:defRPr/>
            </a:pPr>
            <a:r>
              <a:rPr lang="en-US" altLang="en-US" sz="1333" dirty="0">
                <a:solidFill>
                  <a:schemeClr val="tx1">
                    <a:lumMod val="65000"/>
                    <a:lumOff val="35000"/>
                  </a:schemeClr>
                </a:solidFill>
                <a:ea typeface="MS PGothic" panose="020B0600070205080204" pitchFamily="34" charset="-128"/>
                <a:cs typeface="+mn-cs"/>
              </a:rPr>
              <a:t>Blocks malware before it spreads to your machine</a:t>
            </a:r>
            <a:br>
              <a:rPr lang="en-US" altLang="en-US" sz="1333" dirty="0">
                <a:solidFill>
                  <a:schemeClr val="tx1">
                    <a:lumMod val="65000"/>
                    <a:lumOff val="35000"/>
                  </a:schemeClr>
                </a:solidFill>
                <a:ea typeface="MS PGothic" panose="020B0600070205080204" pitchFamily="34" charset="-128"/>
                <a:cs typeface="+mn-cs"/>
              </a:rPr>
            </a:br>
            <a:r>
              <a:rPr lang="en-US" altLang="en-US" sz="1333" dirty="0">
                <a:solidFill>
                  <a:schemeClr val="tx1">
                    <a:lumMod val="65000"/>
                    <a:lumOff val="35000"/>
                  </a:schemeClr>
                </a:solidFill>
                <a:ea typeface="MS PGothic" panose="020B0600070205080204" pitchFamily="34" charset="-128"/>
                <a:cs typeface="+mn-cs"/>
              </a:rPr>
              <a:t>and controls traffic</a:t>
            </a:r>
          </a:p>
        </p:txBody>
      </p:sp>
      <p:sp>
        <p:nvSpPr>
          <p:cNvPr id="92" name="Rectangle 91"/>
          <p:cNvSpPr/>
          <p:nvPr/>
        </p:nvSpPr>
        <p:spPr>
          <a:xfrm>
            <a:off x="1525805" y="1497885"/>
            <a:ext cx="8909960" cy="400110"/>
          </a:xfrm>
          <a:prstGeom prst="rect">
            <a:avLst/>
          </a:prstGeom>
        </p:spPr>
        <p:txBody>
          <a:bodyPr wrap="square">
            <a:spAutoFit/>
          </a:bodyPr>
          <a:lstStyle/>
          <a:p>
            <a:pPr algn="ctr"/>
            <a:r>
              <a:rPr lang="en-US" sz="2000" b="1" dirty="0">
                <a:solidFill>
                  <a:srgbClr val="000000"/>
                </a:solidFill>
              </a:rPr>
              <a:t> Patented real-time cloud lookup                              for scanning of suspicious files</a:t>
            </a:r>
            <a:endParaRPr lang="en-US" sz="2400" b="1" dirty="0"/>
          </a:p>
        </p:txBody>
      </p:sp>
      <p:sp>
        <p:nvSpPr>
          <p:cNvPr id="73" name="Oval 72"/>
          <p:cNvSpPr/>
          <p:nvPr/>
        </p:nvSpPr>
        <p:spPr>
          <a:xfrm>
            <a:off x="5463371" y="1047890"/>
            <a:ext cx="1265262" cy="1265262"/>
          </a:xfrm>
          <a:prstGeom prst="ellipse">
            <a:avLst/>
          </a:prstGeom>
          <a:blipFill rotWithShape="1">
            <a:blip r:embed="rId11">
              <a:lum contrast="10000"/>
            </a:blip>
            <a:stretch>
              <a:fillRect/>
            </a:stretch>
          </a:blipFill>
        </p:spPr>
        <p:style>
          <a:lnRef idx="0">
            <a:schemeClr val="accent1">
              <a:shade val="80000"/>
              <a:hueOff val="0"/>
              <a:satOff val="0"/>
              <a:lumOff val="0"/>
              <a:alphaOff val="0"/>
            </a:schemeClr>
          </a:lnRef>
          <a:fillRef idx="1">
            <a:scrgbClr r="0" g="0" b="0"/>
          </a:fillRef>
          <a:effectRef idx="2">
            <a:schemeClr val="accent1">
              <a:tint val="40000"/>
              <a:hueOff val="0"/>
              <a:satOff val="0"/>
              <a:lumOff val="0"/>
              <a:alphaOff val="0"/>
            </a:schemeClr>
          </a:effectRef>
          <a:fontRef idx="minor">
            <a:schemeClr val="lt1">
              <a:hueOff val="0"/>
              <a:satOff val="0"/>
              <a:lumOff val="0"/>
              <a:alphaOff val="0"/>
            </a:schemeClr>
          </a:fontRef>
        </p:style>
      </p:sp>
      <p:cxnSp>
        <p:nvCxnSpPr>
          <p:cNvPr id="70" name="Straight Connector 69"/>
          <p:cNvCxnSpPr/>
          <p:nvPr/>
        </p:nvCxnSpPr>
        <p:spPr>
          <a:xfrm>
            <a:off x="1871450"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305237"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739023"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172810"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606597"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040383"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0474170" y="2392065"/>
            <a:ext cx="0" cy="3456450"/>
          </a:xfrm>
          <a:prstGeom prst="line">
            <a:avLst/>
          </a:prstGeom>
          <a:ln w="19050" cmpd="sng">
            <a:solidFill>
              <a:schemeClr val="accent5">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107" name="Oval Callout 106"/>
          <p:cNvSpPr/>
          <p:nvPr/>
        </p:nvSpPr>
        <p:spPr>
          <a:xfrm>
            <a:off x="4214157" y="3044954"/>
            <a:ext cx="729694" cy="345645"/>
          </a:xfrm>
          <a:prstGeom prst="wedgeEllipseCallout">
            <a:avLst>
              <a:gd name="adj1" fmla="val -25154"/>
              <a:gd name="adj2" fmla="val 74663"/>
            </a:avLst>
          </a:prstGeom>
          <a:solidFill>
            <a:schemeClr val="accent1"/>
          </a:solidFill>
          <a:ln w="12700">
            <a:noFill/>
            <a:miter lim="800000"/>
            <a:headEnd/>
            <a:tailEnd/>
          </a:ln>
        </p:spPr>
        <p:txBody>
          <a:bodyPr wrap="square" lIns="0" tIns="0" rIns="0" bIns="0" rtlCol="0" anchor="ctr"/>
          <a:lstStyle/>
          <a:p>
            <a:pPr algn="ctr"/>
            <a:r>
              <a:rPr lang="en-US" sz="1000" b="1" kern="0" dirty="0"/>
              <a:t>Enhanced</a:t>
            </a:r>
          </a:p>
        </p:txBody>
      </p:sp>
      <p:sp>
        <p:nvSpPr>
          <p:cNvPr id="108" name="Oval Callout 107"/>
          <p:cNvSpPr/>
          <p:nvPr/>
        </p:nvSpPr>
        <p:spPr>
          <a:xfrm>
            <a:off x="5635140" y="3044954"/>
            <a:ext cx="729694" cy="345645"/>
          </a:xfrm>
          <a:prstGeom prst="wedgeEllipseCallout">
            <a:avLst>
              <a:gd name="adj1" fmla="val -25154"/>
              <a:gd name="adj2" fmla="val 74663"/>
            </a:avLst>
          </a:prstGeom>
          <a:solidFill>
            <a:schemeClr val="accent1"/>
          </a:solidFill>
          <a:ln w="12700">
            <a:noFill/>
            <a:miter lim="800000"/>
            <a:headEnd/>
            <a:tailEnd/>
          </a:ln>
        </p:spPr>
        <p:txBody>
          <a:bodyPr wrap="square" lIns="0" tIns="0" rIns="0" bIns="0" rtlCol="0" anchor="ctr"/>
          <a:lstStyle/>
          <a:p>
            <a:pPr algn="ctr"/>
            <a:r>
              <a:rPr lang="en-US" sz="1000" b="1" kern="0" dirty="0"/>
              <a:t>Enhanced</a:t>
            </a:r>
          </a:p>
        </p:txBody>
      </p:sp>
      <p:sp>
        <p:nvSpPr>
          <p:cNvPr id="109" name="Oval Callout 108"/>
          <p:cNvSpPr/>
          <p:nvPr/>
        </p:nvSpPr>
        <p:spPr>
          <a:xfrm>
            <a:off x="7056125" y="3044954"/>
            <a:ext cx="729694" cy="345645"/>
          </a:xfrm>
          <a:prstGeom prst="wedgeEllipseCallout">
            <a:avLst>
              <a:gd name="adj1" fmla="val -25154"/>
              <a:gd name="adj2" fmla="val 74663"/>
            </a:avLst>
          </a:prstGeom>
          <a:solidFill>
            <a:schemeClr val="accent1"/>
          </a:solidFill>
          <a:ln w="12700">
            <a:noFill/>
            <a:miter lim="800000"/>
            <a:headEnd/>
            <a:tailEnd/>
          </a:ln>
        </p:spPr>
        <p:txBody>
          <a:bodyPr wrap="square" lIns="0" tIns="0" rIns="0" bIns="0" rtlCol="0" anchor="ctr"/>
          <a:lstStyle/>
          <a:p>
            <a:pPr algn="ctr"/>
            <a:r>
              <a:rPr lang="en-US" sz="1000" b="1" kern="0" dirty="0"/>
              <a:t>Enhanced</a:t>
            </a:r>
          </a:p>
        </p:txBody>
      </p:sp>
      <p:sp>
        <p:nvSpPr>
          <p:cNvPr id="110" name="Oval Callout 109"/>
          <p:cNvSpPr/>
          <p:nvPr/>
        </p:nvSpPr>
        <p:spPr>
          <a:xfrm>
            <a:off x="9974905" y="3044954"/>
            <a:ext cx="729694" cy="345645"/>
          </a:xfrm>
          <a:prstGeom prst="wedgeEllipseCallout">
            <a:avLst>
              <a:gd name="adj1" fmla="val -25154"/>
              <a:gd name="adj2" fmla="val 74663"/>
            </a:avLst>
          </a:prstGeom>
          <a:solidFill>
            <a:schemeClr val="accent1"/>
          </a:solidFill>
          <a:ln w="12700">
            <a:noFill/>
            <a:miter lim="800000"/>
            <a:headEnd/>
            <a:tailEnd/>
          </a:ln>
        </p:spPr>
        <p:txBody>
          <a:bodyPr wrap="square" lIns="0" tIns="0" rIns="0" bIns="0" rtlCol="0" anchor="ctr"/>
          <a:lstStyle/>
          <a:p>
            <a:pPr algn="ctr"/>
            <a:r>
              <a:rPr lang="en-US" sz="1000" b="1" kern="0" dirty="0"/>
              <a:t>Enhanced</a:t>
            </a:r>
          </a:p>
        </p:txBody>
      </p:sp>
      <p:sp>
        <p:nvSpPr>
          <p:cNvPr id="89" name="Right Arrow 88"/>
          <p:cNvSpPr/>
          <p:nvPr/>
        </p:nvSpPr>
        <p:spPr bwMode="auto">
          <a:xfrm>
            <a:off x="335250" y="5771709"/>
            <a:ext cx="4378170" cy="478211"/>
          </a:xfrm>
          <a:prstGeom prst="rightArrow">
            <a:avLst>
              <a:gd name="adj1" fmla="val 100000"/>
              <a:gd name="adj2" fmla="val 50000"/>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213" tIns="45607" rIns="91213" bIns="45607" numCol="1" spcCol="0" rtlCol="0" fromWordArt="0" anchor="ctr" anchorCtr="0" forceAA="0" compatLnSpc="1">
            <a:prstTxWarp prst="textNoShape">
              <a:avLst/>
            </a:prstTxWarp>
            <a:noAutofit/>
          </a:bodyPr>
          <a:lstStyle/>
          <a:p>
            <a:pPr algn="ctr">
              <a:lnSpc>
                <a:spcPct val="90000"/>
              </a:lnSpc>
            </a:pPr>
            <a:r>
              <a:rPr lang="en-US" sz="1400" b="1" dirty="0"/>
              <a:t>INCURSION</a:t>
            </a:r>
          </a:p>
        </p:txBody>
      </p:sp>
      <p:sp>
        <p:nvSpPr>
          <p:cNvPr id="90" name="Chevron 89"/>
          <p:cNvSpPr/>
          <p:nvPr/>
        </p:nvSpPr>
        <p:spPr bwMode="auto">
          <a:xfrm>
            <a:off x="9350464" y="5771709"/>
            <a:ext cx="2467883" cy="478211"/>
          </a:xfrm>
          <a:prstGeom prst="chevron">
            <a:avLst/>
          </a:prstGeom>
          <a:solidFill>
            <a:schemeClr val="accent4">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91213" tIns="45607" rIns="91213" bIns="45607" numCol="1" spcCol="0" rtlCol="0" fromWordArt="0" anchor="ctr" anchorCtr="0" forceAA="0" compatLnSpc="1">
            <a:prstTxWarp prst="textNoShape">
              <a:avLst/>
            </a:prstTxWarp>
            <a:noAutofit/>
          </a:bodyPr>
          <a:lstStyle/>
          <a:p>
            <a:pPr algn="ctr">
              <a:lnSpc>
                <a:spcPct val="90000"/>
              </a:lnSpc>
            </a:pPr>
            <a:r>
              <a:rPr lang="en-US" sz="1400" b="1" dirty="0">
                <a:solidFill>
                  <a:schemeClr val="bg1"/>
                </a:solidFill>
              </a:rPr>
              <a:t>INFESTATION &amp; EXFILTRATION</a:t>
            </a:r>
          </a:p>
        </p:txBody>
      </p:sp>
      <p:sp>
        <p:nvSpPr>
          <p:cNvPr id="91" name="Chevron 90"/>
          <p:cNvSpPr/>
          <p:nvPr/>
        </p:nvSpPr>
        <p:spPr bwMode="auto">
          <a:xfrm>
            <a:off x="4559800" y="5771709"/>
            <a:ext cx="4954244" cy="478211"/>
          </a:xfrm>
          <a:prstGeom prst="chevron">
            <a:avLst/>
          </a:prstGeom>
          <a:solidFill>
            <a:schemeClr val="accent3"/>
          </a:solidFill>
          <a:ln w="6350" cap="flat" cmpd="sng" algn="ctr">
            <a:noFill/>
            <a:prstDash val="solid"/>
            <a:miter lim="800000"/>
            <a:headEnd type="none" w="med" len="med"/>
            <a:tailEnd type="none" w="med" len="med"/>
          </a:ln>
          <a:effectLst/>
        </p:spPr>
        <p:txBody>
          <a:bodyPr rot="0" spcFirstLastPara="0" vertOverflow="overflow" horzOverflow="overflow" vert="horz" wrap="square" lIns="91213" tIns="45607" rIns="91213" bIns="45607" numCol="1" spcCol="0" rtlCol="0" fromWordArt="0" anchor="ctr" anchorCtr="0" forceAA="0" compatLnSpc="1">
            <a:prstTxWarp prst="textNoShape">
              <a:avLst/>
            </a:prstTxWarp>
            <a:noAutofit/>
          </a:bodyPr>
          <a:lstStyle/>
          <a:p>
            <a:pPr algn="ctr">
              <a:lnSpc>
                <a:spcPct val="90000"/>
              </a:lnSpc>
            </a:pPr>
            <a:r>
              <a:rPr lang="en-US" sz="1400" b="1" dirty="0">
                <a:solidFill>
                  <a:schemeClr val="bg1"/>
                </a:solidFill>
              </a:rPr>
              <a:t>INFECTION</a:t>
            </a:r>
          </a:p>
        </p:txBody>
      </p:sp>
      <p:pic>
        <p:nvPicPr>
          <p:cNvPr id="112" name="Picture 111"/>
          <p:cNvPicPr>
            <a:picLocks noChangeAspect="1"/>
          </p:cNvPicPr>
          <p:nvPr/>
        </p:nvPicPr>
        <p:blipFill>
          <a:blip r:embed="rId12"/>
          <a:srcRect l="11324" t="5415" r="9342" b="10294"/>
          <a:stretch>
            <a:fillRect/>
          </a:stretch>
        </p:blipFill>
        <p:spPr>
          <a:xfrm>
            <a:off x="7959555" y="2404156"/>
            <a:ext cx="747684" cy="794414"/>
          </a:xfrm>
          <a:prstGeom prst="ellipse">
            <a:avLst/>
          </a:prstGeom>
          <a:ln>
            <a:noFill/>
          </a:ln>
        </p:spPr>
      </p:pic>
      <p:pic>
        <p:nvPicPr>
          <p:cNvPr id="113" name="Picture 14" descr="firewall.png"/>
          <p:cNvPicPr>
            <a:picLocks noChangeAspect="1"/>
          </p:cNvPicPr>
          <p:nvPr/>
        </p:nvPicPr>
        <p:blipFill>
          <a:blip r:embed="rId3" cstate="email">
            <a:lum bright="10000" contrast="60000"/>
            <a:extLst>
              <a:ext uri="{28A0092B-C50C-407E-A947-70E740481C1C}">
                <a14:useLocalDpi xmlns:a14="http://schemas.microsoft.com/office/drawing/2010/main"/>
              </a:ext>
            </a:extLst>
          </a:blip>
          <a:srcRect/>
          <a:stretch>
            <a:fillRect/>
          </a:stretch>
        </p:blipFill>
        <p:spPr bwMode="auto">
          <a:xfrm>
            <a:off x="10870303" y="2523898"/>
            <a:ext cx="487182" cy="578774"/>
          </a:xfrm>
          <a:prstGeom prst="rect">
            <a:avLst/>
          </a:prstGeom>
          <a:noFill/>
          <a:ln>
            <a:noFill/>
          </a:ln>
        </p:spPr>
      </p:pic>
      <p:sp>
        <p:nvSpPr>
          <p:cNvPr id="2" name="12-Point Star 1"/>
          <p:cNvSpPr/>
          <p:nvPr/>
        </p:nvSpPr>
        <p:spPr>
          <a:xfrm>
            <a:off x="9895222" y="91364"/>
            <a:ext cx="2064930" cy="1297367"/>
          </a:xfrm>
          <a:prstGeom prst="star12">
            <a:avLst/>
          </a:prstGeom>
          <a:solidFill>
            <a:schemeClr val="accent4"/>
          </a:solidFill>
          <a:ln w="12700">
            <a:noFill/>
            <a:miter lim="800000"/>
            <a:headEnd/>
            <a:tailEnd/>
          </a:ln>
        </p:spPr>
        <p:txBody>
          <a:bodyPr wrap="square" rtlCol="0" anchor="ctr"/>
          <a:lstStyle/>
          <a:p>
            <a:pPr algn="ctr"/>
            <a:r>
              <a:rPr lang="en-US" sz="1400" kern="0" dirty="0"/>
              <a:t>65% Better Security Efficacy</a:t>
            </a:r>
          </a:p>
        </p:txBody>
      </p:sp>
    </p:spTree>
    <p:extLst>
      <p:ext uri="{BB962C8B-B14F-4D97-AF65-F5344CB8AC3E}">
        <p14:creationId xmlns:p14="http://schemas.microsoft.com/office/powerpoint/2010/main" val="1261826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0-#ppt_w/2"/>
                                          </p:val>
                                        </p:tav>
                                        <p:tav tm="100000">
                                          <p:val>
                                            <p:strVal val="#ppt_x"/>
                                          </p:val>
                                        </p:tav>
                                      </p:tavLst>
                                    </p:anim>
                                    <p:anim calcmode="lin" valueType="num">
                                      <p:cBhvr additive="base">
                                        <p:cTn id="20" dur="500" fill="hold"/>
                                        <p:tgtEl>
                                          <p:spTgt spid="4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additive="base">
                                        <p:cTn id="23" dur="500" fill="hold"/>
                                        <p:tgtEl>
                                          <p:spTgt spid="61"/>
                                        </p:tgtEl>
                                        <p:attrNameLst>
                                          <p:attrName>ppt_x</p:attrName>
                                        </p:attrNameLst>
                                      </p:cBhvr>
                                      <p:tavLst>
                                        <p:tav tm="0">
                                          <p:val>
                                            <p:strVal val="0-#ppt_w/2"/>
                                          </p:val>
                                        </p:tav>
                                        <p:tav tm="100000">
                                          <p:val>
                                            <p:strVal val="#ppt_x"/>
                                          </p:val>
                                        </p:tav>
                                      </p:tavLst>
                                    </p:anim>
                                    <p:anim calcmode="lin" valueType="num">
                                      <p:cBhvr additive="base">
                                        <p:cTn id="24" dur="500" fill="hold"/>
                                        <p:tgtEl>
                                          <p:spTgt spid="6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0-#ppt_w/2"/>
                                          </p:val>
                                        </p:tav>
                                        <p:tav tm="100000">
                                          <p:val>
                                            <p:strVal val="#ppt_x"/>
                                          </p:val>
                                        </p:tav>
                                      </p:tavLst>
                                    </p:anim>
                                    <p:anim calcmode="lin" valueType="num">
                                      <p:cBhvr additive="base">
                                        <p:cTn id="32" dur="500" fill="hold"/>
                                        <p:tgtEl>
                                          <p:spTgt spid="7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additive="base">
                                        <p:cTn id="35" dur="500" fill="hold"/>
                                        <p:tgtEl>
                                          <p:spTgt spid="86"/>
                                        </p:tgtEl>
                                        <p:attrNameLst>
                                          <p:attrName>ppt_x</p:attrName>
                                        </p:attrNameLst>
                                      </p:cBhvr>
                                      <p:tavLst>
                                        <p:tav tm="0">
                                          <p:val>
                                            <p:strVal val="0-#ppt_w/2"/>
                                          </p:val>
                                        </p:tav>
                                        <p:tav tm="100000">
                                          <p:val>
                                            <p:strVal val="#ppt_x"/>
                                          </p:val>
                                        </p:tav>
                                      </p:tavLst>
                                    </p:anim>
                                    <p:anim calcmode="lin" valueType="num">
                                      <p:cBhvr additive="base">
                                        <p:cTn id="36" dur="500" fill="hold"/>
                                        <p:tgtEl>
                                          <p:spTgt spid="8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additive="base">
                                        <p:cTn id="39" dur="500" fill="hold"/>
                                        <p:tgtEl>
                                          <p:spTgt spid="87"/>
                                        </p:tgtEl>
                                        <p:attrNameLst>
                                          <p:attrName>ppt_x</p:attrName>
                                        </p:attrNameLst>
                                      </p:cBhvr>
                                      <p:tavLst>
                                        <p:tav tm="0">
                                          <p:val>
                                            <p:strVal val="0-#ppt_w/2"/>
                                          </p:val>
                                        </p:tav>
                                        <p:tav tm="100000">
                                          <p:val>
                                            <p:strVal val="#ppt_x"/>
                                          </p:val>
                                        </p:tav>
                                      </p:tavLst>
                                    </p:anim>
                                    <p:anim calcmode="lin" valueType="num">
                                      <p:cBhvr additive="base">
                                        <p:cTn id="40" dur="500" fill="hold"/>
                                        <p:tgtEl>
                                          <p:spTgt spid="87"/>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additive="base">
                                        <p:cTn id="43" dur="500" fill="hold"/>
                                        <p:tgtEl>
                                          <p:spTgt spid="70"/>
                                        </p:tgtEl>
                                        <p:attrNameLst>
                                          <p:attrName>ppt_x</p:attrName>
                                        </p:attrNameLst>
                                      </p:cBhvr>
                                      <p:tavLst>
                                        <p:tav tm="0">
                                          <p:val>
                                            <p:strVal val="0-#ppt_w/2"/>
                                          </p:val>
                                        </p:tav>
                                        <p:tav tm="100000">
                                          <p:val>
                                            <p:strVal val="#ppt_x"/>
                                          </p:val>
                                        </p:tav>
                                      </p:tavLst>
                                    </p:anim>
                                    <p:anim calcmode="lin" valueType="num">
                                      <p:cBhvr additive="base">
                                        <p:cTn id="44" dur="500" fill="hold"/>
                                        <p:tgtEl>
                                          <p:spTgt spid="7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95"/>
                                        </p:tgtEl>
                                        <p:attrNameLst>
                                          <p:attrName>style.visibility</p:attrName>
                                        </p:attrNameLst>
                                      </p:cBhvr>
                                      <p:to>
                                        <p:strVal val="visible"/>
                                      </p:to>
                                    </p:set>
                                    <p:anim calcmode="lin" valueType="num">
                                      <p:cBhvr additive="base">
                                        <p:cTn id="47" dur="500" fill="hold"/>
                                        <p:tgtEl>
                                          <p:spTgt spid="95"/>
                                        </p:tgtEl>
                                        <p:attrNameLst>
                                          <p:attrName>ppt_x</p:attrName>
                                        </p:attrNameLst>
                                      </p:cBhvr>
                                      <p:tavLst>
                                        <p:tav tm="0">
                                          <p:val>
                                            <p:strVal val="0-#ppt_w/2"/>
                                          </p:val>
                                        </p:tav>
                                        <p:tav tm="100000">
                                          <p:val>
                                            <p:strVal val="#ppt_x"/>
                                          </p:val>
                                        </p:tav>
                                      </p:tavLst>
                                    </p:anim>
                                    <p:anim calcmode="lin" valueType="num">
                                      <p:cBhvr additive="base">
                                        <p:cTn id="48" dur="500" fill="hold"/>
                                        <p:tgtEl>
                                          <p:spTgt spid="95"/>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98"/>
                                        </p:tgtEl>
                                        <p:attrNameLst>
                                          <p:attrName>style.visibility</p:attrName>
                                        </p:attrNameLst>
                                      </p:cBhvr>
                                      <p:to>
                                        <p:strVal val="visible"/>
                                      </p:to>
                                    </p:set>
                                    <p:anim calcmode="lin" valueType="num">
                                      <p:cBhvr additive="base">
                                        <p:cTn id="51" dur="500" fill="hold"/>
                                        <p:tgtEl>
                                          <p:spTgt spid="98"/>
                                        </p:tgtEl>
                                        <p:attrNameLst>
                                          <p:attrName>ppt_x</p:attrName>
                                        </p:attrNameLst>
                                      </p:cBhvr>
                                      <p:tavLst>
                                        <p:tav tm="0">
                                          <p:val>
                                            <p:strVal val="0-#ppt_w/2"/>
                                          </p:val>
                                        </p:tav>
                                        <p:tav tm="100000">
                                          <p:val>
                                            <p:strVal val="#ppt_x"/>
                                          </p:val>
                                        </p:tav>
                                      </p:tavLst>
                                    </p:anim>
                                    <p:anim calcmode="lin" valueType="num">
                                      <p:cBhvr additive="base">
                                        <p:cTn id="52" dur="500" fill="hold"/>
                                        <p:tgtEl>
                                          <p:spTgt spid="9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 calcmode="lin" valueType="num">
                                      <p:cBhvr additive="base">
                                        <p:cTn id="55" dur="500" fill="hold"/>
                                        <p:tgtEl>
                                          <p:spTgt spid="107"/>
                                        </p:tgtEl>
                                        <p:attrNameLst>
                                          <p:attrName>ppt_x</p:attrName>
                                        </p:attrNameLst>
                                      </p:cBhvr>
                                      <p:tavLst>
                                        <p:tav tm="0">
                                          <p:val>
                                            <p:strVal val="0-#ppt_w/2"/>
                                          </p:val>
                                        </p:tav>
                                        <p:tav tm="100000">
                                          <p:val>
                                            <p:strVal val="#ppt_x"/>
                                          </p:val>
                                        </p:tav>
                                      </p:tavLst>
                                    </p:anim>
                                    <p:anim calcmode="lin" valueType="num">
                                      <p:cBhvr additive="base">
                                        <p:cTn id="56" dur="500" fill="hold"/>
                                        <p:tgtEl>
                                          <p:spTgt spid="107"/>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89"/>
                                        </p:tgtEl>
                                        <p:attrNameLst>
                                          <p:attrName>style.visibility</p:attrName>
                                        </p:attrNameLst>
                                      </p:cBhvr>
                                      <p:to>
                                        <p:strVal val="visible"/>
                                      </p:to>
                                    </p:set>
                                    <p:anim calcmode="lin" valueType="num">
                                      <p:cBhvr additive="base">
                                        <p:cTn id="59" dur="500" fill="hold"/>
                                        <p:tgtEl>
                                          <p:spTgt spid="89"/>
                                        </p:tgtEl>
                                        <p:attrNameLst>
                                          <p:attrName>ppt_x</p:attrName>
                                        </p:attrNameLst>
                                      </p:cBhvr>
                                      <p:tavLst>
                                        <p:tav tm="0">
                                          <p:val>
                                            <p:strVal val="0-#ppt_w/2"/>
                                          </p:val>
                                        </p:tav>
                                        <p:tav tm="100000">
                                          <p:val>
                                            <p:strVal val="#ppt_x"/>
                                          </p:val>
                                        </p:tav>
                                      </p:tavLst>
                                    </p:anim>
                                    <p:anim calcmode="lin" valueType="num">
                                      <p:cBhvr additive="base">
                                        <p:cTn id="60"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85"/>
                                        </p:tgtEl>
                                        <p:attrNameLst>
                                          <p:attrName>style.visibility</p:attrName>
                                        </p:attrNameLst>
                                      </p:cBhvr>
                                      <p:to>
                                        <p:strVal val="visible"/>
                                      </p:to>
                                    </p:set>
                                    <p:anim calcmode="lin" valueType="num">
                                      <p:cBhvr additive="base">
                                        <p:cTn id="65" dur="500" fill="hold"/>
                                        <p:tgtEl>
                                          <p:spTgt spid="85"/>
                                        </p:tgtEl>
                                        <p:attrNameLst>
                                          <p:attrName>ppt_x</p:attrName>
                                        </p:attrNameLst>
                                      </p:cBhvr>
                                      <p:tavLst>
                                        <p:tav tm="0">
                                          <p:val>
                                            <p:strVal val="0-#ppt_w/2"/>
                                          </p:val>
                                        </p:tav>
                                        <p:tav tm="100000">
                                          <p:val>
                                            <p:strVal val="#ppt_x"/>
                                          </p:val>
                                        </p:tav>
                                      </p:tavLst>
                                    </p:anim>
                                    <p:anim calcmode="lin" valueType="num">
                                      <p:cBhvr additive="base">
                                        <p:cTn id="66" dur="500" fill="hold"/>
                                        <p:tgtEl>
                                          <p:spTgt spid="85"/>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0-#ppt_w/2"/>
                                          </p:val>
                                        </p:tav>
                                        <p:tav tm="100000">
                                          <p:val>
                                            <p:strVal val="#ppt_x"/>
                                          </p:val>
                                        </p:tav>
                                      </p:tavLst>
                                    </p:anim>
                                    <p:anim calcmode="lin" valueType="num">
                                      <p:cBhvr additive="base">
                                        <p:cTn id="70" dur="500" fill="hold"/>
                                        <p:tgtEl>
                                          <p:spTgt spid="39"/>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68"/>
                                        </p:tgtEl>
                                        <p:attrNameLst>
                                          <p:attrName>style.visibility</p:attrName>
                                        </p:attrNameLst>
                                      </p:cBhvr>
                                      <p:to>
                                        <p:strVal val="visible"/>
                                      </p:to>
                                    </p:set>
                                    <p:anim calcmode="lin" valueType="num">
                                      <p:cBhvr additive="base">
                                        <p:cTn id="73" dur="500" fill="hold"/>
                                        <p:tgtEl>
                                          <p:spTgt spid="68"/>
                                        </p:tgtEl>
                                        <p:attrNameLst>
                                          <p:attrName>ppt_x</p:attrName>
                                        </p:attrNameLst>
                                      </p:cBhvr>
                                      <p:tavLst>
                                        <p:tav tm="0">
                                          <p:val>
                                            <p:strVal val="0-#ppt_w/2"/>
                                          </p:val>
                                        </p:tav>
                                        <p:tav tm="100000">
                                          <p:val>
                                            <p:strVal val="#ppt_x"/>
                                          </p:val>
                                        </p:tav>
                                      </p:tavLst>
                                    </p:anim>
                                    <p:anim calcmode="lin" valueType="num">
                                      <p:cBhvr additive="base">
                                        <p:cTn id="74" dur="500" fill="hold"/>
                                        <p:tgtEl>
                                          <p:spTgt spid="68"/>
                                        </p:tgtEl>
                                        <p:attrNameLst>
                                          <p:attrName>ppt_y</p:attrName>
                                        </p:attrNameLst>
                                      </p:cBhvr>
                                      <p:tavLst>
                                        <p:tav tm="0">
                                          <p:val>
                                            <p:strVal val="#ppt_y"/>
                                          </p:val>
                                        </p:tav>
                                        <p:tav tm="100000">
                                          <p:val>
                                            <p:strVal val="#ppt_y"/>
                                          </p:val>
                                        </p:tav>
                                      </p:tavLst>
                                    </p:anim>
                                  </p:childTnLst>
                                </p:cTn>
                              </p:par>
                              <p:par>
                                <p:cTn id="75" presetID="2" presetClass="entr" presetSubtype="8" fill="hold" nodeType="withEffect">
                                  <p:stCondLst>
                                    <p:cond delay="0"/>
                                  </p:stCondLst>
                                  <p:childTnLst>
                                    <p:set>
                                      <p:cBhvr>
                                        <p:cTn id="76" dur="1" fill="hold">
                                          <p:stCondLst>
                                            <p:cond delay="0"/>
                                          </p:stCondLst>
                                        </p:cTn>
                                        <p:tgtEl>
                                          <p:spTgt spid="79"/>
                                        </p:tgtEl>
                                        <p:attrNameLst>
                                          <p:attrName>style.visibility</p:attrName>
                                        </p:attrNameLst>
                                      </p:cBhvr>
                                      <p:to>
                                        <p:strVal val="visible"/>
                                      </p:to>
                                    </p:set>
                                    <p:anim calcmode="lin" valueType="num">
                                      <p:cBhvr additive="base">
                                        <p:cTn id="77" dur="500" fill="hold"/>
                                        <p:tgtEl>
                                          <p:spTgt spid="79"/>
                                        </p:tgtEl>
                                        <p:attrNameLst>
                                          <p:attrName>ppt_x</p:attrName>
                                        </p:attrNameLst>
                                      </p:cBhvr>
                                      <p:tavLst>
                                        <p:tav tm="0">
                                          <p:val>
                                            <p:strVal val="0-#ppt_w/2"/>
                                          </p:val>
                                        </p:tav>
                                        <p:tav tm="100000">
                                          <p:val>
                                            <p:strVal val="#ppt_x"/>
                                          </p:val>
                                        </p:tav>
                                      </p:tavLst>
                                    </p:anim>
                                    <p:anim calcmode="lin" valueType="num">
                                      <p:cBhvr additive="base">
                                        <p:cTn id="78" dur="500" fill="hold"/>
                                        <p:tgtEl>
                                          <p:spTgt spid="79"/>
                                        </p:tgtEl>
                                        <p:attrNameLst>
                                          <p:attrName>ppt_y</p:attrName>
                                        </p:attrNameLst>
                                      </p:cBhvr>
                                      <p:tavLst>
                                        <p:tav tm="0">
                                          <p:val>
                                            <p:strVal val="#ppt_y"/>
                                          </p:val>
                                        </p:tav>
                                        <p:tav tm="100000">
                                          <p:val>
                                            <p:strVal val="#ppt_y"/>
                                          </p:val>
                                        </p:tav>
                                      </p:tavLst>
                                    </p:anim>
                                  </p:childTnLst>
                                </p:cTn>
                              </p:par>
                              <p:par>
                                <p:cTn id="79" presetID="2" presetClass="entr" presetSubtype="8"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 calcmode="lin" valueType="num">
                                      <p:cBhvr additive="base">
                                        <p:cTn id="81" dur="500" fill="hold"/>
                                        <p:tgtEl>
                                          <p:spTgt spid="82"/>
                                        </p:tgtEl>
                                        <p:attrNameLst>
                                          <p:attrName>ppt_x</p:attrName>
                                        </p:attrNameLst>
                                      </p:cBhvr>
                                      <p:tavLst>
                                        <p:tav tm="0">
                                          <p:val>
                                            <p:strVal val="0-#ppt_w/2"/>
                                          </p:val>
                                        </p:tav>
                                        <p:tav tm="100000">
                                          <p:val>
                                            <p:strVal val="#ppt_x"/>
                                          </p:val>
                                        </p:tav>
                                      </p:tavLst>
                                    </p:anim>
                                    <p:anim calcmode="lin" valueType="num">
                                      <p:cBhvr additive="base">
                                        <p:cTn id="82" dur="500" fill="hold"/>
                                        <p:tgtEl>
                                          <p:spTgt spid="82"/>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88"/>
                                        </p:tgtEl>
                                        <p:attrNameLst>
                                          <p:attrName>style.visibility</p:attrName>
                                        </p:attrNameLst>
                                      </p:cBhvr>
                                      <p:to>
                                        <p:strVal val="visible"/>
                                      </p:to>
                                    </p:set>
                                    <p:anim calcmode="lin" valueType="num">
                                      <p:cBhvr additive="base">
                                        <p:cTn id="85" dur="500" fill="hold"/>
                                        <p:tgtEl>
                                          <p:spTgt spid="88"/>
                                        </p:tgtEl>
                                        <p:attrNameLst>
                                          <p:attrName>ppt_x</p:attrName>
                                        </p:attrNameLst>
                                      </p:cBhvr>
                                      <p:tavLst>
                                        <p:tav tm="0">
                                          <p:val>
                                            <p:strVal val="0-#ppt_w/2"/>
                                          </p:val>
                                        </p:tav>
                                        <p:tav tm="100000">
                                          <p:val>
                                            <p:strVal val="#ppt_x"/>
                                          </p:val>
                                        </p:tav>
                                      </p:tavLst>
                                    </p:anim>
                                    <p:anim calcmode="lin" valueType="num">
                                      <p:cBhvr additive="base">
                                        <p:cTn id="86" dur="500" fill="hold"/>
                                        <p:tgtEl>
                                          <p:spTgt spid="88"/>
                                        </p:tgtEl>
                                        <p:attrNameLst>
                                          <p:attrName>ppt_y</p:attrName>
                                        </p:attrNameLst>
                                      </p:cBhvr>
                                      <p:tavLst>
                                        <p:tav tm="0">
                                          <p:val>
                                            <p:strVal val="#ppt_y"/>
                                          </p:val>
                                        </p:tav>
                                        <p:tav tm="100000">
                                          <p:val>
                                            <p:strVal val="#ppt_y"/>
                                          </p:val>
                                        </p:tav>
                                      </p:tavLst>
                                    </p:anim>
                                  </p:childTnLst>
                                </p:cTn>
                              </p:par>
                              <p:par>
                                <p:cTn id="87" presetID="2" presetClass="entr" presetSubtype="8" fill="hold" nodeType="withEffect">
                                  <p:stCondLst>
                                    <p:cond delay="0"/>
                                  </p:stCondLst>
                                  <p:childTnLst>
                                    <p:set>
                                      <p:cBhvr>
                                        <p:cTn id="88" dur="1" fill="hold">
                                          <p:stCondLst>
                                            <p:cond delay="0"/>
                                          </p:stCondLst>
                                        </p:cTn>
                                        <p:tgtEl>
                                          <p:spTgt spid="99"/>
                                        </p:tgtEl>
                                        <p:attrNameLst>
                                          <p:attrName>style.visibility</p:attrName>
                                        </p:attrNameLst>
                                      </p:cBhvr>
                                      <p:to>
                                        <p:strVal val="visible"/>
                                      </p:to>
                                    </p:set>
                                    <p:anim calcmode="lin" valueType="num">
                                      <p:cBhvr additive="base">
                                        <p:cTn id="89" dur="500" fill="hold"/>
                                        <p:tgtEl>
                                          <p:spTgt spid="99"/>
                                        </p:tgtEl>
                                        <p:attrNameLst>
                                          <p:attrName>ppt_x</p:attrName>
                                        </p:attrNameLst>
                                      </p:cBhvr>
                                      <p:tavLst>
                                        <p:tav tm="0">
                                          <p:val>
                                            <p:strVal val="0-#ppt_w/2"/>
                                          </p:val>
                                        </p:tav>
                                        <p:tav tm="100000">
                                          <p:val>
                                            <p:strVal val="#ppt_x"/>
                                          </p:val>
                                        </p:tav>
                                      </p:tavLst>
                                    </p:anim>
                                    <p:anim calcmode="lin" valueType="num">
                                      <p:cBhvr additive="base">
                                        <p:cTn id="90" dur="500" fill="hold"/>
                                        <p:tgtEl>
                                          <p:spTgt spid="99"/>
                                        </p:tgtEl>
                                        <p:attrNameLst>
                                          <p:attrName>ppt_y</p:attrName>
                                        </p:attrNameLst>
                                      </p:cBhvr>
                                      <p:tavLst>
                                        <p:tav tm="0">
                                          <p:val>
                                            <p:strVal val="#ppt_y"/>
                                          </p:val>
                                        </p:tav>
                                        <p:tav tm="100000">
                                          <p:val>
                                            <p:strVal val="#ppt_y"/>
                                          </p:val>
                                        </p:tav>
                                      </p:tavLst>
                                    </p:anim>
                                  </p:childTnLst>
                                </p:cTn>
                              </p:par>
                              <p:par>
                                <p:cTn id="91" presetID="2" presetClass="entr" presetSubtype="8" fill="hold" nodeType="withEffect">
                                  <p:stCondLst>
                                    <p:cond delay="0"/>
                                  </p:stCondLst>
                                  <p:childTnLst>
                                    <p:set>
                                      <p:cBhvr>
                                        <p:cTn id="92" dur="1" fill="hold">
                                          <p:stCondLst>
                                            <p:cond delay="0"/>
                                          </p:stCondLst>
                                        </p:cTn>
                                        <p:tgtEl>
                                          <p:spTgt spid="100"/>
                                        </p:tgtEl>
                                        <p:attrNameLst>
                                          <p:attrName>style.visibility</p:attrName>
                                        </p:attrNameLst>
                                      </p:cBhvr>
                                      <p:to>
                                        <p:strVal val="visible"/>
                                      </p:to>
                                    </p:set>
                                    <p:anim calcmode="lin" valueType="num">
                                      <p:cBhvr additive="base">
                                        <p:cTn id="93" dur="500" fill="hold"/>
                                        <p:tgtEl>
                                          <p:spTgt spid="100"/>
                                        </p:tgtEl>
                                        <p:attrNameLst>
                                          <p:attrName>ppt_x</p:attrName>
                                        </p:attrNameLst>
                                      </p:cBhvr>
                                      <p:tavLst>
                                        <p:tav tm="0">
                                          <p:val>
                                            <p:strVal val="0-#ppt_w/2"/>
                                          </p:val>
                                        </p:tav>
                                        <p:tav tm="100000">
                                          <p:val>
                                            <p:strVal val="#ppt_x"/>
                                          </p:val>
                                        </p:tav>
                                      </p:tavLst>
                                    </p:anim>
                                    <p:anim calcmode="lin" valueType="num">
                                      <p:cBhvr additive="base">
                                        <p:cTn id="94" dur="500" fill="hold"/>
                                        <p:tgtEl>
                                          <p:spTgt spid="100"/>
                                        </p:tgtEl>
                                        <p:attrNameLst>
                                          <p:attrName>ppt_y</p:attrName>
                                        </p:attrNameLst>
                                      </p:cBhvr>
                                      <p:tavLst>
                                        <p:tav tm="0">
                                          <p:val>
                                            <p:strVal val="#ppt_y"/>
                                          </p:val>
                                        </p:tav>
                                        <p:tav tm="100000">
                                          <p:val>
                                            <p:strVal val="#ppt_y"/>
                                          </p:val>
                                        </p:tav>
                                      </p:tavLst>
                                    </p:anim>
                                  </p:childTnLst>
                                </p:cTn>
                              </p:par>
                              <p:par>
                                <p:cTn id="95" presetID="2" presetClass="entr" presetSubtype="8" fill="hold" nodeType="withEffect">
                                  <p:stCondLst>
                                    <p:cond delay="0"/>
                                  </p:stCondLst>
                                  <p:childTnLst>
                                    <p:set>
                                      <p:cBhvr>
                                        <p:cTn id="96" dur="1" fill="hold">
                                          <p:stCondLst>
                                            <p:cond delay="0"/>
                                          </p:stCondLst>
                                        </p:cTn>
                                        <p:tgtEl>
                                          <p:spTgt spid="101"/>
                                        </p:tgtEl>
                                        <p:attrNameLst>
                                          <p:attrName>style.visibility</p:attrName>
                                        </p:attrNameLst>
                                      </p:cBhvr>
                                      <p:to>
                                        <p:strVal val="visible"/>
                                      </p:to>
                                    </p:set>
                                    <p:anim calcmode="lin" valueType="num">
                                      <p:cBhvr additive="base">
                                        <p:cTn id="97" dur="500" fill="hold"/>
                                        <p:tgtEl>
                                          <p:spTgt spid="101"/>
                                        </p:tgtEl>
                                        <p:attrNameLst>
                                          <p:attrName>ppt_x</p:attrName>
                                        </p:attrNameLst>
                                      </p:cBhvr>
                                      <p:tavLst>
                                        <p:tav tm="0">
                                          <p:val>
                                            <p:strVal val="0-#ppt_w/2"/>
                                          </p:val>
                                        </p:tav>
                                        <p:tav tm="100000">
                                          <p:val>
                                            <p:strVal val="#ppt_x"/>
                                          </p:val>
                                        </p:tav>
                                      </p:tavLst>
                                    </p:anim>
                                    <p:anim calcmode="lin" valueType="num">
                                      <p:cBhvr additive="base">
                                        <p:cTn id="98" dur="500" fill="hold"/>
                                        <p:tgtEl>
                                          <p:spTgt spid="101"/>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0"/>
                                  </p:stCondLst>
                                  <p:childTnLst>
                                    <p:set>
                                      <p:cBhvr>
                                        <p:cTn id="100" dur="1" fill="hold">
                                          <p:stCondLst>
                                            <p:cond delay="0"/>
                                          </p:stCondLst>
                                        </p:cTn>
                                        <p:tgtEl>
                                          <p:spTgt spid="108"/>
                                        </p:tgtEl>
                                        <p:attrNameLst>
                                          <p:attrName>style.visibility</p:attrName>
                                        </p:attrNameLst>
                                      </p:cBhvr>
                                      <p:to>
                                        <p:strVal val="visible"/>
                                      </p:to>
                                    </p:set>
                                    <p:anim calcmode="lin" valueType="num">
                                      <p:cBhvr additive="base">
                                        <p:cTn id="101" dur="500" fill="hold"/>
                                        <p:tgtEl>
                                          <p:spTgt spid="108"/>
                                        </p:tgtEl>
                                        <p:attrNameLst>
                                          <p:attrName>ppt_x</p:attrName>
                                        </p:attrNameLst>
                                      </p:cBhvr>
                                      <p:tavLst>
                                        <p:tav tm="0">
                                          <p:val>
                                            <p:strVal val="0-#ppt_w/2"/>
                                          </p:val>
                                        </p:tav>
                                        <p:tav tm="100000">
                                          <p:val>
                                            <p:strVal val="#ppt_x"/>
                                          </p:val>
                                        </p:tav>
                                      </p:tavLst>
                                    </p:anim>
                                    <p:anim calcmode="lin" valueType="num">
                                      <p:cBhvr additive="base">
                                        <p:cTn id="102" dur="500" fill="hold"/>
                                        <p:tgtEl>
                                          <p:spTgt spid="108"/>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109"/>
                                        </p:tgtEl>
                                        <p:attrNameLst>
                                          <p:attrName>style.visibility</p:attrName>
                                        </p:attrNameLst>
                                      </p:cBhvr>
                                      <p:to>
                                        <p:strVal val="visible"/>
                                      </p:to>
                                    </p:set>
                                    <p:anim calcmode="lin" valueType="num">
                                      <p:cBhvr additive="base">
                                        <p:cTn id="105" dur="500" fill="hold"/>
                                        <p:tgtEl>
                                          <p:spTgt spid="109"/>
                                        </p:tgtEl>
                                        <p:attrNameLst>
                                          <p:attrName>ppt_x</p:attrName>
                                        </p:attrNameLst>
                                      </p:cBhvr>
                                      <p:tavLst>
                                        <p:tav tm="0">
                                          <p:val>
                                            <p:strVal val="0-#ppt_w/2"/>
                                          </p:val>
                                        </p:tav>
                                        <p:tav tm="100000">
                                          <p:val>
                                            <p:strVal val="#ppt_x"/>
                                          </p:val>
                                        </p:tav>
                                      </p:tavLst>
                                    </p:anim>
                                    <p:anim calcmode="lin" valueType="num">
                                      <p:cBhvr additive="base">
                                        <p:cTn id="106" dur="500" fill="hold"/>
                                        <p:tgtEl>
                                          <p:spTgt spid="109"/>
                                        </p:tgtEl>
                                        <p:attrNameLst>
                                          <p:attrName>ppt_y</p:attrName>
                                        </p:attrNameLst>
                                      </p:cBhvr>
                                      <p:tavLst>
                                        <p:tav tm="0">
                                          <p:val>
                                            <p:strVal val="#ppt_y"/>
                                          </p:val>
                                        </p:tav>
                                        <p:tav tm="100000">
                                          <p:val>
                                            <p:strVal val="#ppt_y"/>
                                          </p:val>
                                        </p:tav>
                                      </p:tavLst>
                                    </p:anim>
                                  </p:childTnLst>
                                </p:cTn>
                              </p:par>
                              <p:par>
                                <p:cTn id="107" presetID="2" presetClass="entr" presetSubtype="8" fill="hold" nodeType="withEffect">
                                  <p:stCondLst>
                                    <p:cond delay="0"/>
                                  </p:stCondLst>
                                  <p:childTnLst>
                                    <p:set>
                                      <p:cBhvr>
                                        <p:cTn id="108" dur="1" fill="hold">
                                          <p:stCondLst>
                                            <p:cond delay="0"/>
                                          </p:stCondLst>
                                        </p:cTn>
                                        <p:tgtEl>
                                          <p:spTgt spid="112"/>
                                        </p:tgtEl>
                                        <p:attrNameLst>
                                          <p:attrName>style.visibility</p:attrName>
                                        </p:attrNameLst>
                                      </p:cBhvr>
                                      <p:to>
                                        <p:strVal val="visible"/>
                                      </p:to>
                                    </p:set>
                                    <p:anim calcmode="lin" valueType="num">
                                      <p:cBhvr additive="base">
                                        <p:cTn id="109" dur="500" fill="hold"/>
                                        <p:tgtEl>
                                          <p:spTgt spid="112"/>
                                        </p:tgtEl>
                                        <p:attrNameLst>
                                          <p:attrName>ppt_x</p:attrName>
                                        </p:attrNameLst>
                                      </p:cBhvr>
                                      <p:tavLst>
                                        <p:tav tm="0">
                                          <p:val>
                                            <p:strVal val="0-#ppt_w/2"/>
                                          </p:val>
                                        </p:tav>
                                        <p:tav tm="100000">
                                          <p:val>
                                            <p:strVal val="#ppt_x"/>
                                          </p:val>
                                        </p:tav>
                                      </p:tavLst>
                                    </p:anim>
                                    <p:anim calcmode="lin" valueType="num">
                                      <p:cBhvr additive="base">
                                        <p:cTn id="110" dur="500" fill="hold"/>
                                        <p:tgtEl>
                                          <p:spTgt spid="112"/>
                                        </p:tgtEl>
                                        <p:attrNameLst>
                                          <p:attrName>ppt_y</p:attrName>
                                        </p:attrNameLst>
                                      </p:cBhvr>
                                      <p:tavLst>
                                        <p:tav tm="0">
                                          <p:val>
                                            <p:strVal val="#ppt_y"/>
                                          </p:val>
                                        </p:tav>
                                        <p:tav tm="100000">
                                          <p:val>
                                            <p:strVal val="#ppt_y"/>
                                          </p:val>
                                        </p:tav>
                                      </p:tavLst>
                                    </p:anim>
                                  </p:childTnLst>
                                </p:cTn>
                              </p:par>
                              <p:par>
                                <p:cTn id="111" presetID="2" presetClass="entr" presetSubtype="8"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anim calcmode="lin" valueType="num">
                                      <p:cBhvr additive="base">
                                        <p:cTn id="113" dur="500" fill="hold"/>
                                        <p:tgtEl>
                                          <p:spTgt spid="75"/>
                                        </p:tgtEl>
                                        <p:attrNameLst>
                                          <p:attrName>ppt_x</p:attrName>
                                        </p:attrNameLst>
                                      </p:cBhvr>
                                      <p:tavLst>
                                        <p:tav tm="0">
                                          <p:val>
                                            <p:strVal val="0-#ppt_w/2"/>
                                          </p:val>
                                        </p:tav>
                                        <p:tav tm="100000">
                                          <p:val>
                                            <p:strVal val="#ppt_x"/>
                                          </p:val>
                                        </p:tav>
                                      </p:tavLst>
                                    </p:anim>
                                    <p:anim calcmode="lin" valueType="num">
                                      <p:cBhvr additive="base">
                                        <p:cTn id="114" dur="500" fill="hold"/>
                                        <p:tgtEl>
                                          <p:spTgt spid="75"/>
                                        </p:tgtEl>
                                        <p:attrNameLst>
                                          <p:attrName>ppt_y</p:attrName>
                                        </p:attrNameLst>
                                      </p:cBhvr>
                                      <p:tavLst>
                                        <p:tav tm="0">
                                          <p:val>
                                            <p:strVal val="#ppt_y"/>
                                          </p:val>
                                        </p:tav>
                                        <p:tav tm="100000">
                                          <p:val>
                                            <p:strVal val="#ppt_y"/>
                                          </p:val>
                                        </p:tav>
                                      </p:tavLst>
                                    </p:anim>
                                  </p:childTnLst>
                                </p:cTn>
                              </p:par>
                              <p:par>
                                <p:cTn id="115" presetID="2" presetClass="entr" presetSubtype="8" fill="hold" grpId="0" nodeType="with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additive="base">
                                        <p:cTn id="117" dur="500" fill="hold"/>
                                        <p:tgtEl>
                                          <p:spTgt spid="52"/>
                                        </p:tgtEl>
                                        <p:attrNameLst>
                                          <p:attrName>ppt_x</p:attrName>
                                        </p:attrNameLst>
                                      </p:cBhvr>
                                      <p:tavLst>
                                        <p:tav tm="0">
                                          <p:val>
                                            <p:strVal val="0-#ppt_w/2"/>
                                          </p:val>
                                        </p:tav>
                                        <p:tav tm="100000">
                                          <p:val>
                                            <p:strVal val="#ppt_x"/>
                                          </p:val>
                                        </p:tav>
                                      </p:tavLst>
                                    </p:anim>
                                    <p:anim calcmode="lin" valueType="num">
                                      <p:cBhvr additive="base">
                                        <p:cTn id="118" dur="500" fill="hold"/>
                                        <p:tgtEl>
                                          <p:spTgt spid="52"/>
                                        </p:tgtEl>
                                        <p:attrNameLst>
                                          <p:attrName>ppt_y</p:attrName>
                                        </p:attrNameLst>
                                      </p:cBhvr>
                                      <p:tavLst>
                                        <p:tav tm="0">
                                          <p:val>
                                            <p:strVal val="#ppt_y"/>
                                          </p:val>
                                        </p:tav>
                                        <p:tav tm="100000">
                                          <p:val>
                                            <p:strVal val="#ppt_y"/>
                                          </p:val>
                                        </p:tav>
                                      </p:tavLst>
                                    </p:anim>
                                  </p:childTnLst>
                                </p:cTn>
                              </p:par>
                              <p:par>
                                <p:cTn id="119" presetID="2" presetClass="entr" presetSubtype="8" fill="hold" grpId="0" nodeType="withEffect">
                                  <p:stCondLst>
                                    <p:cond delay="0"/>
                                  </p:stCondLst>
                                  <p:childTnLst>
                                    <p:set>
                                      <p:cBhvr>
                                        <p:cTn id="120" dur="1" fill="hold">
                                          <p:stCondLst>
                                            <p:cond delay="0"/>
                                          </p:stCondLst>
                                        </p:cTn>
                                        <p:tgtEl>
                                          <p:spTgt spid="91"/>
                                        </p:tgtEl>
                                        <p:attrNameLst>
                                          <p:attrName>style.visibility</p:attrName>
                                        </p:attrNameLst>
                                      </p:cBhvr>
                                      <p:to>
                                        <p:strVal val="visible"/>
                                      </p:to>
                                    </p:set>
                                    <p:anim calcmode="lin" valueType="num">
                                      <p:cBhvr additive="base">
                                        <p:cTn id="121" dur="500" fill="hold"/>
                                        <p:tgtEl>
                                          <p:spTgt spid="91"/>
                                        </p:tgtEl>
                                        <p:attrNameLst>
                                          <p:attrName>ppt_x</p:attrName>
                                        </p:attrNameLst>
                                      </p:cBhvr>
                                      <p:tavLst>
                                        <p:tav tm="0">
                                          <p:val>
                                            <p:strVal val="0-#ppt_w/2"/>
                                          </p:val>
                                        </p:tav>
                                        <p:tav tm="100000">
                                          <p:val>
                                            <p:strVal val="#ppt_x"/>
                                          </p:val>
                                        </p:tav>
                                      </p:tavLst>
                                    </p:anim>
                                    <p:anim calcmode="lin" valueType="num">
                                      <p:cBhvr additive="base">
                                        <p:cTn id="12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additive="base">
                                        <p:cTn id="127" dur="500" fill="hold"/>
                                        <p:tgtEl>
                                          <p:spTgt spid="30"/>
                                        </p:tgtEl>
                                        <p:attrNameLst>
                                          <p:attrName>ppt_x</p:attrName>
                                        </p:attrNameLst>
                                      </p:cBhvr>
                                      <p:tavLst>
                                        <p:tav tm="0">
                                          <p:val>
                                            <p:strVal val="0-#ppt_w/2"/>
                                          </p:val>
                                        </p:tav>
                                        <p:tav tm="100000">
                                          <p:val>
                                            <p:strVal val="#ppt_x"/>
                                          </p:val>
                                        </p:tav>
                                      </p:tavLst>
                                    </p:anim>
                                    <p:anim calcmode="lin" valueType="num">
                                      <p:cBhvr additive="base">
                                        <p:cTn id="128" dur="500" fill="hold"/>
                                        <p:tgtEl>
                                          <p:spTgt spid="30"/>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35"/>
                                        </p:tgtEl>
                                        <p:attrNameLst>
                                          <p:attrName>style.visibility</p:attrName>
                                        </p:attrNameLst>
                                      </p:cBhvr>
                                      <p:to>
                                        <p:strVal val="visible"/>
                                      </p:to>
                                    </p:set>
                                    <p:anim calcmode="lin" valueType="num">
                                      <p:cBhvr additive="base">
                                        <p:cTn id="131" dur="500" fill="hold"/>
                                        <p:tgtEl>
                                          <p:spTgt spid="35"/>
                                        </p:tgtEl>
                                        <p:attrNameLst>
                                          <p:attrName>ppt_x</p:attrName>
                                        </p:attrNameLst>
                                      </p:cBhvr>
                                      <p:tavLst>
                                        <p:tav tm="0">
                                          <p:val>
                                            <p:strVal val="0-#ppt_w/2"/>
                                          </p:val>
                                        </p:tav>
                                        <p:tav tm="100000">
                                          <p:val>
                                            <p:strVal val="#ppt_x"/>
                                          </p:val>
                                        </p:tav>
                                      </p:tavLst>
                                    </p:anim>
                                    <p:anim calcmode="lin" valueType="num">
                                      <p:cBhvr additive="base">
                                        <p:cTn id="132" dur="500" fill="hold"/>
                                        <p:tgtEl>
                                          <p:spTgt spid="35"/>
                                        </p:tgtEl>
                                        <p:attrNameLst>
                                          <p:attrName>ppt_y</p:attrName>
                                        </p:attrNameLst>
                                      </p:cBhvr>
                                      <p:tavLst>
                                        <p:tav tm="0">
                                          <p:val>
                                            <p:strVal val="#ppt_y"/>
                                          </p:val>
                                        </p:tav>
                                        <p:tav tm="100000">
                                          <p:val>
                                            <p:strVal val="#ppt_y"/>
                                          </p:val>
                                        </p:tav>
                                      </p:tavLst>
                                    </p:anim>
                                  </p:childTnLst>
                                </p:cTn>
                              </p:par>
                              <p:par>
                                <p:cTn id="133" presetID="2" presetClass="entr" presetSubtype="8" fill="hold" grpId="0" nodeType="withEffect">
                                  <p:stCondLst>
                                    <p:cond delay="0"/>
                                  </p:stCondLst>
                                  <p:childTnLst>
                                    <p:set>
                                      <p:cBhvr>
                                        <p:cTn id="134" dur="1" fill="hold">
                                          <p:stCondLst>
                                            <p:cond delay="0"/>
                                          </p:stCondLst>
                                        </p:cTn>
                                        <p:tgtEl>
                                          <p:spTgt spid="83"/>
                                        </p:tgtEl>
                                        <p:attrNameLst>
                                          <p:attrName>style.visibility</p:attrName>
                                        </p:attrNameLst>
                                      </p:cBhvr>
                                      <p:to>
                                        <p:strVal val="visible"/>
                                      </p:to>
                                    </p:set>
                                    <p:anim calcmode="lin" valueType="num">
                                      <p:cBhvr additive="base">
                                        <p:cTn id="135" dur="500" fill="hold"/>
                                        <p:tgtEl>
                                          <p:spTgt spid="83"/>
                                        </p:tgtEl>
                                        <p:attrNameLst>
                                          <p:attrName>ppt_x</p:attrName>
                                        </p:attrNameLst>
                                      </p:cBhvr>
                                      <p:tavLst>
                                        <p:tav tm="0">
                                          <p:val>
                                            <p:strVal val="0-#ppt_w/2"/>
                                          </p:val>
                                        </p:tav>
                                        <p:tav tm="100000">
                                          <p:val>
                                            <p:strVal val="#ppt_x"/>
                                          </p:val>
                                        </p:tav>
                                      </p:tavLst>
                                    </p:anim>
                                    <p:anim calcmode="lin" valueType="num">
                                      <p:cBhvr additive="base">
                                        <p:cTn id="136" dur="500" fill="hold"/>
                                        <p:tgtEl>
                                          <p:spTgt spid="83"/>
                                        </p:tgtEl>
                                        <p:attrNameLst>
                                          <p:attrName>ppt_y</p:attrName>
                                        </p:attrNameLst>
                                      </p:cBhvr>
                                      <p:tavLst>
                                        <p:tav tm="0">
                                          <p:val>
                                            <p:strVal val="#ppt_y"/>
                                          </p:val>
                                        </p:tav>
                                        <p:tav tm="100000">
                                          <p:val>
                                            <p:strVal val="#ppt_y"/>
                                          </p:val>
                                        </p:tav>
                                      </p:tavLst>
                                    </p:anim>
                                  </p:childTnLst>
                                </p:cTn>
                              </p:par>
                              <p:par>
                                <p:cTn id="137" presetID="2" presetClass="entr" presetSubtype="8" fill="hold" grpId="0" nodeType="withEffect">
                                  <p:stCondLst>
                                    <p:cond delay="0"/>
                                  </p:stCondLst>
                                  <p:childTnLst>
                                    <p:set>
                                      <p:cBhvr>
                                        <p:cTn id="138" dur="1" fill="hold">
                                          <p:stCondLst>
                                            <p:cond delay="0"/>
                                          </p:stCondLst>
                                        </p:cTn>
                                        <p:tgtEl>
                                          <p:spTgt spid="84"/>
                                        </p:tgtEl>
                                        <p:attrNameLst>
                                          <p:attrName>style.visibility</p:attrName>
                                        </p:attrNameLst>
                                      </p:cBhvr>
                                      <p:to>
                                        <p:strVal val="visible"/>
                                      </p:to>
                                    </p:set>
                                    <p:anim calcmode="lin" valueType="num">
                                      <p:cBhvr additive="base">
                                        <p:cTn id="139" dur="500" fill="hold"/>
                                        <p:tgtEl>
                                          <p:spTgt spid="84"/>
                                        </p:tgtEl>
                                        <p:attrNameLst>
                                          <p:attrName>ppt_x</p:attrName>
                                        </p:attrNameLst>
                                      </p:cBhvr>
                                      <p:tavLst>
                                        <p:tav tm="0">
                                          <p:val>
                                            <p:strVal val="0-#ppt_w/2"/>
                                          </p:val>
                                        </p:tav>
                                        <p:tav tm="100000">
                                          <p:val>
                                            <p:strVal val="#ppt_x"/>
                                          </p:val>
                                        </p:tav>
                                      </p:tavLst>
                                    </p:anim>
                                    <p:anim calcmode="lin" valueType="num">
                                      <p:cBhvr additive="base">
                                        <p:cTn id="140" dur="500" fill="hold"/>
                                        <p:tgtEl>
                                          <p:spTgt spid="84"/>
                                        </p:tgtEl>
                                        <p:attrNameLst>
                                          <p:attrName>ppt_y</p:attrName>
                                        </p:attrNameLst>
                                      </p:cBhvr>
                                      <p:tavLst>
                                        <p:tav tm="0">
                                          <p:val>
                                            <p:strVal val="#ppt_y"/>
                                          </p:val>
                                        </p:tav>
                                        <p:tav tm="100000">
                                          <p:val>
                                            <p:strVal val="#ppt_y"/>
                                          </p:val>
                                        </p:tav>
                                      </p:tavLst>
                                    </p:anim>
                                  </p:childTnLst>
                                </p:cTn>
                              </p:par>
                              <p:par>
                                <p:cTn id="141" presetID="2" presetClass="entr" presetSubtype="8" fill="hold" grpId="0" nodeType="withEffect">
                                  <p:stCondLst>
                                    <p:cond delay="0"/>
                                  </p:stCondLst>
                                  <p:childTnLst>
                                    <p:set>
                                      <p:cBhvr>
                                        <p:cTn id="142" dur="1" fill="hold">
                                          <p:stCondLst>
                                            <p:cond delay="0"/>
                                          </p:stCondLst>
                                        </p:cTn>
                                        <p:tgtEl>
                                          <p:spTgt spid="93"/>
                                        </p:tgtEl>
                                        <p:attrNameLst>
                                          <p:attrName>style.visibility</p:attrName>
                                        </p:attrNameLst>
                                      </p:cBhvr>
                                      <p:to>
                                        <p:strVal val="visible"/>
                                      </p:to>
                                    </p:set>
                                    <p:anim calcmode="lin" valueType="num">
                                      <p:cBhvr additive="base">
                                        <p:cTn id="143" dur="500" fill="hold"/>
                                        <p:tgtEl>
                                          <p:spTgt spid="93"/>
                                        </p:tgtEl>
                                        <p:attrNameLst>
                                          <p:attrName>ppt_x</p:attrName>
                                        </p:attrNameLst>
                                      </p:cBhvr>
                                      <p:tavLst>
                                        <p:tav tm="0">
                                          <p:val>
                                            <p:strVal val="0-#ppt_w/2"/>
                                          </p:val>
                                        </p:tav>
                                        <p:tav tm="100000">
                                          <p:val>
                                            <p:strVal val="#ppt_x"/>
                                          </p:val>
                                        </p:tav>
                                      </p:tavLst>
                                    </p:anim>
                                    <p:anim calcmode="lin" valueType="num">
                                      <p:cBhvr additive="base">
                                        <p:cTn id="144" dur="500" fill="hold"/>
                                        <p:tgtEl>
                                          <p:spTgt spid="93"/>
                                        </p:tgtEl>
                                        <p:attrNameLst>
                                          <p:attrName>ppt_y</p:attrName>
                                        </p:attrNameLst>
                                      </p:cBhvr>
                                      <p:tavLst>
                                        <p:tav tm="0">
                                          <p:val>
                                            <p:strVal val="#ppt_y"/>
                                          </p:val>
                                        </p:tav>
                                        <p:tav tm="100000">
                                          <p:val>
                                            <p:strVal val="#ppt_y"/>
                                          </p:val>
                                        </p:tav>
                                      </p:tavLst>
                                    </p:anim>
                                  </p:childTnLst>
                                </p:cTn>
                              </p:par>
                              <p:par>
                                <p:cTn id="145" presetID="2" presetClass="entr" presetSubtype="8" fill="hold" nodeType="withEffect">
                                  <p:stCondLst>
                                    <p:cond delay="0"/>
                                  </p:stCondLst>
                                  <p:childTnLst>
                                    <p:set>
                                      <p:cBhvr>
                                        <p:cTn id="146" dur="1" fill="hold">
                                          <p:stCondLst>
                                            <p:cond delay="0"/>
                                          </p:stCondLst>
                                        </p:cTn>
                                        <p:tgtEl>
                                          <p:spTgt spid="101"/>
                                        </p:tgtEl>
                                        <p:attrNameLst>
                                          <p:attrName>style.visibility</p:attrName>
                                        </p:attrNameLst>
                                      </p:cBhvr>
                                      <p:to>
                                        <p:strVal val="visible"/>
                                      </p:to>
                                    </p:set>
                                    <p:anim calcmode="lin" valueType="num">
                                      <p:cBhvr additive="base">
                                        <p:cTn id="147" dur="500" fill="hold"/>
                                        <p:tgtEl>
                                          <p:spTgt spid="101"/>
                                        </p:tgtEl>
                                        <p:attrNameLst>
                                          <p:attrName>ppt_x</p:attrName>
                                        </p:attrNameLst>
                                      </p:cBhvr>
                                      <p:tavLst>
                                        <p:tav tm="0">
                                          <p:val>
                                            <p:strVal val="0-#ppt_w/2"/>
                                          </p:val>
                                        </p:tav>
                                        <p:tav tm="100000">
                                          <p:val>
                                            <p:strVal val="#ppt_x"/>
                                          </p:val>
                                        </p:tav>
                                      </p:tavLst>
                                    </p:anim>
                                    <p:anim calcmode="lin" valueType="num">
                                      <p:cBhvr additive="base">
                                        <p:cTn id="148" dur="500" fill="hold"/>
                                        <p:tgtEl>
                                          <p:spTgt spid="101"/>
                                        </p:tgtEl>
                                        <p:attrNameLst>
                                          <p:attrName>ppt_y</p:attrName>
                                        </p:attrNameLst>
                                      </p:cBhvr>
                                      <p:tavLst>
                                        <p:tav tm="0">
                                          <p:val>
                                            <p:strVal val="#ppt_y"/>
                                          </p:val>
                                        </p:tav>
                                        <p:tav tm="100000">
                                          <p:val>
                                            <p:strVal val="#ppt_y"/>
                                          </p:val>
                                        </p:tav>
                                      </p:tavLst>
                                    </p:anim>
                                  </p:childTnLst>
                                </p:cTn>
                              </p:par>
                              <p:par>
                                <p:cTn id="149" presetID="2" presetClass="entr" presetSubtype="8" fill="hold" nodeType="withEffect">
                                  <p:stCondLst>
                                    <p:cond delay="0"/>
                                  </p:stCondLst>
                                  <p:childTnLst>
                                    <p:set>
                                      <p:cBhvr>
                                        <p:cTn id="150" dur="1" fill="hold">
                                          <p:stCondLst>
                                            <p:cond delay="0"/>
                                          </p:stCondLst>
                                        </p:cTn>
                                        <p:tgtEl>
                                          <p:spTgt spid="105"/>
                                        </p:tgtEl>
                                        <p:attrNameLst>
                                          <p:attrName>style.visibility</p:attrName>
                                        </p:attrNameLst>
                                      </p:cBhvr>
                                      <p:to>
                                        <p:strVal val="visible"/>
                                      </p:to>
                                    </p:set>
                                    <p:anim calcmode="lin" valueType="num">
                                      <p:cBhvr additive="base">
                                        <p:cTn id="151" dur="500" fill="hold"/>
                                        <p:tgtEl>
                                          <p:spTgt spid="105"/>
                                        </p:tgtEl>
                                        <p:attrNameLst>
                                          <p:attrName>ppt_x</p:attrName>
                                        </p:attrNameLst>
                                      </p:cBhvr>
                                      <p:tavLst>
                                        <p:tav tm="0">
                                          <p:val>
                                            <p:strVal val="0-#ppt_w/2"/>
                                          </p:val>
                                        </p:tav>
                                        <p:tav tm="100000">
                                          <p:val>
                                            <p:strVal val="#ppt_x"/>
                                          </p:val>
                                        </p:tav>
                                      </p:tavLst>
                                    </p:anim>
                                    <p:anim calcmode="lin" valueType="num">
                                      <p:cBhvr additive="base">
                                        <p:cTn id="152" dur="500" fill="hold"/>
                                        <p:tgtEl>
                                          <p:spTgt spid="105"/>
                                        </p:tgtEl>
                                        <p:attrNameLst>
                                          <p:attrName>ppt_y</p:attrName>
                                        </p:attrNameLst>
                                      </p:cBhvr>
                                      <p:tavLst>
                                        <p:tav tm="0">
                                          <p:val>
                                            <p:strVal val="#ppt_y"/>
                                          </p:val>
                                        </p:tav>
                                        <p:tav tm="100000">
                                          <p:val>
                                            <p:strVal val="#ppt_y"/>
                                          </p:val>
                                        </p:tav>
                                      </p:tavLst>
                                    </p:anim>
                                  </p:childTnLst>
                                </p:cTn>
                              </p:par>
                              <p:par>
                                <p:cTn id="153" presetID="2" presetClass="entr" presetSubtype="8" fill="hold" grpId="0" nodeType="withEffect">
                                  <p:stCondLst>
                                    <p:cond delay="0"/>
                                  </p:stCondLst>
                                  <p:childTnLst>
                                    <p:set>
                                      <p:cBhvr>
                                        <p:cTn id="154" dur="1" fill="hold">
                                          <p:stCondLst>
                                            <p:cond delay="0"/>
                                          </p:stCondLst>
                                        </p:cTn>
                                        <p:tgtEl>
                                          <p:spTgt spid="110"/>
                                        </p:tgtEl>
                                        <p:attrNameLst>
                                          <p:attrName>style.visibility</p:attrName>
                                        </p:attrNameLst>
                                      </p:cBhvr>
                                      <p:to>
                                        <p:strVal val="visible"/>
                                      </p:to>
                                    </p:set>
                                    <p:anim calcmode="lin" valueType="num">
                                      <p:cBhvr additive="base">
                                        <p:cTn id="155" dur="500" fill="hold"/>
                                        <p:tgtEl>
                                          <p:spTgt spid="110"/>
                                        </p:tgtEl>
                                        <p:attrNameLst>
                                          <p:attrName>ppt_x</p:attrName>
                                        </p:attrNameLst>
                                      </p:cBhvr>
                                      <p:tavLst>
                                        <p:tav tm="0">
                                          <p:val>
                                            <p:strVal val="0-#ppt_w/2"/>
                                          </p:val>
                                        </p:tav>
                                        <p:tav tm="100000">
                                          <p:val>
                                            <p:strVal val="#ppt_x"/>
                                          </p:val>
                                        </p:tav>
                                      </p:tavLst>
                                    </p:anim>
                                    <p:anim calcmode="lin" valueType="num">
                                      <p:cBhvr additive="base">
                                        <p:cTn id="156" dur="500" fill="hold"/>
                                        <p:tgtEl>
                                          <p:spTgt spid="110"/>
                                        </p:tgtEl>
                                        <p:attrNameLst>
                                          <p:attrName>ppt_y</p:attrName>
                                        </p:attrNameLst>
                                      </p:cBhvr>
                                      <p:tavLst>
                                        <p:tav tm="0">
                                          <p:val>
                                            <p:strVal val="#ppt_y"/>
                                          </p:val>
                                        </p:tav>
                                        <p:tav tm="100000">
                                          <p:val>
                                            <p:strVal val="#ppt_y"/>
                                          </p:val>
                                        </p:tav>
                                      </p:tavLst>
                                    </p:anim>
                                  </p:childTnLst>
                                </p:cTn>
                              </p:par>
                              <p:par>
                                <p:cTn id="157" presetID="2" presetClass="entr" presetSubtype="8" fill="hold" grpId="0" nodeType="withEffect">
                                  <p:stCondLst>
                                    <p:cond delay="0"/>
                                  </p:stCondLst>
                                  <p:childTnLst>
                                    <p:set>
                                      <p:cBhvr>
                                        <p:cTn id="158" dur="1" fill="hold">
                                          <p:stCondLst>
                                            <p:cond delay="0"/>
                                          </p:stCondLst>
                                        </p:cTn>
                                        <p:tgtEl>
                                          <p:spTgt spid="90"/>
                                        </p:tgtEl>
                                        <p:attrNameLst>
                                          <p:attrName>style.visibility</p:attrName>
                                        </p:attrNameLst>
                                      </p:cBhvr>
                                      <p:to>
                                        <p:strVal val="visible"/>
                                      </p:to>
                                    </p:set>
                                    <p:anim calcmode="lin" valueType="num">
                                      <p:cBhvr additive="base">
                                        <p:cTn id="159" dur="500" fill="hold"/>
                                        <p:tgtEl>
                                          <p:spTgt spid="90"/>
                                        </p:tgtEl>
                                        <p:attrNameLst>
                                          <p:attrName>ppt_x</p:attrName>
                                        </p:attrNameLst>
                                      </p:cBhvr>
                                      <p:tavLst>
                                        <p:tav tm="0">
                                          <p:val>
                                            <p:strVal val="0-#ppt_w/2"/>
                                          </p:val>
                                        </p:tav>
                                        <p:tav tm="100000">
                                          <p:val>
                                            <p:strVal val="#ppt_x"/>
                                          </p:val>
                                        </p:tav>
                                      </p:tavLst>
                                    </p:anim>
                                    <p:anim calcmode="lin" valueType="num">
                                      <p:cBhvr additive="base">
                                        <p:cTn id="160" dur="500" fill="hold"/>
                                        <p:tgtEl>
                                          <p:spTgt spid="90"/>
                                        </p:tgtEl>
                                        <p:attrNameLst>
                                          <p:attrName>ppt_y</p:attrName>
                                        </p:attrNameLst>
                                      </p:cBhvr>
                                      <p:tavLst>
                                        <p:tav tm="0">
                                          <p:val>
                                            <p:strVal val="#ppt_y"/>
                                          </p:val>
                                        </p:tav>
                                        <p:tav tm="100000">
                                          <p:val>
                                            <p:strVal val="#ppt_y"/>
                                          </p:val>
                                        </p:tav>
                                      </p:tavLst>
                                    </p:anim>
                                  </p:childTnLst>
                                </p:cTn>
                              </p:par>
                              <p:par>
                                <p:cTn id="161" presetID="2" presetClass="entr" presetSubtype="8" fill="hold" nodeType="withEffect">
                                  <p:stCondLst>
                                    <p:cond delay="0"/>
                                  </p:stCondLst>
                                  <p:childTnLst>
                                    <p:set>
                                      <p:cBhvr>
                                        <p:cTn id="162" dur="1" fill="hold">
                                          <p:stCondLst>
                                            <p:cond delay="0"/>
                                          </p:stCondLst>
                                        </p:cTn>
                                        <p:tgtEl>
                                          <p:spTgt spid="113"/>
                                        </p:tgtEl>
                                        <p:attrNameLst>
                                          <p:attrName>style.visibility</p:attrName>
                                        </p:attrNameLst>
                                      </p:cBhvr>
                                      <p:to>
                                        <p:strVal val="visible"/>
                                      </p:to>
                                    </p:set>
                                    <p:anim calcmode="lin" valueType="num">
                                      <p:cBhvr additive="base">
                                        <p:cTn id="163" dur="500" fill="hold"/>
                                        <p:tgtEl>
                                          <p:spTgt spid="113"/>
                                        </p:tgtEl>
                                        <p:attrNameLst>
                                          <p:attrName>ppt_x</p:attrName>
                                        </p:attrNameLst>
                                      </p:cBhvr>
                                      <p:tavLst>
                                        <p:tav tm="0">
                                          <p:val>
                                            <p:strVal val="0-#ppt_w/2"/>
                                          </p:val>
                                        </p:tav>
                                        <p:tav tm="100000">
                                          <p:val>
                                            <p:strVal val="#ppt_x"/>
                                          </p:val>
                                        </p:tav>
                                      </p:tavLst>
                                    </p:anim>
                                    <p:anim calcmode="lin" valueType="num">
                                      <p:cBhvr additive="base">
                                        <p:cTn id="164" dur="500" fill="hold"/>
                                        <p:tgtEl>
                                          <p:spTgt spid="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6" grpId="0"/>
      <p:bldP spid="25" grpId="0"/>
      <p:bldP spid="30" grpId="0"/>
      <p:bldP spid="46" grpId="0"/>
      <p:bldP spid="52" grpId="0"/>
      <p:bldP spid="39" grpId="0"/>
      <p:bldP spid="68" grpId="0"/>
      <p:bldP spid="83" grpId="0"/>
      <p:bldP spid="74" grpId="0"/>
      <p:bldP spid="75" grpId="0"/>
      <p:bldP spid="84" grpId="0"/>
      <p:bldP spid="86" grpId="0"/>
      <p:bldP spid="87" grpId="0"/>
      <p:bldP spid="88" grpId="0"/>
      <p:bldP spid="93" grpId="0"/>
      <p:bldP spid="107" grpId="0" animBg="1"/>
      <p:bldP spid="108" grpId="0" animBg="1"/>
      <p:bldP spid="109" grpId="0" animBg="1"/>
      <p:bldP spid="110" grpId="0" animBg="1"/>
      <p:bldP spid="89" grpId="0" animBg="1"/>
      <p:bldP spid="90" grpId="0" animBg="1"/>
      <p:bldP spid="9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ags/tag10.xml><?xml version="1.0" encoding="utf-8"?>
<p:tagLst xmlns:a="http://schemas.openxmlformats.org/drawingml/2006/main" xmlns:r="http://schemas.openxmlformats.org/officeDocument/2006/relationships" xmlns:p="http://schemas.openxmlformats.org/presentationml/2006/main">
  <p:tag name="USERHIDDEN" val="1"/>
</p:tagLst>
</file>

<file path=ppt/tags/tag11.xml><?xml version="1.0" encoding="utf-8"?>
<p:tagLst xmlns:a="http://schemas.openxmlformats.org/drawingml/2006/main" xmlns:r="http://schemas.openxmlformats.org/officeDocument/2006/relationships" xmlns:p="http://schemas.openxmlformats.org/presentationml/2006/main">
  <p:tag name="USERHIDDEN" val="1"/>
</p:tagLst>
</file>

<file path=ppt/tags/tag12.xml><?xml version="1.0" encoding="utf-8"?>
<p:tagLst xmlns:a="http://schemas.openxmlformats.org/drawingml/2006/main" xmlns:r="http://schemas.openxmlformats.org/officeDocument/2006/relationships" xmlns:p="http://schemas.openxmlformats.org/presentationml/2006/main">
  <p:tag name="USERHIDDEN" val="1"/>
</p:tagLst>
</file>

<file path=ppt/tags/tag13.xml><?xml version="1.0" encoding="utf-8"?>
<p:tagLst xmlns:a="http://schemas.openxmlformats.org/drawingml/2006/main" xmlns:r="http://schemas.openxmlformats.org/officeDocument/2006/relationships" xmlns:p="http://schemas.openxmlformats.org/presentationml/2006/main">
  <p:tag name="USERHIDDEN" val="1"/>
</p:tagLst>
</file>

<file path=ppt/tags/tag14.xml><?xml version="1.0" encoding="utf-8"?>
<p:tagLst xmlns:a="http://schemas.openxmlformats.org/drawingml/2006/main" xmlns:r="http://schemas.openxmlformats.org/officeDocument/2006/relationships" xmlns:p="http://schemas.openxmlformats.org/presentationml/2006/main">
  <p:tag name="USERHIDDEN" val="1"/>
</p:tagLst>
</file>

<file path=ppt/tags/tag15.xml><?xml version="1.0" encoding="utf-8"?>
<p:tagLst xmlns:a="http://schemas.openxmlformats.org/drawingml/2006/main" xmlns:r="http://schemas.openxmlformats.org/officeDocument/2006/relationships" xmlns:p="http://schemas.openxmlformats.org/presentationml/2006/main">
  <p:tag name="USERHIDDEN" val="1"/>
</p:tagLst>
</file>

<file path=ppt/tags/tag16.xml><?xml version="1.0" encoding="utf-8"?>
<p:tagLst xmlns:a="http://schemas.openxmlformats.org/drawingml/2006/main" xmlns:r="http://schemas.openxmlformats.org/officeDocument/2006/relationships" xmlns:p="http://schemas.openxmlformats.org/presentationml/2006/main">
  <p:tag name="USERHIDDEN" val="1"/>
</p:tagLst>
</file>

<file path=ppt/tags/tag17.xml><?xml version="1.0" encoding="utf-8"?>
<p:tagLst xmlns:a="http://schemas.openxmlformats.org/drawingml/2006/main" xmlns:r="http://schemas.openxmlformats.org/officeDocument/2006/relationships" xmlns:p="http://schemas.openxmlformats.org/presentationml/2006/main">
  <p:tag name="USERHIDDEN" val="1"/>
</p:tagLst>
</file>

<file path=ppt/tags/tag18.xml><?xml version="1.0" encoding="utf-8"?>
<p:tagLst xmlns:a="http://schemas.openxmlformats.org/drawingml/2006/main" xmlns:r="http://schemas.openxmlformats.org/officeDocument/2006/relationships" xmlns:p="http://schemas.openxmlformats.org/presentationml/2006/main">
  <p:tag name="USERHIDDEN" val="1"/>
</p:tagLst>
</file>

<file path=ppt/tags/tag19.xml><?xml version="1.0" encoding="utf-8"?>
<p:tagLst xmlns:a="http://schemas.openxmlformats.org/drawingml/2006/main" xmlns:r="http://schemas.openxmlformats.org/officeDocument/2006/relationships" xmlns:p="http://schemas.openxmlformats.org/presentationml/2006/main">
  <p:tag name="USERHIDDEN" val="1"/>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20.xml><?xml version="1.0" encoding="utf-8"?>
<p:tagLst xmlns:a="http://schemas.openxmlformats.org/drawingml/2006/main" xmlns:r="http://schemas.openxmlformats.org/officeDocument/2006/relationships" xmlns:p="http://schemas.openxmlformats.org/presentationml/2006/main">
  <p:tag name="USERHIDDEN" val="1"/>
</p:tagLst>
</file>

<file path=ppt/tags/tag21.xml><?xml version="1.0" encoding="utf-8"?>
<p:tagLst xmlns:a="http://schemas.openxmlformats.org/drawingml/2006/main" xmlns:r="http://schemas.openxmlformats.org/officeDocument/2006/relationships" xmlns:p="http://schemas.openxmlformats.org/presentationml/2006/main">
  <p:tag name="USERHIDDEN" val="1"/>
</p:tagLst>
</file>

<file path=ppt/tags/tag22.xml><?xml version="1.0" encoding="utf-8"?>
<p:tagLst xmlns:a="http://schemas.openxmlformats.org/drawingml/2006/main" xmlns:r="http://schemas.openxmlformats.org/officeDocument/2006/relationships" xmlns:p="http://schemas.openxmlformats.org/presentationml/2006/main">
  <p:tag name="USERHIDDEN" val="1"/>
</p:tagLst>
</file>

<file path=ppt/tags/tag23.xml><?xml version="1.0" encoding="utf-8"?>
<p:tagLst xmlns:a="http://schemas.openxmlformats.org/drawingml/2006/main" xmlns:r="http://schemas.openxmlformats.org/officeDocument/2006/relationships" xmlns:p="http://schemas.openxmlformats.org/presentationml/2006/main">
  <p:tag name="USERHIDDEN" val="1"/>
</p:tagLst>
</file>

<file path=ppt/tags/tag24.xml><?xml version="1.0" encoding="utf-8"?>
<p:tagLst xmlns:a="http://schemas.openxmlformats.org/drawingml/2006/main" xmlns:r="http://schemas.openxmlformats.org/officeDocument/2006/relationships" xmlns:p="http://schemas.openxmlformats.org/presentationml/2006/main">
  <p:tag name="USERHIDDEN" val="1"/>
</p:tagLst>
</file>

<file path=ppt/tags/tag25.xml><?xml version="1.0" encoding="utf-8"?>
<p:tagLst xmlns:a="http://schemas.openxmlformats.org/drawingml/2006/main" xmlns:r="http://schemas.openxmlformats.org/officeDocument/2006/relationships" xmlns:p="http://schemas.openxmlformats.org/presentationml/2006/main">
  <p:tag name="USERHIDDEN" val="1"/>
</p:tagLst>
</file>

<file path=ppt/tags/tag26.xml><?xml version="1.0" encoding="utf-8"?>
<p:tagLst xmlns:a="http://schemas.openxmlformats.org/drawingml/2006/main" xmlns:r="http://schemas.openxmlformats.org/officeDocument/2006/relationships" xmlns:p="http://schemas.openxmlformats.org/presentationml/2006/main">
  <p:tag name="USERHIDDEN" val="1"/>
</p:tagLst>
</file>

<file path=ppt/tags/tag27.xml><?xml version="1.0" encoding="utf-8"?>
<p:tagLst xmlns:a="http://schemas.openxmlformats.org/drawingml/2006/main" xmlns:r="http://schemas.openxmlformats.org/officeDocument/2006/relationships" xmlns:p="http://schemas.openxmlformats.org/presentationml/2006/main">
  <p:tag name="USERHIDDEN" val="1"/>
</p:tagLst>
</file>

<file path=ppt/tags/tag28.xml><?xml version="1.0" encoding="utf-8"?>
<p:tagLst xmlns:a="http://schemas.openxmlformats.org/drawingml/2006/main" xmlns:r="http://schemas.openxmlformats.org/officeDocument/2006/relationships" xmlns:p="http://schemas.openxmlformats.org/presentationml/2006/main">
  <p:tag name="USERHIDDEN" val="1"/>
</p:tagLst>
</file>

<file path=ppt/tags/tag29.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USERHIDDEN" val="1"/>
</p:tagLst>
</file>

<file path=ppt/tags/tag30.xml><?xml version="1.0" encoding="utf-8"?>
<p:tagLst xmlns:a="http://schemas.openxmlformats.org/drawingml/2006/main" xmlns:r="http://schemas.openxmlformats.org/officeDocument/2006/relationships" xmlns:p="http://schemas.openxmlformats.org/presentationml/2006/main">
  <p:tag name="USERHIDDEN" val="1"/>
</p:tagLst>
</file>

<file path=ppt/tags/tag31.xml><?xml version="1.0" encoding="utf-8"?>
<p:tagLst xmlns:a="http://schemas.openxmlformats.org/drawingml/2006/main" xmlns:r="http://schemas.openxmlformats.org/officeDocument/2006/relationships" xmlns:p="http://schemas.openxmlformats.org/presentationml/2006/main">
  <p:tag name="USERHIDDEN" val="1"/>
</p:tagLst>
</file>

<file path=ppt/tags/tag32.xml><?xml version="1.0" encoding="utf-8"?>
<p:tagLst xmlns:a="http://schemas.openxmlformats.org/drawingml/2006/main" xmlns:r="http://schemas.openxmlformats.org/officeDocument/2006/relationships" xmlns:p="http://schemas.openxmlformats.org/presentationml/2006/main">
  <p:tag name="USERHIDDEN" val="1"/>
</p:tagLst>
</file>

<file path=ppt/tags/tag33.xml><?xml version="1.0" encoding="utf-8"?>
<p:tagLst xmlns:a="http://schemas.openxmlformats.org/drawingml/2006/main" xmlns:r="http://schemas.openxmlformats.org/officeDocument/2006/relationships" xmlns:p="http://schemas.openxmlformats.org/presentationml/2006/main">
  <p:tag name="USERHIDDEN" val="1"/>
</p:tagLst>
</file>

<file path=ppt/tags/tag34.xml><?xml version="1.0" encoding="utf-8"?>
<p:tagLst xmlns:a="http://schemas.openxmlformats.org/drawingml/2006/main" xmlns:r="http://schemas.openxmlformats.org/officeDocument/2006/relationships" xmlns:p="http://schemas.openxmlformats.org/presentationml/2006/main">
  <p:tag name="USERHIDDEN" val="1"/>
</p:tagLst>
</file>

<file path=ppt/tags/tag35.xml><?xml version="1.0" encoding="utf-8"?>
<p:tagLst xmlns:a="http://schemas.openxmlformats.org/drawingml/2006/main" xmlns:r="http://schemas.openxmlformats.org/officeDocument/2006/relationships" xmlns:p="http://schemas.openxmlformats.org/presentationml/2006/main">
  <p:tag name="USERHIDDEN" val="1"/>
</p:tagLst>
</file>

<file path=ppt/tags/tag36.xml><?xml version="1.0" encoding="utf-8"?>
<p:tagLst xmlns:a="http://schemas.openxmlformats.org/drawingml/2006/main" xmlns:r="http://schemas.openxmlformats.org/officeDocument/2006/relationships" xmlns:p="http://schemas.openxmlformats.org/presentationml/2006/main">
  <p:tag name="USERHIDDEN" val="1"/>
</p:tagLst>
</file>

<file path=ppt/tags/tag37.xml><?xml version="1.0" encoding="utf-8"?>
<p:tagLst xmlns:a="http://schemas.openxmlformats.org/drawingml/2006/main" xmlns:r="http://schemas.openxmlformats.org/officeDocument/2006/relationships" xmlns:p="http://schemas.openxmlformats.org/presentationml/2006/main">
  <p:tag name="USERHIDDEN" val="1"/>
</p:tagLst>
</file>

<file path=ppt/tags/tag38.xml><?xml version="1.0" encoding="utf-8"?>
<p:tagLst xmlns:a="http://schemas.openxmlformats.org/drawingml/2006/main" xmlns:r="http://schemas.openxmlformats.org/officeDocument/2006/relationships" xmlns:p="http://schemas.openxmlformats.org/presentationml/2006/main">
  <p:tag name="USERHIDDEN" val="1"/>
</p:tagLst>
</file>

<file path=ppt/tags/tag39.xml><?xml version="1.0" encoding="utf-8"?>
<p:tagLst xmlns:a="http://schemas.openxmlformats.org/drawingml/2006/main" xmlns:r="http://schemas.openxmlformats.org/officeDocument/2006/relationships" xmlns:p="http://schemas.openxmlformats.org/presentationml/2006/main">
  <p:tag name="USERHIDDEN" val="1"/>
</p:tagLst>
</file>

<file path=ppt/tags/tag4.xml><?xml version="1.0" encoding="utf-8"?>
<p:tagLst xmlns:a="http://schemas.openxmlformats.org/drawingml/2006/main" xmlns:r="http://schemas.openxmlformats.org/officeDocument/2006/relationships" xmlns:p="http://schemas.openxmlformats.org/presentationml/2006/main">
  <p:tag name="USERHIDDEN" val="1"/>
</p:tagLst>
</file>

<file path=ppt/tags/tag40.xml><?xml version="1.0" encoding="utf-8"?>
<p:tagLst xmlns:a="http://schemas.openxmlformats.org/drawingml/2006/main" xmlns:r="http://schemas.openxmlformats.org/officeDocument/2006/relationships" xmlns:p="http://schemas.openxmlformats.org/presentationml/2006/main">
  <p:tag name="USERHIDDEN" val="1"/>
</p:tagLst>
</file>

<file path=ppt/tags/tag41.xml><?xml version="1.0" encoding="utf-8"?>
<p:tagLst xmlns:a="http://schemas.openxmlformats.org/drawingml/2006/main" xmlns:r="http://schemas.openxmlformats.org/officeDocument/2006/relationships" xmlns:p="http://schemas.openxmlformats.org/presentationml/2006/main">
  <p:tag name="USERHIDDEN" val="1"/>
</p:tagLst>
</file>

<file path=ppt/tags/tag42.xml><?xml version="1.0" encoding="utf-8"?>
<p:tagLst xmlns:a="http://schemas.openxmlformats.org/drawingml/2006/main" xmlns:r="http://schemas.openxmlformats.org/officeDocument/2006/relationships" xmlns:p="http://schemas.openxmlformats.org/presentationml/2006/main">
  <p:tag name="USERHIDDEN" val="1"/>
</p:tagLst>
</file>

<file path=ppt/tags/tag43.xml><?xml version="1.0" encoding="utf-8"?>
<p:tagLst xmlns:a="http://schemas.openxmlformats.org/drawingml/2006/main" xmlns:r="http://schemas.openxmlformats.org/officeDocument/2006/relationships" xmlns:p="http://schemas.openxmlformats.org/presentationml/2006/main">
  <p:tag name="USERHIDDEN" val="1"/>
</p:tagLst>
</file>

<file path=ppt/tags/tag44.xml><?xml version="1.0" encoding="utf-8"?>
<p:tagLst xmlns:a="http://schemas.openxmlformats.org/drawingml/2006/main" xmlns:r="http://schemas.openxmlformats.org/officeDocument/2006/relationships" xmlns:p="http://schemas.openxmlformats.org/presentationml/2006/main">
  <p:tag name="USERHIDDEN" val="1"/>
</p:tagLst>
</file>

<file path=ppt/tags/tag45.xml><?xml version="1.0" encoding="utf-8"?>
<p:tagLst xmlns:a="http://schemas.openxmlformats.org/drawingml/2006/main" xmlns:r="http://schemas.openxmlformats.org/officeDocument/2006/relationships" xmlns:p="http://schemas.openxmlformats.org/presentationml/2006/main">
  <p:tag name="USERHIDDEN" val="1"/>
</p:tagLst>
</file>

<file path=ppt/tags/tag46.xml><?xml version="1.0" encoding="utf-8"?>
<p:tagLst xmlns:a="http://schemas.openxmlformats.org/drawingml/2006/main" xmlns:r="http://schemas.openxmlformats.org/officeDocument/2006/relationships" xmlns:p="http://schemas.openxmlformats.org/presentationml/2006/main">
  <p:tag name="USERHIDDEN" val="1"/>
</p:tagLst>
</file>

<file path=ppt/tags/tag47.xml><?xml version="1.0" encoding="utf-8"?>
<p:tagLst xmlns:a="http://schemas.openxmlformats.org/drawingml/2006/main" xmlns:r="http://schemas.openxmlformats.org/officeDocument/2006/relationships" xmlns:p="http://schemas.openxmlformats.org/presentationml/2006/main">
  <p:tag name="USERHIDDEN" val="1"/>
</p:tagLst>
</file>

<file path=ppt/tags/tag48.xml><?xml version="1.0" encoding="utf-8"?>
<p:tagLst xmlns:a="http://schemas.openxmlformats.org/drawingml/2006/main" xmlns:r="http://schemas.openxmlformats.org/officeDocument/2006/relationships" xmlns:p="http://schemas.openxmlformats.org/presentationml/2006/main">
  <p:tag name="USERHIDDEN" val="1"/>
</p:tagLst>
</file>

<file path=ppt/tags/tag49.xml><?xml version="1.0" encoding="utf-8"?>
<p:tagLst xmlns:a="http://schemas.openxmlformats.org/drawingml/2006/main" xmlns:r="http://schemas.openxmlformats.org/officeDocument/2006/relationships" xmlns:p="http://schemas.openxmlformats.org/presentationml/2006/main">
  <p:tag name="USERHIDDEN" val="1"/>
</p:tagLst>
</file>

<file path=ppt/tags/tag5.xml><?xml version="1.0" encoding="utf-8"?>
<p:tagLst xmlns:a="http://schemas.openxmlformats.org/drawingml/2006/main" xmlns:r="http://schemas.openxmlformats.org/officeDocument/2006/relationships" xmlns:p="http://schemas.openxmlformats.org/presentationml/2006/main">
  <p:tag name="USERHIDDEN" val="1"/>
</p:tagLst>
</file>

<file path=ppt/tags/tag50.xml><?xml version="1.0" encoding="utf-8"?>
<p:tagLst xmlns:a="http://schemas.openxmlformats.org/drawingml/2006/main" xmlns:r="http://schemas.openxmlformats.org/officeDocument/2006/relationships" xmlns:p="http://schemas.openxmlformats.org/presentationml/2006/main">
  <p:tag name="USERHIDDEN" val="1"/>
</p:tagLst>
</file>

<file path=ppt/tags/tag51.xml><?xml version="1.0" encoding="utf-8"?>
<p:tagLst xmlns:a="http://schemas.openxmlformats.org/drawingml/2006/main" xmlns:r="http://schemas.openxmlformats.org/officeDocument/2006/relationships" xmlns:p="http://schemas.openxmlformats.org/presentationml/2006/main">
  <p:tag name="USERHIDDEN" val="1"/>
</p:tagLst>
</file>

<file path=ppt/tags/tag52.xml><?xml version="1.0" encoding="utf-8"?>
<p:tagLst xmlns:a="http://schemas.openxmlformats.org/drawingml/2006/main" xmlns:r="http://schemas.openxmlformats.org/officeDocument/2006/relationships" xmlns:p="http://schemas.openxmlformats.org/presentationml/2006/main">
  <p:tag name="USERHIDDEN" val="1"/>
</p:tagLst>
</file>

<file path=ppt/tags/tag53.xml><?xml version="1.0" encoding="utf-8"?>
<p:tagLst xmlns:a="http://schemas.openxmlformats.org/drawingml/2006/main" xmlns:r="http://schemas.openxmlformats.org/officeDocument/2006/relationships" xmlns:p="http://schemas.openxmlformats.org/presentationml/2006/main">
  <p:tag name="USERHIDDEN" val="1"/>
</p:tagLst>
</file>

<file path=ppt/tags/tag54.xml><?xml version="1.0" encoding="utf-8"?>
<p:tagLst xmlns:a="http://schemas.openxmlformats.org/drawingml/2006/main" xmlns:r="http://schemas.openxmlformats.org/officeDocument/2006/relationships" xmlns:p="http://schemas.openxmlformats.org/presentationml/2006/main">
  <p:tag name="USERHIDDEN" val="1"/>
</p:tagLst>
</file>

<file path=ppt/tags/tag55.xml><?xml version="1.0" encoding="utf-8"?>
<p:tagLst xmlns:a="http://schemas.openxmlformats.org/drawingml/2006/main" xmlns:r="http://schemas.openxmlformats.org/officeDocument/2006/relationships" xmlns:p="http://schemas.openxmlformats.org/presentationml/2006/main">
  <p:tag name="USERHIDDEN" val="1"/>
</p:tagLst>
</file>

<file path=ppt/tags/tag56.xml><?xml version="1.0" encoding="utf-8"?>
<p:tagLst xmlns:a="http://schemas.openxmlformats.org/drawingml/2006/main" xmlns:r="http://schemas.openxmlformats.org/officeDocument/2006/relationships" xmlns:p="http://schemas.openxmlformats.org/presentationml/2006/main">
  <p:tag name="USERHIDDEN" val="1"/>
</p:tagLst>
</file>

<file path=ppt/tags/tag57.xml><?xml version="1.0" encoding="utf-8"?>
<p:tagLst xmlns:a="http://schemas.openxmlformats.org/drawingml/2006/main" xmlns:r="http://schemas.openxmlformats.org/officeDocument/2006/relationships" xmlns:p="http://schemas.openxmlformats.org/presentationml/2006/main">
  <p:tag name="USERHIDDEN" val="1"/>
</p:tagLst>
</file>

<file path=ppt/tags/tag58.xml><?xml version="1.0" encoding="utf-8"?>
<p:tagLst xmlns:a="http://schemas.openxmlformats.org/drawingml/2006/main" xmlns:r="http://schemas.openxmlformats.org/officeDocument/2006/relationships" xmlns:p="http://schemas.openxmlformats.org/presentationml/2006/main">
  <p:tag name="USERHIDDEN" val="1"/>
</p:tagLst>
</file>

<file path=ppt/tags/tag59.xml><?xml version="1.0" encoding="utf-8"?>
<p:tagLst xmlns:a="http://schemas.openxmlformats.org/drawingml/2006/main" xmlns:r="http://schemas.openxmlformats.org/officeDocument/2006/relationships" xmlns:p="http://schemas.openxmlformats.org/presentationml/2006/main">
  <p:tag name="USERHIDDEN" val="1"/>
</p:tagLst>
</file>

<file path=ppt/tags/tag6.xml><?xml version="1.0" encoding="utf-8"?>
<p:tagLst xmlns:a="http://schemas.openxmlformats.org/drawingml/2006/main" xmlns:r="http://schemas.openxmlformats.org/officeDocument/2006/relationships" xmlns:p="http://schemas.openxmlformats.org/presentationml/2006/main">
  <p:tag name="USERHIDDEN" val="1"/>
</p:tagLst>
</file>

<file path=ppt/tags/tag60.xml><?xml version="1.0" encoding="utf-8"?>
<p:tagLst xmlns:a="http://schemas.openxmlformats.org/drawingml/2006/main" xmlns:r="http://schemas.openxmlformats.org/officeDocument/2006/relationships" xmlns:p="http://schemas.openxmlformats.org/presentationml/2006/main">
  <p:tag name="USERHIDDEN" val="1"/>
</p:tagLst>
</file>

<file path=ppt/tags/tag61.xml><?xml version="1.0" encoding="utf-8"?>
<p:tagLst xmlns:a="http://schemas.openxmlformats.org/drawingml/2006/main" xmlns:r="http://schemas.openxmlformats.org/officeDocument/2006/relationships" xmlns:p="http://schemas.openxmlformats.org/presentationml/2006/main">
  <p:tag name="USERHIDDEN" val="1"/>
</p:tagLst>
</file>

<file path=ppt/tags/tag62.xml><?xml version="1.0" encoding="utf-8"?>
<p:tagLst xmlns:a="http://schemas.openxmlformats.org/drawingml/2006/main" xmlns:r="http://schemas.openxmlformats.org/officeDocument/2006/relationships" xmlns:p="http://schemas.openxmlformats.org/presentationml/2006/main">
  <p:tag name="USERHIDDEN" val="1"/>
</p:tagLst>
</file>

<file path=ppt/tags/tag63.xml><?xml version="1.0" encoding="utf-8"?>
<p:tagLst xmlns:a="http://schemas.openxmlformats.org/drawingml/2006/main" xmlns:r="http://schemas.openxmlformats.org/officeDocument/2006/relationships" xmlns:p="http://schemas.openxmlformats.org/presentationml/2006/main">
  <p:tag name="USERHIDDEN" val="1"/>
</p:tagLst>
</file>

<file path=ppt/tags/tag64.xml><?xml version="1.0" encoding="utf-8"?>
<p:tagLst xmlns:a="http://schemas.openxmlformats.org/drawingml/2006/main" xmlns:r="http://schemas.openxmlformats.org/officeDocument/2006/relationships" xmlns:p="http://schemas.openxmlformats.org/presentationml/2006/main">
  <p:tag name="USERHIDDEN" val="1"/>
</p:tagLst>
</file>

<file path=ppt/tags/tag65.xml><?xml version="1.0" encoding="utf-8"?>
<p:tagLst xmlns:a="http://schemas.openxmlformats.org/drawingml/2006/main" xmlns:r="http://schemas.openxmlformats.org/officeDocument/2006/relationships" xmlns:p="http://schemas.openxmlformats.org/presentationml/2006/main">
  <p:tag name="USERHIDDEN" val="1"/>
</p:tagLst>
</file>

<file path=ppt/tags/tag66.xml><?xml version="1.0" encoding="utf-8"?>
<p:tagLst xmlns:a="http://schemas.openxmlformats.org/drawingml/2006/main" xmlns:r="http://schemas.openxmlformats.org/officeDocument/2006/relationships" xmlns:p="http://schemas.openxmlformats.org/presentationml/2006/main">
  <p:tag name="USERHIDDEN" val="1"/>
</p:tagLst>
</file>

<file path=ppt/tags/tag67.xml><?xml version="1.0" encoding="utf-8"?>
<p:tagLst xmlns:a="http://schemas.openxmlformats.org/drawingml/2006/main" xmlns:r="http://schemas.openxmlformats.org/officeDocument/2006/relationships" xmlns:p="http://schemas.openxmlformats.org/presentationml/2006/main">
  <p:tag name="USERHIDDEN" val="1"/>
</p:tagLst>
</file>

<file path=ppt/tags/tag68.xml><?xml version="1.0" encoding="utf-8"?>
<p:tagLst xmlns:a="http://schemas.openxmlformats.org/drawingml/2006/main" xmlns:r="http://schemas.openxmlformats.org/officeDocument/2006/relationships" xmlns:p="http://schemas.openxmlformats.org/presentationml/2006/main">
  <p:tag name="USERHIDDEN" val="1"/>
</p:tagLst>
</file>

<file path=ppt/tags/tag69.xml><?xml version="1.0" encoding="utf-8"?>
<p:tagLst xmlns:a="http://schemas.openxmlformats.org/drawingml/2006/main" xmlns:r="http://schemas.openxmlformats.org/officeDocument/2006/relationships" xmlns:p="http://schemas.openxmlformats.org/presentationml/2006/main">
  <p:tag name="USERHIDDEN" val="1"/>
</p:tagLst>
</file>

<file path=ppt/tags/tag7.xml><?xml version="1.0" encoding="utf-8"?>
<p:tagLst xmlns:a="http://schemas.openxmlformats.org/drawingml/2006/main" xmlns:r="http://schemas.openxmlformats.org/officeDocument/2006/relationships" xmlns:p="http://schemas.openxmlformats.org/presentationml/2006/main">
  <p:tag name="USERHIDDEN" val="1"/>
</p:tagLst>
</file>

<file path=ppt/tags/tag70.xml><?xml version="1.0" encoding="utf-8"?>
<p:tagLst xmlns:a="http://schemas.openxmlformats.org/drawingml/2006/main" xmlns:r="http://schemas.openxmlformats.org/officeDocument/2006/relationships" xmlns:p="http://schemas.openxmlformats.org/presentationml/2006/main">
  <p:tag name="USERHIDDEN" val="1"/>
</p:tagLst>
</file>

<file path=ppt/tags/tag71.xml><?xml version="1.0" encoding="utf-8"?>
<p:tagLst xmlns:a="http://schemas.openxmlformats.org/drawingml/2006/main" xmlns:r="http://schemas.openxmlformats.org/officeDocument/2006/relationships" xmlns:p="http://schemas.openxmlformats.org/presentationml/2006/main">
  <p:tag name="USERHIDDEN" val="1"/>
</p:tagLst>
</file>

<file path=ppt/tags/tag72.xml><?xml version="1.0" encoding="utf-8"?>
<p:tagLst xmlns:a="http://schemas.openxmlformats.org/drawingml/2006/main" xmlns:r="http://schemas.openxmlformats.org/officeDocument/2006/relationships" xmlns:p="http://schemas.openxmlformats.org/presentationml/2006/main">
  <p:tag name="USERHIDDEN" val="1"/>
</p:tagLst>
</file>

<file path=ppt/tags/tag73.xml><?xml version="1.0" encoding="utf-8"?>
<p:tagLst xmlns:a="http://schemas.openxmlformats.org/drawingml/2006/main" xmlns:r="http://schemas.openxmlformats.org/officeDocument/2006/relationships" xmlns:p="http://schemas.openxmlformats.org/presentationml/2006/main">
  <p:tag name="USERHIDDEN" val="1"/>
</p:tagLst>
</file>

<file path=ppt/tags/tag74.xml><?xml version="1.0" encoding="utf-8"?>
<p:tagLst xmlns:a="http://schemas.openxmlformats.org/drawingml/2006/main" xmlns:r="http://schemas.openxmlformats.org/officeDocument/2006/relationships" xmlns:p="http://schemas.openxmlformats.org/presentationml/2006/main">
  <p:tag name="USERHIDDEN" val="1"/>
</p:tagLst>
</file>

<file path=ppt/tags/tag75.xml><?xml version="1.0" encoding="utf-8"?>
<p:tagLst xmlns:a="http://schemas.openxmlformats.org/drawingml/2006/main" xmlns:r="http://schemas.openxmlformats.org/officeDocument/2006/relationships" xmlns:p="http://schemas.openxmlformats.org/presentationml/2006/main">
  <p:tag name="USERHIDDEN" val="1"/>
</p:tagLst>
</file>

<file path=ppt/tags/tag76.xml><?xml version="1.0" encoding="utf-8"?>
<p:tagLst xmlns:a="http://schemas.openxmlformats.org/drawingml/2006/main" xmlns:r="http://schemas.openxmlformats.org/officeDocument/2006/relationships" xmlns:p="http://schemas.openxmlformats.org/presentationml/2006/main">
  <p:tag name="USERHIDDEN" val="1"/>
</p:tagLst>
</file>

<file path=ppt/tags/tag77.xml><?xml version="1.0" encoding="utf-8"?>
<p:tagLst xmlns:a="http://schemas.openxmlformats.org/drawingml/2006/main" xmlns:r="http://schemas.openxmlformats.org/officeDocument/2006/relationships" xmlns:p="http://schemas.openxmlformats.org/presentationml/2006/main">
  <p:tag name="USERHIDDEN" val="1"/>
</p:tagLst>
</file>

<file path=ppt/tags/tag78.xml><?xml version="1.0" encoding="utf-8"?>
<p:tagLst xmlns:a="http://schemas.openxmlformats.org/drawingml/2006/main" xmlns:r="http://schemas.openxmlformats.org/officeDocument/2006/relationships" xmlns:p="http://schemas.openxmlformats.org/presentationml/2006/main">
  <p:tag name="USERHIDDEN" val="1"/>
</p:tagLst>
</file>

<file path=ppt/tags/tag79.xml><?xml version="1.0" encoding="utf-8"?>
<p:tagLst xmlns:a="http://schemas.openxmlformats.org/drawingml/2006/main" xmlns:r="http://schemas.openxmlformats.org/officeDocument/2006/relationships" xmlns:p="http://schemas.openxmlformats.org/presentationml/2006/main">
  <p:tag name="USERHIDDEN" val="1"/>
</p:tagLst>
</file>

<file path=ppt/tags/tag8.xml><?xml version="1.0" encoding="utf-8"?>
<p:tagLst xmlns:a="http://schemas.openxmlformats.org/drawingml/2006/main" xmlns:r="http://schemas.openxmlformats.org/officeDocument/2006/relationships" xmlns:p="http://schemas.openxmlformats.org/presentationml/2006/main">
  <p:tag name="USERHIDDEN" val="1"/>
</p:tagLst>
</file>

<file path=ppt/tags/tag80.xml><?xml version="1.0" encoding="utf-8"?>
<p:tagLst xmlns:a="http://schemas.openxmlformats.org/drawingml/2006/main" xmlns:r="http://schemas.openxmlformats.org/officeDocument/2006/relationships" xmlns:p="http://schemas.openxmlformats.org/presentationml/2006/main">
  <p:tag name="USERHIDDEN" val="1"/>
</p:tagLst>
</file>

<file path=ppt/tags/tag81.xml><?xml version="1.0" encoding="utf-8"?>
<p:tagLst xmlns:a="http://schemas.openxmlformats.org/drawingml/2006/main" xmlns:r="http://schemas.openxmlformats.org/officeDocument/2006/relationships" xmlns:p="http://schemas.openxmlformats.org/presentationml/2006/main">
  <p:tag name="USERHIDDEN" val="1"/>
</p:tagLst>
</file>

<file path=ppt/tags/tag82.xml><?xml version="1.0" encoding="utf-8"?>
<p:tagLst xmlns:a="http://schemas.openxmlformats.org/drawingml/2006/main" xmlns:r="http://schemas.openxmlformats.org/officeDocument/2006/relationships" xmlns:p="http://schemas.openxmlformats.org/presentationml/2006/main">
  <p:tag name="USERHIDDEN" val="1"/>
</p:tagLst>
</file>

<file path=ppt/tags/tag83.xml><?xml version="1.0" encoding="utf-8"?>
<p:tagLst xmlns:a="http://schemas.openxmlformats.org/drawingml/2006/main" xmlns:r="http://schemas.openxmlformats.org/officeDocument/2006/relationships" xmlns:p="http://schemas.openxmlformats.org/presentationml/2006/main">
  <p:tag name="USERHIDDEN" val="1"/>
</p:tagLst>
</file>

<file path=ppt/tags/tag84.xml><?xml version="1.0" encoding="utf-8"?>
<p:tagLst xmlns:a="http://schemas.openxmlformats.org/drawingml/2006/main" xmlns:r="http://schemas.openxmlformats.org/officeDocument/2006/relationships" xmlns:p="http://schemas.openxmlformats.org/presentationml/2006/main">
  <p:tag name="USERHIDDEN" val="1"/>
</p:tagLst>
</file>

<file path=ppt/tags/tag85.xml><?xml version="1.0" encoding="utf-8"?>
<p:tagLst xmlns:a="http://schemas.openxmlformats.org/drawingml/2006/main" xmlns:r="http://schemas.openxmlformats.org/officeDocument/2006/relationships" xmlns:p="http://schemas.openxmlformats.org/presentationml/2006/main">
  <p:tag name="USERHIDDEN" val="1"/>
</p:tagLst>
</file>

<file path=ppt/tags/tag86.xml><?xml version="1.0" encoding="utf-8"?>
<p:tagLst xmlns:a="http://schemas.openxmlformats.org/drawingml/2006/main" xmlns:r="http://schemas.openxmlformats.org/officeDocument/2006/relationships" xmlns:p="http://schemas.openxmlformats.org/presentationml/2006/main">
  <p:tag name="USERHIDDEN" val="1"/>
</p:tagLst>
</file>

<file path=ppt/tags/tag9.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symc_temp_ppt-Limited-Use-Only-white_en">
  <a:themeElements>
    <a:clrScheme name="Custom 2">
      <a:dk1>
        <a:srgbClr val="000000"/>
      </a:dk1>
      <a:lt1>
        <a:srgbClr val="FFFFFF"/>
      </a:lt1>
      <a:dk2>
        <a:srgbClr val="283A62"/>
      </a:dk2>
      <a:lt2>
        <a:srgbClr val="FFFFFF"/>
      </a:lt2>
      <a:accent1>
        <a:srgbClr val="FDC130"/>
      </a:accent1>
      <a:accent2>
        <a:srgbClr val="B7D575"/>
      </a:accent2>
      <a:accent3>
        <a:srgbClr val="EE7B23"/>
      </a:accent3>
      <a:accent4>
        <a:srgbClr val="FB4928"/>
      </a:accent4>
      <a:accent5>
        <a:srgbClr val="A7A7A7"/>
      </a:accent5>
      <a:accent6>
        <a:srgbClr val="F3F3F3"/>
      </a:accent6>
      <a:hlink>
        <a:srgbClr val="FDC130"/>
      </a:hlink>
      <a:folHlink>
        <a:srgbClr val="B7D575"/>
      </a:folHlink>
    </a:clrScheme>
    <a:fontScheme name="Symantec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solidFill>
            <a:schemeClr val="tx1"/>
          </a:solidFill>
          <a:miter lim="800000"/>
          <a:headEnd/>
          <a:tailEnd/>
        </a:ln>
      </a:spPr>
      <a:bodyPr wrap="square" rtlCol="0" anchor="ctr"/>
      <a:lstStyle>
        <a:defPPr algn="ctr">
          <a:defRPr kern="0" dirty="0" smtClean="0">
            <a:solidFill>
              <a:schemeClr val="bg1"/>
            </a:solidFill>
          </a:defRPr>
        </a:defPPr>
      </a:lstStyle>
    </a:spDef>
    <a:lnDef>
      <a:spPr>
        <a:ln>
          <a:solidFill>
            <a:schemeClr val="accent5">
              <a:lumMod val="75000"/>
            </a:schemeClr>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tx1">
                <a:lumMod val="65000"/>
                <a:lumOff val="35000"/>
              </a:schemeClr>
            </a:solidFill>
            <a:latin typeface="+mj-lt"/>
          </a:defRPr>
        </a:defPPr>
      </a:lstStyle>
    </a:txDef>
  </a:objectDefaults>
  <a:extraClrSchemeLst/>
  <a:extLst>
    <a:ext uri="{05A4C25C-085E-4340-85A3-A5531E510DB2}">
      <thm15:themeFamily xmlns:thm15="http://schemas.microsoft.com/office/thememl/2012/main" name="Presentation1" id="{E1D0CFF2-65AE-4791-B560-16C7D92FD7BB}" vid="{72D2F195-BF1B-4C07-B0AC-721B5007A0A1}"/>
    </a:ext>
  </a:extLst>
</a:theme>
</file>

<file path=ppt/theme/theme2.xml><?xml version="1.0" encoding="utf-8"?>
<a:theme xmlns:a="http://schemas.openxmlformats.org/drawingml/2006/main" name="Symantec 2017 Blue Template">
  <a:themeElements>
    <a:clrScheme name="Custom 2">
      <a:dk1>
        <a:srgbClr val="000000"/>
      </a:dk1>
      <a:lt1>
        <a:srgbClr val="FFFFFF"/>
      </a:lt1>
      <a:dk2>
        <a:srgbClr val="283A62"/>
      </a:dk2>
      <a:lt2>
        <a:srgbClr val="FFFFFF"/>
      </a:lt2>
      <a:accent1>
        <a:srgbClr val="FDC130"/>
      </a:accent1>
      <a:accent2>
        <a:srgbClr val="B7D575"/>
      </a:accent2>
      <a:accent3>
        <a:srgbClr val="EE7B23"/>
      </a:accent3>
      <a:accent4>
        <a:srgbClr val="FB4928"/>
      </a:accent4>
      <a:accent5>
        <a:srgbClr val="A7A7A7"/>
      </a:accent5>
      <a:accent6>
        <a:srgbClr val="F3F3F3"/>
      </a:accent6>
      <a:hlink>
        <a:srgbClr val="FDC130"/>
      </a:hlink>
      <a:folHlink>
        <a:srgbClr val="B7D575"/>
      </a:folHlink>
    </a:clrScheme>
    <a:fontScheme name="Symantec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solidFill>
            <a:schemeClr val="tx1"/>
          </a:solidFill>
          <a:miter lim="800000"/>
          <a:headEnd/>
          <a:tailEnd/>
        </a:ln>
      </a:spPr>
      <a:bodyPr wrap="square" rtlCol="0" anchor="ctr"/>
      <a:lstStyle>
        <a:defPPr algn="ctr">
          <a:defRPr kern="0" dirty="0" smtClean="0">
            <a:solidFill>
              <a:schemeClr val="bg1"/>
            </a:solidFill>
          </a:defRPr>
        </a:defPPr>
      </a:lstStyle>
    </a:spDef>
    <a:lnDef>
      <a:spPr>
        <a:ln>
          <a:solidFill>
            <a:schemeClr val="accent5">
              <a:lumMod val="75000"/>
            </a:schemeClr>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tx1">
                <a:lumMod val="65000"/>
                <a:lumOff val="35000"/>
              </a:schemeClr>
            </a:solidFill>
            <a:latin typeface="+mj-lt"/>
          </a:defRPr>
        </a:defPPr>
      </a:lstStyle>
    </a:txDef>
  </a:objectDefaults>
  <a:extraClrSchemeLst/>
  <a:extLst>
    <a:ext uri="{05A4C25C-085E-4340-85A3-A5531E510DB2}">
      <thm15:themeFamily xmlns:thm15="http://schemas.microsoft.com/office/thememl/2012/main" name="Presentation1" id="{E1D0CFF2-65AE-4791-B560-16C7D92FD7BB}" vid="{72D2F195-BF1B-4C07-B0AC-721B5007A0A1}"/>
    </a:ext>
  </a:extLst>
</a:theme>
</file>

<file path=ppt/theme/theme3.xml><?xml version="1.0" encoding="utf-8"?>
<a:theme xmlns:a="http://schemas.openxmlformats.org/drawingml/2006/main" name="1_symc_temp_ppt-Limited-Use-Only-white_en">
  <a:themeElements>
    <a:clrScheme name="Custom 2">
      <a:dk1>
        <a:srgbClr val="000000"/>
      </a:dk1>
      <a:lt1>
        <a:srgbClr val="FFFFFF"/>
      </a:lt1>
      <a:dk2>
        <a:srgbClr val="283A62"/>
      </a:dk2>
      <a:lt2>
        <a:srgbClr val="FFFFFF"/>
      </a:lt2>
      <a:accent1>
        <a:srgbClr val="FDC130"/>
      </a:accent1>
      <a:accent2>
        <a:srgbClr val="B7D575"/>
      </a:accent2>
      <a:accent3>
        <a:srgbClr val="EE7B23"/>
      </a:accent3>
      <a:accent4>
        <a:srgbClr val="FB4928"/>
      </a:accent4>
      <a:accent5>
        <a:srgbClr val="A7A7A7"/>
      </a:accent5>
      <a:accent6>
        <a:srgbClr val="F3F3F3"/>
      </a:accent6>
      <a:hlink>
        <a:srgbClr val="FDC130"/>
      </a:hlink>
      <a:folHlink>
        <a:srgbClr val="B7D575"/>
      </a:folHlink>
    </a:clrScheme>
    <a:fontScheme name="Symantec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solidFill>
            <a:schemeClr val="tx1"/>
          </a:solidFill>
          <a:miter lim="800000"/>
          <a:headEnd/>
          <a:tailEnd/>
        </a:ln>
      </a:spPr>
      <a:bodyPr wrap="square" rtlCol="0" anchor="ctr"/>
      <a:lstStyle>
        <a:defPPr algn="ctr">
          <a:defRPr kern="0" dirty="0" smtClean="0">
            <a:solidFill>
              <a:schemeClr val="bg1"/>
            </a:solidFill>
          </a:defRPr>
        </a:defPPr>
      </a:lstStyle>
    </a:spDef>
    <a:lnDef>
      <a:spPr>
        <a:ln>
          <a:solidFill>
            <a:schemeClr val="accent5">
              <a:lumMod val="75000"/>
            </a:schemeClr>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tx1">
                <a:lumMod val="65000"/>
                <a:lumOff val="35000"/>
              </a:schemeClr>
            </a:solidFill>
            <a:latin typeface="+mj-lt"/>
          </a:defRPr>
        </a:defPPr>
      </a:lstStyle>
    </a:txDef>
  </a:objectDefaults>
  <a:extraClrSchemeLst/>
  <a:extLst>
    <a:ext uri="{05A4C25C-085E-4340-85A3-A5531E510DB2}">
      <thm15:themeFamily xmlns:thm15="http://schemas.microsoft.com/office/thememl/2012/main" name="Presentation1" id="{E1D0CFF2-65AE-4791-B560-16C7D92FD7BB}" vid="{72D2F195-BF1B-4C07-B0AC-721B5007A0A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55">
    <a:dk1>
      <a:srgbClr val="000000"/>
    </a:dk1>
    <a:lt1>
      <a:srgbClr val="FFFFFF"/>
    </a:lt1>
    <a:dk2>
      <a:srgbClr val="19233C"/>
    </a:dk2>
    <a:lt2>
      <a:srgbClr val="FFFFFF"/>
    </a:lt2>
    <a:accent1>
      <a:srgbClr val="FDC130"/>
    </a:accent1>
    <a:accent2>
      <a:srgbClr val="B7D575"/>
    </a:accent2>
    <a:accent3>
      <a:srgbClr val="EE7B23"/>
    </a:accent3>
    <a:accent4>
      <a:srgbClr val="FB4928"/>
    </a:accent4>
    <a:accent5>
      <a:srgbClr val="535353"/>
    </a:accent5>
    <a:accent6>
      <a:srgbClr val="A7A7A7"/>
    </a:accent6>
    <a:hlink>
      <a:srgbClr val="FDC130"/>
    </a:hlink>
    <a:folHlink>
      <a:srgbClr val="B7D575"/>
    </a:folHlink>
  </a:clrScheme>
  <a:fontScheme name="Symantec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symc_temp_ppt-Limited-Use-Only-white_en.potx</Template>
  <TotalTime>13779</TotalTime>
  <Words>10594</Words>
  <Application>Microsoft Macintosh PowerPoint</Application>
  <PresentationFormat>Widescreen</PresentationFormat>
  <Paragraphs>1518</Paragraphs>
  <Slides>88</Slides>
  <Notes>74</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88</vt:i4>
      </vt:variant>
    </vt:vector>
  </HeadingPairs>
  <TitlesOfParts>
    <vt:vector size="108" baseType="lpstr">
      <vt:lpstr>Arial Unicode MS</vt:lpstr>
      <vt:lpstr>MS PGothic</vt:lpstr>
      <vt:lpstr>MS PGothic</vt:lpstr>
      <vt:lpstr>Arial</vt:lpstr>
      <vt:lpstr>Articulat CF</vt:lpstr>
      <vt:lpstr>Baskerville Old Face</vt:lpstr>
      <vt:lpstr>Calibri</vt:lpstr>
      <vt:lpstr>Calibri Light</vt:lpstr>
      <vt:lpstr>Calibri Regular</vt:lpstr>
      <vt:lpstr>Century Gothic</vt:lpstr>
      <vt:lpstr>Courier New</vt:lpstr>
      <vt:lpstr>Gill Sans</vt:lpstr>
      <vt:lpstr>Helvetica Light</vt:lpstr>
      <vt:lpstr>Mangal</vt:lpstr>
      <vt:lpstr>Symantec Sans</vt:lpstr>
      <vt:lpstr>Times New Roman</vt:lpstr>
      <vt:lpstr>Wingdings</vt:lpstr>
      <vt:lpstr>symc_temp_ppt-Limited-Use-Only-white_en</vt:lpstr>
      <vt:lpstr>Symantec 2017 Blue Template</vt:lpstr>
      <vt:lpstr>1_symc_temp_ppt-Limited-Use-Only-white_en</vt:lpstr>
      <vt:lpstr>Endpoint Security  for the Cloud Generation   </vt:lpstr>
      <vt:lpstr>Agenda</vt:lpstr>
      <vt:lpstr>Evolving Threat Landscape </vt:lpstr>
      <vt:lpstr>Endpoint Security Challenges / Chaos</vt:lpstr>
      <vt:lpstr>What is Cloud Generation Endpoint Security?</vt:lpstr>
      <vt:lpstr>PowerPoint Presentation</vt:lpstr>
      <vt:lpstr>SEP Security Framework</vt:lpstr>
      <vt:lpstr>SEP Security Framework</vt:lpstr>
      <vt:lpstr>SEP: Most complete protection in the industry</vt:lpstr>
      <vt:lpstr>SEP: Most complete protection in the industry</vt:lpstr>
      <vt:lpstr>SEP Product Offerings</vt:lpstr>
      <vt:lpstr>SEP 14.1 Overview</vt:lpstr>
      <vt:lpstr>SEP Security Framework</vt:lpstr>
      <vt:lpstr>Symantec Endpoint Detection  &amp; Response Overview</vt:lpstr>
      <vt:lpstr>Symantec EDR – ATP: Endpoint Overview</vt:lpstr>
      <vt:lpstr>Symantec EDR Cloud Overview</vt:lpstr>
      <vt:lpstr>SEP Security Framework</vt:lpstr>
      <vt:lpstr>SEP Deception</vt:lpstr>
      <vt:lpstr>SEP Security Framework</vt:lpstr>
      <vt:lpstr>SEP Hardening Overview</vt:lpstr>
      <vt:lpstr>Symantec Risk Insight Overview</vt:lpstr>
      <vt:lpstr>SEP Mobile Overview</vt:lpstr>
      <vt:lpstr>SEP Mobile Security Framework</vt:lpstr>
      <vt:lpstr>Why Symantec?</vt:lpstr>
      <vt:lpstr>SEP Family  Provides  Complete  Endpoint  Security with  a Single Agent</vt:lpstr>
      <vt:lpstr>Endpoint Security User Stories </vt:lpstr>
      <vt:lpstr>Protect against Emerging Threats</vt:lpstr>
      <vt:lpstr>Customer Challenges</vt:lpstr>
      <vt:lpstr>SEP: Most complete protection in the industry</vt:lpstr>
      <vt:lpstr>SEP: Most complete protection in the industry</vt:lpstr>
      <vt:lpstr>Advanced Machine Learning</vt:lpstr>
      <vt:lpstr>Memory Exploit Mitigation</vt:lpstr>
      <vt:lpstr>Behavioral Monitoring</vt:lpstr>
      <vt:lpstr>File Reputation Analysis </vt:lpstr>
      <vt:lpstr>Emulation Capabilities</vt:lpstr>
      <vt:lpstr>Optimize Security by Fine-Tuning Protection</vt:lpstr>
      <vt:lpstr>Enhanced Visibility of Suspicious Activity</vt:lpstr>
      <vt:lpstr>Intensive Protection</vt:lpstr>
      <vt:lpstr>SEP 14.1 Protection: Efficacy At Different Levels</vt:lpstr>
      <vt:lpstr>Low Bandwidth Mode</vt:lpstr>
      <vt:lpstr>Reducing Cost &amp; Complexity</vt:lpstr>
      <vt:lpstr>Reducing Total Cost of Ownership and Complexity</vt:lpstr>
      <vt:lpstr>Preserving End User Productivity</vt:lpstr>
      <vt:lpstr>Endpoint with Integrated Cyber Defense</vt:lpstr>
      <vt:lpstr>Endpoint with  Integrated  Cyber Defense</vt:lpstr>
      <vt:lpstr>Orchestrated Response </vt:lpstr>
      <vt:lpstr>EDR with SEP – Detect Anomalies, Investigate Suspicious Events and Fix Impacted Endpoints </vt:lpstr>
      <vt:lpstr>Customer Challenges</vt:lpstr>
      <vt:lpstr>Symantec Endpoint Detection  and Response – ATP: Endpoint</vt:lpstr>
      <vt:lpstr>Symantec Endpoint Detection &amp; Response –   ATP: Endpoint</vt:lpstr>
      <vt:lpstr>EDR with SEP: Identify Incidents from Real-Time Streaming Events</vt:lpstr>
      <vt:lpstr>EDR with SEP – Conduct Endpoint Investigations with Continuous Recoding and Playback</vt:lpstr>
      <vt:lpstr>Customer Challenges</vt:lpstr>
      <vt:lpstr>Endpoint Recording and Playback</vt:lpstr>
      <vt:lpstr>EDR Cloud – Extend EDR to Non-SEP, macOS, Linux, and Roaming Users</vt:lpstr>
      <vt:lpstr>Customer Challenges</vt:lpstr>
      <vt:lpstr>Symantec EDR Cloud Overview</vt:lpstr>
      <vt:lpstr>Multilayered Detection</vt:lpstr>
      <vt:lpstr>Automate Investigation and Artifact Collection</vt:lpstr>
      <vt:lpstr>Visualization</vt:lpstr>
      <vt:lpstr>Product Positioning</vt:lpstr>
      <vt:lpstr>SEP Product Offerings</vt:lpstr>
      <vt:lpstr>SEP Target Markets</vt:lpstr>
      <vt:lpstr>Upsell and Cross-Sell Opportunities</vt:lpstr>
      <vt:lpstr>What to Do Next</vt:lpstr>
      <vt:lpstr>What we ask of you</vt:lpstr>
      <vt:lpstr>SEP Promotions</vt:lpstr>
      <vt:lpstr>Where to get more Information</vt:lpstr>
      <vt:lpstr> Q&amp;A</vt:lpstr>
      <vt:lpstr>Thank you  </vt:lpstr>
      <vt:lpstr>Appendix</vt:lpstr>
      <vt:lpstr>SEP 14 and SEP Cloud  Awards, Customer Testimonials and 3rd Party Validations</vt:lpstr>
      <vt:lpstr>Effective Protection against Ransomware</vt:lpstr>
      <vt:lpstr>SEP 14 Market Leadership</vt:lpstr>
      <vt:lpstr>Customer Validation</vt:lpstr>
      <vt:lpstr>SEP 14 Outperforms Others </vt:lpstr>
      <vt:lpstr>The Most Effective  Product in the Market: AV-TEST </vt:lpstr>
      <vt:lpstr>Best Exploit Protection: AV-Comparatives and MRG Effitas</vt:lpstr>
      <vt:lpstr>Endpoint Detection and Response  Awards, Customer Testimonials and 3rd Party Validations</vt:lpstr>
      <vt:lpstr>Symantec EDR Market Leadership</vt:lpstr>
      <vt:lpstr>SEP Hardening – User Case &amp; Product Details</vt:lpstr>
      <vt:lpstr>SEP Hardening – Protection against Threats Executed via Applications</vt:lpstr>
      <vt:lpstr>Current Challenges</vt:lpstr>
      <vt:lpstr>SEP Hardening – Application Isolation </vt:lpstr>
      <vt:lpstr>PowerPoint Presentation</vt:lpstr>
      <vt:lpstr>Isolate Suspicious Apps and Defend Known Good Apps</vt:lpstr>
      <vt:lpstr>The SEP Hardening Difference</vt:lpstr>
      <vt:lpstr>SEP Hardening – Protection against Threats Executed via Applications</vt:lpstr>
    </vt:vector>
  </TitlesOfParts>
  <Manager/>
  <Company>Symantec</Company>
  <LinksUpToDate>false</LinksUpToDate>
  <SharedDoc>false</SharedDoc>
  <HyperlinkBase/>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Symantec Logo</dc:title>
  <dc:subject/>
  <dc:creator>Kurt</dc:creator>
  <cp:keywords/>
  <dc:description/>
  <cp:lastModifiedBy>Barry Hawkins</cp:lastModifiedBy>
  <cp:revision>769</cp:revision>
  <cp:lastPrinted>2017-10-22T17:35:43Z</cp:lastPrinted>
  <dcterms:created xsi:type="dcterms:W3CDTF">2017-04-12T02:03:40Z</dcterms:created>
  <dcterms:modified xsi:type="dcterms:W3CDTF">2018-05-02T15:53:09Z</dcterms:modified>
  <cp:category/>
</cp:coreProperties>
</file>